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3" r:id="rId3"/>
    <p:sldId id="289" r:id="rId4"/>
    <p:sldId id="257" r:id="rId5"/>
    <p:sldId id="258" r:id="rId6"/>
    <p:sldId id="284" r:id="rId7"/>
    <p:sldId id="259" r:id="rId8"/>
    <p:sldId id="285" r:id="rId9"/>
    <p:sldId id="260" r:id="rId10"/>
    <p:sldId id="261" r:id="rId11"/>
    <p:sldId id="262" r:id="rId12"/>
    <p:sldId id="286" r:id="rId13"/>
    <p:sldId id="287" r:id="rId14"/>
    <p:sldId id="288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90" r:id="rId2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51" d="100"/>
          <a:sy n="51" d="100"/>
        </p:scale>
        <p:origin x="-1243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17.9.2013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17.9.2013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DC936C-21B3-4487-9D28-417A97C107E5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limes@iba.muni.cz" TargetMode="Externa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ORACLE – databázový server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69BDB8-9A82-4B83-904C-6B1023501D3E}" type="slidenum">
              <a:rPr lang="cs-CZ"/>
              <a:pPr>
                <a:defRPr/>
              </a:pPr>
              <a:t>10</a:t>
            </a:fld>
            <a:endParaRPr lang="cs-CZ"/>
          </a:p>
        </p:txBody>
      </p:sp>
      <p:sp>
        <p:nvSpPr>
          <p:cNvPr id="18437" name="TextovéPole 4"/>
          <p:cNvSpPr txBox="1">
            <a:spLocks noChangeArrowheads="1"/>
          </p:cNvSpPr>
          <p:nvPr/>
        </p:nvSpPr>
        <p:spPr bwMode="auto">
          <a:xfrm>
            <a:off x="611560" y="1124744"/>
            <a:ext cx="35798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Klient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err="1">
                <a:latin typeface="Trebuchet MS" pitchFamily="34" charset="0"/>
              </a:rPr>
              <a:t>sqlplus</a:t>
            </a:r>
            <a:r>
              <a:rPr lang="cs-CZ" dirty="0">
                <a:latin typeface="Trebuchet MS" pitchFamily="34" charset="0"/>
              </a:rPr>
              <a:t> – textový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err="1">
                <a:latin typeface="Trebuchet MS" pitchFamily="34" charset="0"/>
              </a:rPr>
              <a:t>SQLDeveloper</a:t>
            </a:r>
            <a:r>
              <a:rPr lang="cs-CZ" dirty="0">
                <a:latin typeface="Trebuchet MS" pitchFamily="34" charset="0"/>
              </a:rPr>
              <a:t> - grafický</a:t>
            </a:r>
          </a:p>
        </p:txBody>
      </p:sp>
      <p:sp>
        <p:nvSpPr>
          <p:cNvPr id="18439" name="TextovéPole 6"/>
          <p:cNvSpPr txBox="1">
            <a:spLocks noChangeArrowheads="1"/>
          </p:cNvSpPr>
          <p:nvPr/>
        </p:nvSpPr>
        <p:spPr bwMode="auto">
          <a:xfrm>
            <a:off x="611560" y="3789040"/>
            <a:ext cx="828624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 smtClean="0">
                <a:latin typeface="Trebuchet MS" pitchFamily="34" charset="0"/>
              </a:rPr>
              <a:t>Network alias musí být definován na klientském počítači:</a:t>
            </a:r>
          </a:p>
          <a:p>
            <a:r>
              <a:rPr lang="cs-CZ" dirty="0" smtClean="0">
                <a:latin typeface="Trebuchet MS" pitchFamily="34" charset="0"/>
              </a:rPr>
              <a:t>TNS </a:t>
            </a:r>
            <a:r>
              <a:rPr lang="cs-CZ" dirty="0">
                <a:latin typeface="Trebuchet MS" pitchFamily="34" charset="0"/>
              </a:rPr>
              <a:t>(Transparent Network </a:t>
            </a:r>
            <a:r>
              <a:rPr lang="cs-CZ" dirty="0" err="1">
                <a:latin typeface="Trebuchet MS" pitchFamily="34" charset="0"/>
              </a:rPr>
              <a:t>Substrate</a:t>
            </a:r>
            <a:r>
              <a:rPr lang="cs-CZ" dirty="0">
                <a:latin typeface="Trebuchet MS" pitchFamily="34" charset="0"/>
              </a:rPr>
              <a:t>)</a:t>
            </a:r>
          </a:p>
          <a:p>
            <a:r>
              <a:rPr lang="cs-CZ" dirty="0">
                <a:latin typeface="Trebuchet MS" pitchFamily="34" charset="0"/>
              </a:rPr>
              <a:t>	přístupné databáze jsou definované v lokálním souboru </a:t>
            </a:r>
            <a:r>
              <a:rPr lang="cs-CZ" dirty="0" err="1">
                <a:latin typeface="Trebuchet MS" pitchFamily="34" charset="0"/>
              </a:rPr>
              <a:t>tnsnames.ora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../network/</a:t>
            </a:r>
            <a:r>
              <a:rPr lang="cs-CZ" dirty="0" err="1">
                <a:latin typeface="Trebuchet MS" pitchFamily="34" charset="0"/>
              </a:rPr>
              <a:t>Admin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2276872"/>
            <a:ext cx="6108403" cy="1200329"/>
          </a:xfrm>
          <a:prstGeom prst="rect">
            <a:avLst/>
          </a:prstGeom>
          <a:solidFill>
            <a:schemeClr val="accent1">
              <a:alpha val="71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Identifikace ORACLE databáze</a:t>
            </a:r>
          </a:p>
          <a:p>
            <a:r>
              <a:rPr lang="cs-CZ" dirty="0"/>
              <a:t>	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IP adresa + SID nebo síťový alias (network alias)</a:t>
            </a:r>
          </a:p>
          <a:p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47097" y="5445224"/>
            <a:ext cx="507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SID = identifikace instance databáze na serveru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SQL developer - připojení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E01AD-45A8-4633-A4DE-678277A22C45}" type="slidenum">
              <a:rPr lang="cs-CZ"/>
              <a:pPr>
                <a:defRPr/>
              </a:pPr>
              <a:t>11</a:t>
            </a:fld>
            <a:endParaRPr lang="cs-CZ"/>
          </a:p>
        </p:txBody>
      </p:sp>
      <p:pic>
        <p:nvPicPr>
          <p:cNvPr id="1946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133725"/>
            <a:ext cx="714375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784225"/>
            <a:ext cx="714375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lipsa 6"/>
          <p:cNvSpPr/>
          <p:nvPr/>
        </p:nvSpPr>
        <p:spPr>
          <a:xfrm>
            <a:off x="3419475" y="2349500"/>
            <a:ext cx="1081088" cy="6477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3635375" y="4581525"/>
            <a:ext cx="865188" cy="792163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Sqlplus</a:t>
            </a:r>
            <a:r>
              <a:rPr lang="cs-CZ" dirty="0" smtClean="0"/>
              <a:t> - připojení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5"/>
          <p:cNvSpPr txBox="1">
            <a:spLocks noChangeArrowheads="1"/>
          </p:cNvSpPr>
          <p:nvPr/>
        </p:nvSpPr>
        <p:spPr bwMode="auto">
          <a:xfrm>
            <a:off x="683568" y="1196752"/>
            <a:ext cx="465383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Připojení k databázi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en-US" dirty="0">
                <a:latin typeface="Trebuchet MS" pitchFamily="34" charset="0"/>
              </a:rPr>
              <a:t>p</a:t>
            </a:r>
            <a:r>
              <a:rPr lang="cs-CZ" dirty="0" err="1">
                <a:latin typeface="Trebuchet MS" pitchFamily="34" charset="0"/>
              </a:rPr>
              <a:t>říkazová</a:t>
            </a:r>
            <a:r>
              <a:rPr lang="cs-CZ" dirty="0">
                <a:latin typeface="Trebuchet MS" pitchFamily="34" charset="0"/>
              </a:rPr>
              <a:t> řádka </a:t>
            </a:r>
            <a:r>
              <a:rPr lang="cs-CZ" dirty="0" smtClean="0">
                <a:latin typeface="Trebuchet MS" pitchFamily="34" charset="0"/>
              </a:rPr>
              <a:t>– </a:t>
            </a:r>
            <a:r>
              <a:rPr lang="en-US" dirty="0" err="1" smtClean="0">
                <a:latin typeface="Trebuchet MS" pitchFamily="34" charset="0"/>
              </a:rPr>
              <a:t>cmd</a:t>
            </a:r>
            <a:endParaRPr lang="cs-CZ" dirty="0" smtClean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	</a:t>
            </a:r>
            <a:r>
              <a:rPr lang="cs-CZ" dirty="0" err="1">
                <a:latin typeface="Trebuchet MS" pitchFamily="34" charset="0"/>
              </a:rPr>
              <a:t>sqlplus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>
                <a:latin typeface="Trebuchet MS" pitchFamily="34" charset="0"/>
              </a:rPr>
              <a:t>login</a:t>
            </a:r>
            <a:r>
              <a:rPr lang="en-US" dirty="0" smtClean="0">
                <a:latin typeface="Trebuchet MS" pitchFamily="34" charset="0"/>
              </a:rPr>
              <a:t>@</a:t>
            </a:r>
            <a:r>
              <a:rPr lang="cs-CZ" dirty="0" smtClean="0">
                <a:latin typeface="Trebuchet MS" pitchFamily="34" charset="0"/>
              </a:rPr>
              <a:t>network_alias</a:t>
            </a:r>
          </a:p>
          <a:p>
            <a:endParaRPr lang="en-US" dirty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	</a:t>
            </a:r>
            <a:r>
              <a:rPr lang="en-US" dirty="0" err="1">
                <a:latin typeface="Trebuchet MS" pitchFamily="34" charset="0"/>
              </a:rPr>
              <a:t>sqlplus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 smtClean="0">
                <a:latin typeface="Trebuchet MS" pitchFamily="34" charset="0"/>
              </a:rPr>
              <a:t>student@TESTORCL</a:t>
            </a:r>
            <a:endParaRPr lang="cs-CZ" dirty="0" smtClean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Varianta s přímým zadáním hesla</a:t>
            </a:r>
            <a:r>
              <a:rPr lang="en-US" dirty="0" smtClean="0">
                <a:latin typeface="Trebuchet MS" pitchFamily="34" charset="0"/>
              </a:rPr>
              <a:t>:</a:t>
            </a:r>
            <a:endParaRPr lang="cs-CZ" dirty="0" smtClean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err="1" smtClean="0">
                <a:latin typeface="Trebuchet MS" pitchFamily="34" charset="0"/>
              </a:rPr>
              <a:t>sqlplus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login</a:t>
            </a:r>
            <a:r>
              <a:rPr lang="cs-CZ" dirty="0" smtClean="0">
                <a:latin typeface="Trebuchet MS" pitchFamily="34" charset="0"/>
              </a:rPr>
              <a:t>/heslo</a:t>
            </a:r>
            <a:r>
              <a:rPr lang="en-US" dirty="0" smtClean="0">
                <a:latin typeface="Trebuchet MS" pitchFamily="34" charset="0"/>
              </a:rPr>
              <a:t>@</a:t>
            </a:r>
            <a:r>
              <a:rPr lang="en-US" dirty="0" err="1" smtClean="0">
                <a:latin typeface="Trebuchet MS" pitchFamily="34" charset="0"/>
              </a:rPr>
              <a:t>network_alias</a:t>
            </a:r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		student/DBM753</a:t>
            </a:r>
            <a:endParaRPr lang="cs-CZ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PostgreSQL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268760"/>
            <a:ext cx="319831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Klient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pgAdmin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Přihlášení k serveru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Nová databáze - </a:t>
            </a:r>
            <a:r>
              <a:rPr lang="cs-CZ" dirty="0" err="1" smtClean="0"/>
              <a:t>matbi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Schémata – public</a:t>
            </a:r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psql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ve Windows nutné </a:t>
            </a:r>
          </a:p>
          <a:p>
            <a:pPr lvl="1"/>
            <a:r>
              <a:rPr lang="cs-CZ" dirty="0" smtClean="0"/>
              <a:t>nastavení jazykové sady</a:t>
            </a:r>
          </a:p>
          <a:p>
            <a:pPr lvl="1"/>
            <a:r>
              <a:rPr lang="cs-CZ" dirty="0" smtClean="0"/>
              <a:t>a fontu</a:t>
            </a:r>
          </a:p>
          <a:p>
            <a:pPr lvl="1">
              <a:buFont typeface="Arial" pitchFamily="34" charset="0"/>
              <a:buChar char="•"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692696"/>
            <a:ext cx="3965451" cy="5799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556792"/>
            <a:ext cx="6847772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SQL jazyk</a:t>
            </a:r>
          </a:p>
          <a:p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case </a:t>
            </a:r>
            <a:r>
              <a:rPr lang="cs-CZ" dirty="0" err="1" smtClean="0"/>
              <a:t>insensitive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různá rozšíření v jednotlivých DB produktech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klíčová slova – pro názornost VELKÝM písmem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názvy objektů (tabulek, sloupců)  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pouze alfanumerické znaky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první znak písmeno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omezená délka (ORACLE 32 znaků)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operátory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funkce 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SQL příkazy – ve skriptu ukončeny defaultně středníkem (</a:t>
            </a:r>
            <a:r>
              <a:rPr lang="en-US" dirty="0" smtClean="0"/>
              <a:t>;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komentáře odděleny </a:t>
            </a:r>
            <a:r>
              <a:rPr lang="en-US" dirty="0" smtClean="0"/>
              <a:t>- -</a:t>
            </a:r>
            <a:r>
              <a:rPr lang="cs-CZ" dirty="0" smtClean="0"/>
              <a:t> </a:t>
            </a:r>
            <a:r>
              <a:rPr lang="en-US" dirty="0" smtClean="0"/>
              <a:t>          </a:t>
            </a:r>
            <a:r>
              <a:rPr lang="cs-CZ" dirty="0" smtClean="0"/>
              <a:t>nebo v bloku </a:t>
            </a:r>
            <a:r>
              <a:rPr lang="en-US" dirty="0" smtClean="0"/>
              <a:t>/* </a:t>
            </a:r>
            <a:r>
              <a:rPr lang="en-US" dirty="0" err="1" smtClean="0"/>
              <a:t>komentar</a:t>
            </a:r>
            <a:r>
              <a:rPr lang="en-US" dirty="0" smtClean="0"/>
              <a:t> */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SQL - SELECT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8944C6-D275-4231-BEB0-1D028E8892E5}" type="slidenum">
              <a:rPr lang="cs-CZ"/>
              <a:pPr>
                <a:defRPr/>
              </a:pPr>
              <a:t>15</a:t>
            </a:fld>
            <a:endParaRPr lang="cs-CZ"/>
          </a:p>
        </p:txBody>
      </p:sp>
      <p:sp>
        <p:nvSpPr>
          <p:cNvPr id="20485" name="TextovéPole 4"/>
          <p:cNvSpPr txBox="1">
            <a:spLocks noChangeArrowheads="1"/>
          </p:cNvSpPr>
          <p:nvPr/>
        </p:nvSpPr>
        <p:spPr bwMode="auto">
          <a:xfrm>
            <a:off x="611188" y="1412875"/>
            <a:ext cx="789203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;</a:t>
            </a:r>
            <a:r>
              <a:rPr lang="cs-CZ" dirty="0" smtClean="0">
                <a:latin typeface="Trebuchet MS" pitchFamily="34" charset="0"/>
              </a:rPr>
              <a:t> -</a:t>
            </a:r>
            <a:r>
              <a:rPr lang="en-US" dirty="0">
                <a:latin typeface="Trebuchet MS" pitchFamily="34" charset="0"/>
              </a:rPr>
              <a:t>-</a:t>
            </a:r>
            <a:r>
              <a:rPr lang="cs-CZ" dirty="0" smtClean="0">
                <a:latin typeface="Trebuchet MS" pitchFamily="34" charset="0"/>
              </a:rPr>
              <a:t> všechny řádky i sloupce tabulky</a:t>
            </a: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/* </a:t>
            </a:r>
            <a:r>
              <a:rPr lang="en-US" dirty="0" err="1" smtClean="0">
                <a:latin typeface="Trebuchet MS" pitchFamily="34" charset="0"/>
              </a:rPr>
              <a:t>vybra</a:t>
            </a:r>
            <a:r>
              <a:rPr lang="cs-CZ" dirty="0" err="1" smtClean="0">
                <a:latin typeface="Trebuchet MS" pitchFamily="34" charset="0"/>
              </a:rPr>
              <a:t>né</a:t>
            </a:r>
            <a:r>
              <a:rPr lang="cs-CZ" dirty="0" smtClean="0">
                <a:latin typeface="Trebuchet MS" pitchFamily="34" charset="0"/>
              </a:rPr>
              <a:t> sloupce, všechny řádky</a:t>
            </a:r>
            <a:r>
              <a:rPr lang="en-US" dirty="0" smtClean="0">
                <a:latin typeface="Trebuchet MS" pitchFamily="34" charset="0"/>
              </a:rPr>
              <a:t> */</a:t>
            </a: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sloupec1, sloupec2, sloupec1 + sloupec2 AS </a:t>
            </a:r>
            <a:r>
              <a:rPr lang="en-US" dirty="0" err="1">
                <a:latin typeface="Trebuchet MS" pitchFamily="34" charset="0"/>
              </a:rPr>
              <a:t>soucet</a:t>
            </a:r>
            <a:r>
              <a:rPr lang="en-US" dirty="0">
                <a:latin typeface="Trebuchet MS" pitchFamily="34" charset="0"/>
              </a:rPr>
              <a:t> 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;</a:t>
            </a:r>
            <a:endParaRPr lang="cs-CZ" dirty="0" smtClean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/* v</a:t>
            </a:r>
            <a:r>
              <a:rPr lang="cs-CZ" dirty="0" err="1" smtClean="0">
                <a:latin typeface="Trebuchet MS" pitchFamily="34" charset="0"/>
              </a:rPr>
              <a:t>šechny</a:t>
            </a:r>
            <a:r>
              <a:rPr lang="cs-CZ" dirty="0" smtClean="0">
                <a:latin typeface="Trebuchet MS" pitchFamily="34" charset="0"/>
              </a:rPr>
              <a:t> sloupce, vybrané řádky</a:t>
            </a:r>
            <a:r>
              <a:rPr lang="en-US" dirty="0" smtClean="0">
                <a:latin typeface="Trebuchet MS" pitchFamily="34" charset="0"/>
              </a:rPr>
              <a:t> */</a:t>
            </a: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</a:t>
            </a:r>
          </a:p>
          <a:p>
            <a:r>
              <a:rPr lang="en-US" dirty="0">
                <a:latin typeface="Trebuchet MS" pitchFamily="34" charset="0"/>
              </a:rPr>
              <a:t>	WHERE sloupec1 = 1 AND sloupec2  &gt; 10 AND sloupec3 &lt; </a:t>
            </a:r>
            <a:r>
              <a:rPr lang="en-US" dirty="0" err="1">
                <a:latin typeface="Trebuchet MS" pitchFamily="34" charset="0"/>
              </a:rPr>
              <a:t>sloupec</a:t>
            </a:r>
            <a:r>
              <a:rPr lang="en-US" dirty="0">
                <a:latin typeface="Trebuchet MS" pitchFamily="34" charset="0"/>
              </a:rPr>
              <a:t> 4</a:t>
            </a:r>
          </a:p>
          <a:p>
            <a:endParaRPr lang="en-US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--</a:t>
            </a:r>
            <a:r>
              <a:rPr lang="en-US" dirty="0" smtClean="0">
                <a:latin typeface="Trebuchet MS" pitchFamily="34" charset="0"/>
              </a:rPr>
              <a:t>Sum</a:t>
            </a:r>
            <a:r>
              <a:rPr lang="cs-CZ" dirty="0" err="1">
                <a:latin typeface="Trebuchet MS" pitchFamily="34" charset="0"/>
              </a:rPr>
              <a:t>ární</a:t>
            </a:r>
            <a:r>
              <a:rPr lang="cs-CZ" dirty="0">
                <a:latin typeface="Trebuchet MS" pitchFamily="34" charset="0"/>
              </a:rPr>
              <a:t> výstupy</a:t>
            </a:r>
          </a:p>
          <a:p>
            <a:r>
              <a:rPr lang="cs-CZ" dirty="0">
                <a:latin typeface="Trebuchet MS" pitchFamily="34" charset="0"/>
              </a:rPr>
              <a:t>SELECT COUNT</a:t>
            </a:r>
            <a:r>
              <a:rPr lang="en-US" dirty="0">
                <a:latin typeface="Trebuchet MS" pitchFamily="34" charset="0"/>
              </a:rPr>
              <a:t>(*) FROM </a:t>
            </a:r>
            <a:r>
              <a:rPr lang="en-US" dirty="0" err="1" smtClean="0">
                <a:latin typeface="Trebuchet MS" pitchFamily="34" charset="0"/>
              </a:rPr>
              <a:t>tabulka</a:t>
            </a:r>
            <a:r>
              <a:rPr lang="cs-CZ" dirty="0" smtClean="0">
                <a:latin typeface="Trebuchet MS" pitchFamily="34" charset="0"/>
              </a:rPr>
              <a:t> -- počet řádků v tabulce</a:t>
            </a:r>
            <a:endParaRPr lang="en-US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-- Agregační funkce</a:t>
            </a: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SUM(sloupec1), AVG(sloupec2), MIN(sloupec3), MAX(sloupec4)</a:t>
            </a:r>
          </a:p>
          <a:p>
            <a:r>
              <a:rPr lang="en-US" dirty="0">
                <a:latin typeface="Trebuchet MS" pitchFamily="34" charset="0"/>
              </a:rPr>
              <a:t>	FROM </a:t>
            </a:r>
            <a:r>
              <a:rPr lang="en-US" dirty="0" err="1">
                <a:latin typeface="Trebuchet MS" pitchFamily="34" charset="0"/>
              </a:rPr>
              <a:t>tabulka</a:t>
            </a:r>
            <a:endParaRPr lang="en-US" dirty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SELECT </a:t>
            </a:r>
            <a:r>
              <a:rPr lang="en-US" dirty="0">
                <a:solidFill>
                  <a:srgbClr val="FF0000"/>
                </a:solidFill>
                <a:latin typeface="Trebuchet MS" pitchFamily="34" charset="0"/>
              </a:rPr>
              <a:t>COUNT(*), sloupec1 </a:t>
            </a:r>
            <a:r>
              <a:rPr lang="en-US" dirty="0">
                <a:latin typeface="Trebuchet MS" pitchFamily="34" charset="0"/>
              </a:rPr>
              <a:t>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– </a:t>
            </a:r>
            <a:r>
              <a:rPr lang="en-US" dirty="0" err="1">
                <a:solidFill>
                  <a:srgbClr val="FF0000"/>
                </a:solidFill>
                <a:latin typeface="Trebuchet MS" pitchFamily="34" charset="0"/>
              </a:rPr>
              <a:t>nelze</a:t>
            </a:r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Cvi</a:t>
            </a:r>
            <a:r>
              <a:rPr lang="cs-CZ" smtClean="0"/>
              <a:t>čení 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987D10-4F3E-4847-9B50-DA5A2F9842DF}" type="slidenum">
              <a:rPr lang="cs-CZ"/>
              <a:pPr>
                <a:defRPr/>
              </a:pPr>
              <a:t>16</a:t>
            </a:fld>
            <a:endParaRPr lang="cs-CZ"/>
          </a:p>
        </p:txBody>
      </p:sp>
      <p:sp>
        <p:nvSpPr>
          <p:cNvPr id="21509" name="TextovéPole 4"/>
          <p:cNvSpPr txBox="1">
            <a:spLocks noChangeArrowheads="1"/>
          </p:cNvSpPr>
          <p:nvPr/>
        </p:nvSpPr>
        <p:spPr bwMode="auto">
          <a:xfrm>
            <a:off x="611188" y="1412875"/>
            <a:ext cx="7392473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Tabulka </a:t>
            </a:r>
            <a:r>
              <a:rPr lang="en-US" b="1" dirty="0" smtClean="0">
                <a:latin typeface="Trebuchet MS" pitchFamily="34" charset="0"/>
              </a:rPr>
              <a:t>STUDIES</a:t>
            </a:r>
            <a:endParaRPr lang="cs-CZ" b="1" dirty="0" smtClean="0">
              <a:latin typeface="Trebuchet MS" pitchFamily="34" charset="0"/>
            </a:endParaRPr>
          </a:p>
          <a:p>
            <a:endParaRPr lang="cs-CZ" b="1" dirty="0">
              <a:latin typeface="Trebuchet MS" pitchFamily="34" charset="0"/>
            </a:endParaRPr>
          </a:p>
          <a:p>
            <a:pPr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Kolik má sloupců?</a:t>
            </a:r>
          </a:p>
          <a:p>
            <a:pPr>
              <a:buFont typeface="Arial" charset="0"/>
              <a:buChar char="•"/>
            </a:pPr>
            <a:endParaRPr lang="en-US" dirty="0">
              <a:latin typeface="Trebuchet MS" pitchFamily="34" charset="0"/>
            </a:endParaRPr>
          </a:p>
          <a:p>
            <a:pPr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Kolik má řádků?</a:t>
            </a:r>
          </a:p>
          <a:p>
            <a:pPr>
              <a:buFont typeface="Arial" charset="0"/>
              <a:buChar char="•"/>
            </a:pPr>
            <a:endParaRPr lang="en-US" dirty="0">
              <a:latin typeface="Trebuchet MS" pitchFamily="34" charset="0"/>
            </a:endParaRPr>
          </a:p>
          <a:p>
            <a:pPr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Minimum, maximum a průměrná hodnota sloupce </a:t>
            </a:r>
            <a:r>
              <a:rPr lang="cs-CZ" b="1" i="1" dirty="0" smtClean="0">
                <a:latin typeface="Trebuchet MS" pitchFamily="34" charset="0"/>
              </a:rPr>
              <a:t>study_id</a:t>
            </a:r>
            <a:r>
              <a:rPr lang="cs-CZ" dirty="0" smtClean="0">
                <a:latin typeface="Trebuchet MS" pitchFamily="34" charset="0"/>
              </a:rPr>
              <a:t>?</a:t>
            </a:r>
            <a:endParaRPr lang="cs-CZ" dirty="0">
              <a:latin typeface="Trebuchet MS" pitchFamily="34" charset="0"/>
            </a:endParaRPr>
          </a:p>
          <a:p>
            <a:pPr>
              <a:buFont typeface="Arial" charset="0"/>
              <a:buChar char="•"/>
            </a:pPr>
            <a:endParaRPr lang="en-US" dirty="0">
              <a:latin typeface="Trebuchet MS" pitchFamily="34" charset="0"/>
            </a:endParaRPr>
          </a:p>
          <a:p>
            <a:pPr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Minimum, maximum </a:t>
            </a:r>
            <a:r>
              <a:rPr lang="cs-CZ" dirty="0" smtClean="0">
                <a:latin typeface="Trebuchet MS" pitchFamily="34" charset="0"/>
              </a:rPr>
              <a:t>hodnota </a:t>
            </a:r>
            <a:r>
              <a:rPr lang="cs-CZ" dirty="0">
                <a:latin typeface="Trebuchet MS" pitchFamily="34" charset="0"/>
              </a:rPr>
              <a:t>sloupce </a:t>
            </a:r>
            <a:r>
              <a:rPr lang="cs-CZ" b="1" i="1" dirty="0" smtClean="0">
                <a:latin typeface="Trebuchet MS" pitchFamily="34" charset="0"/>
              </a:rPr>
              <a:t>study_</a:t>
            </a:r>
            <a:r>
              <a:rPr lang="cs-CZ" b="1" i="1" dirty="0" err="1" smtClean="0">
                <a:latin typeface="Trebuchet MS" pitchFamily="34" charset="0"/>
              </a:rPr>
              <a:t>name</a:t>
            </a:r>
            <a:endParaRPr lang="cs-CZ" b="1" i="1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pouze řádky </a:t>
            </a:r>
            <a:r>
              <a:rPr lang="cs-CZ" b="1" dirty="0" err="1" smtClean="0">
                <a:latin typeface="Trebuchet MS" pitchFamily="34" charset="0"/>
              </a:rPr>
              <a:t>is</a:t>
            </a:r>
            <a:r>
              <a:rPr lang="cs-CZ" b="1" dirty="0" smtClean="0">
                <a:latin typeface="Trebuchet MS" pitchFamily="34" charset="0"/>
              </a:rPr>
              <a:t>_</a:t>
            </a:r>
            <a:r>
              <a:rPr lang="cs-CZ" b="1" dirty="0" err="1" smtClean="0">
                <a:latin typeface="Trebuchet MS" pitchFamily="34" charset="0"/>
              </a:rPr>
              <a:t>active</a:t>
            </a:r>
            <a:r>
              <a:rPr lang="cs-CZ" dirty="0" smtClean="0">
                <a:latin typeface="Trebuchet MS" pitchFamily="34" charset="0"/>
              </a:rPr>
              <a:t>= 1</a:t>
            </a:r>
            <a:r>
              <a:rPr lang="en-US" dirty="0" smtClean="0">
                <a:latin typeface="Trebuchet MS" pitchFamily="34" charset="0"/>
              </a:rPr>
              <a:t>  </a:t>
            </a:r>
            <a:r>
              <a:rPr lang="cs-CZ" dirty="0">
                <a:latin typeface="Trebuchet MS" pitchFamily="34" charset="0"/>
              </a:rPr>
              <a:t>?</a:t>
            </a:r>
            <a:endParaRPr lang="en-US" dirty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pPr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Výpis </a:t>
            </a:r>
            <a:r>
              <a:rPr lang="cs-CZ" dirty="0" smtClean="0">
                <a:latin typeface="Trebuchet MS" pitchFamily="34" charset="0"/>
              </a:rPr>
              <a:t>sloupců </a:t>
            </a:r>
            <a:r>
              <a:rPr lang="cs-CZ" b="1" i="1" dirty="0" smtClean="0">
                <a:latin typeface="Trebuchet MS" pitchFamily="34" charset="0"/>
              </a:rPr>
              <a:t>study_</a:t>
            </a:r>
            <a:r>
              <a:rPr lang="cs-CZ" b="1" i="1" dirty="0" err="1" smtClean="0">
                <a:latin typeface="Trebuchet MS" pitchFamily="34" charset="0"/>
              </a:rPr>
              <a:t>name</a:t>
            </a:r>
            <a:r>
              <a:rPr lang="en-US" dirty="0" smtClean="0">
                <a:latin typeface="Trebuchet MS" pitchFamily="34" charset="0"/>
              </a:rPr>
              <a:t>, </a:t>
            </a:r>
            <a:r>
              <a:rPr lang="cs-CZ" b="1" dirty="0" err="1" smtClean="0">
                <a:latin typeface="Trebuchet MS" pitchFamily="34" charset="0"/>
              </a:rPr>
              <a:t>description</a:t>
            </a:r>
            <a:r>
              <a:rPr lang="cs-CZ" dirty="0" smtClean="0">
                <a:latin typeface="Trebuchet MS" pitchFamily="34" charset="0"/>
              </a:rPr>
              <a:t>,všechny </a:t>
            </a:r>
            <a:r>
              <a:rPr lang="cs-CZ" dirty="0">
                <a:latin typeface="Trebuchet MS" pitchFamily="34" charset="0"/>
              </a:rPr>
              <a:t>řádky, dle </a:t>
            </a:r>
            <a:r>
              <a:rPr lang="cs-CZ" dirty="0" smtClean="0">
                <a:latin typeface="Trebuchet MS" pitchFamily="34" charset="0"/>
              </a:rPr>
              <a:t>abecedy </a:t>
            </a:r>
          </a:p>
          <a:p>
            <a:r>
              <a:rPr lang="cs-CZ" dirty="0" smtClean="0">
                <a:latin typeface="Trebuchet MS" pitchFamily="34" charset="0"/>
              </a:rPr>
              <a:t>    podle </a:t>
            </a:r>
            <a:r>
              <a:rPr lang="cs-CZ" b="1" i="1" dirty="0" smtClean="0">
                <a:latin typeface="Trebuchet MS" pitchFamily="34" charset="0"/>
              </a:rPr>
              <a:t>study_</a:t>
            </a:r>
            <a:r>
              <a:rPr lang="cs-CZ" b="1" i="1" dirty="0" err="1" smtClean="0">
                <a:latin typeface="Trebuchet MS" pitchFamily="34" charset="0"/>
              </a:rPr>
              <a:t>name</a:t>
            </a:r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 BY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A67505-4F17-4E5F-83BF-2C3D6B405118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22533" name="TextovéPole 4"/>
          <p:cNvSpPr txBox="1">
            <a:spLocks noChangeArrowheads="1"/>
          </p:cNvSpPr>
          <p:nvPr/>
        </p:nvSpPr>
        <p:spPr bwMode="auto">
          <a:xfrm>
            <a:off x="611188" y="1341438"/>
            <a:ext cx="8080375" cy="369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Seskupen</a:t>
            </a:r>
            <a:r>
              <a:rPr lang="cs-CZ"/>
              <a:t>í položek</a:t>
            </a:r>
          </a:p>
          <a:p>
            <a:endParaRPr lang="cs-CZ"/>
          </a:p>
          <a:p>
            <a:r>
              <a:rPr lang="cs-CZ"/>
              <a:t>SELECT </a:t>
            </a:r>
            <a:r>
              <a:rPr lang="en-US"/>
              <a:t>     </a:t>
            </a:r>
            <a:r>
              <a:rPr lang="cs-CZ"/>
              <a:t>sloupec, count</a:t>
            </a:r>
            <a:r>
              <a:rPr lang="en-US"/>
              <a:t>(*), MAX(sloupec2), MIN(sloupec2) FROM tabulka</a:t>
            </a:r>
          </a:p>
          <a:p>
            <a:r>
              <a:rPr lang="en-US"/>
              <a:t>GROUP BY sloupec;</a:t>
            </a:r>
          </a:p>
          <a:p>
            <a:endParaRPr lang="en-US"/>
          </a:p>
          <a:p>
            <a:r>
              <a:rPr lang="cs-CZ"/>
              <a:t>SELECT </a:t>
            </a:r>
            <a:r>
              <a:rPr lang="en-US"/>
              <a:t>     </a:t>
            </a:r>
            <a:r>
              <a:rPr lang="cs-CZ"/>
              <a:t>sloupec, count</a:t>
            </a:r>
            <a:r>
              <a:rPr lang="en-US"/>
              <a:t>(*), MAX(sloupec2), MIN(sloupec2) FROM tabulka</a:t>
            </a:r>
          </a:p>
          <a:p>
            <a:r>
              <a:rPr lang="en-US"/>
              <a:t>WHERE sloupec2 &gt; 1 and …</a:t>
            </a:r>
          </a:p>
          <a:p>
            <a:r>
              <a:rPr lang="en-US"/>
              <a:t>GROUP BY sloupec;</a:t>
            </a:r>
          </a:p>
          <a:p>
            <a:endParaRPr lang="en-US"/>
          </a:p>
          <a:p>
            <a:r>
              <a:rPr lang="cs-CZ"/>
              <a:t>SELECT </a:t>
            </a:r>
            <a:r>
              <a:rPr lang="en-US"/>
              <a:t>     </a:t>
            </a:r>
            <a:r>
              <a:rPr lang="cs-CZ"/>
              <a:t>sloupec, count</a:t>
            </a:r>
            <a:r>
              <a:rPr lang="en-US"/>
              <a:t>(*), MAX(sloupec2), MIN(sloupec2) FROM tabulka</a:t>
            </a:r>
          </a:p>
          <a:p>
            <a:r>
              <a:rPr lang="en-US"/>
              <a:t>GROUP BY sloupec</a:t>
            </a:r>
          </a:p>
          <a:p>
            <a:r>
              <a:rPr lang="en-US"/>
              <a:t>HAVING count(*) &gt; 1</a:t>
            </a:r>
          </a:p>
          <a:p>
            <a:r>
              <a:rPr lang="en-US"/>
              <a:t> 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Cvi</a:t>
            </a:r>
            <a:r>
              <a:rPr lang="cs-CZ" smtClean="0"/>
              <a:t>čení 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37E346-FE64-4336-8564-75D804006CE1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23557" name="TextovéPole 5"/>
          <p:cNvSpPr txBox="1">
            <a:spLocks noChangeArrowheads="1"/>
          </p:cNvSpPr>
          <p:nvPr/>
        </p:nvSpPr>
        <p:spPr bwMode="auto">
          <a:xfrm>
            <a:off x="611188" y="1557338"/>
            <a:ext cx="804579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Výpis počtu </a:t>
            </a:r>
            <a:r>
              <a:rPr lang="cs-CZ" dirty="0" smtClean="0"/>
              <a:t>studií </a:t>
            </a:r>
            <a:r>
              <a:rPr lang="cs-CZ" dirty="0"/>
              <a:t>pro jednotlivé </a:t>
            </a:r>
            <a:r>
              <a:rPr lang="cs-CZ" dirty="0" smtClean="0"/>
              <a:t>verze </a:t>
            </a:r>
            <a:r>
              <a:rPr lang="cs-CZ" dirty="0" err="1" smtClean="0"/>
              <a:t>trialdb</a:t>
            </a:r>
            <a:r>
              <a:rPr lang="cs-CZ" dirty="0" smtClean="0"/>
              <a:t> –&gt; </a:t>
            </a:r>
            <a:r>
              <a:rPr lang="cs-CZ" dirty="0"/>
              <a:t>2 sloupce</a:t>
            </a:r>
          </a:p>
          <a:p>
            <a:r>
              <a:rPr lang="cs-CZ" dirty="0"/>
              <a:t>	</a:t>
            </a:r>
            <a:r>
              <a:rPr lang="cs-CZ" dirty="0" smtClean="0"/>
              <a:t> </a:t>
            </a:r>
          </a:p>
          <a:p>
            <a:r>
              <a:rPr lang="cs-CZ" dirty="0" smtClean="0"/>
              <a:t>	</a:t>
            </a:r>
            <a:r>
              <a:rPr lang="cs-CZ" b="1" i="1" dirty="0" err="1" smtClean="0"/>
              <a:t>trialdbversion</a:t>
            </a:r>
            <a:r>
              <a:rPr lang="cs-CZ" dirty="0" smtClean="0"/>
              <a:t>, </a:t>
            </a:r>
            <a:r>
              <a:rPr lang="cs-CZ" dirty="0"/>
              <a:t>počet řádků</a:t>
            </a:r>
          </a:p>
          <a:p>
            <a:endParaRPr lang="cs-CZ" dirty="0"/>
          </a:p>
          <a:p>
            <a:r>
              <a:rPr lang="cs-CZ" dirty="0"/>
              <a:t>To samé pouze  pro </a:t>
            </a:r>
            <a:r>
              <a:rPr lang="cs-CZ" b="1" i="1" dirty="0" err="1" smtClean="0"/>
              <a:t>is</a:t>
            </a:r>
            <a:r>
              <a:rPr lang="cs-CZ" b="1" i="1" dirty="0" smtClean="0"/>
              <a:t>_</a:t>
            </a:r>
            <a:r>
              <a:rPr lang="cs-CZ" b="1" i="1" dirty="0" err="1" smtClean="0"/>
              <a:t>active</a:t>
            </a:r>
            <a:r>
              <a:rPr lang="cs-CZ" dirty="0" smtClean="0"/>
              <a:t> </a:t>
            </a:r>
            <a:r>
              <a:rPr lang="en-US" dirty="0"/>
              <a:t>= </a:t>
            </a:r>
            <a:r>
              <a:rPr lang="cs-CZ" dirty="0" smtClean="0"/>
              <a:t>1</a:t>
            </a:r>
            <a:endParaRPr lang="en-US" dirty="0"/>
          </a:p>
          <a:p>
            <a:endParaRPr lang="en-US" dirty="0"/>
          </a:p>
          <a:p>
            <a:r>
              <a:rPr lang="en-US" dirty="0"/>
              <a:t>V</a:t>
            </a:r>
            <a:r>
              <a:rPr lang="cs-CZ" dirty="0" err="1"/>
              <a:t>ýpis</a:t>
            </a:r>
            <a:r>
              <a:rPr lang="cs-CZ" dirty="0"/>
              <a:t> </a:t>
            </a:r>
            <a:r>
              <a:rPr lang="cs-CZ" b="1" i="1" dirty="0" err="1" smtClean="0"/>
              <a:t>principle</a:t>
            </a:r>
            <a:r>
              <a:rPr lang="cs-CZ" b="1" i="1" dirty="0" smtClean="0"/>
              <a:t>_</a:t>
            </a:r>
            <a:r>
              <a:rPr lang="cs-CZ" b="1" i="1" dirty="0" err="1" smtClean="0"/>
              <a:t>investigator</a:t>
            </a:r>
            <a:r>
              <a:rPr lang="cs-CZ" dirty="0" smtClean="0"/>
              <a:t>, </a:t>
            </a:r>
            <a:r>
              <a:rPr lang="cs-CZ" dirty="0"/>
              <a:t>kteří mají </a:t>
            </a:r>
            <a:r>
              <a:rPr lang="cs-CZ" dirty="0" smtClean="0"/>
              <a:t>na starosti </a:t>
            </a:r>
            <a:r>
              <a:rPr lang="cs-CZ" dirty="0"/>
              <a:t>více jak </a:t>
            </a:r>
            <a:r>
              <a:rPr lang="cs-CZ" dirty="0" smtClean="0"/>
              <a:t>5 aktivních studií</a:t>
            </a:r>
            <a:endParaRPr lang="cs-CZ" dirty="0"/>
          </a:p>
          <a:p>
            <a:r>
              <a:rPr lang="cs-CZ" b="1" i="1" dirty="0" err="1" smtClean="0"/>
              <a:t>principle</a:t>
            </a:r>
            <a:r>
              <a:rPr lang="cs-CZ" b="1" i="1" dirty="0" smtClean="0"/>
              <a:t>_</a:t>
            </a:r>
            <a:r>
              <a:rPr lang="cs-CZ" b="1" i="1" dirty="0" err="1" smtClean="0"/>
              <a:t>ivestigator</a:t>
            </a:r>
            <a:r>
              <a:rPr lang="cs-CZ" dirty="0" smtClean="0"/>
              <a:t>, </a:t>
            </a:r>
            <a:r>
              <a:rPr lang="cs-CZ" dirty="0"/>
              <a:t>počet </a:t>
            </a:r>
            <a:r>
              <a:rPr lang="cs-CZ" dirty="0" smtClean="0"/>
              <a:t>studií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CREATE TABLE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5B6619-0550-4DE8-8611-068037C95C6B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24581" name="TextovéPole 4"/>
          <p:cNvSpPr txBox="1">
            <a:spLocks noChangeArrowheads="1"/>
          </p:cNvSpPr>
          <p:nvPr/>
        </p:nvSpPr>
        <p:spPr bwMode="auto">
          <a:xfrm>
            <a:off x="683568" y="1196752"/>
            <a:ext cx="3745449" cy="2862322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/>
              <a:t>Vytvoření </a:t>
            </a:r>
            <a:r>
              <a:rPr lang="cs-CZ" dirty="0" smtClean="0"/>
              <a:t>tabulky</a:t>
            </a:r>
            <a:r>
              <a:rPr lang="en-US" dirty="0" smtClean="0"/>
              <a:t> (ORACLE)</a:t>
            </a:r>
            <a:endParaRPr lang="cs-CZ" dirty="0"/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 DDL </a:t>
            </a:r>
            <a:r>
              <a:rPr lang="cs-CZ" dirty="0"/>
              <a:t>příkazem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 v </a:t>
            </a:r>
            <a:r>
              <a:rPr lang="cs-CZ" dirty="0"/>
              <a:t>grafickém prostředí</a:t>
            </a:r>
          </a:p>
          <a:p>
            <a:endParaRPr lang="cs-CZ" dirty="0"/>
          </a:p>
          <a:p>
            <a:r>
              <a:rPr lang="cs-CZ" dirty="0"/>
              <a:t>CREATE TABLE </a:t>
            </a:r>
            <a:r>
              <a:rPr lang="cs-CZ" b="1" i="1" dirty="0" err="1"/>
              <a:t>jmeno</a:t>
            </a:r>
            <a:r>
              <a:rPr lang="cs-CZ" dirty="0"/>
              <a:t> </a:t>
            </a:r>
          </a:p>
          <a:p>
            <a:r>
              <a:rPr lang="cs-CZ" dirty="0"/>
              <a:t>(</a:t>
            </a:r>
          </a:p>
          <a:p>
            <a:r>
              <a:rPr lang="en-US" dirty="0" smtClean="0"/>
              <a:t>   text</a:t>
            </a:r>
            <a:r>
              <a:rPr lang="cs-CZ" dirty="0" smtClean="0"/>
              <a:t>     </a:t>
            </a:r>
            <a:r>
              <a:rPr lang="en-US" dirty="0" smtClean="0"/>
              <a:t>	          </a:t>
            </a:r>
            <a:r>
              <a:rPr lang="cs-CZ" dirty="0" smtClean="0"/>
              <a:t>VARCHAR2(20</a:t>
            </a:r>
            <a:r>
              <a:rPr lang="en-US" dirty="0" smtClean="0"/>
              <a:t>0</a:t>
            </a:r>
            <a:r>
              <a:rPr lang="cs-CZ" dirty="0" smtClean="0"/>
              <a:t>),</a:t>
            </a:r>
            <a:endParaRPr lang="cs-CZ" dirty="0"/>
          </a:p>
          <a:p>
            <a:r>
              <a:rPr lang="en-US" dirty="0" smtClean="0"/>
              <a:t>   </a:t>
            </a:r>
            <a:r>
              <a:rPr lang="en-US" dirty="0" err="1" smtClean="0"/>
              <a:t>cislo</a:t>
            </a:r>
            <a:r>
              <a:rPr lang="cs-CZ" dirty="0"/>
              <a:t>	</a:t>
            </a:r>
            <a:r>
              <a:rPr lang="en-US" dirty="0" smtClean="0"/>
              <a:t>   </a:t>
            </a:r>
            <a:r>
              <a:rPr lang="cs-CZ" dirty="0" smtClean="0"/>
              <a:t>       NUMBER(9,1</a:t>
            </a:r>
            <a:r>
              <a:rPr lang="cs-CZ" dirty="0"/>
              <a:t>),</a:t>
            </a:r>
          </a:p>
          <a:p>
            <a:r>
              <a:rPr lang="en-US" dirty="0" smtClean="0"/>
              <a:t>   datum</a:t>
            </a:r>
            <a:r>
              <a:rPr lang="en-US" dirty="0"/>
              <a:t> </a:t>
            </a:r>
            <a:r>
              <a:rPr lang="en-US" dirty="0" smtClean="0"/>
              <a:t>	          </a:t>
            </a:r>
            <a:r>
              <a:rPr lang="cs-CZ" dirty="0" smtClean="0"/>
              <a:t>DATE</a:t>
            </a:r>
            <a:endParaRPr lang="cs-CZ" dirty="0"/>
          </a:p>
          <a:p>
            <a:r>
              <a:rPr lang="cs-CZ" dirty="0"/>
              <a:t>);</a:t>
            </a:r>
          </a:p>
        </p:txBody>
      </p:sp>
      <p:sp>
        <p:nvSpPr>
          <p:cNvPr id="24582" name="TextovéPole 5"/>
          <p:cNvSpPr txBox="1">
            <a:spLocks noChangeArrowheads="1"/>
          </p:cNvSpPr>
          <p:nvPr/>
        </p:nvSpPr>
        <p:spPr bwMode="auto">
          <a:xfrm>
            <a:off x="468313" y="5157788"/>
            <a:ext cx="830874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i="1" dirty="0" err="1"/>
              <a:t>j</a:t>
            </a:r>
            <a:r>
              <a:rPr lang="cs-CZ" b="1" i="1" dirty="0" err="1" smtClean="0"/>
              <a:t>meno</a:t>
            </a:r>
            <a:r>
              <a:rPr lang="cs-CZ" dirty="0" smtClean="0"/>
              <a:t> </a:t>
            </a:r>
            <a:r>
              <a:rPr lang="cs-CZ" dirty="0"/>
              <a:t>= do 30 znaků (písmena, čísla, podtržítko) bez mezer, začíná </a:t>
            </a:r>
            <a:r>
              <a:rPr lang="cs-CZ" dirty="0" smtClean="0"/>
              <a:t>písmenem</a:t>
            </a:r>
          </a:p>
          <a:p>
            <a:r>
              <a:rPr lang="cs-CZ" dirty="0" smtClean="0"/>
              <a:t>Řádkování příkazu – nepovinné, pouze pro lepší čitelnost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44008" y="1196753"/>
            <a:ext cx="4176464" cy="2862322"/>
          </a:xfrm>
          <a:prstGeom prst="rect">
            <a:avLst/>
          </a:prstGeom>
          <a:solidFill>
            <a:srgbClr val="EFDEA9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/>
              <a:t>PostgreSQL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cs-CZ" dirty="0" smtClean="0"/>
              <a:t>C</a:t>
            </a:r>
            <a:r>
              <a:rPr lang="en-US" dirty="0" smtClean="0"/>
              <a:t>REATE</a:t>
            </a:r>
            <a:r>
              <a:rPr lang="cs-CZ" dirty="0" smtClean="0"/>
              <a:t> T</a:t>
            </a:r>
            <a:r>
              <a:rPr lang="en-US" dirty="0" smtClean="0"/>
              <a:t>ABLE</a:t>
            </a:r>
            <a:r>
              <a:rPr lang="cs-CZ" dirty="0" smtClean="0"/>
              <a:t> </a:t>
            </a:r>
            <a:r>
              <a:rPr lang="en-US" dirty="0" err="1" smtClean="0"/>
              <a:t>jmeno</a:t>
            </a:r>
            <a:r>
              <a:rPr lang="cs-CZ" dirty="0" smtClean="0"/>
              <a:t>  </a:t>
            </a:r>
            <a:endParaRPr lang="en-US" dirty="0" smtClean="0"/>
          </a:p>
          <a:p>
            <a:r>
              <a:rPr lang="cs-CZ" dirty="0" smtClean="0"/>
              <a:t>(</a:t>
            </a:r>
          </a:p>
          <a:p>
            <a:r>
              <a:rPr lang="cs-CZ" dirty="0" smtClean="0"/>
              <a:t>	</a:t>
            </a:r>
            <a:r>
              <a:rPr lang="en-US" dirty="0" smtClean="0"/>
              <a:t>text</a:t>
            </a:r>
            <a:r>
              <a:rPr lang="cs-CZ" dirty="0" smtClean="0"/>
              <a:t> </a:t>
            </a:r>
            <a:r>
              <a:rPr lang="cs-CZ" dirty="0" err="1" smtClean="0"/>
              <a:t>Varchar</a:t>
            </a:r>
            <a:r>
              <a:rPr lang="cs-CZ" dirty="0" smtClean="0"/>
              <a:t>(200),</a:t>
            </a:r>
          </a:p>
          <a:p>
            <a:r>
              <a:rPr lang="cs-CZ" dirty="0" smtClean="0"/>
              <a:t>	</a:t>
            </a:r>
            <a:r>
              <a:rPr lang="en-US" dirty="0" err="1" smtClean="0"/>
              <a:t>cislo</a:t>
            </a:r>
            <a:r>
              <a:rPr lang="cs-CZ" dirty="0" smtClean="0"/>
              <a:t> </a:t>
            </a:r>
            <a:r>
              <a:rPr lang="cs-CZ" dirty="0" err="1" smtClean="0"/>
              <a:t>Numeric</a:t>
            </a:r>
            <a:r>
              <a:rPr lang="cs-CZ" dirty="0" smtClean="0"/>
              <a:t>(5,2)</a:t>
            </a:r>
            <a:r>
              <a:rPr lang="en-US" dirty="0" smtClean="0"/>
              <a:t>,</a:t>
            </a:r>
          </a:p>
          <a:p>
            <a:r>
              <a:rPr lang="en-US" dirty="0" smtClean="0"/>
              <a:t>	datum Timestamp</a:t>
            </a:r>
            <a:endParaRPr lang="cs-CZ" dirty="0" smtClean="0"/>
          </a:p>
          <a:p>
            <a:r>
              <a:rPr lang="cs-CZ" dirty="0" smtClean="0"/>
              <a:t>);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51520" y="1340768"/>
            <a:ext cx="86868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r>
              <a:rPr lang="cs-CZ" dirty="0" smtClean="0"/>
              <a:t>Daniel Klimeš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Vzdělání: Obecná biologie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PGS: onkologie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Specializace: klinické databáze</a:t>
            </a:r>
            <a:endParaRPr lang="en-US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dirty="0" err="1" smtClean="0"/>
              <a:t>Datab</a:t>
            </a:r>
            <a:r>
              <a:rPr lang="cs-CZ" dirty="0" err="1" smtClean="0"/>
              <a:t>áze</a:t>
            </a:r>
            <a:r>
              <a:rPr lang="cs-CZ" dirty="0" smtClean="0"/>
              <a:t> ORACLE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>
                <a:hlinkClick r:id="rId2"/>
              </a:rPr>
              <a:t>klimes</a:t>
            </a:r>
            <a:r>
              <a:rPr lang="en-US" dirty="0" smtClean="0">
                <a:hlinkClick r:id="rId2"/>
              </a:rPr>
              <a:t>@</a:t>
            </a:r>
            <a:r>
              <a:rPr lang="en-US" dirty="0" err="1" smtClean="0">
                <a:hlinkClick r:id="rId2"/>
              </a:rPr>
              <a:t>iba.muni.cz</a:t>
            </a: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Kotlářská 2, budova 11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B1792-4BAF-49BB-AB46-1658E399EE30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25605" name="TextovéPole 4"/>
          <p:cNvSpPr txBox="1">
            <a:spLocks noChangeArrowheads="1"/>
          </p:cNvSpPr>
          <p:nvPr/>
        </p:nvSpPr>
        <p:spPr bwMode="auto">
          <a:xfrm>
            <a:off x="611560" y="1052736"/>
            <a:ext cx="7614200" cy="1754326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INSERT INTO </a:t>
            </a:r>
            <a:r>
              <a:rPr lang="en-US" dirty="0" err="1"/>
              <a:t>tabulka</a:t>
            </a:r>
            <a:r>
              <a:rPr lang="en-US" dirty="0"/>
              <a:t> (sloupec1, sloupec2, sloupec3) </a:t>
            </a:r>
          </a:p>
          <a:p>
            <a:r>
              <a:rPr lang="en-US" dirty="0"/>
              <a:t>VALUES (</a:t>
            </a:r>
            <a:r>
              <a:rPr lang="en-US" dirty="0" err="1"/>
              <a:t>cislo</a:t>
            </a:r>
            <a:r>
              <a:rPr lang="en-US" dirty="0"/>
              <a:t>, ‘text’, </a:t>
            </a:r>
            <a:r>
              <a:rPr lang="en-US" dirty="0">
                <a:solidFill>
                  <a:srgbClr val="FF0000"/>
                </a:solidFill>
              </a:rPr>
              <a:t>TO_DATE</a:t>
            </a:r>
            <a:r>
              <a:rPr lang="en-US" dirty="0"/>
              <a:t> (‘datum’, ‘</a:t>
            </a:r>
            <a:r>
              <a:rPr lang="en-US" dirty="0" err="1"/>
              <a:t>dd.mm.yyyy</a:t>
            </a:r>
            <a:r>
              <a:rPr lang="en-US" dirty="0" smtClean="0"/>
              <a:t>’));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(CISLO, </a:t>
            </a:r>
            <a:r>
              <a:rPr lang="cs-CZ" dirty="0" smtClean="0"/>
              <a:t>TEXT</a:t>
            </a:r>
            <a:r>
              <a:rPr lang="en-US" dirty="0" smtClean="0"/>
              <a:t>, DATUM)</a:t>
            </a:r>
          </a:p>
          <a:p>
            <a:r>
              <a:rPr lang="en-US" dirty="0" smtClean="0"/>
              <a:t>VALUES (2.3,’</a:t>
            </a:r>
            <a:r>
              <a:rPr lang="cs-CZ" dirty="0" smtClean="0"/>
              <a:t>testovací řetězec</a:t>
            </a:r>
            <a:r>
              <a:rPr lang="en-US" dirty="0" smtClean="0"/>
              <a:t>’, TO_DATE (’05.03.2011’,’dd.mm.yyyy’));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25607" name="TextovéPole 6"/>
          <p:cNvSpPr txBox="1">
            <a:spLocks noChangeArrowheads="1"/>
          </p:cNvSpPr>
          <p:nvPr/>
        </p:nvSpPr>
        <p:spPr bwMode="auto">
          <a:xfrm>
            <a:off x="611560" y="2852936"/>
            <a:ext cx="7632848" cy="3139321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INSERT INTO </a:t>
            </a:r>
            <a:r>
              <a:rPr lang="en-US" dirty="0" err="1"/>
              <a:t>tabulka</a:t>
            </a:r>
            <a:r>
              <a:rPr lang="en-US" dirty="0"/>
              <a:t> (sloupec1, sloupec2, sloupec3) </a:t>
            </a:r>
          </a:p>
          <a:p>
            <a:r>
              <a:rPr lang="en-US" dirty="0"/>
              <a:t>SELECT sloupec1,sloupec2, sloupec3 FROM </a:t>
            </a:r>
            <a:r>
              <a:rPr lang="en-US" dirty="0" smtClean="0"/>
              <a:t>tabulka2</a:t>
            </a:r>
            <a:r>
              <a:rPr lang="cs-CZ" dirty="0" smtClean="0"/>
              <a:t>;</a:t>
            </a:r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</a:t>
            </a:r>
            <a:r>
              <a:rPr lang="cs-CZ" dirty="0" err="1" smtClean="0"/>
              <a:t>cislo</a:t>
            </a:r>
            <a:r>
              <a:rPr lang="en-US" dirty="0" smtClean="0"/>
              <a:t>, </a:t>
            </a:r>
            <a:r>
              <a:rPr lang="cs-CZ" dirty="0" smtClean="0"/>
              <a:t>text</a:t>
            </a:r>
            <a:r>
              <a:rPr lang="en-US" dirty="0" smtClean="0"/>
              <a:t>) </a:t>
            </a:r>
          </a:p>
          <a:p>
            <a:r>
              <a:rPr lang="en-US" dirty="0" smtClean="0"/>
              <a:t>SELECT </a:t>
            </a:r>
            <a:r>
              <a:rPr lang="cs-CZ" dirty="0" smtClean="0"/>
              <a:t>study_id</a:t>
            </a:r>
            <a:r>
              <a:rPr lang="en-US" dirty="0" smtClean="0"/>
              <a:t>, </a:t>
            </a:r>
            <a:r>
              <a:rPr lang="cs-CZ" dirty="0" smtClean="0"/>
              <a:t>text</a:t>
            </a:r>
            <a:r>
              <a:rPr lang="en-US" dirty="0" smtClean="0"/>
              <a:t> FROM </a:t>
            </a:r>
            <a:r>
              <a:rPr lang="cs-CZ" dirty="0" err="1" smtClean="0"/>
              <a:t>studies</a:t>
            </a:r>
            <a:endParaRPr lang="en-US" dirty="0" smtClean="0"/>
          </a:p>
          <a:p>
            <a:r>
              <a:rPr lang="en-US" dirty="0" smtClean="0"/>
              <a:t>WHERE </a:t>
            </a:r>
            <a:r>
              <a:rPr lang="cs-CZ" dirty="0" err="1" smtClean="0"/>
              <a:t>is</a:t>
            </a:r>
            <a:r>
              <a:rPr lang="cs-CZ" dirty="0" smtClean="0"/>
              <a:t>_</a:t>
            </a:r>
            <a:r>
              <a:rPr lang="cs-CZ" dirty="0" err="1" smtClean="0"/>
              <a:t>active</a:t>
            </a:r>
            <a:r>
              <a:rPr lang="en-US" dirty="0" smtClean="0"/>
              <a:t> = </a:t>
            </a:r>
            <a:r>
              <a:rPr lang="cs-CZ" dirty="0" smtClean="0"/>
              <a:t>2;</a:t>
            </a:r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</a:t>
            </a:r>
            <a:r>
              <a:rPr lang="cs-CZ" dirty="0" err="1" smtClean="0"/>
              <a:t>cislo</a:t>
            </a:r>
            <a:r>
              <a:rPr lang="cs-CZ" dirty="0" smtClean="0"/>
              <a:t>, text</a:t>
            </a:r>
            <a:r>
              <a:rPr lang="en-US" dirty="0" smtClean="0"/>
              <a:t>) </a:t>
            </a:r>
          </a:p>
          <a:p>
            <a:r>
              <a:rPr lang="en-US" dirty="0" smtClean="0"/>
              <a:t>SELECT MAX(</a:t>
            </a:r>
            <a:r>
              <a:rPr lang="cs-CZ" dirty="0" smtClean="0"/>
              <a:t>study_id</a:t>
            </a:r>
            <a:r>
              <a:rPr lang="en-US" dirty="0" smtClean="0"/>
              <a:t>), </a:t>
            </a:r>
            <a:r>
              <a:rPr lang="cs-CZ" dirty="0" err="1" smtClean="0"/>
              <a:t>principal</a:t>
            </a:r>
            <a:r>
              <a:rPr lang="cs-CZ" dirty="0" smtClean="0"/>
              <a:t>_</a:t>
            </a:r>
            <a:r>
              <a:rPr lang="cs-CZ" dirty="0" err="1" smtClean="0"/>
              <a:t>investigator</a:t>
            </a:r>
            <a:r>
              <a:rPr lang="en-US" dirty="0" smtClean="0"/>
              <a:t> FROM </a:t>
            </a:r>
            <a:r>
              <a:rPr lang="cs-CZ" dirty="0" err="1" smtClean="0"/>
              <a:t>studies</a:t>
            </a:r>
            <a:endParaRPr lang="en-US" dirty="0" smtClean="0"/>
          </a:p>
          <a:p>
            <a:r>
              <a:rPr lang="en-US" dirty="0" smtClean="0"/>
              <a:t>GROUP BY </a:t>
            </a:r>
            <a:r>
              <a:rPr lang="cs-CZ" dirty="0" err="1" smtClean="0"/>
              <a:t>principal</a:t>
            </a:r>
            <a:r>
              <a:rPr lang="cs-CZ" dirty="0" smtClean="0"/>
              <a:t>_</a:t>
            </a:r>
            <a:r>
              <a:rPr lang="cs-CZ" dirty="0" err="1" smtClean="0"/>
              <a:t>investigator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UPDATE, DELETE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A36FA-C9A6-418D-B853-88F1B012025F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26629" name="TextovéPole 4"/>
          <p:cNvSpPr txBox="1">
            <a:spLocks noChangeArrowheads="1"/>
          </p:cNvSpPr>
          <p:nvPr/>
        </p:nvSpPr>
        <p:spPr bwMode="auto">
          <a:xfrm>
            <a:off x="684213" y="1628775"/>
            <a:ext cx="7447423" cy="1754326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UPDATE </a:t>
            </a:r>
            <a:r>
              <a:rPr lang="en-US" dirty="0" err="1"/>
              <a:t>tabulka</a:t>
            </a:r>
            <a:r>
              <a:rPr lang="en-US" dirty="0"/>
              <a:t> SET </a:t>
            </a:r>
            <a:r>
              <a:rPr lang="en-US" dirty="0" err="1"/>
              <a:t>sloupec</a:t>
            </a:r>
            <a:r>
              <a:rPr lang="en-US" dirty="0"/>
              <a:t> = </a:t>
            </a:r>
            <a:r>
              <a:rPr lang="en-US" dirty="0" err="1"/>
              <a:t>hodnota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jmeno</a:t>
            </a:r>
            <a:r>
              <a:rPr lang="en-US" dirty="0" smtClean="0"/>
              <a:t> SET </a:t>
            </a:r>
            <a:r>
              <a:rPr lang="cs-CZ" dirty="0" err="1" smtClean="0"/>
              <a:t>cislo</a:t>
            </a:r>
            <a:r>
              <a:rPr lang="en-US" dirty="0" smtClean="0"/>
              <a:t> = </a:t>
            </a:r>
            <a:r>
              <a:rPr lang="cs-CZ" dirty="0" err="1" smtClean="0"/>
              <a:t>cislo</a:t>
            </a:r>
            <a:r>
              <a:rPr lang="en-US" dirty="0" smtClean="0"/>
              <a:t>+1;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tabulka</a:t>
            </a:r>
            <a:r>
              <a:rPr lang="en-US" dirty="0" smtClean="0"/>
              <a:t> SET </a:t>
            </a:r>
            <a:r>
              <a:rPr lang="en-US" dirty="0" err="1" smtClean="0"/>
              <a:t>sloupec</a:t>
            </a:r>
            <a:r>
              <a:rPr lang="en-US" dirty="0" smtClean="0"/>
              <a:t> = </a:t>
            </a:r>
            <a:r>
              <a:rPr lang="en-US" dirty="0" err="1" smtClean="0"/>
              <a:t>hodnota</a:t>
            </a:r>
            <a:r>
              <a:rPr lang="en-US" dirty="0" smtClean="0"/>
              <a:t> WHERE sloupec2 = </a:t>
            </a:r>
            <a:r>
              <a:rPr lang="en-US" dirty="0" err="1" smtClean="0"/>
              <a:t>hodnota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jmeno</a:t>
            </a:r>
            <a:r>
              <a:rPr lang="en-US" dirty="0" smtClean="0"/>
              <a:t> SET </a:t>
            </a:r>
            <a:r>
              <a:rPr lang="cs-CZ" dirty="0" smtClean="0"/>
              <a:t>datum</a:t>
            </a:r>
            <a:r>
              <a:rPr lang="en-US" dirty="0" smtClean="0"/>
              <a:t> = SYSDATE WHERE </a:t>
            </a:r>
            <a:r>
              <a:rPr lang="cs-CZ" dirty="0" smtClean="0"/>
              <a:t>text</a:t>
            </a:r>
            <a:r>
              <a:rPr lang="en-US" dirty="0" smtClean="0"/>
              <a:t> </a:t>
            </a:r>
            <a:r>
              <a:rPr lang="cs-CZ" dirty="0" smtClean="0"/>
              <a:t>= </a:t>
            </a:r>
            <a:r>
              <a:rPr lang="en-US" dirty="0" smtClean="0"/>
              <a:t>‘</a:t>
            </a:r>
            <a:r>
              <a:rPr lang="en-US" dirty="0" err="1" smtClean="0"/>
              <a:t>Klime</a:t>
            </a:r>
            <a:r>
              <a:rPr lang="cs-CZ" dirty="0" smtClean="0"/>
              <a:t>š</a:t>
            </a:r>
            <a:r>
              <a:rPr lang="en-US" dirty="0" smtClean="0"/>
              <a:t>’;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26631" name="TextovéPole 6"/>
          <p:cNvSpPr txBox="1">
            <a:spLocks noChangeArrowheads="1"/>
          </p:cNvSpPr>
          <p:nvPr/>
        </p:nvSpPr>
        <p:spPr bwMode="auto">
          <a:xfrm>
            <a:off x="683568" y="3716338"/>
            <a:ext cx="7416824" cy="1477328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DELETE FROM </a:t>
            </a:r>
            <a:r>
              <a:rPr lang="en-US" dirty="0" err="1"/>
              <a:t>tabulka</a:t>
            </a:r>
            <a:r>
              <a:rPr lang="en-US" dirty="0"/>
              <a:t>;</a:t>
            </a:r>
          </a:p>
          <a:p>
            <a:r>
              <a:rPr lang="en-US" dirty="0" smtClean="0"/>
              <a:t>DELETE FROM </a:t>
            </a:r>
            <a:r>
              <a:rPr lang="en-US" dirty="0" err="1" smtClean="0"/>
              <a:t>jmeno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smtClean="0"/>
              <a:t>DELETE </a:t>
            </a:r>
            <a:r>
              <a:rPr lang="en-US" dirty="0"/>
              <a:t>FROM </a:t>
            </a:r>
            <a:r>
              <a:rPr lang="en-US" dirty="0" err="1"/>
              <a:t>tabulka</a:t>
            </a:r>
            <a:r>
              <a:rPr lang="en-US" dirty="0"/>
              <a:t> WHERE …;</a:t>
            </a:r>
          </a:p>
          <a:p>
            <a:r>
              <a:rPr lang="en-US" dirty="0" smtClean="0"/>
              <a:t>DELETE </a:t>
            </a:r>
            <a:r>
              <a:rPr lang="en-US" dirty="0"/>
              <a:t>FROM </a:t>
            </a:r>
            <a:r>
              <a:rPr lang="en-US" dirty="0" err="1"/>
              <a:t>jmeno</a:t>
            </a:r>
            <a:r>
              <a:rPr lang="en-US" dirty="0"/>
              <a:t> WHERE </a:t>
            </a:r>
            <a:r>
              <a:rPr lang="en-US" dirty="0" err="1" smtClean="0"/>
              <a:t>cislo</a:t>
            </a:r>
            <a:r>
              <a:rPr lang="en-US" dirty="0" smtClean="0"/>
              <a:t> </a:t>
            </a:r>
            <a:r>
              <a:rPr lang="en-US" dirty="0"/>
              <a:t>&gt; 5;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TRANSAKCE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7542A-5E1A-4A88-A770-9591E066EFD2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27653" name="TextovéPole 4"/>
          <p:cNvSpPr txBox="1">
            <a:spLocks noChangeArrowheads="1"/>
          </p:cNvSpPr>
          <p:nvPr/>
        </p:nvSpPr>
        <p:spPr bwMode="auto">
          <a:xfrm>
            <a:off x="684213" y="1412875"/>
            <a:ext cx="608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TRANSAKCE = sada DML p</a:t>
            </a:r>
            <a:r>
              <a:rPr lang="cs-CZ"/>
              <a:t>říkazů – všechny nebo žádný</a:t>
            </a:r>
          </a:p>
        </p:txBody>
      </p:sp>
      <p:sp>
        <p:nvSpPr>
          <p:cNvPr id="27654" name="TextovéPole 5"/>
          <p:cNvSpPr txBox="1">
            <a:spLocks noChangeArrowheads="1"/>
          </p:cNvSpPr>
          <p:nvPr/>
        </p:nvSpPr>
        <p:spPr bwMode="auto">
          <a:xfrm>
            <a:off x="684213" y="2060575"/>
            <a:ext cx="77999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Transakci zahajuje první příkaz</a:t>
            </a:r>
          </a:p>
          <a:p>
            <a:r>
              <a:rPr lang="cs-CZ" dirty="0"/>
              <a:t>Ukončení transakce</a:t>
            </a:r>
          </a:p>
          <a:p>
            <a:r>
              <a:rPr lang="cs-CZ" dirty="0"/>
              <a:t>	</a:t>
            </a:r>
            <a:r>
              <a:rPr lang="cs-CZ" dirty="0" smtClean="0"/>
              <a:t>COMMIT;</a:t>
            </a:r>
            <a:r>
              <a:rPr lang="en-US" dirty="0" smtClean="0"/>
              <a:t> = </a:t>
            </a:r>
            <a:r>
              <a:rPr lang="cs-CZ" dirty="0" smtClean="0"/>
              <a:t>potvrzení </a:t>
            </a:r>
            <a:r>
              <a:rPr lang="cs-CZ" dirty="0"/>
              <a:t>změn (DDL příkazy =&gt; automatický </a:t>
            </a:r>
            <a:r>
              <a:rPr lang="cs-CZ" dirty="0" err="1"/>
              <a:t>commit</a:t>
            </a:r>
            <a:r>
              <a:rPr lang="cs-CZ" dirty="0"/>
              <a:t>)</a:t>
            </a:r>
          </a:p>
          <a:p>
            <a:r>
              <a:rPr lang="cs-CZ" dirty="0"/>
              <a:t>	ROLLBACK; </a:t>
            </a:r>
            <a:r>
              <a:rPr lang="en-US" dirty="0" smtClean="0"/>
              <a:t> = </a:t>
            </a:r>
            <a:r>
              <a:rPr lang="cs-CZ" dirty="0" smtClean="0"/>
              <a:t>zrušení </a:t>
            </a:r>
            <a:r>
              <a:rPr lang="cs-CZ" dirty="0"/>
              <a:t>změn</a:t>
            </a:r>
          </a:p>
        </p:txBody>
      </p:sp>
      <p:sp>
        <p:nvSpPr>
          <p:cNvPr id="27655" name="TextovéPole 6"/>
          <p:cNvSpPr txBox="1">
            <a:spLocks noChangeArrowheads="1"/>
          </p:cNvSpPr>
          <p:nvPr/>
        </p:nvSpPr>
        <p:spPr bwMode="auto">
          <a:xfrm>
            <a:off x="684213" y="3860800"/>
            <a:ext cx="80581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Nepotvrzené transakce nevidí ostatní, brání provedení změn jiných uživatelů </a:t>
            </a:r>
          </a:p>
          <a:p>
            <a:r>
              <a:rPr lang="cs-CZ" dirty="0"/>
              <a:t>(zamykání sloupců, řádků, tabulek)</a:t>
            </a:r>
          </a:p>
          <a:p>
            <a:endParaRPr lang="cs-CZ" dirty="0"/>
          </a:p>
          <a:p>
            <a:r>
              <a:rPr lang="cs-CZ" b="1" dirty="0"/>
              <a:t>Co nejkratší transakce!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55576" y="5373216"/>
            <a:ext cx="383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 PGADMIN  </a:t>
            </a:r>
            <a:r>
              <a:rPr lang="en-US" dirty="0" err="1" smtClean="0"/>
              <a:t>automatick</a:t>
            </a:r>
            <a:r>
              <a:rPr lang="cs-CZ" dirty="0" smtClean="0"/>
              <a:t>ý </a:t>
            </a:r>
            <a:r>
              <a:rPr lang="cs-CZ" dirty="0" err="1" smtClean="0"/>
              <a:t>commit</a:t>
            </a:r>
            <a:r>
              <a:rPr lang="en-US" dirty="0" smtClean="0"/>
              <a:t> !!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r>
              <a:rPr lang="cs-CZ" dirty="0" err="1" smtClean="0"/>
              <a:t>omácí</a:t>
            </a:r>
            <a:r>
              <a:rPr lang="cs-CZ" dirty="0" smtClean="0"/>
              <a:t> úkol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387430" y="1484784"/>
            <a:ext cx="5583580" cy="30008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Nainstalovat </a:t>
            </a:r>
            <a:r>
              <a:rPr lang="cs-CZ" dirty="0" err="1" smtClean="0"/>
              <a:t>PostgreSQL</a:t>
            </a:r>
            <a:endParaRPr lang="cs-CZ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Vytvořit databázi </a:t>
            </a:r>
            <a:r>
              <a:rPr lang="cs-CZ" dirty="0" err="1" smtClean="0"/>
              <a:t>matbi</a:t>
            </a:r>
            <a:endParaRPr lang="cs-CZ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Vytvořit tabulku student se sloupci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	</a:t>
            </a:r>
            <a:r>
              <a:rPr lang="cs-CZ" dirty="0" err="1" smtClean="0"/>
              <a:t>jmeno</a:t>
            </a:r>
            <a:r>
              <a:rPr lang="cs-CZ" dirty="0" smtClean="0"/>
              <a:t>, </a:t>
            </a:r>
            <a:r>
              <a:rPr lang="cs-CZ" dirty="0" err="1" smtClean="0"/>
              <a:t>prijmeni</a:t>
            </a:r>
            <a:r>
              <a:rPr lang="cs-CZ" dirty="0" smtClean="0"/>
              <a:t>, datum_narozeni, rok_</a:t>
            </a:r>
            <a:r>
              <a:rPr lang="cs-CZ" dirty="0" err="1" smtClean="0"/>
              <a:t>prijeti</a:t>
            </a:r>
            <a:endParaRPr lang="cs-CZ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Vložit řádek se svým jménem</a:t>
            </a:r>
            <a:endParaRPr lang="en-US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/>
              <a:t>Pomoc</a:t>
            </a:r>
            <a:r>
              <a:rPr lang="cs-CZ" dirty="0" smtClean="0"/>
              <a:t>í</a:t>
            </a:r>
            <a:r>
              <a:rPr lang="en-US" dirty="0" smtClean="0"/>
              <a:t> update</a:t>
            </a:r>
            <a:r>
              <a:rPr lang="cs-CZ" dirty="0" smtClean="0"/>
              <a:t> prohoďte jméno a příjmení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Datab</a:t>
            </a:r>
            <a:r>
              <a:rPr lang="cs-CZ" dirty="0" err="1" smtClean="0"/>
              <a:t>áze</a:t>
            </a:r>
            <a:r>
              <a:rPr lang="cs-CZ" dirty="0" smtClean="0"/>
              <a:t> v biomedicíně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83568" y="1628800"/>
            <a:ext cx="763542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Každé pondělí od 16:00 – do 17:40</a:t>
            </a:r>
          </a:p>
          <a:p>
            <a:endParaRPr lang="cs-CZ" dirty="0" smtClean="0"/>
          </a:p>
          <a:p>
            <a:r>
              <a:rPr lang="cs-CZ" dirty="0" smtClean="0"/>
              <a:t>Teoretická přednáška –&gt; navazující praktické cvičení</a:t>
            </a:r>
          </a:p>
          <a:p>
            <a:endParaRPr lang="cs-CZ" dirty="0" smtClean="0"/>
          </a:p>
          <a:p>
            <a:r>
              <a:rPr lang="cs-CZ" dirty="0" smtClean="0"/>
              <a:t>Praktická část : databáze ORACLE 11g</a:t>
            </a:r>
          </a:p>
          <a:p>
            <a:r>
              <a:rPr lang="cs-CZ" dirty="0" smtClean="0"/>
              <a:t>Domácí cvičení: </a:t>
            </a:r>
            <a:r>
              <a:rPr lang="cs-CZ" dirty="0" err="1" smtClean="0"/>
              <a:t>PostgreSQL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Zakončení: zápočet – domácí úkol </a:t>
            </a:r>
          </a:p>
          <a:p>
            <a:r>
              <a:rPr lang="cs-CZ" dirty="0" smtClean="0"/>
              <a:t>	     zkouška – praktický test, pomůcky bez omezení, časový limit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5"/>
          <p:cNvSpPr>
            <a:spLocks noGrp="1"/>
          </p:cNvSpPr>
          <p:nvPr>
            <p:ph type="title"/>
          </p:nvPr>
        </p:nvSpPr>
        <p:spPr>
          <a:xfrm>
            <a:off x="3059113" y="188913"/>
            <a:ext cx="5905500" cy="433387"/>
          </a:xfrm>
        </p:spPr>
        <p:txBody>
          <a:bodyPr/>
          <a:lstStyle/>
          <a:p>
            <a:pPr eaLnBrk="1" hangingPunct="1"/>
            <a:r>
              <a:rPr lang="cs-CZ" smtClean="0"/>
              <a:t>Význam databáze pro analytika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47F90-A184-4EDD-8905-DE508C275643}" type="slidenum">
              <a:rPr lang="cs-CZ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2124075" y="6642100"/>
            <a:ext cx="6121400" cy="215900"/>
          </a:xfrm>
        </p:spPr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4139952" y="5013176"/>
            <a:ext cx="1944216" cy="2"/>
          </a:xfrm>
          <a:prstGeom prst="line">
            <a:avLst/>
          </a:prstGeom>
          <a:ln w="114300"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5400000" flipH="1" flipV="1">
            <a:off x="2232026" y="2384425"/>
            <a:ext cx="2520950" cy="1584325"/>
          </a:xfrm>
          <a:prstGeom prst="line">
            <a:avLst/>
          </a:prstGeom>
          <a:ln w="114300"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16200000" flipH="1">
            <a:off x="3852069" y="2348707"/>
            <a:ext cx="2520950" cy="1655762"/>
          </a:xfrm>
          <a:prstGeom prst="line">
            <a:avLst/>
          </a:prstGeom>
          <a:ln w="1143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448312" y="4581128"/>
            <a:ext cx="3390672" cy="120032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b="1" dirty="0" err="1" smtClean="0"/>
              <a:t>Matematicko</a:t>
            </a:r>
            <a:r>
              <a:rPr lang="cs-CZ" b="1" dirty="0" smtClean="0"/>
              <a:t> - statistický </a:t>
            </a:r>
          </a:p>
          <a:p>
            <a:pPr algn="ctr">
              <a:defRPr/>
            </a:pPr>
            <a:r>
              <a:rPr lang="cs-CZ" b="1" dirty="0" err="1" smtClean="0"/>
              <a:t>skriptový</a:t>
            </a:r>
            <a:r>
              <a:rPr lang="cs-CZ" b="1" dirty="0" smtClean="0"/>
              <a:t> SW</a:t>
            </a:r>
            <a:endParaRPr lang="cs-CZ" b="1" dirty="0"/>
          </a:p>
          <a:p>
            <a:pPr algn="ctr">
              <a:defRPr/>
            </a:pPr>
            <a:r>
              <a:rPr lang="cs-CZ" dirty="0" smtClean="0"/>
              <a:t>R, </a:t>
            </a:r>
            <a:r>
              <a:rPr lang="cs-CZ" dirty="0" err="1" smtClean="0"/>
              <a:t>Matlab</a:t>
            </a:r>
            <a:r>
              <a:rPr lang="cs-CZ" dirty="0"/>
              <a:t>, </a:t>
            </a:r>
            <a:r>
              <a:rPr lang="cs-CZ" dirty="0" err="1"/>
              <a:t>Maple</a:t>
            </a:r>
            <a:r>
              <a:rPr lang="cs-CZ" dirty="0" smtClean="0"/>
              <a:t>, SPSS, SAS,</a:t>
            </a:r>
            <a:endParaRPr lang="cs-CZ" dirty="0"/>
          </a:p>
          <a:p>
            <a:pPr algn="ctr">
              <a:defRPr/>
            </a:pPr>
            <a:r>
              <a:rPr lang="cs-CZ" dirty="0"/>
              <a:t>p</a:t>
            </a:r>
            <a:r>
              <a:rPr lang="cs-CZ" dirty="0" smtClean="0"/>
              <a:t>rogramovací </a:t>
            </a:r>
            <a:r>
              <a:rPr lang="cs-CZ" dirty="0"/>
              <a:t>jazyk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516216" y="4509120"/>
            <a:ext cx="2087563" cy="64770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b="1" dirty="0"/>
              <a:t>Databáze</a:t>
            </a:r>
          </a:p>
          <a:p>
            <a:pPr algn="ctr">
              <a:defRPr/>
            </a:pPr>
            <a:r>
              <a:rPr lang="cs-CZ" dirty="0"/>
              <a:t>SQL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564709" y="908050"/>
            <a:ext cx="3557385" cy="9233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 err="1" smtClean="0"/>
              <a:t>Grafick</a:t>
            </a:r>
            <a:r>
              <a:rPr lang="cs-CZ" b="1" dirty="0" smtClean="0"/>
              <a:t>ý statistický </a:t>
            </a:r>
            <a:r>
              <a:rPr lang="cs-CZ" b="1" dirty="0"/>
              <a:t>SW</a:t>
            </a:r>
          </a:p>
          <a:p>
            <a:pPr algn="ctr">
              <a:defRPr/>
            </a:pPr>
            <a:r>
              <a:rPr lang="cs-CZ" dirty="0"/>
              <a:t>Statistika </a:t>
            </a:r>
            <a:r>
              <a:rPr lang="cs-CZ" dirty="0" err="1"/>
              <a:t>for</a:t>
            </a:r>
            <a:r>
              <a:rPr lang="cs-CZ" dirty="0"/>
              <a:t> Windows</a:t>
            </a:r>
            <a:r>
              <a:rPr lang="cs-CZ" dirty="0" smtClean="0"/>
              <a:t>, MS Excel</a:t>
            </a:r>
            <a:endParaRPr lang="cs-CZ" dirty="0"/>
          </a:p>
          <a:p>
            <a:pPr algn="ctr">
              <a:defRPr/>
            </a:pPr>
            <a:r>
              <a:rPr lang="cs-CZ" dirty="0"/>
              <a:t>SPSS, SAS </a:t>
            </a:r>
          </a:p>
        </p:txBody>
      </p:sp>
      <p:sp>
        <p:nvSpPr>
          <p:cNvPr id="18" name="Šipka dolů 17"/>
          <p:cNvSpPr/>
          <p:nvPr/>
        </p:nvSpPr>
        <p:spPr>
          <a:xfrm rot="19513088" flipH="1">
            <a:off x="5318822" y="2276461"/>
            <a:ext cx="360363" cy="1368425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4348" name="TextovéPole 18"/>
          <p:cNvSpPr txBox="1">
            <a:spLocks noChangeArrowheads="1"/>
          </p:cNvSpPr>
          <p:nvPr/>
        </p:nvSpPr>
        <p:spPr bwMode="auto">
          <a:xfrm>
            <a:off x="6156325" y="2565400"/>
            <a:ext cx="21717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dirty="0"/>
              <a:t>Rostoucí objem dat</a:t>
            </a:r>
          </a:p>
          <a:p>
            <a:pPr algn="ctr"/>
            <a:r>
              <a:rPr lang="cs-CZ" dirty="0"/>
              <a:t>(miliony záznamů)</a:t>
            </a:r>
          </a:p>
        </p:txBody>
      </p:sp>
      <p:sp>
        <p:nvSpPr>
          <p:cNvPr id="22" name="Šipka dolů 21"/>
          <p:cNvSpPr/>
          <p:nvPr/>
        </p:nvSpPr>
        <p:spPr>
          <a:xfrm rot="2137438" flipH="1">
            <a:off x="3018484" y="2173449"/>
            <a:ext cx="360363" cy="1457325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3" name="Zaoblený obdélníkový popisek 22"/>
          <p:cNvSpPr/>
          <p:nvPr/>
        </p:nvSpPr>
        <p:spPr>
          <a:xfrm>
            <a:off x="323528" y="1988840"/>
            <a:ext cx="2016125" cy="2088232"/>
          </a:xfrm>
          <a:prstGeom prst="wedgeRoundRectCallout">
            <a:avLst>
              <a:gd name="adj1" fmla="val 75004"/>
              <a:gd name="adj2" fmla="val -5350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 Potřeba matematického</a:t>
            </a:r>
          </a:p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aparátu </a:t>
            </a:r>
          </a:p>
          <a:p>
            <a:pPr>
              <a:defRPr/>
            </a:pPr>
            <a:endParaRPr lang="cs-CZ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 Automatizace</a:t>
            </a:r>
          </a:p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zpracování</a:t>
            </a:r>
            <a:endParaRPr lang="cs-CZ" dirty="0" smtClean="0"/>
          </a:p>
          <a:p>
            <a:pPr algn="ctr">
              <a:defRPr/>
            </a:pPr>
            <a:endParaRPr lang="cs-CZ" dirty="0"/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6437456" y="5301208"/>
            <a:ext cx="218521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dirty="0" smtClean="0"/>
              <a:t>Předzpracování dat</a:t>
            </a:r>
            <a:br>
              <a:rPr lang="cs-CZ" dirty="0" smtClean="0"/>
            </a:br>
            <a:r>
              <a:rPr lang="cs-CZ" dirty="0" smtClean="0"/>
              <a:t>čištění dat</a:t>
            </a:r>
            <a:br>
              <a:rPr lang="cs-CZ" dirty="0" smtClean="0"/>
            </a:br>
            <a:r>
              <a:rPr lang="cs-CZ" dirty="0" smtClean="0"/>
              <a:t>popisná analýza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Databázové systémy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1DE59B-5DBE-4DE2-8FE9-D66ECBB25283}" type="slidenum">
              <a:rPr lang="cs-CZ"/>
              <a:pPr>
                <a:defRPr/>
              </a:pPr>
              <a:t>5</a:t>
            </a:fld>
            <a:endParaRPr lang="cs-CZ"/>
          </a:p>
        </p:txBody>
      </p:sp>
      <p:sp>
        <p:nvSpPr>
          <p:cNvPr id="15365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432201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Relační </a:t>
            </a:r>
            <a:r>
              <a:rPr lang="cs-CZ" dirty="0" smtClean="0">
                <a:latin typeface="Trebuchet MS" pitchFamily="34" charset="0"/>
              </a:rPr>
              <a:t>databáze (RDBMS)</a:t>
            </a:r>
          </a:p>
          <a:p>
            <a:r>
              <a:rPr lang="cs-CZ" dirty="0" smtClean="0">
                <a:latin typeface="Trebuchet MS" pitchFamily="34" charset="0"/>
              </a:rPr>
              <a:t>Relace – termín z relační algebry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Základ</a:t>
            </a:r>
            <a:r>
              <a:rPr lang="cs-CZ" dirty="0">
                <a:latin typeface="Trebuchet MS" pitchFamily="34" charset="0"/>
              </a:rPr>
              <a:t>: tabulka 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sloupec </a:t>
            </a:r>
            <a:r>
              <a:rPr lang="cs-CZ" dirty="0">
                <a:latin typeface="Trebuchet MS" pitchFamily="34" charset="0"/>
              </a:rPr>
              <a:t>= atribut/parametr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řádek </a:t>
            </a:r>
            <a:r>
              <a:rPr lang="cs-CZ" dirty="0">
                <a:latin typeface="Trebuchet MS" pitchFamily="34" charset="0"/>
              </a:rPr>
              <a:t>= popsaný objekt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Databáze </a:t>
            </a:r>
            <a:r>
              <a:rPr lang="cs-CZ" dirty="0">
                <a:latin typeface="Trebuchet MS" pitchFamily="34" charset="0"/>
              </a:rPr>
              <a:t>= systém provázaných tabulek</a:t>
            </a:r>
          </a:p>
        </p:txBody>
      </p:sp>
      <p:sp>
        <p:nvSpPr>
          <p:cNvPr id="7" name="Vývojový diagram: magnetický disk 6"/>
          <p:cNvSpPr/>
          <p:nvPr/>
        </p:nvSpPr>
        <p:spPr>
          <a:xfrm>
            <a:off x="6732240" y="1124744"/>
            <a:ext cx="1152525" cy="151216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611560" y="3933056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4788024" y="4509120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Šipka dolů 9"/>
          <p:cNvSpPr/>
          <p:nvPr/>
        </p:nvSpPr>
        <p:spPr>
          <a:xfrm rot="3202314" flipH="1">
            <a:off x="5431783" y="2201523"/>
            <a:ext cx="425512" cy="2249124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Šipka dolů 10"/>
          <p:cNvSpPr/>
          <p:nvPr/>
        </p:nvSpPr>
        <p:spPr>
          <a:xfrm rot="646190" flipH="1">
            <a:off x="6674377" y="2686358"/>
            <a:ext cx="360362" cy="1457325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Databázové systémy - Produkty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5" name="TextovéPole 5"/>
          <p:cNvSpPr txBox="1">
            <a:spLocks noChangeArrowheads="1"/>
          </p:cNvSpPr>
          <p:nvPr/>
        </p:nvSpPr>
        <p:spPr bwMode="auto">
          <a:xfrm>
            <a:off x="539552" y="1124744"/>
            <a:ext cx="4092787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>
                <a:latin typeface="Trebuchet MS" pitchFamily="34" charset="0"/>
              </a:rPr>
              <a:t>Dle dostupnosti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Komerční</a:t>
            </a: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smtClean="0">
                <a:latin typeface="Trebuchet MS" pitchFamily="34" charset="0"/>
              </a:rPr>
              <a:t>ORACLE - databáze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*</a:t>
            </a:r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SQL server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*</a:t>
            </a:r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DB2</a:t>
            </a: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ACCESS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FOX PRO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Freeware</a:t>
            </a: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MySQL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Postgre</a:t>
            </a:r>
            <a:r>
              <a:rPr lang="en-US" dirty="0">
                <a:latin typeface="Trebuchet MS" pitchFamily="34" charset="0"/>
              </a:rPr>
              <a:t>SQL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Firebird</a:t>
            </a:r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4712922" y="1124744"/>
            <a:ext cx="317144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>
                <a:latin typeface="Trebuchet MS" pitchFamily="34" charset="0"/>
              </a:rPr>
              <a:t>Dle počtu uživatelů</a:t>
            </a:r>
            <a:endParaRPr lang="cs-CZ" b="1" dirty="0">
              <a:latin typeface="Trebuchet MS" pitchFamily="34" charset="0"/>
            </a:endParaRPr>
          </a:p>
          <a:p>
            <a:endParaRPr lang="cs-CZ" dirty="0" smtClean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Jednouživatelské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ACCESS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FOX PRO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Víceuživatelské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smtClean="0">
                <a:latin typeface="Trebuchet MS" pitchFamily="34" charset="0"/>
              </a:rPr>
              <a:t>ORACLE</a:t>
            </a:r>
          </a:p>
          <a:p>
            <a:r>
              <a:rPr lang="cs-CZ" dirty="0" smtClean="0">
                <a:latin typeface="Trebuchet MS" pitchFamily="34" charset="0"/>
              </a:rPr>
              <a:t>		MS SQL</a:t>
            </a:r>
          </a:p>
          <a:p>
            <a:r>
              <a:rPr lang="cs-CZ" dirty="0" smtClean="0">
                <a:latin typeface="Trebuchet MS" pitchFamily="34" charset="0"/>
              </a:rPr>
              <a:t>		DB2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</a:t>
            </a:r>
            <a:r>
              <a:rPr lang="cs-CZ" dirty="0" err="1" smtClean="0">
                <a:latin typeface="Trebuchet MS" pitchFamily="34" charset="0"/>
              </a:rPr>
              <a:t>MySQL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Postgre</a:t>
            </a:r>
            <a:r>
              <a:rPr lang="en-US" dirty="0">
                <a:latin typeface="Trebuchet MS" pitchFamily="34" charset="0"/>
              </a:rPr>
              <a:t>SQL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Firebird</a:t>
            </a:r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552" y="4869160"/>
            <a:ext cx="4455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 </a:t>
            </a:r>
            <a:r>
              <a:rPr lang="en-US" i="1" dirty="0" err="1" smtClean="0"/>
              <a:t>Okle</a:t>
            </a:r>
            <a:r>
              <a:rPr lang="cs-CZ" i="1" dirty="0" err="1" smtClean="0"/>
              <a:t>štěné</a:t>
            </a:r>
            <a:r>
              <a:rPr lang="cs-CZ" i="1" dirty="0" smtClean="0"/>
              <a:t> verze jsou k dispozici zdarma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Tabulka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</a:t>
            </a:r>
            <a:r>
              <a:rPr lang="en-US"/>
              <a:t> </a:t>
            </a:r>
            <a:r>
              <a:rPr lang="cs-CZ"/>
              <a:t>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8577DE-3973-4CDA-ADFC-E7A361A4D676}" type="slidenum">
              <a:rPr lang="cs-CZ"/>
              <a:pPr>
                <a:defRPr/>
              </a:pPr>
              <a:t>7</a:t>
            </a:fld>
            <a:endParaRPr lang="cs-CZ"/>
          </a:p>
        </p:txBody>
      </p:sp>
      <p:sp>
        <p:nvSpPr>
          <p:cNvPr id="16389" name="TextovéPole 4"/>
          <p:cNvSpPr txBox="1">
            <a:spLocks noChangeArrowheads="1"/>
          </p:cNvSpPr>
          <p:nvPr/>
        </p:nvSpPr>
        <p:spPr bwMode="auto">
          <a:xfrm>
            <a:off x="323528" y="1557338"/>
            <a:ext cx="5519737" cy="258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Definovaná struktura, do které se vkládají záznamy</a:t>
            </a:r>
          </a:p>
          <a:p>
            <a:r>
              <a:rPr lang="cs-CZ" dirty="0">
                <a:latin typeface="Trebuchet MS" pitchFamily="34" charset="0"/>
              </a:rPr>
              <a:t>Definují se sloupce</a:t>
            </a:r>
          </a:p>
          <a:p>
            <a:pPr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jméno</a:t>
            </a:r>
            <a:endParaRPr lang="cs-CZ" dirty="0">
              <a:latin typeface="Trebuchet MS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datový </a:t>
            </a:r>
            <a:r>
              <a:rPr lang="cs-CZ" dirty="0">
                <a:latin typeface="Trebuchet MS" pitchFamily="34" charset="0"/>
              </a:rPr>
              <a:t>typ</a:t>
            </a:r>
          </a:p>
          <a:p>
            <a:pPr lvl="1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text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číslo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datum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BLOB</a:t>
            </a:r>
            <a:endParaRPr lang="cs-CZ" dirty="0">
              <a:latin typeface="Trebuchet MS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doplňující </a:t>
            </a:r>
            <a:r>
              <a:rPr lang="cs-CZ" dirty="0">
                <a:latin typeface="Trebuchet MS" pitchFamily="34" charset="0"/>
              </a:rPr>
              <a:t>vlastnosti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788025" y="2132856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Šipka dolů 7"/>
          <p:cNvSpPr/>
          <p:nvPr/>
        </p:nvSpPr>
        <p:spPr>
          <a:xfrm rot="5400000" flipH="1">
            <a:off x="3835227" y="1933525"/>
            <a:ext cx="425512" cy="1112206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39552" y="3284984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4788024" y="3284984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5"/>
          <p:cNvSpPr txBox="1">
            <a:spLocks noChangeArrowheads="1"/>
          </p:cNvSpPr>
          <p:nvPr/>
        </p:nvSpPr>
        <p:spPr bwMode="auto">
          <a:xfrm>
            <a:off x="251520" y="1124744"/>
            <a:ext cx="869699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Vybrané sloupce se označují jako </a:t>
            </a:r>
            <a:r>
              <a:rPr lang="cs-CZ" dirty="0" smtClean="0">
                <a:latin typeface="Trebuchet MS" pitchFamily="34" charset="0"/>
              </a:rPr>
              <a:t>klíče (</a:t>
            </a:r>
            <a:r>
              <a:rPr lang="cs-CZ" dirty="0" err="1" smtClean="0">
                <a:latin typeface="Trebuchet MS" pitchFamily="34" charset="0"/>
              </a:rPr>
              <a:t>keys</a:t>
            </a:r>
            <a:r>
              <a:rPr lang="cs-CZ" dirty="0" smtClean="0">
                <a:latin typeface="Trebuchet MS" pitchFamily="34" charset="0"/>
              </a:rPr>
              <a:t>)</a:t>
            </a:r>
            <a:endParaRPr lang="cs-CZ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    Primární </a:t>
            </a:r>
            <a:r>
              <a:rPr lang="cs-CZ" dirty="0">
                <a:latin typeface="Trebuchet MS" pitchFamily="34" charset="0"/>
              </a:rPr>
              <a:t>klíč </a:t>
            </a:r>
            <a:r>
              <a:rPr lang="cs-CZ" dirty="0" smtClean="0">
                <a:latin typeface="Trebuchet MS" pitchFamily="34" charset="0"/>
              </a:rPr>
              <a:t>(</a:t>
            </a:r>
            <a:r>
              <a:rPr lang="cs-CZ" dirty="0" err="1" smtClean="0">
                <a:latin typeface="Trebuchet MS" pitchFamily="34" charset="0"/>
              </a:rPr>
              <a:t>primary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key</a:t>
            </a:r>
            <a:r>
              <a:rPr lang="cs-CZ" dirty="0" smtClean="0">
                <a:latin typeface="Trebuchet MS" pitchFamily="34" charset="0"/>
              </a:rPr>
              <a:t> - PK)– </a:t>
            </a:r>
            <a:r>
              <a:rPr lang="cs-CZ" dirty="0">
                <a:latin typeface="Trebuchet MS" pitchFamily="34" charset="0"/>
              </a:rPr>
              <a:t>1až n sloupců jednoznačně identifikující </a:t>
            </a:r>
            <a:r>
              <a:rPr lang="cs-CZ" dirty="0" smtClean="0">
                <a:latin typeface="Trebuchet MS" pitchFamily="34" charset="0"/>
              </a:rPr>
              <a:t>řádek </a:t>
            </a:r>
          </a:p>
          <a:p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   Cizí </a:t>
            </a:r>
            <a:r>
              <a:rPr lang="cs-CZ" dirty="0">
                <a:latin typeface="Trebuchet MS" pitchFamily="34" charset="0"/>
              </a:rPr>
              <a:t>klíč (</a:t>
            </a:r>
            <a:r>
              <a:rPr lang="cs-CZ" dirty="0" err="1">
                <a:latin typeface="Trebuchet MS" pitchFamily="34" charset="0"/>
              </a:rPr>
              <a:t>foreign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key</a:t>
            </a:r>
            <a:r>
              <a:rPr lang="cs-CZ" dirty="0" smtClean="0">
                <a:latin typeface="Trebuchet MS" pitchFamily="34" charset="0"/>
              </a:rPr>
              <a:t> - FK) </a:t>
            </a:r>
            <a:r>
              <a:rPr lang="cs-CZ" dirty="0">
                <a:latin typeface="Trebuchet MS" pitchFamily="34" charset="0"/>
              </a:rPr>
              <a:t>– identifikuje nadřazený řádek v rodičovské tabulce</a:t>
            </a:r>
          </a:p>
        </p:txBody>
      </p:sp>
      <p:cxnSp>
        <p:nvCxnSpPr>
          <p:cNvPr id="11" name="Pravoúhlá spojovací čára 10"/>
          <p:cNvCxnSpPr/>
          <p:nvPr/>
        </p:nvCxnSpPr>
        <p:spPr>
          <a:xfrm rot="5400000" flipH="1" flipV="1">
            <a:off x="5184068" y="2528900"/>
            <a:ext cx="720080" cy="648072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ravoúhlá spojovací čára 12"/>
          <p:cNvCxnSpPr/>
          <p:nvPr/>
        </p:nvCxnSpPr>
        <p:spPr>
          <a:xfrm rot="16200000" flipV="1">
            <a:off x="6120172" y="2600908"/>
            <a:ext cx="720080" cy="504056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5796136" y="2123564"/>
            <a:ext cx="492443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PK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971600" y="2276872"/>
            <a:ext cx="492443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PK</a:t>
            </a:r>
            <a:endParaRPr lang="cs-CZ" dirty="0"/>
          </a:p>
        </p:txBody>
      </p:sp>
      <p:cxnSp>
        <p:nvCxnSpPr>
          <p:cNvPr id="18" name="Přímá spojovací čára 17"/>
          <p:cNvCxnSpPr/>
          <p:nvPr/>
        </p:nvCxnSpPr>
        <p:spPr>
          <a:xfrm rot="5400000">
            <a:off x="935596" y="2960948"/>
            <a:ext cx="5040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rot="5400000">
            <a:off x="5004048" y="5373216"/>
            <a:ext cx="57606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>
            <a:off x="1187624" y="5877272"/>
            <a:ext cx="3888432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5076056" y="5661248"/>
            <a:ext cx="479618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F</a:t>
            </a:r>
            <a:r>
              <a:rPr lang="cs-CZ" dirty="0" smtClean="0"/>
              <a:t>K</a:t>
            </a:r>
            <a:endParaRPr lang="cs-CZ" dirty="0"/>
          </a:p>
        </p:txBody>
      </p:sp>
      <p:cxnSp>
        <p:nvCxnSpPr>
          <p:cNvPr id="25" name="Přímá spojovací čára 24"/>
          <p:cNvCxnSpPr/>
          <p:nvPr/>
        </p:nvCxnSpPr>
        <p:spPr>
          <a:xfrm rot="5400000">
            <a:off x="827584" y="5517232"/>
            <a:ext cx="720080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Přístup do databáze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33F8A-ECE9-4B4B-8EB4-2B1500FDCE52}" type="slidenum">
              <a:rPr lang="cs-CZ"/>
              <a:pPr>
                <a:defRPr/>
              </a:pPr>
              <a:t>9</a:t>
            </a:fld>
            <a:endParaRPr lang="cs-CZ"/>
          </a:p>
        </p:txBody>
      </p:sp>
      <p:sp>
        <p:nvSpPr>
          <p:cNvPr id="17413" name="TextovéPole 4"/>
          <p:cNvSpPr txBox="1">
            <a:spLocks noChangeArrowheads="1"/>
          </p:cNvSpPr>
          <p:nvPr/>
        </p:nvSpPr>
        <p:spPr bwMode="auto">
          <a:xfrm>
            <a:off x="755576" y="2420888"/>
            <a:ext cx="7913769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>
                <a:latin typeface="Trebuchet MS" pitchFamily="34" charset="0"/>
              </a:rPr>
              <a:t>Klient</a:t>
            </a:r>
            <a:r>
              <a:rPr lang="cs-CZ" dirty="0">
                <a:latin typeface="Trebuchet MS" pitchFamily="34" charset="0"/>
              </a:rPr>
              <a:t> = SW umožňující ověření uživatele a spouštění řídících příkazů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Řídící příkazy = </a:t>
            </a:r>
            <a:r>
              <a:rPr lang="cs-CZ" dirty="0" err="1">
                <a:latin typeface="Trebuchet MS" pitchFamily="34" charset="0"/>
              </a:rPr>
              <a:t>Structured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>
                <a:latin typeface="Trebuchet MS" pitchFamily="34" charset="0"/>
              </a:rPr>
              <a:t>Query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>
                <a:latin typeface="Trebuchet MS" pitchFamily="34" charset="0"/>
              </a:rPr>
              <a:t>Language</a:t>
            </a:r>
            <a:r>
              <a:rPr lang="cs-CZ" dirty="0">
                <a:latin typeface="Trebuchet MS" pitchFamily="34" charset="0"/>
              </a:rPr>
              <a:t> – </a:t>
            </a:r>
            <a:r>
              <a:rPr lang="cs-CZ" dirty="0" smtClean="0">
                <a:latin typeface="Trebuchet MS" pitchFamily="34" charset="0"/>
              </a:rPr>
              <a:t>SQL	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DDL  - vytváření, změna, rušení objektů (tabulka, index, pohled, …)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CREATE </a:t>
            </a:r>
            <a:r>
              <a:rPr lang="cs-CZ" dirty="0">
                <a:latin typeface="Trebuchet MS" pitchFamily="34" charset="0"/>
              </a:rPr>
              <a:t>/ </a:t>
            </a:r>
            <a:r>
              <a:rPr lang="cs-CZ" dirty="0" smtClean="0">
                <a:latin typeface="Trebuchet MS" pitchFamily="34" charset="0"/>
              </a:rPr>
              <a:t>ALTER / DROP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DML 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SELECT – získávání dat z databáze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INSERT – vkládání dat do databáze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DELETE – mazání dat v databázi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UPDATE – změna/aktualizace dat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transakční </a:t>
            </a:r>
            <a:r>
              <a:rPr lang="cs-CZ" dirty="0">
                <a:latin typeface="Trebuchet MS" pitchFamily="34" charset="0"/>
              </a:rPr>
              <a:t>příkazy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COMMIT – potvrzení transakce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smtClean="0">
                <a:latin typeface="Trebuchet MS" pitchFamily="34" charset="0"/>
              </a:rPr>
              <a:t> ROLLBACK </a:t>
            </a:r>
            <a:r>
              <a:rPr lang="cs-CZ" dirty="0" smtClean="0">
                <a:latin typeface="Trebuchet MS" pitchFamily="34" charset="0"/>
              </a:rPr>
              <a:t>– odvolání transakce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6" name="laptop"/>
          <p:cNvSpPr>
            <a:spLocks noEditPoints="1" noChangeArrowheads="1"/>
          </p:cNvSpPr>
          <p:nvPr/>
        </p:nvSpPr>
        <p:spPr bwMode="auto">
          <a:xfrm>
            <a:off x="1763688" y="1268760"/>
            <a:ext cx="1225550" cy="774700"/>
          </a:xfrm>
          <a:custGeom>
            <a:avLst/>
            <a:gdLst>
              <a:gd name="T0" fmla="*/ 614087705 w 21600"/>
              <a:gd name="T1" fmla="*/ 0 h 21600"/>
              <a:gd name="T2" fmla="*/ 614087705 w 21600"/>
              <a:gd name="T3" fmla="*/ 330984573 h 21600"/>
              <a:gd name="T4" fmla="*/ 2147483647 w 21600"/>
              <a:gd name="T5" fmla="*/ 0 h 21600"/>
              <a:gd name="T6" fmla="*/ 2147483647 w 21600"/>
              <a:gd name="T7" fmla="*/ 330984573 h 21600"/>
              <a:gd name="T8" fmla="*/ 1972674524 w 21600"/>
              <a:gd name="T9" fmla="*/ 0 h 21600"/>
              <a:gd name="T10" fmla="*/ 1972674524 w 21600"/>
              <a:gd name="T11" fmla="*/ 996691646 h 21600"/>
              <a:gd name="T12" fmla="*/ 0 w 21600"/>
              <a:gd name="T13" fmla="*/ 996691646 h 21600"/>
              <a:gd name="T14" fmla="*/ 2147483647 w 21600"/>
              <a:gd name="T15" fmla="*/ 996691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3347864" y="1484784"/>
            <a:ext cx="1482725" cy="382587"/>
          </a:xfrm>
          <a:prstGeom prst="rightArrow">
            <a:avLst>
              <a:gd name="adj1" fmla="val 50000"/>
              <a:gd name="adj2" fmla="val 500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Vývojový diagram: magnetický disk 7"/>
          <p:cNvSpPr/>
          <p:nvPr/>
        </p:nvSpPr>
        <p:spPr>
          <a:xfrm>
            <a:off x="5148064" y="1052736"/>
            <a:ext cx="1152525" cy="12954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143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1645</TotalTime>
  <Words>1082</Words>
  <Application>Microsoft Office PowerPoint</Application>
  <PresentationFormat>Předvádění na obrazovce (4:3)</PresentationFormat>
  <Paragraphs>391</Paragraphs>
  <Slides>23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systému Office</vt:lpstr>
      <vt:lpstr>Databázové systémy a SQL</vt:lpstr>
      <vt:lpstr>About me</vt:lpstr>
      <vt:lpstr>Databáze v biomedicíně</vt:lpstr>
      <vt:lpstr>Význam databáze pro analytika</vt:lpstr>
      <vt:lpstr>Databázové systémy</vt:lpstr>
      <vt:lpstr>Databázové systémy - Produkty</vt:lpstr>
      <vt:lpstr>Tabulka</vt:lpstr>
      <vt:lpstr>Klíče</vt:lpstr>
      <vt:lpstr>Přístup do databáze</vt:lpstr>
      <vt:lpstr>ORACLE – databázový server</vt:lpstr>
      <vt:lpstr>SQL developer - připojení</vt:lpstr>
      <vt:lpstr>Sqlplus - připojení</vt:lpstr>
      <vt:lpstr>PostgreSQL</vt:lpstr>
      <vt:lpstr>SQL</vt:lpstr>
      <vt:lpstr>SQL - SELECT</vt:lpstr>
      <vt:lpstr>Cvičení 1</vt:lpstr>
      <vt:lpstr>GROUP BY</vt:lpstr>
      <vt:lpstr>Cvičení 2</vt:lpstr>
      <vt:lpstr>CREATE TABLE</vt:lpstr>
      <vt:lpstr>INSERT</vt:lpstr>
      <vt:lpstr>UPDATE, DELETE</vt:lpstr>
      <vt:lpstr>TRANSAKCE</vt:lpstr>
      <vt:lpstr>Domácí úkol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205</cp:revision>
  <dcterms:created xsi:type="dcterms:W3CDTF">2011-01-19T10:31:11Z</dcterms:created>
  <dcterms:modified xsi:type="dcterms:W3CDTF">2013-09-17T19:38:19Z</dcterms:modified>
</cp:coreProperties>
</file>