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2" r:id="rId3"/>
    <p:sldId id="281" r:id="rId4"/>
    <p:sldId id="297" r:id="rId5"/>
    <p:sldId id="298" r:id="rId6"/>
    <p:sldId id="299" r:id="rId7"/>
    <p:sldId id="303" r:id="rId8"/>
    <p:sldId id="304" r:id="rId9"/>
    <p:sldId id="300" r:id="rId10"/>
    <p:sldId id="301" r:id="rId11"/>
    <p:sldId id="291" r:id="rId12"/>
    <p:sldId id="305" r:id="rId13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96" d="100"/>
          <a:sy n="96" d="100"/>
        </p:scale>
        <p:origin x="-105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30.9.2013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30.9.2013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3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268760"/>
            <a:ext cx="765248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 počet pacientů v jednotlivých  studiích</a:t>
            </a:r>
          </a:p>
          <a:p>
            <a:r>
              <a:rPr lang="cs-CZ" dirty="0" smtClean="0"/>
              <a:t>	STUDY_NAME,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pacientů dle pohlaví v jednotlivých  studiích</a:t>
            </a:r>
          </a:p>
          <a:p>
            <a:r>
              <a:rPr lang="cs-CZ" dirty="0" smtClean="0"/>
              <a:t>	STUDY_NAME, pohlaví,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zapojených pracovišť do jednotlivých studií</a:t>
            </a:r>
          </a:p>
          <a:p>
            <a:r>
              <a:rPr lang="cs-CZ" dirty="0" smtClean="0"/>
              <a:t>	STUDY_NAME, počet pracovišť</a:t>
            </a:r>
          </a:p>
          <a:p>
            <a:endParaRPr lang="cs-CZ" dirty="0" smtClean="0"/>
          </a:p>
          <a:p>
            <a:r>
              <a:rPr lang="cs-CZ" dirty="0" smtClean="0"/>
              <a:t>Vypište pracoviště zapojená do více studií</a:t>
            </a:r>
          </a:p>
          <a:p>
            <a:r>
              <a:rPr lang="cs-CZ" dirty="0" smtClean="0"/>
              <a:t>	SITE, počet studií</a:t>
            </a:r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	STUDY_NAME, rok(DATE_OF_ENROLLMENT)</a:t>
            </a:r>
          </a:p>
          <a:p>
            <a:endParaRPr lang="cs-CZ" dirty="0" smtClean="0"/>
          </a:p>
          <a:p>
            <a:r>
              <a:rPr lang="cs-CZ" dirty="0" smtClean="0"/>
              <a:t>Zjistěte počet pacientů v jednotlivých  studiích po pracovištích</a:t>
            </a:r>
          </a:p>
          <a:p>
            <a:r>
              <a:rPr lang="cs-CZ" dirty="0" smtClean="0"/>
              <a:t>	STUDY_NAME, SITE, počet pacientů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3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412776"/>
            <a:ext cx="63700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pacienty ze studií study_id 3 a 23</a:t>
            </a:r>
          </a:p>
          <a:p>
            <a:endParaRPr lang="cs-CZ" dirty="0" smtClean="0"/>
          </a:p>
          <a:p>
            <a:r>
              <a:rPr lang="cs-CZ" dirty="0" smtClean="0"/>
              <a:t>Vypište všechny unikátní pacienty ze studií study_id 3 a 23</a:t>
            </a:r>
          </a:p>
          <a:p>
            <a:endParaRPr lang="en-US" dirty="0" smtClean="0"/>
          </a:p>
          <a:p>
            <a:r>
              <a:rPr lang="en-US" dirty="0" err="1" smtClean="0"/>
              <a:t>Vypi</a:t>
            </a:r>
            <a:r>
              <a:rPr lang="cs-CZ" dirty="0" err="1" smtClean="0"/>
              <a:t>šte</a:t>
            </a:r>
            <a:r>
              <a:rPr lang="cs-CZ" dirty="0" smtClean="0"/>
              <a:t> společné pacienty ze studií study_id 3 a 23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187624" y="1340768"/>
            <a:ext cx="61905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Vytvořte tabulky a naplňte je daty pomocí skriptu PG1.SQL</a:t>
            </a:r>
          </a:p>
          <a:p>
            <a:r>
              <a:rPr lang="cs-CZ" dirty="0" smtClean="0"/>
              <a:t>(STUDIES, </a:t>
            </a:r>
            <a:r>
              <a:rPr lang="cs-CZ" dirty="0" err="1" smtClean="0"/>
              <a:t>STUDIES</a:t>
            </a:r>
            <a:r>
              <a:rPr lang="cs-CZ" dirty="0" smtClean="0"/>
              <a:t>, </a:t>
            </a:r>
            <a:r>
              <a:rPr lang="cs-CZ" dirty="0" err="1" smtClean="0"/>
              <a:t>STUDIES</a:t>
            </a:r>
            <a:r>
              <a:rPr lang="cs-CZ" dirty="0" smtClean="0"/>
              <a:t>_SITES)</a:t>
            </a:r>
          </a:p>
          <a:p>
            <a:endParaRPr lang="cs-CZ" dirty="0" smtClean="0"/>
          </a:p>
          <a:p>
            <a:r>
              <a:rPr lang="cs-CZ" dirty="0" smtClean="0"/>
              <a:t>Kolik pracovišť je z Brna?</a:t>
            </a:r>
          </a:p>
          <a:p>
            <a:endParaRPr lang="cs-CZ" dirty="0" smtClean="0"/>
          </a:p>
          <a:p>
            <a:r>
              <a:rPr lang="cs-CZ" dirty="0" smtClean="0"/>
              <a:t>Kterých studií se brněnská centra účastní?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r>
                        <a:rPr lang="cs-CZ" sz="1600" dirty="0" err="1" smtClean="0"/>
                        <a:t>ák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292080" y="1844824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/>
                <a:gridCol w="1104122"/>
                <a:gridCol w="1104122"/>
              </a:tblGrid>
              <a:tr h="5836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Datum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vysetreni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Vysledek</a:t>
                      </a:r>
                      <a:r>
                        <a:rPr lang="cs-CZ" sz="1600" baseline="0" dirty="0" smtClean="0"/>
                        <a:t> vy</a:t>
                      </a:r>
                      <a:r>
                        <a:rPr lang="en-US" sz="1600" baseline="0" dirty="0" err="1" smtClean="0"/>
                        <a:t>setreni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12.1.2011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39,5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15.3.2011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36,8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37,5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lekare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Petr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Šikovný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cs-CZ" sz="160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1268760"/>
            <a:ext cx="2614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sloupců = JOIN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řádků – množinové operace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Množinové operace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7560C-0600-4DED-8761-D9EF3CAF5BD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38917" name="TextovéPole 4"/>
          <p:cNvSpPr txBox="1">
            <a:spLocks noChangeArrowheads="1"/>
          </p:cNvSpPr>
          <p:nvPr/>
        </p:nvSpPr>
        <p:spPr bwMode="auto">
          <a:xfrm>
            <a:off x="827584" y="2060848"/>
            <a:ext cx="72891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UNION   	Sjednocení množin – duplicitní řádky vyloučeny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UNION ALL  	Sjednocení množin včetně duplicit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INTERSECT 	Průnik množin – pouze shodné řádky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MINUS 	Rozdíl množin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052736"/>
            <a:ext cx="7528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Operace s dotazy, které vrací stejnou datovou strukturu (stejné sloupce)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71600" y="3861048"/>
            <a:ext cx="3681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sloupec FROM tabulka</a:t>
            </a:r>
          </a:p>
          <a:p>
            <a:r>
              <a:rPr lang="cs-CZ" dirty="0" smtClean="0"/>
              <a:t>UNION</a:t>
            </a:r>
          </a:p>
          <a:p>
            <a:r>
              <a:rPr lang="cs-CZ" dirty="0" smtClean="0"/>
              <a:t>SELECT sloupec FROM tabulka2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91680" y="5085184"/>
            <a:ext cx="6058069" cy="646331"/>
          </a:xfrm>
          <a:prstGeom prst="rect">
            <a:avLst/>
          </a:prstGeom>
          <a:solidFill>
            <a:srgbClr val="ECCE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cs-CZ" dirty="0" smtClean="0"/>
              <a:t>Počet s</a:t>
            </a:r>
            <a:r>
              <a:rPr lang="en-US" dirty="0" err="1" smtClean="0"/>
              <a:t>loupc</a:t>
            </a:r>
            <a:r>
              <a:rPr lang="cs-CZ" dirty="0" smtClean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prvn</a:t>
            </a:r>
            <a:r>
              <a:rPr lang="cs-CZ" dirty="0" err="1" smtClean="0"/>
              <a:t>ího</a:t>
            </a:r>
            <a:r>
              <a:rPr lang="cs-CZ" dirty="0" smtClean="0"/>
              <a:t> a druhého dotazu musí být stejný </a:t>
            </a:r>
          </a:p>
          <a:p>
            <a:r>
              <a:rPr lang="cs-CZ" dirty="0" smtClean="0"/>
              <a:t>a musí být stejného datového typu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SELECT – více tabulek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95536" y="119675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572000" y="177281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35390" y="3995772"/>
            <a:ext cx="264046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Spojování tabulek = </a:t>
            </a:r>
            <a:r>
              <a:rPr lang="cs-CZ" dirty="0" err="1" smtClean="0"/>
              <a:t>join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4509120"/>
            <a:ext cx="7848872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Druhy spojení: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vnitřní – </a:t>
            </a:r>
            <a:r>
              <a:rPr lang="cs-CZ" b="1" dirty="0" err="1" smtClean="0"/>
              <a:t>inner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 – jen spojitelné řádky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vnější – </a:t>
            </a:r>
            <a:r>
              <a:rPr lang="cs-CZ" dirty="0" err="1" smtClean="0"/>
              <a:t>outer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 - </a:t>
            </a:r>
            <a:r>
              <a:rPr lang="cs-CZ" dirty="0" smtClean="0"/>
              <a:t> </a:t>
            </a:r>
            <a:r>
              <a:rPr lang="cs-CZ" b="1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, </a:t>
            </a:r>
            <a:r>
              <a:rPr lang="cs-CZ" b="1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, </a:t>
            </a:r>
            <a:r>
              <a:rPr lang="en-US" b="1" dirty="0" smtClean="0"/>
              <a:t>full</a:t>
            </a:r>
            <a:r>
              <a:rPr lang="en-US" dirty="0" smtClean="0"/>
              <a:t> join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všechny řádky jedné tabulky + </a:t>
            </a:r>
            <a:r>
              <a:rPr lang="cs-CZ" dirty="0" err="1" smtClean="0"/>
              <a:t>napojitelné</a:t>
            </a:r>
            <a:r>
              <a:rPr lang="cs-CZ" dirty="0" smtClean="0"/>
              <a:t> řádky druhé tabulky</a:t>
            </a:r>
          </a:p>
          <a:p>
            <a:r>
              <a:rPr lang="cs-CZ" dirty="0" smtClean="0"/>
              <a:t>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JOIN - syntaxe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540608" cy="23698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err="1" smtClean="0"/>
              <a:t>Vnit</a:t>
            </a:r>
            <a:r>
              <a:rPr lang="cs-CZ" b="1" u="sng" dirty="0" err="1" smtClean="0"/>
              <a:t>řní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r>
              <a:rPr lang="cs-CZ" sz="1600" dirty="0" smtClean="0"/>
              <a:t>SELECT * FROM tabulka1, tabulka2 WHERE tabulka1.sloupec (PK) = </a:t>
            </a:r>
            <a:r>
              <a:rPr lang="en-US" sz="1600" dirty="0" smtClean="0"/>
              <a:t>tabulka2.sloupec</a:t>
            </a:r>
            <a:r>
              <a:rPr lang="cs-CZ" sz="1600" dirty="0" smtClean="0"/>
              <a:t> (FK</a:t>
            </a:r>
            <a:r>
              <a:rPr lang="cs-CZ" sz="1600" dirty="0" smtClean="0"/>
              <a:t>)</a:t>
            </a:r>
            <a:endParaRPr lang="en-US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SELECT * FROM pacient,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WHERE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				</a:t>
            </a:r>
            <a:r>
              <a:rPr lang="en-US" sz="1600" dirty="0" err="1" smtClean="0"/>
              <a:t>nebo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SELECT * FROM </a:t>
            </a:r>
            <a:r>
              <a:rPr lang="en-US" sz="1600" dirty="0" err="1" smtClean="0"/>
              <a:t>pacient</a:t>
            </a:r>
            <a:r>
              <a:rPr lang="en-US" sz="1600" dirty="0" smtClean="0"/>
              <a:t> </a:t>
            </a:r>
            <a:r>
              <a:rPr lang="en-US" sz="1600" b="1" dirty="0" smtClean="0"/>
              <a:t>JOIN</a:t>
            </a:r>
            <a:r>
              <a:rPr lang="en-US" sz="1600" dirty="0" smtClean="0"/>
              <a:t> </a:t>
            </a:r>
            <a:r>
              <a:rPr lang="en-US" sz="1600" dirty="0" err="1" smtClean="0"/>
              <a:t>vysetreni</a:t>
            </a:r>
            <a:r>
              <a:rPr lang="en-US" sz="1600" dirty="0" smtClean="0"/>
              <a:t> </a:t>
            </a:r>
            <a:r>
              <a:rPr lang="en-US" sz="1600" b="1" dirty="0" smtClean="0"/>
              <a:t>ON</a:t>
            </a:r>
            <a:r>
              <a:rPr lang="en-US" sz="1600" dirty="0" smtClean="0"/>
              <a:t> </a:t>
            </a:r>
            <a:r>
              <a:rPr lang="cs-CZ" sz="1600" dirty="0" smtClean="0"/>
              <a:t>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4067904"/>
          <a:ext cx="79928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OUTER JOIN – syntaxe 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80138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 smtClean="0"/>
              <a:t>Vn</a:t>
            </a:r>
            <a:r>
              <a:rPr lang="cs-CZ" b="1" u="sng" dirty="0" err="1" smtClean="0"/>
              <a:t>ější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r>
              <a:rPr lang="cs-CZ" sz="1600" dirty="0" smtClean="0"/>
              <a:t>SELECT * FROM tabulka1 </a:t>
            </a:r>
            <a:r>
              <a:rPr lang="cs-CZ" sz="1600" b="1" dirty="0" smtClean="0"/>
              <a:t>LEFT JOIN </a:t>
            </a:r>
            <a:r>
              <a:rPr lang="cs-CZ" sz="1600" dirty="0" smtClean="0"/>
              <a:t>tabulka2 ON tabulka1.sloupec = </a:t>
            </a:r>
            <a:r>
              <a:rPr lang="en-US" sz="1600" dirty="0" smtClean="0"/>
              <a:t>tabulka2.sloupec</a:t>
            </a:r>
            <a:endParaRPr lang="cs-CZ" sz="1600" dirty="0" smtClean="0"/>
          </a:p>
          <a:p>
            <a:r>
              <a:rPr lang="cs-CZ" sz="1600" dirty="0" smtClean="0"/>
              <a:t>SELECT * FROM pacient </a:t>
            </a:r>
            <a:r>
              <a:rPr lang="cs-CZ" sz="1600" b="1" dirty="0" smtClean="0"/>
              <a:t>LEFT JOIN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ON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2924944"/>
          <a:ext cx="799288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cs-CZ" dirty="0" err="1" smtClean="0"/>
                        <a:t>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ORACLE varianta</a:t>
            </a:r>
          </a:p>
          <a:p>
            <a:r>
              <a:rPr lang="cs-CZ" sz="1600" dirty="0" smtClean="0"/>
              <a:t>SELECT * FROM tabulka1, tabulka2 WHERE tabulka1.sloupec = </a:t>
            </a:r>
            <a:r>
              <a:rPr lang="en-US" sz="1600" dirty="0" smtClean="0"/>
              <a:t>tabulka2.sloupec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r>
              <a:rPr lang="cs-CZ" sz="1600" dirty="0" smtClean="0"/>
              <a:t>SELECT * FROM pacient,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WHERE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VYUKA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763688" y="1268760"/>
            <a:ext cx="5863593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Vazba student – </a:t>
            </a:r>
            <a:r>
              <a:rPr lang="cs-CZ" dirty="0" err="1" smtClean="0"/>
              <a:t>predmet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VYUKA</a:t>
            </a:r>
          </a:p>
        </p:txBody>
      </p:sp>
      <p:pic>
        <p:nvPicPr>
          <p:cNvPr id="1028" name="Picture 4" descr="C:\aa\export_vil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3938" y="1957388"/>
            <a:ext cx="7096125" cy="294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459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1) Zapište své jméno do tabulky STUDENT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2180861"/>
            <a:ext cx="6211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2) Zapište si vybraný předmět/předměty do tabulky VYUKA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5301208"/>
            <a:ext cx="54553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7) </a:t>
            </a:r>
            <a:r>
              <a:rPr lang="cs-CZ" dirty="0" err="1" smtClean="0"/>
              <a:t>Odhlašte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sebe</a:t>
            </a:r>
            <a:r>
              <a:rPr lang="cs-CZ" dirty="0" smtClean="0"/>
              <a:t>  ze všech předmětů</a:t>
            </a:r>
          </a:p>
          <a:p>
            <a:endParaRPr lang="cs-CZ" dirty="0" smtClean="0"/>
          </a:p>
          <a:p>
            <a:r>
              <a:rPr lang="cs-CZ" dirty="0" smtClean="0"/>
              <a:t>8) Přihlaste se jedním příkazem do všech předmětů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2804930"/>
            <a:ext cx="6190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3) Vypište studenty zapsané do alespoň jednoho předmětu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11560" y="3428999"/>
            <a:ext cx="6613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4) Vypište všechny studenty s vybraným předmět</a:t>
            </a:r>
            <a:r>
              <a:rPr lang="en-US" dirty="0" err="1" smtClean="0"/>
              <a:t>em</a:t>
            </a:r>
            <a:r>
              <a:rPr lang="cs-CZ" dirty="0" smtClean="0"/>
              <a:t>/předměty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11560" y="4053068"/>
            <a:ext cx="6754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5) Vypište všechny předměty a k nim počet zapsaných studentů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4677137"/>
            <a:ext cx="4113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6) Vypište učící učitele a jeho studenty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TRIALDB</a:t>
            </a:r>
            <a:r>
              <a:rPr lang="cs-CZ" dirty="0" smtClean="0"/>
              <a:t>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5" name="Obrázek 4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924944"/>
            <a:ext cx="6385891" cy="280098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187624" y="1124744"/>
            <a:ext cx="6989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Vazba pacienti – studie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smtClean="0"/>
              <a:t>Vazba studie – pracoviště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2664</TotalTime>
  <Words>610</Words>
  <Application>Microsoft Office PowerPoint</Application>
  <PresentationFormat>Předvádění na obrazovce (4:3)</PresentationFormat>
  <Paragraphs>225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Databázové systémy a SQL</vt:lpstr>
      <vt:lpstr>Práce s více tabulkami</vt:lpstr>
      <vt:lpstr>Množinové operace</vt:lpstr>
      <vt:lpstr>SELECT – více tabulek</vt:lpstr>
      <vt:lpstr>JOIN - syntaxe</vt:lpstr>
      <vt:lpstr>OUTER JOIN – syntaxe  </vt:lpstr>
      <vt:lpstr>VYUKA – datový model</vt:lpstr>
      <vt:lpstr>Cvičení 1</vt:lpstr>
      <vt:lpstr>TRIALDB – datový model</vt:lpstr>
      <vt:lpstr>Cvičení 2</vt:lpstr>
      <vt:lpstr>Cvičení 3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313</cp:revision>
  <dcterms:created xsi:type="dcterms:W3CDTF">2011-01-19T10:31:11Z</dcterms:created>
  <dcterms:modified xsi:type="dcterms:W3CDTF">2013-09-30T13:24:05Z</dcterms:modified>
</cp:coreProperties>
</file>