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3" r:id="rId3"/>
    <p:sldId id="284" r:id="rId4"/>
    <p:sldId id="288" r:id="rId5"/>
    <p:sldId id="285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87" r:id="rId15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96" d="100"/>
          <a:sy n="96" d="100"/>
        </p:scale>
        <p:origin x="-1056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11.11.2013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11.11.2013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 smtClean="0"/>
              <a:t>6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196752"/>
            <a:ext cx="3436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u="sng" dirty="0" smtClean="0"/>
              <a:t>Vyberte jen prvních 5 záznamů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51520" y="1988840"/>
            <a:ext cx="8675324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SELECT * FROM (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MAX(</a:t>
            </a:r>
            <a:r>
              <a:rPr lang="en-US" dirty="0" err="1" smtClean="0"/>
              <a:t>prumer</a:t>
            </a:r>
            <a:r>
              <a:rPr lang="en-US" dirty="0" smtClean="0"/>
              <a:t>), </a:t>
            </a:r>
            <a:endParaRPr lang="cs-CZ" dirty="0" smtClean="0"/>
          </a:p>
          <a:p>
            <a:r>
              <a:rPr lang="en-US" dirty="0" smtClean="0"/>
              <a:t>RANK() OVER (ORDER BY </a:t>
            </a:r>
            <a:r>
              <a:rPr lang="cs-CZ" dirty="0" smtClean="0"/>
              <a:t>MAX</a:t>
            </a:r>
            <a:r>
              <a:rPr lang="en-US" dirty="0" smtClean="0"/>
              <a:t>(</a:t>
            </a:r>
            <a:r>
              <a:rPr lang="en-US" dirty="0" err="1" smtClean="0"/>
              <a:t>prumer</a:t>
            </a:r>
            <a:r>
              <a:rPr lang="en-US" dirty="0" smtClean="0"/>
              <a:t>) DESC) </a:t>
            </a:r>
            <a:r>
              <a:rPr lang="en-US" dirty="0" err="1" smtClean="0"/>
              <a:t>poradi</a:t>
            </a:r>
            <a:r>
              <a:rPr lang="en-US" dirty="0" smtClean="0"/>
              <a:t> FROM (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 </a:t>
            </a:r>
            <a:r>
              <a:rPr lang="en-US" dirty="0" err="1" smtClean="0"/>
              <a:t>mesic</a:t>
            </a:r>
            <a:r>
              <a:rPr lang="en-US" dirty="0" smtClean="0"/>
              <a:t>, COUNT(*), </a:t>
            </a:r>
          </a:p>
          <a:p>
            <a:r>
              <a:rPr lang="en-US" dirty="0" smtClean="0"/>
              <a:t>AVG(COUNT(*)) OVER (PARTITION BY STUDY_ID) </a:t>
            </a:r>
            <a:r>
              <a:rPr lang="en-US" dirty="0" err="1" smtClean="0"/>
              <a:t>prumer</a:t>
            </a:r>
            <a:endParaRPr lang="en-US" dirty="0" smtClean="0"/>
          </a:p>
          <a:p>
            <a:r>
              <a:rPr lang="cs-CZ" dirty="0" smtClean="0"/>
              <a:t>FROM </a:t>
            </a:r>
            <a:r>
              <a:rPr lang="cs-CZ" dirty="0" err="1" smtClean="0"/>
              <a:t>event</a:t>
            </a:r>
            <a:r>
              <a:rPr lang="cs-CZ" dirty="0" smtClean="0"/>
              <a:t>_</a:t>
            </a:r>
            <a:r>
              <a:rPr lang="cs-CZ" dirty="0" err="1" smtClean="0"/>
              <a:t>header</a:t>
            </a:r>
            <a:r>
              <a:rPr lang="cs-CZ" dirty="0" smtClean="0"/>
              <a:t> </a:t>
            </a:r>
            <a:r>
              <a:rPr lang="cs-CZ" dirty="0" err="1" smtClean="0"/>
              <a:t>eh</a:t>
            </a:r>
            <a:endParaRPr lang="cs-CZ" dirty="0" smtClean="0"/>
          </a:p>
          <a:p>
            <a:r>
              <a:rPr lang="en-US" dirty="0" smtClean="0"/>
              <a:t>GROUP BY 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</a:t>
            </a:r>
          </a:p>
          <a:p>
            <a:r>
              <a:rPr lang="en-US" dirty="0" smtClean="0"/>
              <a:t>ORDER BY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-mm'))</a:t>
            </a:r>
          </a:p>
          <a:p>
            <a:r>
              <a:rPr lang="cs-CZ" dirty="0" smtClean="0"/>
              <a:t>GROUP BY study_id</a:t>
            </a:r>
          </a:p>
          <a:p>
            <a:r>
              <a:rPr lang="cs-CZ" dirty="0" smtClean="0"/>
              <a:t>ORDER BY </a:t>
            </a:r>
            <a:r>
              <a:rPr lang="cs-CZ" dirty="0" err="1" smtClean="0"/>
              <a:t>max</a:t>
            </a:r>
            <a:r>
              <a:rPr lang="cs-CZ" dirty="0" smtClean="0"/>
              <a:t>(</a:t>
            </a:r>
            <a:r>
              <a:rPr lang="cs-CZ" dirty="0" err="1" smtClean="0"/>
              <a:t>prumer</a:t>
            </a:r>
            <a:r>
              <a:rPr lang="cs-CZ" dirty="0" smtClean="0"/>
              <a:t>) DESC</a:t>
            </a:r>
            <a:r>
              <a:rPr lang="cs-CZ" b="1" dirty="0" smtClean="0"/>
              <a:t>)</a:t>
            </a:r>
          </a:p>
          <a:p>
            <a:r>
              <a:rPr lang="cs-CZ" b="1" dirty="0" smtClean="0"/>
              <a:t>WHERE </a:t>
            </a:r>
            <a:r>
              <a:rPr lang="cs-CZ" b="1" dirty="0" err="1" smtClean="0"/>
              <a:t>poradi</a:t>
            </a:r>
            <a:r>
              <a:rPr lang="cs-CZ" b="1" dirty="0" smtClean="0"/>
              <a:t> &lt;= 5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27584" y="5445224"/>
            <a:ext cx="4766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Jaké je slabé místo uvedeného postupu?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340768"/>
            <a:ext cx="86014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Vypište kumulativní </a:t>
            </a:r>
            <a:r>
              <a:rPr lang="cs-CZ" dirty="0" err="1" smtClean="0"/>
              <a:t>procentické</a:t>
            </a:r>
            <a:r>
              <a:rPr lang="cs-CZ" dirty="0" smtClean="0"/>
              <a:t> zastoupení věku pacientek při diagnóze (po letech)</a:t>
            </a:r>
          </a:p>
          <a:p>
            <a:r>
              <a:rPr lang="cs-CZ" dirty="0" smtClean="0"/>
              <a:t>STUDY_ID = 169, Datum dg. QUESTION_ID=2646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67544" y="2564904"/>
            <a:ext cx="5317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Nejprve spočítejte věk jednotlivých žen v době dg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3284984"/>
            <a:ext cx="921277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cs-CZ" dirty="0" smtClean="0"/>
              <a:t>p.</a:t>
            </a:r>
            <a:r>
              <a:rPr lang="en-US" dirty="0" err="1" smtClean="0"/>
              <a:t>patient_id</a:t>
            </a:r>
            <a:r>
              <a:rPr lang="en-US" dirty="0" smtClean="0"/>
              <a:t>, TRUNC(MONTHS_BETWEEN (</a:t>
            </a:r>
            <a:r>
              <a:rPr lang="en-US" dirty="0" err="1" smtClean="0"/>
              <a:t>ed.value</a:t>
            </a:r>
            <a:r>
              <a:rPr lang="en-US" dirty="0" smtClean="0"/>
              <a:t>, </a:t>
            </a:r>
            <a:r>
              <a:rPr lang="en-US" dirty="0" err="1" smtClean="0"/>
              <a:t>p.date_of_birth</a:t>
            </a:r>
            <a:r>
              <a:rPr lang="en-US" dirty="0" smtClean="0"/>
              <a:t>)/12)</a:t>
            </a:r>
          </a:p>
          <a:p>
            <a:r>
              <a:rPr lang="en-US" dirty="0" smtClean="0"/>
              <a:t>FROM patients p, </a:t>
            </a:r>
            <a:r>
              <a:rPr lang="en-US" dirty="0" err="1" smtClean="0"/>
              <a:t>patient_study</a:t>
            </a:r>
            <a:r>
              <a:rPr lang="en-US" dirty="0" smtClean="0"/>
              <a:t> </a:t>
            </a:r>
            <a:r>
              <a:rPr lang="en-US" dirty="0" err="1" smtClean="0"/>
              <a:t>ps</a:t>
            </a:r>
            <a:r>
              <a:rPr lang="en-US" dirty="0" smtClean="0"/>
              <a:t>, </a:t>
            </a:r>
            <a:r>
              <a:rPr lang="en-US" dirty="0" err="1" smtClean="0"/>
              <a:t>event_header</a:t>
            </a:r>
            <a:r>
              <a:rPr lang="en-US" dirty="0" smtClean="0"/>
              <a:t> eh, </a:t>
            </a:r>
            <a:r>
              <a:rPr lang="en-US" dirty="0" err="1" smtClean="0"/>
              <a:t>event_subheader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, </a:t>
            </a:r>
            <a:r>
              <a:rPr lang="en-US" dirty="0" err="1" smtClean="0"/>
              <a:t>eav_date</a:t>
            </a:r>
            <a:r>
              <a:rPr lang="en-US" dirty="0" smtClean="0"/>
              <a:t> </a:t>
            </a:r>
            <a:r>
              <a:rPr lang="en-US" dirty="0" err="1" smtClean="0"/>
              <a:t>ed</a:t>
            </a:r>
            <a:endParaRPr lang="en-US" dirty="0" smtClean="0"/>
          </a:p>
          <a:p>
            <a:r>
              <a:rPr lang="en-US" dirty="0" smtClean="0"/>
              <a:t>WHERE </a:t>
            </a:r>
            <a:r>
              <a:rPr lang="en-US" dirty="0" err="1" smtClean="0"/>
              <a:t>p.patient_id</a:t>
            </a:r>
            <a:r>
              <a:rPr lang="en-US" dirty="0" smtClean="0"/>
              <a:t> = </a:t>
            </a:r>
            <a:r>
              <a:rPr lang="en-US" dirty="0" err="1" smtClean="0"/>
              <a:t>ps.patient_id</a:t>
            </a:r>
            <a:r>
              <a:rPr lang="en-US" dirty="0" smtClean="0"/>
              <a:t> and </a:t>
            </a:r>
            <a:r>
              <a:rPr lang="en-US" dirty="0" err="1" smtClean="0"/>
              <a:t>ps.study_id</a:t>
            </a:r>
            <a:r>
              <a:rPr lang="en-US" dirty="0" smtClean="0"/>
              <a:t> = 169 </a:t>
            </a:r>
          </a:p>
          <a:p>
            <a:r>
              <a:rPr lang="en-US" dirty="0" smtClean="0"/>
              <a:t>and </a:t>
            </a:r>
            <a:r>
              <a:rPr lang="en-US" dirty="0" err="1" smtClean="0"/>
              <a:t>eh.study_id</a:t>
            </a:r>
            <a:r>
              <a:rPr lang="en-US" dirty="0" smtClean="0"/>
              <a:t> = </a:t>
            </a:r>
            <a:r>
              <a:rPr lang="en-US" dirty="0" err="1" smtClean="0"/>
              <a:t>ps.study_id</a:t>
            </a:r>
            <a:r>
              <a:rPr lang="en-US" dirty="0" smtClean="0"/>
              <a:t> and </a:t>
            </a:r>
            <a:r>
              <a:rPr lang="en-US" dirty="0" err="1" smtClean="0"/>
              <a:t>EH.patient_id</a:t>
            </a:r>
            <a:r>
              <a:rPr lang="en-US" dirty="0" smtClean="0"/>
              <a:t> = </a:t>
            </a:r>
            <a:r>
              <a:rPr lang="en-US" dirty="0" err="1" smtClean="0"/>
              <a:t>ps.patient_id</a:t>
            </a:r>
            <a:r>
              <a:rPr lang="en-US" dirty="0" smtClean="0"/>
              <a:t> and </a:t>
            </a:r>
          </a:p>
          <a:p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es.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ed.subheader</a:t>
            </a:r>
            <a:r>
              <a:rPr lang="cs-CZ" dirty="0" smtClean="0"/>
              <a:t>_id </a:t>
            </a:r>
          </a:p>
          <a:p>
            <a:r>
              <a:rPr lang="en-US" dirty="0" smtClean="0"/>
              <a:t>and </a:t>
            </a:r>
            <a:r>
              <a:rPr lang="en-US" dirty="0" err="1" smtClean="0"/>
              <a:t>ed.question_id</a:t>
            </a:r>
            <a:r>
              <a:rPr lang="en-US" dirty="0" smtClean="0"/>
              <a:t> = 2646 and </a:t>
            </a:r>
            <a:r>
              <a:rPr lang="en-US" dirty="0" err="1" smtClean="0"/>
              <a:t>p.test_patient</a:t>
            </a:r>
            <a:r>
              <a:rPr lang="en-US" dirty="0" smtClean="0"/>
              <a:t> = 0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467544" y="1916832"/>
            <a:ext cx="810395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SELECT vek, COUNT(*),   </a:t>
            </a:r>
          </a:p>
          <a:p>
            <a:r>
              <a:rPr lang="en-US" sz="1200" dirty="0" smtClean="0"/>
              <a:t> SUM(COUNT(*)) OVER (ORDER BY </a:t>
            </a:r>
            <a:r>
              <a:rPr lang="en-US" sz="1200" dirty="0" err="1" smtClean="0"/>
              <a:t>vek</a:t>
            </a:r>
            <a:r>
              <a:rPr lang="en-US" sz="1200" dirty="0" smtClean="0"/>
              <a:t> ROWS BETWEEN UNBOUNDED PRECEDING AND CURRENT ROW) / </a:t>
            </a:r>
          </a:p>
          <a:p>
            <a:r>
              <a:rPr lang="cs-CZ" sz="1200" dirty="0" smtClean="0"/>
              <a:t> SUM(COUNT(*)) OVER () * 100 </a:t>
            </a:r>
            <a:r>
              <a:rPr lang="cs-CZ" sz="1200" dirty="0" err="1" smtClean="0"/>
              <a:t>kum</a:t>
            </a:r>
            <a:r>
              <a:rPr lang="cs-CZ" sz="1200" dirty="0" smtClean="0"/>
              <a:t>_</a:t>
            </a:r>
            <a:r>
              <a:rPr lang="cs-CZ" sz="1200" dirty="0" err="1" smtClean="0"/>
              <a:t>proc</a:t>
            </a:r>
            <a:endParaRPr lang="cs-CZ" sz="1200" dirty="0" smtClean="0"/>
          </a:p>
          <a:p>
            <a:r>
              <a:rPr lang="cs-CZ" sz="1200" dirty="0" smtClean="0"/>
              <a:t>FROM (</a:t>
            </a:r>
          </a:p>
          <a:p>
            <a:r>
              <a:rPr lang="en-US" sz="1200" dirty="0" smtClean="0"/>
              <a:t> SELECT </a:t>
            </a:r>
            <a:r>
              <a:rPr lang="en-US" sz="1200" dirty="0" err="1" smtClean="0"/>
              <a:t>p.patient_id</a:t>
            </a:r>
            <a:r>
              <a:rPr lang="en-US" sz="1200" dirty="0" smtClean="0"/>
              <a:t>, TRUNC(MONTHS_BETWEEN (</a:t>
            </a:r>
            <a:r>
              <a:rPr lang="en-US" sz="1200" dirty="0" err="1" smtClean="0"/>
              <a:t>ed.value</a:t>
            </a:r>
            <a:r>
              <a:rPr lang="en-US" sz="1200" dirty="0" smtClean="0"/>
              <a:t>, </a:t>
            </a:r>
            <a:r>
              <a:rPr lang="en-US" sz="1200" dirty="0" err="1" smtClean="0"/>
              <a:t>p.date_of_birth</a:t>
            </a:r>
            <a:r>
              <a:rPr lang="en-US" sz="1200" dirty="0" smtClean="0"/>
              <a:t>)/12) </a:t>
            </a:r>
            <a:r>
              <a:rPr lang="en-US" sz="1200" dirty="0" err="1" smtClean="0"/>
              <a:t>vek</a:t>
            </a:r>
            <a:endParaRPr lang="en-US" sz="1200" dirty="0" smtClean="0"/>
          </a:p>
          <a:p>
            <a:r>
              <a:rPr lang="en-US" sz="1200" dirty="0" smtClean="0"/>
              <a:t> FROM patients p, </a:t>
            </a:r>
            <a:r>
              <a:rPr lang="en-US" sz="1200" dirty="0" err="1" smtClean="0"/>
              <a:t>patient_study</a:t>
            </a:r>
            <a:r>
              <a:rPr lang="en-US" sz="1200" dirty="0" smtClean="0"/>
              <a:t> </a:t>
            </a:r>
            <a:r>
              <a:rPr lang="en-US" sz="1200" dirty="0" err="1" smtClean="0"/>
              <a:t>ps</a:t>
            </a:r>
            <a:r>
              <a:rPr lang="en-US" sz="1200" dirty="0" smtClean="0"/>
              <a:t>, </a:t>
            </a:r>
            <a:r>
              <a:rPr lang="en-US" sz="1200" dirty="0" err="1" smtClean="0"/>
              <a:t>event_header</a:t>
            </a:r>
            <a:r>
              <a:rPr lang="en-US" sz="1200" dirty="0" smtClean="0"/>
              <a:t> eh, </a:t>
            </a:r>
            <a:r>
              <a:rPr lang="en-US" sz="1200" dirty="0" err="1" smtClean="0"/>
              <a:t>event_subheader</a:t>
            </a:r>
            <a:r>
              <a:rPr lang="en-US" sz="1200" dirty="0" smtClean="0"/>
              <a:t> </a:t>
            </a:r>
            <a:r>
              <a:rPr lang="en-US" sz="1200" dirty="0" err="1" smtClean="0"/>
              <a:t>es</a:t>
            </a:r>
            <a:r>
              <a:rPr lang="en-US" sz="1200" dirty="0" smtClean="0"/>
              <a:t>, </a:t>
            </a:r>
            <a:r>
              <a:rPr lang="en-US" sz="1200" dirty="0" err="1" smtClean="0"/>
              <a:t>eav_date</a:t>
            </a:r>
            <a:r>
              <a:rPr lang="en-US" sz="1200" dirty="0" smtClean="0"/>
              <a:t> </a:t>
            </a:r>
            <a:r>
              <a:rPr lang="en-US" sz="1200" dirty="0" err="1" smtClean="0"/>
              <a:t>ed</a:t>
            </a:r>
            <a:endParaRPr lang="en-US" sz="1200" dirty="0" smtClean="0"/>
          </a:p>
          <a:p>
            <a:r>
              <a:rPr lang="en-US" sz="1200" dirty="0" smtClean="0"/>
              <a:t> WHERE </a:t>
            </a:r>
            <a:r>
              <a:rPr lang="en-US" sz="1200" dirty="0" err="1" smtClean="0"/>
              <a:t>p.patient_id</a:t>
            </a:r>
            <a:r>
              <a:rPr lang="en-US" sz="1200" dirty="0" smtClean="0"/>
              <a:t> = </a:t>
            </a:r>
            <a:r>
              <a:rPr lang="en-US" sz="1200" dirty="0" err="1" smtClean="0"/>
              <a:t>ps.patient_id</a:t>
            </a:r>
            <a:r>
              <a:rPr lang="en-US" sz="1200" dirty="0" smtClean="0"/>
              <a:t> and </a:t>
            </a:r>
            <a:r>
              <a:rPr lang="en-US" sz="1200" dirty="0" err="1" smtClean="0"/>
              <a:t>ps.study_id</a:t>
            </a:r>
            <a:r>
              <a:rPr lang="en-US" sz="1200" dirty="0" smtClean="0"/>
              <a:t> = 169 </a:t>
            </a:r>
          </a:p>
          <a:p>
            <a:r>
              <a:rPr lang="en-US" sz="1200" dirty="0" smtClean="0"/>
              <a:t> and </a:t>
            </a:r>
            <a:r>
              <a:rPr lang="en-US" sz="1200" dirty="0" err="1" smtClean="0"/>
              <a:t>eh.study_id</a:t>
            </a:r>
            <a:r>
              <a:rPr lang="en-US" sz="1200" dirty="0" smtClean="0"/>
              <a:t> = </a:t>
            </a:r>
            <a:r>
              <a:rPr lang="en-US" sz="1200" dirty="0" err="1" smtClean="0"/>
              <a:t>ps.study_id</a:t>
            </a:r>
            <a:r>
              <a:rPr lang="en-US" sz="1200" dirty="0" smtClean="0"/>
              <a:t> and </a:t>
            </a:r>
            <a:r>
              <a:rPr lang="en-US" sz="1200" dirty="0" err="1" smtClean="0"/>
              <a:t>EH.patient_id</a:t>
            </a:r>
            <a:r>
              <a:rPr lang="en-US" sz="1200" dirty="0" smtClean="0"/>
              <a:t> = </a:t>
            </a:r>
            <a:r>
              <a:rPr lang="en-US" sz="1200" dirty="0" err="1" smtClean="0"/>
              <a:t>ps.patient_id</a:t>
            </a:r>
            <a:r>
              <a:rPr lang="en-US" sz="1200" dirty="0" smtClean="0"/>
              <a:t> and </a:t>
            </a:r>
          </a:p>
          <a:p>
            <a:r>
              <a:rPr lang="cs-CZ" sz="1200" dirty="0" smtClean="0"/>
              <a:t> </a:t>
            </a:r>
            <a:r>
              <a:rPr lang="cs-CZ" sz="1200" dirty="0" err="1" smtClean="0"/>
              <a:t>eh.header</a:t>
            </a:r>
            <a:r>
              <a:rPr lang="cs-CZ" sz="1200" dirty="0" smtClean="0"/>
              <a:t>_</a:t>
            </a:r>
            <a:r>
              <a:rPr lang="cs-CZ" sz="1200" dirty="0" err="1" smtClean="0"/>
              <a:t>uid</a:t>
            </a:r>
            <a:r>
              <a:rPr lang="cs-CZ" sz="1200" dirty="0" smtClean="0"/>
              <a:t> = es.</a:t>
            </a:r>
            <a:r>
              <a:rPr lang="cs-CZ" sz="1200" dirty="0" err="1" smtClean="0"/>
              <a:t>header</a:t>
            </a:r>
            <a:r>
              <a:rPr lang="cs-CZ" sz="1200" dirty="0" smtClean="0"/>
              <a:t>_</a:t>
            </a:r>
            <a:r>
              <a:rPr lang="cs-CZ" sz="1200" dirty="0" err="1" smtClean="0"/>
              <a:t>uid</a:t>
            </a:r>
            <a:r>
              <a:rPr lang="cs-CZ" sz="1200" dirty="0" smtClean="0"/>
              <a:t> </a:t>
            </a:r>
            <a:r>
              <a:rPr lang="cs-CZ" sz="1200" dirty="0" err="1" smtClean="0"/>
              <a:t>and</a:t>
            </a:r>
            <a:r>
              <a:rPr lang="cs-CZ" sz="1200" dirty="0" smtClean="0"/>
              <a:t> es.</a:t>
            </a:r>
            <a:r>
              <a:rPr lang="cs-CZ" sz="1200" dirty="0" err="1" smtClean="0"/>
              <a:t>subheader</a:t>
            </a:r>
            <a:r>
              <a:rPr lang="cs-CZ" sz="1200" dirty="0" smtClean="0"/>
              <a:t>_id = </a:t>
            </a:r>
            <a:r>
              <a:rPr lang="cs-CZ" sz="1200" dirty="0" err="1" smtClean="0"/>
              <a:t>ed.subheader</a:t>
            </a:r>
            <a:r>
              <a:rPr lang="cs-CZ" sz="1200" dirty="0" smtClean="0"/>
              <a:t>_id </a:t>
            </a:r>
          </a:p>
          <a:p>
            <a:r>
              <a:rPr lang="en-US" sz="1200" dirty="0" smtClean="0"/>
              <a:t> and </a:t>
            </a:r>
            <a:r>
              <a:rPr lang="en-US" sz="1200" dirty="0" err="1" smtClean="0"/>
              <a:t>ed.question_id</a:t>
            </a:r>
            <a:r>
              <a:rPr lang="en-US" sz="1200" dirty="0" smtClean="0"/>
              <a:t> = 2646 and </a:t>
            </a:r>
            <a:r>
              <a:rPr lang="en-US" sz="1200" dirty="0" err="1" smtClean="0"/>
              <a:t>p.test_patient</a:t>
            </a:r>
            <a:r>
              <a:rPr lang="en-US" sz="1200" dirty="0" smtClean="0"/>
              <a:t> = 0 and </a:t>
            </a:r>
          </a:p>
          <a:p>
            <a:r>
              <a:rPr lang="en-US" sz="1200" dirty="0" smtClean="0"/>
              <a:t> TRUNC(MONTHS_BETWEEN (</a:t>
            </a:r>
            <a:r>
              <a:rPr lang="en-US" sz="1200" dirty="0" err="1" smtClean="0"/>
              <a:t>ed.value</a:t>
            </a:r>
            <a:r>
              <a:rPr lang="en-US" sz="1200" dirty="0" smtClean="0"/>
              <a:t>, </a:t>
            </a:r>
            <a:r>
              <a:rPr lang="en-US" sz="1200" dirty="0" err="1" smtClean="0"/>
              <a:t>p.date_of_birth</a:t>
            </a:r>
            <a:r>
              <a:rPr lang="en-US" sz="1200" dirty="0" smtClean="0"/>
              <a:t>)/12) between 1 and 100</a:t>
            </a:r>
          </a:p>
          <a:p>
            <a:r>
              <a:rPr lang="cs-CZ" sz="1200" dirty="0" smtClean="0"/>
              <a:t>) </a:t>
            </a:r>
          </a:p>
          <a:p>
            <a:r>
              <a:rPr lang="cs-CZ" sz="1200" dirty="0" smtClean="0"/>
              <a:t>GROUP BY vek</a:t>
            </a:r>
          </a:p>
          <a:p>
            <a:r>
              <a:rPr lang="cs-CZ" sz="1200" dirty="0" smtClean="0"/>
              <a:t>ORDER BY vek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95536" y="1124744"/>
            <a:ext cx="5612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u="sng" dirty="0" smtClean="0"/>
              <a:t>Seskupte podle věku a přidejte kumulativní procenta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79512" y="1196752"/>
            <a:ext cx="8651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u="sng" dirty="0" smtClean="0"/>
              <a:t>Přidejte sloupec, který uvede rozdíl mezi hodnotou kumulativní četnosti aktuálního</a:t>
            </a:r>
          </a:p>
          <a:p>
            <a:r>
              <a:rPr lang="cs-CZ" u="sng" dirty="0" smtClean="0"/>
              <a:t>věku s předchozím řádkem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0" y="2056686"/>
            <a:ext cx="9480096" cy="375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SELECT vek, </a:t>
            </a:r>
            <a:r>
              <a:rPr lang="cs-CZ" sz="1400" dirty="0" err="1" smtClean="0"/>
              <a:t>pocet</a:t>
            </a:r>
            <a:r>
              <a:rPr lang="cs-CZ" sz="1400" dirty="0" smtClean="0"/>
              <a:t>, </a:t>
            </a:r>
            <a:r>
              <a:rPr lang="cs-CZ" sz="1400" dirty="0" err="1" smtClean="0"/>
              <a:t>kum</a:t>
            </a:r>
            <a:r>
              <a:rPr lang="cs-CZ" sz="1400" dirty="0" smtClean="0"/>
              <a:t>_</a:t>
            </a:r>
            <a:r>
              <a:rPr lang="cs-CZ" sz="1400" dirty="0" err="1" smtClean="0"/>
              <a:t>proc</a:t>
            </a:r>
            <a:r>
              <a:rPr lang="cs-CZ" sz="1400" dirty="0" smtClean="0"/>
              <a:t> -  LAG(</a:t>
            </a:r>
            <a:r>
              <a:rPr lang="cs-CZ" sz="1400" dirty="0" err="1" smtClean="0"/>
              <a:t>kum</a:t>
            </a:r>
            <a:r>
              <a:rPr lang="cs-CZ" sz="1400" dirty="0" smtClean="0"/>
              <a:t>_</a:t>
            </a:r>
            <a:r>
              <a:rPr lang="cs-CZ" sz="1400" dirty="0" err="1" smtClean="0"/>
              <a:t>proc</a:t>
            </a:r>
            <a:r>
              <a:rPr lang="cs-CZ" sz="1400" dirty="0" smtClean="0"/>
              <a:t>, 1) OVER (ORDER BY vek) </a:t>
            </a:r>
            <a:r>
              <a:rPr lang="cs-CZ" sz="1400" dirty="0" err="1" smtClean="0"/>
              <a:t>narust</a:t>
            </a:r>
            <a:r>
              <a:rPr lang="cs-CZ" sz="1400" dirty="0" smtClean="0"/>
              <a:t> </a:t>
            </a:r>
          </a:p>
          <a:p>
            <a:r>
              <a:rPr lang="cs-CZ" sz="1400" dirty="0" smtClean="0"/>
              <a:t>FROM (</a:t>
            </a:r>
          </a:p>
          <a:p>
            <a:r>
              <a:rPr lang="cs-CZ" sz="1400" dirty="0" smtClean="0"/>
              <a:t> SELECT vek, COUNT(*) </a:t>
            </a:r>
            <a:r>
              <a:rPr lang="cs-CZ" sz="1400" dirty="0" err="1" smtClean="0"/>
              <a:t>pocet</a:t>
            </a:r>
            <a:r>
              <a:rPr lang="cs-CZ" sz="1400" dirty="0" smtClean="0"/>
              <a:t>,   </a:t>
            </a:r>
          </a:p>
          <a:p>
            <a:r>
              <a:rPr lang="en-US" sz="1400" dirty="0" smtClean="0"/>
              <a:t>  SUM(COUNT(*)) OVER (ORDER BY </a:t>
            </a:r>
            <a:r>
              <a:rPr lang="en-US" sz="1400" dirty="0" err="1" smtClean="0"/>
              <a:t>vek</a:t>
            </a:r>
            <a:r>
              <a:rPr lang="en-US" sz="1400" dirty="0" smtClean="0"/>
              <a:t> ROWS BETWEEN UNBOUNDED PRECEDING AND CURRENT ROW) / </a:t>
            </a:r>
          </a:p>
          <a:p>
            <a:r>
              <a:rPr lang="cs-CZ" sz="1400" dirty="0" smtClean="0"/>
              <a:t>  SUM(COUNT(*)) OVER () * 100 </a:t>
            </a:r>
            <a:r>
              <a:rPr lang="cs-CZ" sz="1400" dirty="0" err="1" smtClean="0"/>
              <a:t>kum</a:t>
            </a:r>
            <a:r>
              <a:rPr lang="cs-CZ" sz="1400" dirty="0" smtClean="0"/>
              <a:t>_</a:t>
            </a:r>
            <a:r>
              <a:rPr lang="cs-CZ" sz="1400" dirty="0" err="1" smtClean="0"/>
              <a:t>proc</a:t>
            </a:r>
            <a:r>
              <a:rPr lang="cs-CZ" sz="1400" dirty="0" smtClean="0"/>
              <a:t> </a:t>
            </a:r>
          </a:p>
          <a:p>
            <a:r>
              <a:rPr lang="cs-CZ" sz="1400" dirty="0" smtClean="0"/>
              <a:t> FROM (</a:t>
            </a:r>
          </a:p>
          <a:p>
            <a:r>
              <a:rPr lang="en-US" sz="1400" dirty="0" smtClean="0"/>
              <a:t>  SELECT </a:t>
            </a:r>
            <a:r>
              <a:rPr lang="en-US" sz="1400" dirty="0" err="1" smtClean="0"/>
              <a:t>p.patient_id</a:t>
            </a:r>
            <a:r>
              <a:rPr lang="en-US" sz="1400" dirty="0" smtClean="0"/>
              <a:t>, TRUNC(MONTHS_BETWEEN (</a:t>
            </a:r>
            <a:r>
              <a:rPr lang="en-US" sz="1400" dirty="0" err="1" smtClean="0"/>
              <a:t>ed.value</a:t>
            </a:r>
            <a:r>
              <a:rPr lang="en-US" sz="1400" dirty="0" smtClean="0"/>
              <a:t>, </a:t>
            </a:r>
            <a:r>
              <a:rPr lang="en-US" sz="1400" dirty="0" err="1" smtClean="0"/>
              <a:t>p.date_of_birth</a:t>
            </a:r>
            <a:r>
              <a:rPr lang="en-US" sz="1400" dirty="0" smtClean="0"/>
              <a:t>)/12) </a:t>
            </a:r>
            <a:r>
              <a:rPr lang="en-US" sz="1400" dirty="0" err="1" smtClean="0"/>
              <a:t>vek</a:t>
            </a:r>
            <a:endParaRPr lang="en-US" sz="1400" dirty="0" smtClean="0"/>
          </a:p>
          <a:p>
            <a:r>
              <a:rPr lang="en-US" sz="1400" dirty="0" smtClean="0"/>
              <a:t>  FROM patients p, </a:t>
            </a:r>
            <a:r>
              <a:rPr lang="en-US" sz="1400" dirty="0" err="1" smtClean="0"/>
              <a:t>patient_study</a:t>
            </a:r>
            <a:r>
              <a:rPr lang="en-US" sz="1400" dirty="0" smtClean="0"/>
              <a:t> </a:t>
            </a:r>
            <a:r>
              <a:rPr lang="en-US" sz="1400" dirty="0" err="1" smtClean="0"/>
              <a:t>ps</a:t>
            </a:r>
            <a:r>
              <a:rPr lang="en-US" sz="1400" dirty="0" smtClean="0"/>
              <a:t>, </a:t>
            </a:r>
            <a:r>
              <a:rPr lang="en-US" sz="1400" dirty="0" err="1" smtClean="0"/>
              <a:t>event_header</a:t>
            </a:r>
            <a:r>
              <a:rPr lang="en-US" sz="1400" dirty="0" smtClean="0"/>
              <a:t> eh, </a:t>
            </a:r>
            <a:r>
              <a:rPr lang="en-US" sz="1400" dirty="0" err="1" smtClean="0"/>
              <a:t>event_subheader</a:t>
            </a:r>
            <a:r>
              <a:rPr lang="en-US" sz="1400" dirty="0" smtClean="0"/>
              <a:t> </a:t>
            </a:r>
            <a:r>
              <a:rPr lang="en-US" sz="1400" dirty="0" err="1" smtClean="0"/>
              <a:t>es</a:t>
            </a:r>
            <a:r>
              <a:rPr lang="en-US" sz="1400" dirty="0" smtClean="0"/>
              <a:t>, </a:t>
            </a:r>
            <a:r>
              <a:rPr lang="en-US" sz="1400" dirty="0" err="1" smtClean="0"/>
              <a:t>eav_date</a:t>
            </a:r>
            <a:r>
              <a:rPr lang="en-US" sz="1400" dirty="0" smtClean="0"/>
              <a:t> </a:t>
            </a:r>
            <a:r>
              <a:rPr lang="en-US" sz="1400" dirty="0" err="1" smtClean="0"/>
              <a:t>ed</a:t>
            </a:r>
            <a:endParaRPr lang="en-US" sz="1400" dirty="0" smtClean="0"/>
          </a:p>
          <a:p>
            <a:r>
              <a:rPr lang="en-US" sz="1400" dirty="0" smtClean="0"/>
              <a:t>  WHERE </a:t>
            </a:r>
            <a:r>
              <a:rPr lang="en-US" sz="1400" dirty="0" err="1" smtClean="0"/>
              <a:t>p.patient_id</a:t>
            </a:r>
            <a:r>
              <a:rPr lang="en-US" sz="1400" dirty="0" smtClean="0"/>
              <a:t> = </a:t>
            </a:r>
            <a:r>
              <a:rPr lang="en-US" sz="1400" dirty="0" err="1" smtClean="0"/>
              <a:t>ps.patient_id</a:t>
            </a:r>
            <a:r>
              <a:rPr lang="en-US" sz="1400" dirty="0" smtClean="0"/>
              <a:t> and </a:t>
            </a:r>
            <a:r>
              <a:rPr lang="en-US" sz="1400" dirty="0" err="1" smtClean="0"/>
              <a:t>ps.study_id</a:t>
            </a:r>
            <a:r>
              <a:rPr lang="en-US" sz="1400" dirty="0" smtClean="0"/>
              <a:t> = 169 </a:t>
            </a:r>
          </a:p>
          <a:p>
            <a:r>
              <a:rPr lang="en-US" sz="1400" dirty="0" smtClean="0"/>
              <a:t>  and </a:t>
            </a:r>
            <a:r>
              <a:rPr lang="en-US" sz="1400" dirty="0" err="1" smtClean="0"/>
              <a:t>eh.study_id</a:t>
            </a:r>
            <a:r>
              <a:rPr lang="en-US" sz="1400" dirty="0" smtClean="0"/>
              <a:t> = </a:t>
            </a:r>
            <a:r>
              <a:rPr lang="en-US" sz="1400" dirty="0" err="1" smtClean="0"/>
              <a:t>ps.study_id</a:t>
            </a:r>
            <a:r>
              <a:rPr lang="en-US" sz="1400" dirty="0" smtClean="0"/>
              <a:t> and </a:t>
            </a:r>
            <a:r>
              <a:rPr lang="en-US" sz="1400" dirty="0" err="1" smtClean="0"/>
              <a:t>EH.patient_id</a:t>
            </a:r>
            <a:r>
              <a:rPr lang="en-US" sz="1400" dirty="0" smtClean="0"/>
              <a:t> = </a:t>
            </a:r>
            <a:r>
              <a:rPr lang="en-US" sz="1400" dirty="0" err="1" smtClean="0"/>
              <a:t>ps.patient_id</a:t>
            </a:r>
            <a:r>
              <a:rPr lang="en-US" sz="1400" dirty="0" smtClean="0"/>
              <a:t> and </a:t>
            </a:r>
          </a:p>
          <a:p>
            <a:r>
              <a:rPr lang="cs-CZ" sz="1400" dirty="0" smtClean="0"/>
              <a:t>  </a:t>
            </a:r>
            <a:r>
              <a:rPr lang="cs-CZ" sz="1400" dirty="0" err="1" smtClean="0"/>
              <a:t>eh.header</a:t>
            </a:r>
            <a:r>
              <a:rPr lang="cs-CZ" sz="1400" dirty="0" smtClean="0"/>
              <a:t>_</a:t>
            </a:r>
            <a:r>
              <a:rPr lang="cs-CZ" sz="1400" dirty="0" err="1" smtClean="0"/>
              <a:t>uid</a:t>
            </a:r>
            <a:r>
              <a:rPr lang="cs-CZ" sz="1400" dirty="0" smtClean="0"/>
              <a:t> = es.</a:t>
            </a:r>
            <a:r>
              <a:rPr lang="cs-CZ" sz="1400" dirty="0" err="1" smtClean="0"/>
              <a:t>header</a:t>
            </a:r>
            <a:r>
              <a:rPr lang="cs-CZ" sz="1400" dirty="0" smtClean="0"/>
              <a:t>_</a:t>
            </a:r>
            <a:r>
              <a:rPr lang="cs-CZ" sz="1400" dirty="0" err="1" smtClean="0"/>
              <a:t>uid</a:t>
            </a:r>
            <a:r>
              <a:rPr lang="cs-CZ" sz="1400" dirty="0" smtClean="0"/>
              <a:t> </a:t>
            </a:r>
            <a:r>
              <a:rPr lang="cs-CZ" sz="1400" dirty="0" err="1" smtClean="0"/>
              <a:t>and</a:t>
            </a:r>
            <a:r>
              <a:rPr lang="cs-CZ" sz="1400" dirty="0" smtClean="0"/>
              <a:t> es.</a:t>
            </a:r>
            <a:r>
              <a:rPr lang="cs-CZ" sz="1400" dirty="0" err="1" smtClean="0"/>
              <a:t>subheader</a:t>
            </a:r>
            <a:r>
              <a:rPr lang="cs-CZ" sz="1400" dirty="0" smtClean="0"/>
              <a:t>_id = </a:t>
            </a:r>
            <a:r>
              <a:rPr lang="cs-CZ" sz="1400" dirty="0" err="1" smtClean="0"/>
              <a:t>ed.subheader</a:t>
            </a:r>
            <a:r>
              <a:rPr lang="cs-CZ" sz="1400" dirty="0" smtClean="0"/>
              <a:t>_id </a:t>
            </a:r>
          </a:p>
          <a:p>
            <a:r>
              <a:rPr lang="en-US" sz="1400" dirty="0" smtClean="0"/>
              <a:t>  and </a:t>
            </a:r>
            <a:r>
              <a:rPr lang="en-US" sz="1400" dirty="0" err="1" smtClean="0"/>
              <a:t>ed.question_id</a:t>
            </a:r>
            <a:r>
              <a:rPr lang="en-US" sz="1400" dirty="0" smtClean="0"/>
              <a:t> = 2646 and </a:t>
            </a:r>
            <a:r>
              <a:rPr lang="en-US" sz="1400" dirty="0" err="1" smtClean="0"/>
              <a:t>p.test_patient</a:t>
            </a:r>
            <a:r>
              <a:rPr lang="en-US" sz="1400" dirty="0" smtClean="0"/>
              <a:t> = 0 and </a:t>
            </a:r>
          </a:p>
          <a:p>
            <a:r>
              <a:rPr lang="en-US" sz="1400" dirty="0" smtClean="0"/>
              <a:t>  TRUNC(MONTHS_BETWEEN (</a:t>
            </a:r>
            <a:r>
              <a:rPr lang="en-US" sz="1400" dirty="0" err="1" smtClean="0"/>
              <a:t>ed.value</a:t>
            </a:r>
            <a:r>
              <a:rPr lang="en-US" sz="1400" dirty="0" smtClean="0"/>
              <a:t>, </a:t>
            </a:r>
            <a:r>
              <a:rPr lang="en-US" sz="1400" dirty="0" err="1" smtClean="0"/>
              <a:t>p.</a:t>
            </a:r>
            <a:r>
              <a:rPr lang="en-US" sz="1400" u="sng" dirty="0" err="1" smtClean="0"/>
              <a:t>date_of_birth</a:t>
            </a:r>
            <a:r>
              <a:rPr lang="en-US" sz="1400" u="sng" dirty="0" smtClean="0"/>
              <a:t>)/12) between 1 and 100</a:t>
            </a:r>
          </a:p>
          <a:p>
            <a:r>
              <a:rPr lang="cs-CZ" sz="1400" dirty="0" smtClean="0"/>
              <a:t> ) </a:t>
            </a:r>
          </a:p>
          <a:p>
            <a:r>
              <a:rPr lang="cs-CZ" sz="1400" dirty="0" smtClean="0"/>
              <a:t> GROUP BY vek</a:t>
            </a:r>
          </a:p>
          <a:p>
            <a:r>
              <a:rPr lang="cs-CZ" sz="1400" dirty="0" smtClean="0"/>
              <a:t>)</a:t>
            </a:r>
          </a:p>
          <a:p>
            <a:r>
              <a:rPr lang="cs-CZ" sz="1400" dirty="0" smtClean="0"/>
              <a:t>ORDER BY vek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67544" y="1052736"/>
            <a:ext cx="828944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Domácí úkol:</a:t>
            </a:r>
          </a:p>
          <a:p>
            <a:endParaRPr lang="en-US" dirty="0" smtClean="0"/>
          </a:p>
          <a:p>
            <a:pPr marL="342900" indent="-342900"/>
            <a:r>
              <a:rPr lang="cs-CZ" dirty="0" smtClean="0"/>
              <a:t>1) Vytvořte sestavu</a:t>
            </a:r>
            <a:r>
              <a:rPr lang="cs-CZ" smtClean="0"/>
              <a:t>: rok - měsíc, </a:t>
            </a:r>
            <a:r>
              <a:rPr lang="cs-CZ" dirty="0" smtClean="0"/>
              <a:t>počet_nově zařazených pacientů,</a:t>
            </a:r>
          </a:p>
          <a:p>
            <a:pPr marL="342900" indent="-342900"/>
            <a:r>
              <a:rPr lang="cs-CZ" dirty="0" smtClean="0"/>
              <a:t>			kumulativní_počet_pacientů</a:t>
            </a:r>
          </a:p>
          <a:p>
            <a:pPr marL="342900" indent="-342900"/>
            <a:r>
              <a:rPr lang="cs-CZ" dirty="0" smtClean="0"/>
              <a:t>    z tabulky </a:t>
            </a:r>
            <a:r>
              <a:rPr lang="cs-CZ" dirty="0" err="1" smtClean="0"/>
              <a:t>patient</a:t>
            </a:r>
            <a:r>
              <a:rPr lang="cs-CZ" dirty="0" smtClean="0"/>
              <a:t>_study sloupec 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enrollment</a:t>
            </a:r>
            <a:endParaRPr lang="cs-CZ" dirty="0" smtClean="0"/>
          </a:p>
          <a:p>
            <a:pPr marL="342900" indent="-342900"/>
            <a:endParaRPr lang="cs-CZ" dirty="0" smtClean="0"/>
          </a:p>
          <a:p>
            <a:pPr marL="342900" indent="-342900"/>
            <a:r>
              <a:rPr lang="cs-CZ" dirty="0" smtClean="0"/>
              <a:t>2) Vypište jen 10 měsíců s největším přírůstkem</a:t>
            </a:r>
          </a:p>
          <a:p>
            <a:pPr marL="342900" indent="-342900"/>
            <a:endParaRPr lang="cs-CZ" dirty="0" smtClean="0"/>
          </a:p>
          <a:p>
            <a:pPr marL="342900" indent="-342900"/>
            <a:r>
              <a:rPr lang="cs-CZ" dirty="0" smtClean="0"/>
              <a:t>3) Ve kterém kalendářním roce bylo těchto měsíců nejvíce?</a:t>
            </a:r>
            <a:endParaRPr lang="en-US" dirty="0" smtClean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Podmíněný výraz CASE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980728"/>
            <a:ext cx="48484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CASE </a:t>
            </a:r>
            <a:r>
              <a:rPr lang="en-US" dirty="0" smtClean="0"/>
              <a:t>WHEN </a:t>
            </a:r>
            <a:r>
              <a:rPr lang="en-US" dirty="0" err="1" smtClean="0"/>
              <a:t>podminka</a:t>
            </a:r>
            <a:r>
              <a:rPr lang="en-US" dirty="0" smtClean="0"/>
              <a:t> THEN </a:t>
            </a:r>
            <a:r>
              <a:rPr lang="en-US" dirty="0" err="1" smtClean="0"/>
              <a:t>vysledek</a:t>
            </a:r>
            <a:endParaRPr lang="en-US" dirty="0" smtClean="0"/>
          </a:p>
          <a:p>
            <a:pPr lvl="2"/>
            <a:r>
              <a:rPr lang="en-US" dirty="0" smtClean="0"/>
              <a:t>WHEN podminka2 THEN </a:t>
            </a:r>
            <a:r>
              <a:rPr lang="en-US" dirty="0" err="1" smtClean="0"/>
              <a:t>vysledek</a:t>
            </a:r>
            <a:r>
              <a:rPr lang="en-US" dirty="0" smtClean="0"/>
              <a:t> 2</a:t>
            </a:r>
          </a:p>
          <a:p>
            <a:pPr lvl="2"/>
            <a:r>
              <a:rPr lang="en-US" dirty="0" smtClean="0"/>
              <a:t>ELSE </a:t>
            </a:r>
            <a:r>
              <a:rPr lang="en-US" dirty="0" err="1" smtClean="0"/>
              <a:t>vysledek</a:t>
            </a:r>
            <a:r>
              <a:rPr lang="en-US" dirty="0" smtClean="0"/>
              <a:t> 3 END</a:t>
            </a: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916832"/>
            <a:ext cx="55483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A</a:t>
            </a:r>
            <a:r>
              <a:rPr lang="cs-CZ" dirty="0" smtClean="0"/>
              <a:t>ž 127 WHEN,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ELSE </a:t>
            </a:r>
            <a:r>
              <a:rPr lang="cs-CZ" dirty="0" smtClean="0"/>
              <a:t>nepovinné,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Vyhodnocování </a:t>
            </a:r>
            <a:r>
              <a:rPr lang="cs-CZ" dirty="0" smtClean="0"/>
              <a:t>končí na první splněné podmínce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Všechny </a:t>
            </a:r>
            <a:r>
              <a:rPr lang="cs-CZ" dirty="0" smtClean="0"/>
              <a:t>výsledky musí být stejného datového typu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552" y="3068960"/>
            <a:ext cx="8328177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Příklad</a:t>
            </a:r>
            <a:r>
              <a:rPr lang="en-US" b="1" dirty="0" smtClean="0"/>
              <a:t>:</a:t>
            </a:r>
            <a:endParaRPr lang="cs-CZ" b="1" dirty="0" smtClean="0"/>
          </a:p>
          <a:p>
            <a:r>
              <a:rPr lang="en-US" dirty="0" smtClean="0"/>
              <a:t>SELECT    </a:t>
            </a:r>
            <a:r>
              <a:rPr lang="en-US" dirty="0" err="1" smtClean="0"/>
              <a:t>vek</a:t>
            </a:r>
            <a:r>
              <a:rPr lang="en-US" dirty="0" smtClean="0"/>
              <a:t>, </a:t>
            </a:r>
          </a:p>
          <a:p>
            <a:r>
              <a:rPr lang="en-US" dirty="0" smtClean="0"/>
              <a:t>	CASE WHEN </a:t>
            </a:r>
            <a:r>
              <a:rPr lang="en-US" dirty="0" err="1" smtClean="0"/>
              <a:t>vek</a:t>
            </a:r>
            <a:r>
              <a:rPr lang="en-US" dirty="0" smtClean="0"/>
              <a:t> IS NULL THEN '</a:t>
            </a:r>
            <a:r>
              <a:rPr lang="en-US" dirty="0" err="1" smtClean="0"/>
              <a:t>neznamo</a:t>
            </a:r>
            <a:r>
              <a:rPr lang="en-US" dirty="0" smtClean="0"/>
              <a:t>'</a:t>
            </a:r>
          </a:p>
          <a:p>
            <a:r>
              <a:rPr lang="en-US" dirty="0" smtClean="0"/>
              <a:t>   	   WHEN </a:t>
            </a:r>
            <a:r>
              <a:rPr lang="en-US" dirty="0" err="1" smtClean="0"/>
              <a:t>vek</a:t>
            </a:r>
            <a:r>
              <a:rPr lang="en-US" dirty="0" smtClean="0"/>
              <a:t> &lt; 30 THEN '</a:t>
            </a:r>
            <a:r>
              <a:rPr lang="en-US" dirty="0" err="1" smtClean="0"/>
              <a:t>kat</a:t>
            </a:r>
            <a:r>
              <a:rPr lang="en-US" dirty="0" smtClean="0"/>
              <a:t> &lt; 30'</a:t>
            </a:r>
          </a:p>
          <a:p>
            <a:r>
              <a:rPr lang="en-US" dirty="0" smtClean="0"/>
              <a:t>   	   WHEN </a:t>
            </a:r>
            <a:r>
              <a:rPr lang="en-US" dirty="0" err="1" smtClean="0"/>
              <a:t>vek</a:t>
            </a:r>
            <a:r>
              <a:rPr lang="en-US" dirty="0" smtClean="0"/>
              <a:t> &lt; 50 THEN '</a:t>
            </a:r>
            <a:r>
              <a:rPr lang="en-US" dirty="0" err="1" smtClean="0"/>
              <a:t>kat</a:t>
            </a:r>
            <a:r>
              <a:rPr lang="en-US" dirty="0" smtClean="0"/>
              <a:t> 30-49'	</a:t>
            </a:r>
          </a:p>
          <a:p>
            <a:r>
              <a:rPr lang="en-US" dirty="0" smtClean="0"/>
              <a:t>   	   WHEN </a:t>
            </a:r>
            <a:r>
              <a:rPr lang="en-US" dirty="0" err="1" smtClean="0"/>
              <a:t>vek</a:t>
            </a:r>
            <a:r>
              <a:rPr lang="en-US" dirty="0" smtClean="0"/>
              <a:t> &lt; 65 THEN '</a:t>
            </a:r>
            <a:r>
              <a:rPr lang="en-US" dirty="0" err="1" smtClean="0"/>
              <a:t>kat</a:t>
            </a:r>
            <a:r>
              <a:rPr lang="en-US" dirty="0" smtClean="0"/>
              <a:t> 50-64'	 </a:t>
            </a:r>
          </a:p>
          <a:p>
            <a:r>
              <a:rPr lang="en-US" dirty="0" smtClean="0"/>
              <a:t>   	ELSE  '</a:t>
            </a:r>
            <a:r>
              <a:rPr lang="en-US" dirty="0" err="1" smtClean="0"/>
              <a:t>kat</a:t>
            </a:r>
            <a:r>
              <a:rPr lang="en-US" dirty="0" smtClean="0"/>
              <a:t> 65 a </a:t>
            </a:r>
            <a:r>
              <a:rPr lang="en-US" dirty="0" err="1" smtClean="0"/>
              <a:t>starsi</a:t>
            </a:r>
            <a:r>
              <a:rPr lang="en-US" dirty="0" smtClean="0"/>
              <a:t>' END </a:t>
            </a:r>
            <a:r>
              <a:rPr lang="en-US" dirty="0" err="1" smtClean="0"/>
              <a:t>kategorie</a:t>
            </a:r>
            <a:endParaRPr lang="en-US" dirty="0" smtClean="0"/>
          </a:p>
          <a:p>
            <a:r>
              <a:rPr lang="en-US" dirty="0" smtClean="0"/>
              <a:t>FROM</a:t>
            </a:r>
          </a:p>
          <a:p>
            <a:r>
              <a:rPr lang="en-US" dirty="0" smtClean="0"/>
              <a:t>(SELECT TRUNC(MONTHS_BETWEEN (SYSDATE,  </a:t>
            </a:r>
            <a:r>
              <a:rPr lang="en-US" dirty="0" err="1" smtClean="0"/>
              <a:t>date_of_birth</a:t>
            </a:r>
            <a:r>
              <a:rPr lang="en-US" dirty="0" smtClean="0"/>
              <a:t>) / 12) </a:t>
            </a:r>
            <a:r>
              <a:rPr lang="en-US" dirty="0" err="1" smtClean="0"/>
              <a:t>vek</a:t>
            </a:r>
            <a:endParaRPr lang="en-US" dirty="0" smtClean="0"/>
          </a:p>
          <a:p>
            <a:r>
              <a:rPr lang="en-US" dirty="0" smtClean="0"/>
              <a:t>FROM patients) </a:t>
            </a:r>
            <a:r>
              <a:rPr lang="en-US" b="1" dirty="0" smtClean="0"/>
              <a:t>/*ORACLE*/ </a:t>
            </a:r>
          </a:p>
          <a:p>
            <a:r>
              <a:rPr lang="en-US" dirty="0" smtClean="0"/>
              <a:t>(SELECT EXTRACT (YEAR FROM AGE(</a:t>
            </a:r>
            <a:r>
              <a:rPr lang="en-US" dirty="0" err="1" smtClean="0"/>
              <a:t>CURRENT_DATE,date_of_birth</a:t>
            </a:r>
            <a:r>
              <a:rPr lang="en-US" dirty="0" smtClean="0"/>
              <a:t>)) </a:t>
            </a:r>
            <a:r>
              <a:rPr lang="en-US" dirty="0" err="1" smtClean="0"/>
              <a:t>vek</a:t>
            </a:r>
            <a:r>
              <a:rPr lang="en-US" dirty="0" smtClean="0"/>
              <a:t> </a:t>
            </a:r>
          </a:p>
          <a:p>
            <a:r>
              <a:rPr lang="en-US" dirty="0" smtClean="0"/>
              <a:t> FROM patients) </a:t>
            </a:r>
            <a:r>
              <a:rPr lang="en-US" b="1" dirty="0" err="1" smtClean="0">
                <a:solidFill>
                  <a:srgbClr val="FF0000"/>
                </a:solidFill>
              </a:rPr>
              <a:t>jmeno_vnoreneho</a:t>
            </a:r>
            <a:r>
              <a:rPr lang="en-US" b="1" dirty="0" smtClean="0"/>
              <a:t> /*POSTGRESQL*/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Analytic</a:t>
            </a:r>
            <a:r>
              <a:rPr lang="cs-CZ" dirty="0" smtClean="0"/>
              <a:t> SQL - ORACLE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971600" y="1556792"/>
            <a:ext cx="4339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RANK, DENSE_RANK, ROW_NUMBER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67544" y="4581128"/>
            <a:ext cx="7869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RANK( ) OVER </a:t>
            </a:r>
            <a:r>
              <a:rPr lang="en-US" b="1" dirty="0" smtClean="0"/>
              <a:t>([PARTITION </a:t>
            </a:r>
            <a:r>
              <a:rPr lang="cs-CZ" b="1" dirty="0" smtClean="0"/>
              <a:t>BY </a:t>
            </a:r>
            <a:r>
              <a:rPr lang="cs-CZ" b="1" dirty="0" smtClean="0"/>
              <a:t>sex</a:t>
            </a:r>
            <a:r>
              <a:rPr lang="en-US" b="1" dirty="0" smtClean="0"/>
              <a:t>]</a:t>
            </a:r>
            <a:r>
              <a:rPr lang="cs-CZ" b="1" dirty="0" smtClean="0"/>
              <a:t> </a:t>
            </a:r>
            <a:r>
              <a:rPr lang="en-US" b="1" dirty="0" smtClean="0"/>
              <a:t>ORDER BY </a:t>
            </a:r>
            <a:r>
              <a:rPr lang="cs-CZ" b="1" dirty="0" err="1" smtClean="0"/>
              <a:t>date</a:t>
            </a:r>
            <a:r>
              <a:rPr lang="cs-CZ" b="1" dirty="0" smtClean="0"/>
              <a:t>_</a:t>
            </a:r>
            <a:r>
              <a:rPr lang="cs-CZ" b="1" dirty="0" err="1" smtClean="0"/>
              <a:t>of</a:t>
            </a:r>
            <a:r>
              <a:rPr lang="cs-CZ" b="1" dirty="0" smtClean="0"/>
              <a:t>_</a:t>
            </a:r>
            <a:r>
              <a:rPr lang="cs-CZ" b="1" dirty="0" err="1" smtClean="0"/>
              <a:t>birth</a:t>
            </a:r>
            <a:r>
              <a:rPr lang="en-US" b="1" dirty="0" smtClean="0"/>
              <a:t> DESC) 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5157192"/>
            <a:ext cx="682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RANK( ) OVER (ORDER BY 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cs-CZ" dirty="0" smtClean="0"/>
              <a:t> </a:t>
            </a:r>
            <a:r>
              <a:rPr lang="en-US" dirty="0" smtClean="0"/>
              <a:t>DESC NULLS LAST) 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5733256"/>
            <a:ext cx="6608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Není možné používat za WHERE a HAVING  - nutné zanoření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187624" y="908720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/>
              <a:t>Ranking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function</a:t>
            </a:r>
            <a:r>
              <a:rPr lang="en-US" sz="2400" b="1" dirty="0" smtClean="0"/>
              <a:t> – </a:t>
            </a:r>
            <a:r>
              <a:rPr lang="cs-CZ" sz="2400" b="1" dirty="0" smtClean="0"/>
              <a:t>číslování řádků</a:t>
            </a:r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971600" y="1988840"/>
          <a:ext cx="7200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1049"/>
                <a:gridCol w="1616107"/>
                <a:gridCol w="2253444"/>
                <a:gridCol w="18002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DENSE_RANK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ROW_NUMBER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Ranking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61596" y="1484784"/>
            <a:ext cx="8782404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SELECT </a:t>
            </a:r>
            <a:r>
              <a:rPr lang="cs-CZ" sz="1600" dirty="0" err="1" smtClean="0"/>
              <a:t>patient</a:t>
            </a:r>
            <a:r>
              <a:rPr lang="cs-CZ" sz="1600" dirty="0" smtClean="0"/>
              <a:t>_id, sex, </a:t>
            </a:r>
            <a:r>
              <a:rPr lang="cs-CZ" sz="1600" dirty="0" err="1" smtClean="0"/>
              <a:t>date</a:t>
            </a:r>
            <a:r>
              <a:rPr lang="cs-CZ" sz="1600" dirty="0" smtClean="0"/>
              <a:t>_</a:t>
            </a:r>
            <a:r>
              <a:rPr lang="cs-CZ" sz="1600" dirty="0" err="1" smtClean="0"/>
              <a:t>of</a:t>
            </a:r>
            <a:r>
              <a:rPr lang="cs-CZ" sz="1600" dirty="0" smtClean="0"/>
              <a:t>_</a:t>
            </a:r>
            <a:r>
              <a:rPr lang="cs-CZ" sz="1600" dirty="0" err="1" smtClean="0"/>
              <a:t>birth</a:t>
            </a:r>
            <a:r>
              <a:rPr lang="cs-CZ" sz="1600" dirty="0" smtClean="0"/>
              <a:t>, </a:t>
            </a:r>
          </a:p>
          <a:p>
            <a:r>
              <a:rPr lang="en-US" sz="1600" dirty="0" smtClean="0"/>
              <a:t>RANK(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LAST),</a:t>
            </a:r>
          </a:p>
          <a:p>
            <a:r>
              <a:rPr lang="en-US" sz="1600" dirty="0" smtClean="0"/>
              <a:t>DENSE_RANK(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LAST),</a:t>
            </a:r>
          </a:p>
          <a:p>
            <a:r>
              <a:rPr lang="en-US" sz="1600" dirty="0" smtClean="0"/>
              <a:t>ROW_NUMBER(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</a:t>
            </a:r>
          </a:p>
          <a:p>
            <a:r>
              <a:rPr lang="cs-CZ" sz="1600" dirty="0" smtClean="0"/>
              <a:t>FROM </a:t>
            </a:r>
            <a:r>
              <a:rPr lang="cs-CZ" sz="1600" dirty="0" err="1" smtClean="0"/>
              <a:t>patients</a:t>
            </a:r>
            <a:endParaRPr lang="cs-CZ" sz="16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1052736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Příklad</a:t>
            </a:r>
            <a:r>
              <a:rPr lang="cs-CZ" dirty="0" smtClean="0"/>
              <a:t>: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536" y="3573016"/>
            <a:ext cx="859004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SELECT * FROM (</a:t>
            </a:r>
          </a:p>
          <a:p>
            <a:r>
              <a:rPr lang="en-US" sz="1600" dirty="0" smtClean="0"/>
              <a:t>  </a:t>
            </a:r>
            <a:r>
              <a:rPr lang="cs-CZ" sz="1600" dirty="0" smtClean="0"/>
              <a:t>SELECT </a:t>
            </a:r>
            <a:r>
              <a:rPr lang="cs-CZ" sz="1600" dirty="0" err="1" smtClean="0"/>
              <a:t>patient</a:t>
            </a:r>
            <a:r>
              <a:rPr lang="cs-CZ" sz="1600" dirty="0" smtClean="0"/>
              <a:t>_id, sex, </a:t>
            </a:r>
            <a:r>
              <a:rPr lang="cs-CZ" sz="1600" dirty="0" err="1" smtClean="0"/>
              <a:t>date</a:t>
            </a:r>
            <a:r>
              <a:rPr lang="cs-CZ" sz="1600" dirty="0" smtClean="0"/>
              <a:t>_</a:t>
            </a:r>
            <a:r>
              <a:rPr lang="cs-CZ" sz="1600" dirty="0" err="1" smtClean="0"/>
              <a:t>of</a:t>
            </a:r>
            <a:r>
              <a:rPr lang="cs-CZ" sz="1600" dirty="0" smtClean="0"/>
              <a:t>_</a:t>
            </a:r>
            <a:r>
              <a:rPr lang="cs-CZ" sz="1600" dirty="0" err="1" smtClean="0"/>
              <a:t>birth</a:t>
            </a:r>
            <a:r>
              <a:rPr lang="cs-CZ" sz="1600" dirty="0" smtClean="0"/>
              <a:t>, </a:t>
            </a:r>
          </a:p>
          <a:p>
            <a:r>
              <a:rPr lang="en-US" sz="1600" dirty="0" smtClean="0"/>
              <a:t>  RANK(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 </a:t>
            </a:r>
            <a:r>
              <a:rPr lang="en-US" sz="1600" dirty="0" err="1" smtClean="0"/>
              <a:t>poradi</a:t>
            </a:r>
            <a:endParaRPr lang="en-US" sz="1600" dirty="0" smtClean="0"/>
          </a:p>
          <a:p>
            <a:r>
              <a:rPr lang="en-US" sz="1600" dirty="0" smtClean="0"/>
              <a:t>  </a:t>
            </a:r>
            <a:r>
              <a:rPr lang="cs-CZ" sz="1600" dirty="0" smtClean="0"/>
              <a:t>FROM </a:t>
            </a:r>
            <a:r>
              <a:rPr lang="cs-CZ" sz="1600" dirty="0" err="1" smtClean="0"/>
              <a:t>patients</a:t>
            </a:r>
            <a:r>
              <a:rPr lang="cs-CZ" sz="1600" dirty="0" smtClean="0"/>
              <a:t>)</a:t>
            </a:r>
            <a:r>
              <a:rPr lang="en-US" sz="1600" dirty="0" smtClean="0"/>
              <a:t> x</a:t>
            </a:r>
            <a:endParaRPr lang="cs-CZ" sz="1600" dirty="0" smtClean="0"/>
          </a:p>
          <a:p>
            <a:r>
              <a:rPr lang="cs-CZ" sz="1600" dirty="0" smtClean="0"/>
              <a:t>WHERE </a:t>
            </a:r>
            <a:r>
              <a:rPr lang="cs-CZ" sz="1600" dirty="0" err="1" smtClean="0"/>
              <a:t>poradi</a:t>
            </a:r>
            <a:r>
              <a:rPr lang="cs-CZ" sz="1600" dirty="0" smtClean="0"/>
              <a:t> &lt; 10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95536" y="3140968"/>
            <a:ext cx="4972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Využití v sekci WHERE – nutné zapouzdření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Window</a:t>
            </a:r>
            <a:r>
              <a:rPr lang="cs-CZ" dirty="0" smtClean="0"/>
              <a:t> </a:t>
            </a:r>
            <a:r>
              <a:rPr lang="cs-CZ" dirty="0" smtClean="0"/>
              <a:t>a reporting </a:t>
            </a:r>
            <a:r>
              <a:rPr lang="cs-CZ" dirty="0" err="1" smtClean="0"/>
              <a:t>function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3356992"/>
            <a:ext cx="58015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COUNT(*), </a:t>
            </a:r>
            <a:endParaRPr lang="cs-CZ" dirty="0" smtClean="0"/>
          </a:p>
          <a:p>
            <a:r>
              <a:rPr lang="en-US" dirty="0" smtClean="0"/>
              <a:t>COUNT(*) / </a:t>
            </a:r>
            <a:r>
              <a:rPr lang="en-US" b="1" dirty="0" smtClean="0"/>
              <a:t>SUM(COUNT(*)) OVER ()</a:t>
            </a:r>
            <a:r>
              <a:rPr lang="en-US" dirty="0" smtClean="0"/>
              <a:t> * 100 </a:t>
            </a:r>
            <a:r>
              <a:rPr lang="en-US" dirty="0" err="1" smtClean="0"/>
              <a:t>procento</a:t>
            </a:r>
            <a:r>
              <a:rPr lang="en-US" dirty="0" smtClean="0"/>
              <a:t> 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patient</a:t>
            </a:r>
            <a:r>
              <a:rPr lang="cs-CZ" dirty="0" smtClean="0"/>
              <a:t>_study</a:t>
            </a:r>
          </a:p>
          <a:p>
            <a:r>
              <a:rPr lang="cs-CZ" dirty="0" smtClean="0"/>
              <a:t>GROUP BY study_id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11560" y="2996952"/>
            <a:ext cx="222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Analytická funkce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539552" y="1556792"/>
            <a:ext cx="76354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COUNT(*), </a:t>
            </a:r>
            <a:endParaRPr lang="cs-CZ" dirty="0" smtClean="0"/>
          </a:p>
          <a:p>
            <a:r>
              <a:rPr lang="en-US" dirty="0" smtClean="0"/>
              <a:t>COUNT(*) </a:t>
            </a:r>
            <a:r>
              <a:rPr lang="en-US" b="1" dirty="0" smtClean="0"/>
              <a:t>/ (SELECT COUNT(*) FROM </a:t>
            </a:r>
            <a:r>
              <a:rPr lang="en-US" b="1" dirty="0" err="1" smtClean="0"/>
              <a:t>patient_study</a:t>
            </a:r>
            <a:r>
              <a:rPr lang="en-US" b="1" dirty="0" smtClean="0"/>
              <a:t>) </a:t>
            </a:r>
            <a:r>
              <a:rPr lang="en-US" dirty="0" smtClean="0"/>
              <a:t>* 100 </a:t>
            </a:r>
            <a:r>
              <a:rPr lang="en-US" dirty="0" err="1" smtClean="0"/>
              <a:t>procento</a:t>
            </a:r>
            <a:r>
              <a:rPr lang="en-US" dirty="0" smtClean="0"/>
              <a:t> 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patient</a:t>
            </a:r>
            <a:r>
              <a:rPr lang="cs-CZ" dirty="0" smtClean="0"/>
              <a:t>_study</a:t>
            </a:r>
          </a:p>
          <a:p>
            <a:r>
              <a:rPr lang="cs-CZ" dirty="0" smtClean="0"/>
              <a:t>GROUP BY study_id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11560" y="1124744"/>
            <a:ext cx="4814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Procentické</a:t>
            </a:r>
            <a:r>
              <a:rPr lang="cs-CZ" b="1" dirty="0" smtClean="0"/>
              <a:t> zastoupení – standardní SQL: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39552" y="5013176"/>
            <a:ext cx="85502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study_site</a:t>
            </a:r>
            <a:r>
              <a:rPr lang="en-US" dirty="0" smtClean="0"/>
              <a:t>, COUNT(*), </a:t>
            </a:r>
            <a:endParaRPr lang="cs-CZ" dirty="0" smtClean="0"/>
          </a:p>
          <a:p>
            <a:r>
              <a:rPr lang="en-US" dirty="0" smtClean="0"/>
              <a:t>COUNT(*) /  </a:t>
            </a:r>
            <a:r>
              <a:rPr lang="en-US" b="1" dirty="0" smtClean="0"/>
              <a:t>SUM(COUNT(*)) OVER (PARTITION BY </a:t>
            </a:r>
            <a:r>
              <a:rPr lang="en-US" b="1" dirty="0" err="1" smtClean="0"/>
              <a:t>study_id</a:t>
            </a:r>
            <a:r>
              <a:rPr lang="en-US" b="1" dirty="0" smtClean="0"/>
              <a:t>)</a:t>
            </a:r>
            <a:r>
              <a:rPr lang="en-US" dirty="0" smtClean="0"/>
              <a:t> * 100  </a:t>
            </a:r>
            <a:r>
              <a:rPr lang="en-US" dirty="0" err="1" smtClean="0"/>
              <a:t>procento</a:t>
            </a:r>
            <a:r>
              <a:rPr lang="en-US" dirty="0" smtClean="0"/>
              <a:t> 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patient</a:t>
            </a:r>
            <a:r>
              <a:rPr lang="cs-CZ" dirty="0" smtClean="0"/>
              <a:t>_study</a:t>
            </a:r>
          </a:p>
          <a:p>
            <a:r>
              <a:rPr lang="cs-CZ" dirty="0" smtClean="0"/>
              <a:t>GROUP BY study_id, study_</a:t>
            </a:r>
            <a:r>
              <a:rPr lang="cs-CZ" dirty="0" err="1" smtClean="0"/>
              <a:t>site</a:t>
            </a:r>
            <a:endParaRPr lang="cs-CZ" dirty="0" smtClean="0"/>
          </a:p>
        </p:txBody>
      </p:sp>
      <p:sp>
        <p:nvSpPr>
          <p:cNvPr id="12" name="TextovéPole 11"/>
          <p:cNvSpPr txBox="1"/>
          <p:nvPr/>
        </p:nvSpPr>
        <p:spPr>
          <a:xfrm>
            <a:off x="539552" y="4653136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Parci</a:t>
            </a:r>
            <a:r>
              <a:rPr lang="cs-CZ" b="1" dirty="0" err="1" smtClean="0"/>
              <a:t>ální</a:t>
            </a:r>
            <a:r>
              <a:rPr lang="cs-CZ" b="1" dirty="0" smtClean="0"/>
              <a:t> součty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Window</a:t>
            </a:r>
            <a:r>
              <a:rPr lang="cs-CZ" dirty="0" smtClean="0"/>
              <a:t> </a:t>
            </a:r>
            <a:r>
              <a:rPr lang="cs-CZ" dirty="0" smtClean="0"/>
              <a:t>a reporting </a:t>
            </a:r>
            <a:r>
              <a:rPr lang="cs-CZ" dirty="0" err="1" smtClean="0"/>
              <a:t>function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11560" y="1484784"/>
            <a:ext cx="791344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study_id, COUNT(*), </a:t>
            </a:r>
          </a:p>
          <a:p>
            <a:r>
              <a:rPr lang="en-US" dirty="0" smtClean="0"/>
              <a:t>  </a:t>
            </a:r>
            <a:r>
              <a:rPr lang="en-US" b="1" dirty="0" smtClean="0"/>
              <a:t>SUM(COUNT(*)) OVER (ORDER BY </a:t>
            </a:r>
            <a:r>
              <a:rPr lang="en-US" b="1" dirty="0" err="1" smtClean="0"/>
              <a:t>study_id</a:t>
            </a:r>
            <a:r>
              <a:rPr lang="en-US" b="1" dirty="0" smtClean="0"/>
              <a:t> </a:t>
            </a:r>
            <a:endParaRPr lang="cs-CZ" b="1" dirty="0" smtClean="0"/>
          </a:p>
          <a:p>
            <a:r>
              <a:rPr lang="cs-CZ" b="1" dirty="0" smtClean="0"/>
              <a:t>      </a:t>
            </a:r>
            <a:r>
              <a:rPr lang="en-US" b="1" dirty="0" smtClean="0"/>
              <a:t>ROWS BETWEEN UNBOUNDED PRECEDING AND CURRENT ROW)</a:t>
            </a:r>
          </a:p>
          <a:p>
            <a:r>
              <a:rPr lang="cs-CZ" dirty="0" smtClean="0"/>
              <a:t>  / SUM(COUNT(*)) OVER () * 100</a:t>
            </a:r>
          </a:p>
          <a:p>
            <a:r>
              <a:rPr lang="cs-CZ" dirty="0" smtClean="0"/>
              <a:t>  </a:t>
            </a:r>
            <a:r>
              <a:rPr lang="cs-CZ" dirty="0" err="1" smtClean="0"/>
              <a:t>kumul</a:t>
            </a:r>
            <a:r>
              <a:rPr lang="cs-CZ" dirty="0" smtClean="0"/>
              <a:t>_procento 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patient</a:t>
            </a:r>
            <a:r>
              <a:rPr lang="cs-CZ" dirty="0" smtClean="0"/>
              <a:t>_study</a:t>
            </a:r>
          </a:p>
          <a:p>
            <a:r>
              <a:rPr lang="cs-CZ" dirty="0" smtClean="0"/>
              <a:t>GROUP BY study_id</a:t>
            </a:r>
          </a:p>
          <a:p>
            <a:r>
              <a:rPr lang="cs-CZ" dirty="0" smtClean="0"/>
              <a:t>ORDER BY STUDY_ID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11560" y="1124744"/>
            <a:ext cx="4403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Kumulativní </a:t>
            </a:r>
            <a:r>
              <a:rPr lang="cs-CZ" b="1" dirty="0" err="1" smtClean="0"/>
              <a:t>procentické</a:t>
            </a:r>
            <a:r>
              <a:rPr lang="cs-CZ" b="1" dirty="0" smtClean="0"/>
              <a:t> zastoupení :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499992" y="3789040"/>
            <a:ext cx="330411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 </a:t>
            </a:r>
            <a:r>
              <a:rPr lang="en-US" b="1" dirty="0" smtClean="0"/>
              <a:t>UNBOUNDED PRECEDING</a:t>
            </a:r>
            <a:endParaRPr lang="cs-CZ" b="1" dirty="0" smtClean="0"/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UNBOUNDED FOLLOWING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CURRENT ROW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počet řádků PRECEDING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počet řádků FOLLOWING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95536" y="5517232"/>
            <a:ext cx="83709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Klouzavý průměr:</a:t>
            </a:r>
          </a:p>
          <a:p>
            <a:r>
              <a:rPr lang="en-US" dirty="0" smtClean="0"/>
              <a:t>AVG(COUNT(*)) OVER </a:t>
            </a:r>
            <a:endParaRPr lang="cs-CZ" dirty="0" smtClean="0"/>
          </a:p>
          <a:p>
            <a:r>
              <a:rPr lang="en-US" dirty="0" smtClean="0"/>
              <a:t>(ORDER BY </a:t>
            </a:r>
            <a:r>
              <a:rPr lang="cs-CZ" dirty="0" smtClean="0"/>
              <a:t>sloupec</a:t>
            </a:r>
            <a:r>
              <a:rPr lang="en-US" dirty="0" smtClean="0"/>
              <a:t> ROWS BETWEEN </a:t>
            </a:r>
            <a:r>
              <a:rPr lang="cs-CZ" dirty="0" smtClean="0"/>
              <a:t>5</a:t>
            </a:r>
            <a:r>
              <a:rPr lang="en-US" dirty="0" smtClean="0"/>
              <a:t> PRECEDING AND CURRENT ROW)</a:t>
            </a:r>
            <a:endParaRPr lang="cs-CZ" dirty="0" smtClean="0"/>
          </a:p>
        </p:txBody>
      </p:sp>
      <p:sp>
        <p:nvSpPr>
          <p:cNvPr id="12" name="TextovéPole 11"/>
          <p:cNvSpPr txBox="1"/>
          <p:nvPr/>
        </p:nvSpPr>
        <p:spPr>
          <a:xfrm>
            <a:off x="899592" y="4293096"/>
            <a:ext cx="2188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ROWS BETWEEN</a:t>
            </a:r>
          </a:p>
        </p:txBody>
      </p:sp>
      <p:sp>
        <p:nvSpPr>
          <p:cNvPr id="13" name="Šipka doprava 12"/>
          <p:cNvSpPr/>
          <p:nvPr/>
        </p:nvSpPr>
        <p:spPr>
          <a:xfrm>
            <a:off x="3491880" y="4293096"/>
            <a:ext cx="79208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LAG, LEAD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79512" y="1052736"/>
            <a:ext cx="87393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LAG (</a:t>
            </a:r>
            <a:r>
              <a:rPr lang="en-US" sz="1600" dirty="0" err="1" smtClean="0"/>
              <a:t>value_expression</a:t>
            </a:r>
            <a:r>
              <a:rPr lang="en-US" sz="1600" dirty="0" smtClean="0"/>
              <a:t> [,offset] [,default]) OVER ([</a:t>
            </a:r>
            <a:r>
              <a:rPr lang="en-US" sz="1600" dirty="0" err="1" smtClean="0"/>
              <a:t>query_partition_clause</a:t>
            </a:r>
            <a:r>
              <a:rPr lang="en-US" sz="1600" dirty="0" smtClean="0"/>
              <a:t>] </a:t>
            </a:r>
            <a:r>
              <a:rPr lang="en-US" sz="1600" dirty="0" err="1" smtClean="0"/>
              <a:t>order_by_clause</a:t>
            </a:r>
            <a:r>
              <a:rPr lang="en-US" sz="1600" dirty="0" smtClean="0"/>
              <a:t>) </a:t>
            </a:r>
            <a:endParaRPr lang="cs-CZ" sz="1600" dirty="0" smtClean="0"/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LEAD (</a:t>
            </a:r>
            <a:r>
              <a:rPr lang="en-US" sz="1600" dirty="0" err="1" smtClean="0"/>
              <a:t>value_expression</a:t>
            </a:r>
            <a:r>
              <a:rPr lang="en-US" sz="1600" dirty="0" smtClean="0"/>
              <a:t> [,offset] [,default]) OVER ([</a:t>
            </a:r>
            <a:r>
              <a:rPr lang="en-US" sz="1600" dirty="0" err="1" smtClean="0"/>
              <a:t>query_partition_clause</a:t>
            </a:r>
            <a:r>
              <a:rPr lang="en-US" sz="1600" dirty="0" smtClean="0"/>
              <a:t>] </a:t>
            </a:r>
            <a:r>
              <a:rPr lang="en-US" sz="1600" dirty="0" err="1" smtClean="0"/>
              <a:t>order_by_clause</a:t>
            </a:r>
            <a:r>
              <a:rPr lang="en-US" sz="1600" dirty="0" smtClean="0"/>
              <a:t>)</a:t>
            </a:r>
            <a:endParaRPr lang="cs-CZ" sz="16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179512" y="3284984"/>
            <a:ext cx="704558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SELECT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,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'), COUNT(*) </a:t>
            </a:r>
            <a:r>
              <a:rPr lang="en-US" sz="1600" dirty="0" err="1" smtClean="0"/>
              <a:t>letos</a:t>
            </a:r>
            <a:r>
              <a:rPr lang="en-US" sz="1600" dirty="0" smtClean="0"/>
              <a:t>,</a:t>
            </a:r>
          </a:p>
          <a:p>
            <a:r>
              <a:rPr lang="en-US" sz="1600" dirty="0" smtClean="0"/>
              <a:t>LAG(COUNT(*),1,0) OVER(PARTITION BY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 </a:t>
            </a:r>
            <a:endParaRPr lang="cs-CZ" sz="1600" dirty="0" smtClean="0"/>
          </a:p>
          <a:p>
            <a:r>
              <a:rPr lang="cs-CZ" sz="1600" dirty="0" smtClean="0"/>
              <a:t>        </a:t>
            </a:r>
            <a:r>
              <a:rPr lang="en-US" sz="1600" dirty="0" smtClean="0"/>
              <a:t>ORDER BY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 ) </a:t>
            </a:r>
            <a:r>
              <a:rPr lang="en-US" sz="1600" dirty="0" err="1" smtClean="0"/>
              <a:t>loni</a:t>
            </a:r>
            <a:endParaRPr lang="en-US" sz="1600" dirty="0" smtClean="0"/>
          </a:p>
          <a:p>
            <a:r>
              <a:rPr lang="cs-CZ" sz="1600" dirty="0" smtClean="0"/>
              <a:t>FROM </a:t>
            </a:r>
            <a:r>
              <a:rPr lang="cs-CZ" sz="1600" dirty="0" err="1" smtClean="0"/>
              <a:t>patient</a:t>
            </a:r>
            <a:r>
              <a:rPr lang="cs-CZ" sz="1600" dirty="0" smtClean="0"/>
              <a:t>_study</a:t>
            </a:r>
          </a:p>
          <a:p>
            <a:r>
              <a:rPr lang="en-US" sz="1600" dirty="0" smtClean="0"/>
              <a:t>GROUP BY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,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</a:t>
            </a:r>
          </a:p>
          <a:p>
            <a:r>
              <a:rPr lang="en-US" sz="1600" dirty="0" smtClean="0"/>
              <a:t>ORDER BY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,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</a:t>
            </a:r>
            <a:endParaRPr lang="cs-CZ" sz="1600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2060848"/>
            <a:ext cx="42723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LAG = hodnota z předchozího řádku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LEAD = hodnota z následujícího řádku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67544" y="5373216"/>
            <a:ext cx="5153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Pozn</a:t>
            </a:r>
            <a:r>
              <a:rPr lang="en-US" i="1" dirty="0" smtClean="0"/>
              <a:t>. POSTGRESQL 9.1: LAG(COUNT(*),1, </a:t>
            </a:r>
            <a:r>
              <a:rPr lang="en-US" i="1" dirty="0" smtClean="0">
                <a:solidFill>
                  <a:srgbClr val="FF0000"/>
                </a:solidFill>
              </a:rPr>
              <a:t>'0'</a:t>
            </a:r>
            <a:r>
              <a:rPr lang="en-US" i="1" dirty="0" smtClean="0"/>
              <a:t>)</a:t>
            </a:r>
            <a:endParaRPr lang="cs-CZ" i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340768"/>
            <a:ext cx="8356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u="sng" dirty="0" smtClean="0"/>
              <a:t>Najděte 5 studií s nejvyšším průměrným měsíčním přírůstkem nových formulářů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83568" y="2204864"/>
            <a:ext cx="78951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u="sng" dirty="0" smtClean="0"/>
              <a:t>Nejprve připravte počty nových formulářů po měsících pro jednotlivé studie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(EVENT_HEADER. DATE_COLLECTED)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5576" y="3717032"/>
            <a:ext cx="70681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-mm'), </a:t>
            </a:r>
            <a:endParaRPr lang="cs-CZ" dirty="0" smtClean="0"/>
          </a:p>
          <a:p>
            <a:r>
              <a:rPr lang="en-US" dirty="0" smtClean="0"/>
              <a:t>COUNT(*) FROM </a:t>
            </a:r>
            <a:r>
              <a:rPr lang="en-US" dirty="0" err="1" smtClean="0"/>
              <a:t>event_header</a:t>
            </a:r>
            <a:r>
              <a:rPr lang="en-US" dirty="0" smtClean="0"/>
              <a:t> eh</a:t>
            </a:r>
          </a:p>
          <a:p>
            <a:r>
              <a:rPr lang="en-US" dirty="0" smtClean="0"/>
              <a:t>GROUP BY 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</a:t>
            </a:r>
          </a:p>
          <a:p>
            <a:r>
              <a:rPr lang="en-US" dirty="0" smtClean="0"/>
              <a:t>ORDER BY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23528" y="1772816"/>
            <a:ext cx="867532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 </a:t>
            </a:r>
            <a:r>
              <a:rPr lang="en-US" dirty="0" err="1" smtClean="0"/>
              <a:t>mesic</a:t>
            </a:r>
            <a:r>
              <a:rPr lang="en-US" dirty="0" smtClean="0"/>
              <a:t>, COUNT(*), </a:t>
            </a:r>
          </a:p>
          <a:p>
            <a:r>
              <a:rPr lang="en-US" b="1" dirty="0" smtClean="0"/>
              <a:t>AVG(COUNT(*)) OVER (PARTITION BY STUDY_ID) </a:t>
            </a:r>
            <a:r>
              <a:rPr lang="en-US" dirty="0" err="1" smtClean="0"/>
              <a:t>prumer</a:t>
            </a:r>
            <a:endParaRPr lang="en-US" dirty="0" smtClean="0"/>
          </a:p>
          <a:p>
            <a:r>
              <a:rPr lang="cs-CZ" dirty="0" smtClean="0"/>
              <a:t> FROM </a:t>
            </a:r>
            <a:r>
              <a:rPr lang="cs-CZ" dirty="0" err="1" smtClean="0"/>
              <a:t>event</a:t>
            </a:r>
            <a:r>
              <a:rPr lang="cs-CZ" dirty="0" smtClean="0"/>
              <a:t>_</a:t>
            </a:r>
            <a:r>
              <a:rPr lang="cs-CZ" dirty="0" err="1" smtClean="0"/>
              <a:t>header</a:t>
            </a:r>
            <a:r>
              <a:rPr lang="cs-CZ" dirty="0" smtClean="0"/>
              <a:t> </a:t>
            </a:r>
            <a:r>
              <a:rPr lang="cs-CZ" dirty="0" err="1" smtClean="0"/>
              <a:t>eh</a:t>
            </a:r>
            <a:endParaRPr lang="cs-CZ" dirty="0" smtClean="0"/>
          </a:p>
          <a:p>
            <a:r>
              <a:rPr lang="en-US" dirty="0" smtClean="0"/>
              <a:t>GROUP BY 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</a:t>
            </a:r>
          </a:p>
          <a:p>
            <a:r>
              <a:rPr lang="en-US" dirty="0" smtClean="0"/>
              <a:t>ORDER BY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</a:t>
            </a: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1268760"/>
            <a:ext cx="766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u="sng" dirty="0" smtClean="0"/>
              <a:t>Přidejte sloupec, který bude obsahovat průměrný počet nových formulářů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3528" y="3356992"/>
            <a:ext cx="7125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u="sng" dirty="0" smtClean="0"/>
              <a:t>Zapouzdřete a vytvořte sloupec s pořadím podle průměru sestupně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79512" y="3861048"/>
            <a:ext cx="885819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MAX(</a:t>
            </a:r>
            <a:r>
              <a:rPr lang="en-US" dirty="0" err="1" smtClean="0"/>
              <a:t>prumer</a:t>
            </a:r>
            <a:r>
              <a:rPr lang="en-US" dirty="0" smtClean="0"/>
              <a:t>), </a:t>
            </a:r>
            <a:r>
              <a:rPr lang="en-US" b="1" dirty="0" smtClean="0"/>
              <a:t>RANK() OVER (ORDER BY </a:t>
            </a:r>
            <a:r>
              <a:rPr lang="cs-CZ" b="1" dirty="0" smtClean="0"/>
              <a:t>MAX</a:t>
            </a:r>
            <a:r>
              <a:rPr lang="en-US" b="1" dirty="0" smtClean="0"/>
              <a:t>(</a:t>
            </a:r>
            <a:r>
              <a:rPr lang="en-US" b="1" dirty="0" err="1" smtClean="0"/>
              <a:t>prumer</a:t>
            </a:r>
            <a:r>
              <a:rPr lang="en-US" b="1" dirty="0" smtClean="0"/>
              <a:t>) DESC) </a:t>
            </a:r>
            <a:endParaRPr lang="cs-CZ" b="1" dirty="0" smtClean="0"/>
          </a:p>
          <a:p>
            <a:r>
              <a:rPr lang="en-US" dirty="0" smtClean="0"/>
              <a:t>FROM (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 </a:t>
            </a:r>
            <a:r>
              <a:rPr lang="en-US" dirty="0" err="1" smtClean="0"/>
              <a:t>mesic</a:t>
            </a:r>
            <a:r>
              <a:rPr lang="en-US" dirty="0" smtClean="0"/>
              <a:t>, COUNT(*), </a:t>
            </a:r>
          </a:p>
          <a:p>
            <a:r>
              <a:rPr lang="en-US" dirty="0" smtClean="0"/>
              <a:t>AVG(COUNT(*)) OVER (PARTITION BY STUDY_ID) </a:t>
            </a:r>
            <a:r>
              <a:rPr lang="en-US" dirty="0" err="1" smtClean="0"/>
              <a:t>prumer</a:t>
            </a:r>
            <a:endParaRPr lang="en-US" dirty="0" smtClean="0"/>
          </a:p>
          <a:p>
            <a:r>
              <a:rPr lang="cs-CZ" dirty="0" smtClean="0"/>
              <a:t> FROM </a:t>
            </a:r>
            <a:r>
              <a:rPr lang="cs-CZ" dirty="0" err="1" smtClean="0"/>
              <a:t>event</a:t>
            </a:r>
            <a:r>
              <a:rPr lang="cs-CZ" dirty="0" smtClean="0"/>
              <a:t>_</a:t>
            </a:r>
            <a:r>
              <a:rPr lang="cs-CZ" dirty="0" err="1" smtClean="0"/>
              <a:t>header</a:t>
            </a:r>
            <a:r>
              <a:rPr lang="cs-CZ" dirty="0" smtClean="0"/>
              <a:t> </a:t>
            </a:r>
            <a:r>
              <a:rPr lang="cs-CZ" dirty="0" err="1" smtClean="0"/>
              <a:t>eh</a:t>
            </a:r>
            <a:endParaRPr lang="cs-CZ" dirty="0" smtClean="0"/>
          </a:p>
          <a:p>
            <a:r>
              <a:rPr lang="en-US" dirty="0" smtClean="0"/>
              <a:t>GROUP BY 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</a:t>
            </a:r>
          </a:p>
          <a:p>
            <a:r>
              <a:rPr lang="en-US" dirty="0" smtClean="0"/>
              <a:t>ORDER BY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-mm'))</a:t>
            </a:r>
          </a:p>
          <a:p>
            <a:r>
              <a:rPr lang="cs-CZ" dirty="0" smtClean="0"/>
              <a:t>GROUP BY study_id</a:t>
            </a:r>
          </a:p>
          <a:p>
            <a:r>
              <a:rPr lang="cs-CZ" dirty="0" smtClean="0"/>
              <a:t>ORDER BY </a:t>
            </a:r>
            <a:r>
              <a:rPr lang="cs-CZ" dirty="0" err="1" smtClean="0"/>
              <a:t>max</a:t>
            </a:r>
            <a:r>
              <a:rPr lang="cs-CZ" dirty="0" smtClean="0"/>
              <a:t>(</a:t>
            </a:r>
            <a:r>
              <a:rPr lang="cs-CZ" dirty="0" err="1" smtClean="0"/>
              <a:t>prumer</a:t>
            </a:r>
            <a:r>
              <a:rPr lang="cs-CZ" dirty="0" smtClean="0"/>
              <a:t>) DESC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3355</TotalTime>
  <Words>1276</Words>
  <Application>Microsoft Office PowerPoint</Application>
  <PresentationFormat>Předvádění na obrazovce (4:3)</PresentationFormat>
  <Paragraphs>221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Databázové systémy a SQL</vt:lpstr>
      <vt:lpstr>Podmíněný výraz CASE</vt:lpstr>
      <vt:lpstr>Analytic SQL - ORACLE</vt:lpstr>
      <vt:lpstr>Ranking function</vt:lpstr>
      <vt:lpstr>Window a reporting function</vt:lpstr>
      <vt:lpstr>Window a reporting function</vt:lpstr>
      <vt:lpstr>LAG, LEAD</vt:lpstr>
      <vt:lpstr>Cvičení</vt:lpstr>
      <vt:lpstr>Cvičení</vt:lpstr>
      <vt:lpstr>Cvičení</vt:lpstr>
      <vt:lpstr>Cvičení</vt:lpstr>
      <vt:lpstr>Cvičení</vt:lpstr>
      <vt:lpstr>Cvičení</vt:lpstr>
      <vt:lpstr>Domácí úkol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393</cp:revision>
  <dcterms:created xsi:type="dcterms:W3CDTF">2011-01-19T10:31:11Z</dcterms:created>
  <dcterms:modified xsi:type="dcterms:W3CDTF">2013-11-11T12:56:38Z</dcterms:modified>
</cp:coreProperties>
</file>