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9" r:id="rId3"/>
    <p:sldId id="310" r:id="rId4"/>
    <p:sldId id="308" r:id="rId5"/>
    <p:sldId id="311" r:id="rId6"/>
    <p:sldId id="315" r:id="rId7"/>
    <p:sldId id="312" r:id="rId8"/>
    <p:sldId id="316" r:id="rId9"/>
    <p:sldId id="313" r:id="rId10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96" d="100"/>
          <a:sy n="96" d="100"/>
        </p:scale>
        <p:origin x="-105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18.11.2013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en.wikipedia.org/wiki/File:Linear_regression.sv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7 – </a:t>
            </a:r>
            <a:r>
              <a:rPr lang="en-US" dirty="0" err="1" smtClean="0"/>
              <a:t>Statistick</a:t>
            </a:r>
            <a:r>
              <a:rPr lang="cs-CZ" dirty="0" smtClean="0"/>
              <a:t>é funkce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Kovariance</a:t>
            </a:r>
            <a:r>
              <a:rPr lang="en-US" dirty="0" smtClean="0"/>
              <a:t>, </a:t>
            </a:r>
            <a:r>
              <a:rPr lang="en-US" dirty="0" err="1" smtClean="0"/>
              <a:t>korelace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2564904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cs-CZ" dirty="0" smtClean="0"/>
              <a:t>	COVAR_POP(hmotnost.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kovariance_pop, </a:t>
            </a:r>
          </a:p>
          <a:p>
            <a:r>
              <a:rPr lang="cs-CZ" dirty="0" smtClean="0"/>
              <a:t>	COVAR_SAMP(hmotnost.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kovariance_sample, </a:t>
            </a:r>
          </a:p>
          <a:p>
            <a:r>
              <a:rPr lang="cs-CZ" dirty="0" smtClean="0"/>
              <a:t>	CORR(hmotnost.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</a:t>
            </a:r>
            <a:r>
              <a:rPr lang="cs-CZ" dirty="0" err="1" smtClean="0"/>
              <a:t>pearson</a:t>
            </a:r>
            <a:r>
              <a:rPr lang="cs-CZ" dirty="0" smtClean="0"/>
              <a:t>,</a:t>
            </a:r>
          </a:p>
          <a:p>
            <a:r>
              <a:rPr lang="cs-CZ" dirty="0" smtClean="0"/>
              <a:t>	CORR_S(hmotnost.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 </a:t>
            </a:r>
            <a:r>
              <a:rPr lang="cs-CZ" dirty="0" err="1" smtClean="0"/>
              <a:t>spearman</a:t>
            </a:r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hmotnost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vyska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hmotnost.question_id</a:t>
            </a:r>
            <a:r>
              <a:rPr lang="en-US" dirty="0" smtClean="0"/>
              <a:t> = 6081 AND </a:t>
            </a:r>
            <a:r>
              <a:rPr lang="en-US" dirty="0" err="1" smtClean="0"/>
              <a:t>vyska.question_id</a:t>
            </a:r>
            <a:r>
              <a:rPr lang="en-US" dirty="0" smtClean="0"/>
              <a:t> =  6083 </a:t>
            </a:r>
          </a:p>
          <a:p>
            <a:r>
              <a:rPr lang="cs-CZ" dirty="0" smtClean="0"/>
              <a:t>AND hmotnost.</a:t>
            </a:r>
            <a:r>
              <a:rPr lang="cs-CZ" u="sng" dirty="0" err="1" smtClean="0"/>
              <a:t>subheader</a:t>
            </a:r>
            <a:r>
              <a:rPr lang="cs-CZ" u="sng" dirty="0" smtClean="0"/>
              <a:t>_id = </a:t>
            </a:r>
            <a:r>
              <a:rPr lang="cs-CZ" u="sng" dirty="0" err="1" smtClean="0"/>
              <a:t>vyska.subheader</a:t>
            </a:r>
            <a:r>
              <a:rPr lang="cs-CZ" u="sng" dirty="0" smtClean="0"/>
              <a:t>_id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525300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59,276</a:t>
            </a:r>
            <a:endParaRPr lang="en-US" dirty="0" smtClean="0"/>
          </a:p>
          <a:p>
            <a:r>
              <a:rPr lang="cs-CZ" dirty="0" smtClean="0"/>
              <a:t>59,588</a:t>
            </a:r>
            <a:endParaRPr lang="en-US" dirty="0" smtClean="0"/>
          </a:p>
          <a:p>
            <a:r>
              <a:rPr lang="cs-CZ" dirty="0" smtClean="0"/>
              <a:t>0,4799</a:t>
            </a:r>
            <a:endParaRPr lang="en-US" dirty="0" smtClean="0"/>
          </a:p>
          <a:p>
            <a:r>
              <a:rPr lang="cs-CZ" dirty="0" smtClean="0"/>
              <a:t>0,4952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836712"/>
            <a:ext cx="449674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COVAR_POP</a:t>
            </a:r>
            <a:r>
              <a:rPr lang="cs-CZ" dirty="0" smtClean="0"/>
              <a:t> – Kovariance populační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COVAR_SAMP – Kovariance vzorková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CORR  </a:t>
            </a:r>
            <a:r>
              <a:rPr lang="cs-CZ" dirty="0" smtClean="0"/>
              <a:t>- </a:t>
            </a:r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CORR_S </a:t>
            </a:r>
            <a:r>
              <a:rPr lang="cs-CZ" dirty="0" smtClean="0"/>
              <a:t> - </a:t>
            </a:r>
            <a:r>
              <a:rPr lang="en-US" dirty="0" smtClean="0"/>
              <a:t>Spearman</a:t>
            </a:r>
            <a:r>
              <a:rPr lang="cs-CZ" dirty="0" err="1" smtClean="0"/>
              <a:t>ův</a:t>
            </a:r>
            <a:r>
              <a:rPr lang="en-US" dirty="0" smtClean="0"/>
              <a:t> </a:t>
            </a:r>
            <a:r>
              <a:rPr lang="cs-CZ" dirty="0" smtClean="0"/>
              <a:t>koeficient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CORR_K </a:t>
            </a:r>
            <a:r>
              <a:rPr lang="cs-CZ" dirty="0" smtClean="0"/>
              <a:t> - </a:t>
            </a:r>
            <a:r>
              <a:rPr lang="en-US" dirty="0" smtClean="0"/>
              <a:t>Kendall</a:t>
            </a:r>
            <a:r>
              <a:rPr lang="cs-CZ" dirty="0" err="1" smtClean="0"/>
              <a:t>ův</a:t>
            </a:r>
            <a:r>
              <a:rPr lang="en-US" dirty="0" smtClean="0"/>
              <a:t> </a:t>
            </a:r>
            <a:r>
              <a:rPr lang="cs-CZ" dirty="0" smtClean="0"/>
              <a:t>k</a:t>
            </a:r>
            <a:r>
              <a:rPr lang="en-US" dirty="0" err="1" smtClean="0"/>
              <a:t>oeficient</a:t>
            </a:r>
            <a:r>
              <a:rPr lang="en-US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</a:t>
            </a:r>
            <a:r>
              <a:rPr lang="cs-CZ" dirty="0" err="1" smtClean="0"/>
              <a:t>ární</a:t>
            </a:r>
            <a:r>
              <a:rPr lang="cs-CZ" dirty="0" smtClean="0"/>
              <a:t> regrese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92088" y="206258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CREATE table </a:t>
            </a:r>
            <a:r>
              <a:rPr lang="cs-CZ" dirty="0" err="1" smtClean="0"/>
              <a:t>regr</a:t>
            </a:r>
            <a:r>
              <a:rPr lang="cs-CZ" dirty="0" smtClean="0"/>
              <a:t>_test as</a:t>
            </a:r>
          </a:p>
          <a:p>
            <a:r>
              <a:rPr lang="en-US" dirty="0" smtClean="0"/>
              <a:t>SELECT ROWNUM</a:t>
            </a:r>
            <a:r>
              <a:rPr lang="cs-CZ" dirty="0" smtClean="0"/>
              <a:t> x</a:t>
            </a:r>
            <a:r>
              <a:rPr lang="en-US" dirty="0" smtClean="0"/>
              <a:t>, 3*ROWNUM +5</a:t>
            </a:r>
            <a:r>
              <a:rPr lang="cs-CZ" dirty="0" smtClean="0"/>
              <a:t> y</a:t>
            </a:r>
            <a:r>
              <a:rPr lang="en-US" dirty="0" smtClean="0"/>
              <a:t> FROM questions WHERE ROWNUM &lt; 50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92088" y="307070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SELECT REGR_SLOPE (y, x), REGR_INTERCEPT (y, x) FROM </a:t>
            </a:r>
            <a:r>
              <a:rPr lang="cs-CZ" dirty="0" err="1" smtClean="0"/>
              <a:t>regr</a:t>
            </a:r>
            <a:r>
              <a:rPr lang="cs-CZ" dirty="0" smtClean="0"/>
              <a:t>_test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55576" y="4255928"/>
            <a:ext cx="74888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REGR_SLOPE 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), </a:t>
            </a:r>
          </a:p>
          <a:p>
            <a:r>
              <a:rPr lang="cs-CZ" dirty="0" smtClean="0"/>
              <a:t>REGR_INTERCEPT (hmotnost.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vyska.value</a:t>
            </a:r>
            <a:r>
              <a:rPr lang="cs-CZ" dirty="0" smtClean="0"/>
              <a:t>)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hmotnost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vyska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hmotnost.question_id</a:t>
            </a:r>
            <a:r>
              <a:rPr lang="en-US" dirty="0" smtClean="0"/>
              <a:t> = 6081 AND </a:t>
            </a:r>
            <a:r>
              <a:rPr lang="en-US" dirty="0" err="1" smtClean="0"/>
              <a:t>vyska.question_id</a:t>
            </a:r>
            <a:r>
              <a:rPr lang="en-US" dirty="0" smtClean="0"/>
              <a:t> =  6083 </a:t>
            </a:r>
          </a:p>
          <a:p>
            <a:r>
              <a:rPr lang="cs-CZ" dirty="0" smtClean="0"/>
              <a:t>AND hmotnost.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vyska.subheader</a:t>
            </a:r>
            <a:r>
              <a:rPr lang="cs-CZ" dirty="0" smtClean="0"/>
              <a:t>_id</a:t>
            </a:r>
            <a:endParaRPr lang="cs-CZ" dirty="0"/>
          </a:p>
        </p:txBody>
      </p:sp>
      <p:pic>
        <p:nvPicPr>
          <p:cNvPr id="6146" name="Picture 2" descr="Linear regression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196752"/>
            <a:ext cx="2731336" cy="1800200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899592" y="1412776"/>
            <a:ext cx="1336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Y = </a:t>
            </a:r>
            <a:r>
              <a:rPr lang="el-GR" b="1" dirty="0" smtClean="0"/>
              <a:t>β</a:t>
            </a:r>
            <a:r>
              <a:rPr lang="en-US" b="1" dirty="0" smtClean="0"/>
              <a:t>x + </a:t>
            </a:r>
            <a:r>
              <a:rPr lang="el-GR" b="1" dirty="0" smtClean="0"/>
              <a:t>α</a:t>
            </a:r>
            <a:r>
              <a:rPr lang="en-US" b="1" dirty="0" smtClean="0"/>
              <a:t> 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ORACLE – statistické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43608" y="1170032"/>
            <a:ext cx="67495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cs-CZ" sz="2000" b="1" dirty="0" smtClean="0"/>
              <a:t>Statistické testy</a:t>
            </a:r>
            <a:endParaRPr lang="cs-CZ" b="1" dirty="0" smtClean="0"/>
          </a:p>
          <a:p>
            <a:endParaRPr lang="en-US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STATS_BINOMIAL_TEST  - binomický test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STATS_CROSSTAB – kontingenční tabulka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STATS_F_TEST – F test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STATS_KS_TEST </a:t>
            </a:r>
            <a:r>
              <a:rPr lang="cs-CZ" dirty="0" smtClean="0"/>
              <a:t>- </a:t>
            </a:r>
            <a:r>
              <a:rPr lang="en-US" dirty="0" err="1" smtClean="0"/>
              <a:t>Kolmogorov</a:t>
            </a:r>
            <a:r>
              <a:rPr lang="en-US" dirty="0" smtClean="0"/>
              <a:t>-Smirnov </a:t>
            </a:r>
            <a:r>
              <a:rPr lang="cs-CZ" dirty="0" smtClean="0"/>
              <a:t>test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STATS_MODE </a:t>
            </a:r>
            <a:r>
              <a:rPr lang="en-US" dirty="0" smtClean="0"/>
              <a:t> </a:t>
            </a:r>
            <a:r>
              <a:rPr lang="cs-CZ" dirty="0" smtClean="0"/>
              <a:t>- </a:t>
            </a:r>
            <a:r>
              <a:rPr lang="en-US" dirty="0" smtClean="0"/>
              <a:t>modus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STATS_MW_TEST </a:t>
            </a:r>
            <a:r>
              <a:rPr lang="en-US" dirty="0" smtClean="0"/>
              <a:t> </a:t>
            </a:r>
            <a:r>
              <a:rPr lang="cs-CZ" dirty="0" smtClean="0"/>
              <a:t>- Mann </a:t>
            </a:r>
            <a:r>
              <a:rPr lang="cs-CZ" dirty="0" err="1" smtClean="0"/>
              <a:t>Whitney</a:t>
            </a:r>
            <a:r>
              <a:rPr lang="cs-CZ" dirty="0" smtClean="0"/>
              <a:t> test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STATS_ONE_WAY_ANOVA </a:t>
            </a:r>
            <a:r>
              <a:rPr lang="en-US" dirty="0" smtClean="0"/>
              <a:t> </a:t>
            </a:r>
            <a:r>
              <a:rPr lang="cs-CZ" dirty="0" smtClean="0"/>
              <a:t> -  ANOVA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STATS_T_TEST_*  - varianty T testu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STATS_WSR_TEST </a:t>
            </a:r>
            <a:r>
              <a:rPr lang="cs-CZ" dirty="0" smtClean="0"/>
              <a:t>- </a:t>
            </a:r>
            <a:r>
              <a:rPr lang="en-US" dirty="0" smtClean="0"/>
              <a:t> </a:t>
            </a:r>
            <a:r>
              <a:rPr lang="en-US" dirty="0" err="1" smtClean="0"/>
              <a:t>Wilcoxon</a:t>
            </a:r>
            <a:r>
              <a:rPr lang="en-US" dirty="0" smtClean="0"/>
              <a:t> Signed Ranks test </a:t>
            </a:r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testy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52264" y="2733616"/>
          <a:ext cx="6096000" cy="127144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STATISTIC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 smtClean="0"/>
                        <a:t>Výsledek testu</a:t>
                      </a:r>
                      <a:endParaRPr lang="en-US" dirty="0"/>
                    </a:p>
                  </a:txBody>
                  <a:tcPr marL="21771" marR="21771" marT="21771" marB="21771"/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DF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 smtClean="0"/>
                        <a:t>Stupeň volnosti</a:t>
                      </a:r>
                      <a:endParaRPr lang="cs-CZ" dirty="0"/>
                    </a:p>
                  </a:txBody>
                  <a:tcPr marL="21771" marR="21771" marT="21771" marB="21771"/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ONE_SIDED_SIG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 smtClean="0"/>
                        <a:t>Jednostranná významnost </a:t>
                      </a:r>
                      <a:endParaRPr lang="cs-CZ" dirty="0"/>
                    </a:p>
                  </a:txBody>
                  <a:tcPr marL="21771" marR="21771" marT="21771" marB="21771"/>
                </a:tc>
              </a:tr>
              <a:tr h="0">
                <a:tc>
                  <a:txBody>
                    <a:bodyPr/>
                    <a:lstStyle/>
                    <a:p>
                      <a:pPr algn="l" rtl="0"/>
                      <a:r>
                        <a:rPr lang="cs-CZ" dirty="0"/>
                        <a:t>TWO_SIDED_SIG</a:t>
                      </a:r>
                    </a:p>
                  </a:txBody>
                  <a:tcPr marL="21771" marR="21771" marT="21771" marB="21771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cs-CZ" dirty="0" smtClean="0"/>
                        <a:t>Oboustranná významnost</a:t>
                      </a:r>
                      <a:endParaRPr lang="cs-CZ" dirty="0"/>
                    </a:p>
                  </a:txBody>
                  <a:tcPr marL="21771" marR="21771" marT="21771" marB="21771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683568" y="4145012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 AVG(hmotnost.</a:t>
            </a:r>
            <a:r>
              <a:rPr lang="cs-CZ" dirty="0" err="1" smtClean="0"/>
              <a:t>value</a:t>
            </a:r>
            <a:r>
              <a:rPr lang="cs-CZ" dirty="0" smtClean="0"/>
              <a:t>) </a:t>
            </a:r>
            <a:r>
              <a:rPr lang="cs-CZ" dirty="0" err="1" smtClean="0"/>
              <a:t>prumer</a:t>
            </a:r>
            <a:r>
              <a:rPr lang="cs-CZ" dirty="0" smtClean="0"/>
              <a:t>, </a:t>
            </a:r>
          </a:p>
          <a:p>
            <a:r>
              <a:rPr lang="en-US" dirty="0" smtClean="0"/>
              <a:t>STATS_T_TEST_ONE (</a:t>
            </a:r>
            <a:r>
              <a:rPr lang="en-US" dirty="0" err="1" smtClean="0"/>
              <a:t>hmotnost.value</a:t>
            </a:r>
            <a:r>
              <a:rPr lang="en-US" dirty="0" smtClean="0"/>
              <a:t>, 72, 'TWO_SIDED_SIG') </a:t>
            </a:r>
            <a:r>
              <a:rPr lang="en-US" dirty="0" err="1" smtClean="0"/>
              <a:t>two_side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STATS_T_TEST_ONE (</a:t>
            </a:r>
            <a:r>
              <a:rPr lang="en-US" dirty="0" err="1" smtClean="0"/>
              <a:t>hmotnost.value</a:t>
            </a:r>
            <a:r>
              <a:rPr lang="en-US" dirty="0" smtClean="0"/>
              <a:t>, 72, 'ONE_SIDED_SIG') </a:t>
            </a:r>
            <a:r>
              <a:rPr lang="en-US" dirty="0" err="1" smtClean="0"/>
              <a:t>one_side</a:t>
            </a:r>
            <a:r>
              <a:rPr lang="en-US" dirty="0" smtClean="0"/>
              <a:t>, </a:t>
            </a:r>
          </a:p>
          <a:p>
            <a:r>
              <a:rPr lang="en-US" dirty="0" smtClean="0"/>
              <a:t>STATS_T_TEST_ONE (</a:t>
            </a:r>
            <a:r>
              <a:rPr lang="en-US" dirty="0" err="1" smtClean="0"/>
              <a:t>hmotnost.value</a:t>
            </a:r>
            <a:r>
              <a:rPr lang="en-US" dirty="0" smtClean="0"/>
              <a:t>, 72, 'DF') </a:t>
            </a:r>
            <a:r>
              <a:rPr lang="en-US" dirty="0" err="1" smtClean="0"/>
              <a:t>df</a:t>
            </a:r>
            <a:endParaRPr lang="en-US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hmotnost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vyska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hmotnost.question_id</a:t>
            </a:r>
            <a:r>
              <a:rPr lang="en-US" dirty="0" smtClean="0"/>
              <a:t> = 6081 AND </a:t>
            </a:r>
            <a:r>
              <a:rPr lang="en-US" dirty="0" err="1" smtClean="0"/>
              <a:t>vyska.question_id</a:t>
            </a:r>
            <a:r>
              <a:rPr lang="en-US" dirty="0" smtClean="0"/>
              <a:t> =  6083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124744"/>
            <a:ext cx="37273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Jednovzorkové</a:t>
            </a:r>
            <a:r>
              <a:rPr lang="cs-CZ" dirty="0" smtClean="0"/>
              <a:t> (</a:t>
            </a:r>
            <a:r>
              <a:rPr lang="cs-CZ" dirty="0" err="1" smtClean="0"/>
              <a:t>one</a:t>
            </a:r>
            <a:r>
              <a:rPr lang="cs-CZ" dirty="0" smtClean="0"/>
              <a:t> sample)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Párové uspořádání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Nepárové (nezávislé) uspořádání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2348880"/>
            <a:ext cx="2675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Výstupní hodnoty testu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Párové testy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556792"/>
            <a:ext cx="4791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dirty="0" err="1" smtClean="0"/>
              <a:t>Parametr</a:t>
            </a:r>
            <a:r>
              <a:rPr lang="en-US" dirty="0" smtClean="0"/>
              <a:t> m</a:t>
            </a:r>
            <a:r>
              <a:rPr lang="cs-CZ" dirty="0" err="1" smtClean="0"/>
              <a:t>ěřený</a:t>
            </a:r>
            <a:r>
              <a:rPr lang="cs-CZ" dirty="0" smtClean="0"/>
              <a:t> před a po zásahu (léčba)</a:t>
            </a:r>
          </a:p>
          <a:p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2276872"/>
            <a:ext cx="75167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cs-CZ" dirty="0" smtClean="0"/>
              <a:t>   STATS_T_TEST_PAIRED (</a:t>
            </a:r>
            <a:r>
              <a:rPr lang="cs-CZ" dirty="0" err="1" smtClean="0"/>
              <a:t>pred.value</a:t>
            </a:r>
            <a:r>
              <a:rPr lang="cs-CZ" dirty="0" smtClean="0"/>
              <a:t>, po.</a:t>
            </a:r>
            <a:r>
              <a:rPr lang="cs-CZ" dirty="0" err="1" smtClean="0"/>
              <a:t>value</a:t>
            </a:r>
            <a:r>
              <a:rPr lang="cs-CZ" dirty="0" smtClean="0"/>
              <a:t>, 'TWO_SIDED_SIG'), </a:t>
            </a:r>
          </a:p>
          <a:p>
            <a:r>
              <a:rPr lang="cs-CZ" dirty="0" smtClean="0"/>
              <a:t>   AVG(</a:t>
            </a:r>
            <a:r>
              <a:rPr lang="cs-CZ" dirty="0" err="1" smtClean="0"/>
              <a:t>pred.value</a:t>
            </a:r>
            <a:r>
              <a:rPr lang="cs-CZ" dirty="0" smtClean="0"/>
              <a:t>), AVG(po.</a:t>
            </a:r>
            <a:r>
              <a:rPr lang="cs-CZ" dirty="0" err="1" smtClean="0"/>
              <a:t>value</a:t>
            </a:r>
            <a:r>
              <a:rPr lang="cs-CZ" dirty="0" smtClean="0"/>
              <a:t>)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pred</a:t>
            </a:r>
            <a:r>
              <a:rPr lang="cs-CZ" dirty="0" smtClean="0"/>
              <a:t>,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po </a:t>
            </a:r>
          </a:p>
          <a:p>
            <a:r>
              <a:rPr lang="cs-CZ" dirty="0" smtClean="0"/>
              <a:t>WHERE </a:t>
            </a:r>
            <a:r>
              <a:rPr lang="cs-CZ" dirty="0" err="1" smtClean="0"/>
              <a:t>pred.question</a:t>
            </a:r>
            <a:r>
              <a:rPr lang="cs-CZ" dirty="0" smtClean="0"/>
              <a:t>_id = 917 AND po.</a:t>
            </a:r>
            <a:r>
              <a:rPr lang="cs-CZ" dirty="0" err="1" smtClean="0"/>
              <a:t>question</a:t>
            </a:r>
            <a:r>
              <a:rPr lang="cs-CZ" dirty="0" smtClean="0"/>
              <a:t>_id = 918</a:t>
            </a:r>
          </a:p>
          <a:p>
            <a:r>
              <a:rPr lang="cs-CZ" dirty="0" smtClean="0"/>
              <a:t>   AND </a:t>
            </a:r>
            <a:r>
              <a:rPr lang="cs-CZ" dirty="0" err="1" smtClean="0"/>
              <a:t>pred.subheader</a:t>
            </a:r>
            <a:r>
              <a:rPr lang="cs-CZ" dirty="0" smtClean="0"/>
              <a:t>_id = po.</a:t>
            </a:r>
            <a:r>
              <a:rPr lang="cs-CZ" dirty="0" err="1" smtClean="0"/>
              <a:t>subheader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   AND ROWNUM &lt;= 100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nezávislých výběrů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39552" y="2636912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 </a:t>
            </a:r>
          </a:p>
          <a:p>
            <a:r>
              <a:rPr lang="en-US" dirty="0" smtClean="0"/>
              <a:t>STATS_T_TEST_INDEP (sex, </a:t>
            </a:r>
            <a:r>
              <a:rPr lang="en-US" dirty="0" err="1" smtClean="0"/>
              <a:t>sysdate</a:t>
            </a:r>
            <a:r>
              <a:rPr lang="en-US" dirty="0" smtClean="0"/>
              <a:t> – </a:t>
            </a:r>
            <a:r>
              <a:rPr lang="en-US" dirty="0" err="1" smtClean="0"/>
              <a:t>date_of_birth</a:t>
            </a:r>
            <a:r>
              <a:rPr lang="en-US" dirty="0" smtClean="0"/>
              <a:t>,  'TWO_SIDED_SIG') </a:t>
            </a:r>
            <a:r>
              <a:rPr lang="en-US" dirty="0" err="1" smtClean="0"/>
              <a:t>two_side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STATS_T_TEST_INDEP (sex, </a:t>
            </a:r>
            <a:r>
              <a:rPr lang="en-US" dirty="0" err="1" smtClean="0"/>
              <a:t>sysdate</a:t>
            </a:r>
            <a:r>
              <a:rPr lang="en-US" dirty="0" smtClean="0"/>
              <a:t> – </a:t>
            </a:r>
            <a:r>
              <a:rPr lang="en-US" dirty="0" err="1" smtClean="0"/>
              <a:t>date_of_birth</a:t>
            </a:r>
            <a:r>
              <a:rPr lang="en-US" dirty="0" smtClean="0"/>
              <a:t> 'DF') </a:t>
            </a:r>
            <a:r>
              <a:rPr lang="en-US" dirty="0" err="1" smtClean="0"/>
              <a:t>df</a:t>
            </a:r>
            <a:r>
              <a:rPr lang="en-US" dirty="0" smtClean="0"/>
              <a:t>,</a:t>
            </a:r>
          </a:p>
          <a:p>
            <a:r>
              <a:rPr lang="en-US" dirty="0" smtClean="0"/>
              <a:t>STATS_T_TEST_INDEPU (sex, </a:t>
            </a:r>
            <a:r>
              <a:rPr lang="en-US" dirty="0" err="1" smtClean="0"/>
              <a:t>sysdate</a:t>
            </a:r>
            <a:r>
              <a:rPr lang="en-US" dirty="0" smtClean="0"/>
              <a:t> – </a:t>
            </a:r>
            <a:r>
              <a:rPr lang="en-US" dirty="0" err="1" smtClean="0"/>
              <a:t>date_of_birth</a:t>
            </a:r>
            <a:r>
              <a:rPr lang="en-US" dirty="0" smtClean="0"/>
              <a:t> 'TWO_SIDED_SIG') </a:t>
            </a:r>
            <a:r>
              <a:rPr lang="en-US" dirty="0" err="1" smtClean="0"/>
              <a:t>two_side_u</a:t>
            </a:r>
            <a:r>
              <a:rPr lang="en-US" dirty="0" smtClean="0"/>
              <a:t>,</a:t>
            </a:r>
          </a:p>
          <a:p>
            <a:r>
              <a:rPr lang="cs-CZ" dirty="0" smtClean="0"/>
              <a:t>STATS_T_TEST_INDEPU (</a:t>
            </a:r>
            <a:r>
              <a:rPr lang="en-US" dirty="0" smtClean="0"/>
              <a:t>sex, </a:t>
            </a:r>
            <a:r>
              <a:rPr lang="en-US" dirty="0" err="1" smtClean="0"/>
              <a:t>sysdate</a:t>
            </a:r>
            <a:r>
              <a:rPr lang="en-US" dirty="0" smtClean="0"/>
              <a:t> – </a:t>
            </a:r>
            <a:r>
              <a:rPr lang="en-US" dirty="0" err="1" smtClean="0"/>
              <a:t>date_of_birth</a:t>
            </a:r>
            <a:r>
              <a:rPr lang="en-US" dirty="0" smtClean="0"/>
              <a:t> </a:t>
            </a:r>
            <a:r>
              <a:rPr lang="cs-CZ" dirty="0" smtClean="0"/>
              <a:t>'DF') </a:t>
            </a:r>
            <a:r>
              <a:rPr lang="cs-CZ" dirty="0" err="1" smtClean="0"/>
              <a:t>df</a:t>
            </a:r>
            <a:r>
              <a:rPr lang="cs-CZ" dirty="0" smtClean="0"/>
              <a:t>_u</a:t>
            </a:r>
          </a:p>
          <a:p>
            <a:r>
              <a:rPr lang="cs-CZ" dirty="0" smtClean="0"/>
              <a:t>FROM</a:t>
            </a:r>
            <a:r>
              <a:rPr lang="en-US" dirty="0" smtClean="0"/>
              <a:t> patients </a:t>
            </a:r>
          </a:p>
          <a:p>
            <a:r>
              <a:rPr lang="en-US" dirty="0" smtClean="0"/>
              <a:t>WHERE sex IN (‘F’,’M’) and </a:t>
            </a:r>
            <a:r>
              <a:rPr lang="en-US" dirty="0" err="1" smtClean="0"/>
              <a:t>date_of_birth</a:t>
            </a:r>
            <a:r>
              <a:rPr lang="en-US" dirty="0" smtClean="0"/>
              <a:t> IS NOT NULL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5022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Data měřená na dvou nezávislých vzorcích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ANOVA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196752"/>
            <a:ext cx="6933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porovnání více než 2 vzorků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analyzujeme účinek jednoho faktoru na zkoumanou proměnnou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2420888"/>
            <a:ext cx="837158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 </a:t>
            </a:r>
          </a:p>
          <a:p>
            <a:r>
              <a:rPr lang="cs-CZ" dirty="0" smtClean="0"/>
              <a:t>  STATS_ONE_WAY_ANOVA(riziko.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delka</a:t>
            </a:r>
            <a:r>
              <a:rPr lang="cs-CZ" dirty="0" smtClean="0"/>
              <a:t>_</a:t>
            </a:r>
            <a:r>
              <a:rPr lang="cs-CZ" dirty="0" err="1" smtClean="0"/>
              <a:t>hosp.value</a:t>
            </a:r>
            <a:r>
              <a:rPr lang="cs-CZ" dirty="0" smtClean="0"/>
              <a:t>, 'F_RATIO') f_ratio,</a:t>
            </a:r>
          </a:p>
          <a:p>
            <a:r>
              <a:rPr lang="cs-CZ" dirty="0" smtClean="0"/>
              <a:t>  STATS_ONE_WAY_ANOVA(riziko.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r>
              <a:rPr lang="cs-CZ" dirty="0" err="1" smtClean="0"/>
              <a:t>delka</a:t>
            </a:r>
            <a:r>
              <a:rPr lang="cs-CZ" dirty="0" smtClean="0"/>
              <a:t>_</a:t>
            </a:r>
            <a:r>
              <a:rPr lang="cs-CZ" dirty="0" err="1" smtClean="0"/>
              <a:t>hosp.value</a:t>
            </a:r>
            <a:r>
              <a:rPr lang="cs-CZ" dirty="0" smtClean="0"/>
              <a:t>, 'SIG') p_</a:t>
            </a:r>
            <a:r>
              <a:rPr lang="cs-CZ" dirty="0" err="1" smtClean="0"/>
              <a:t>value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en-US" dirty="0" smtClean="0"/>
              <a:t>_real </a:t>
            </a:r>
            <a:r>
              <a:rPr lang="en-US" dirty="0" err="1" smtClean="0"/>
              <a:t>delak_hosp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err="1" smtClean="0"/>
              <a:t>eav_int</a:t>
            </a:r>
            <a:r>
              <a:rPr lang="cs-CZ" dirty="0" smtClean="0"/>
              <a:t> </a:t>
            </a:r>
            <a:r>
              <a:rPr lang="en-US" dirty="0" err="1" smtClean="0"/>
              <a:t>riziko</a:t>
            </a:r>
            <a:r>
              <a:rPr lang="cs-CZ" dirty="0" smtClean="0"/>
              <a:t>, </a:t>
            </a:r>
            <a:endParaRPr lang="en-US" dirty="0" smtClean="0"/>
          </a:p>
          <a:p>
            <a:r>
              <a:rPr lang="en-US" dirty="0" smtClean="0"/>
              <a:t>           </a:t>
            </a:r>
            <a:r>
              <a:rPr lang="en-US" dirty="0" err="1" smtClean="0"/>
              <a:t>event_subheader</a:t>
            </a:r>
            <a:r>
              <a:rPr lang="cs-CZ" dirty="0" smtClean="0"/>
              <a:t> es_</a:t>
            </a:r>
            <a:r>
              <a:rPr lang="cs-CZ" dirty="0" err="1" smtClean="0"/>
              <a:t>hosp</a:t>
            </a:r>
            <a:r>
              <a:rPr lang="cs-CZ" dirty="0" smtClean="0"/>
              <a:t>, </a:t>
            </a:r>
            <a:r>
              <a:rPr lang="en-US" dirty="0" err="1" smtClean="0"/>
              <a:t>event_subheader</a:t>
            </a:r>
            <a:r>
              <a:rPr lang="cs-CZ" dirty="0" smtClean="0"/>
              <a:t> es_</a:t>
            </a:r>
            <a:r>
              <a:rPr lang="cs-CZ" dirty="0" err="1" smtClean="0"/>
              <a:t>riz</a:t>
            </a:r>
            <a:r>
              <a:rPr lang="cs-CZ" dirty="0" smtClean="0"/>
              <a:t>  </a:t>
            </a:r>
          </a:p>
          <a:p>
            <a:endParaRPr lang="cs-CZ" dirty="0" smtClean="0"/>
          </a:p>
          <a:p>
            <a:r>
              <a:rPr lang="cs-CZ" dirty="0" smtClean="0"/>
              <a:t>WHERE </a:t>
            </a:r>
            <a:r>
              <a:rPr lang="en-US" dirty="0" err="1" smtClean="0"/>
              <a:t>delka_hosp</a:t>
            </a:r>
            <a:r>
              <a:rPr lang="cs-CZ" dirty="0" smtClean="0"/>
              <a:t>.</a:t>
            </a:r>
            <a:r>
              <a:rPr lang="en-US" dirty="0" err="1" smtClean="0"/>
              <a:t>question_id</a:t>
            </a:r>
            <a:r>
              <a:rPr lang="cs-CZ" dirty="0" smtClean="0"/>
              <a:t> = 3482 </a:t>
            </a:r>
          </a:p>
          <a:p>
            <a:r>
              <a:rPr lang="cs-CZ" dirty="0" smtClean="0"/>
              <a:t>AND </a:t>
            </a:r>
            <a:r>
              <a:rPr lang="en-US" dirty="0" err="1" smtClean="0"/>
              <a:t>es_hosp</a:t>
            </a:r>
            <a:r>
              <a:rPr lang="cs-CZ" dirty="0" smtClean="0"/>
              <a:t>.</a:t>
            </a:r>
            <a:r>
              <a:rPr lang="en-US" dirty="0" err="1" smtClean="0"/>
              <a:t>subheader_id</a:t>
            </a:r>
            <a:r>
              <a:rPr lang="cs-CZ" dirty="0" smtClean="0"/>
              <a:t> = </a:t>
            </a:r>
            <a:r>
              <a:rPr lang="en-US" dirty="0" err="1" smtClean="0"/>
              <a:t>delka_hosp</a:t>
            </a:r>
            <a:r>
              <a:rPr lang="cs-CZ" dirty="0" smtClean="0"/>
              <a:t>.</a:t>
            </a:r>
            <a:r>
              <a:rPr lang="en-US" dirty="0" err="1" smtClean="0"/>
              <a:t>subheader_id</a:t>
            </a:r>
            <a:r>
              <a:rPr lang="cs-CZ" dirty="0" smtClean="0"/>
              <a:t> </a:t>
            </a:r>
            <a:endParaRPr lang="en-US" dirty="0" smtClean="0"/>
          </a:p>
          <a:p>
            <a:r>
              <a:rPr lang="cs-CZ" dirty="0" smtClean="0"/>
              <a:t>AND </a:t>
            </a:r>
            <a:r>
              <a:rPr lang="en-US" dirty="0" err="1" smtClean="0"/>
              <a:t>es_riz</a:t>
            </a:r>
            <a:r>
              <a:rPr lang="cs-CZ" dirty="0" smtClean="0"/>
              <a:t>.</a:t>
            </a:r>
            <a:r>
              <a:rPr lang="en-US" dirty="0" err="1" smtClean="0"/>
              <a:t>subheader_id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err="1" smtClean="0"/>
              <a:t>riziko</a:t>
            </a:r>
            <a:r>
              <a:rPr lang="cs-CZ" dirty="0" smtClean="0"/>
              <a:t>.</a:t>
            </a:r>
            <a:r>
              <a:rPr lang="en-US" dirty="0" err="1" smtClean="0"/>
              <a:t>subheader_id</a:t>
            </a:r>
            <a:r>
              <a:rPr lang="cs-CZ" dirty="0" smtClean="0"/>
              <a:t> </a:t>
            </a:r>
            <a:endParaRPr lang="en-US" dirty="0" smtClean="0"/>
          </a:p>
          <a:p>
            <a:r>
              <a:rPr lang="cs-CZ" dirty="0" smtClean="0"/>
              <a:t>AND</a:t>
            </a:r>
            <a:r>
              <a:rPr lang="en-US" dirty="0" smtClean="0"/>
              <a:t> </a:t>
            </a:r>
            <a:r>
              <a:rPr lang="cs-CZ" dirty="0" smtClean="0"/>
              <a:t>riziko.</a:t>
            </a:r>
            <a:r>
              <a:rPr lang="cs-CZ" dirty="0" err="1" smtClean="0"/>
              <a:t>question</a:t>
            </a:r>
            <a:r>
              <a:rPr lang="cs-CZ" dirty="0" smtClean="0"/>
              <a:t>_id = 3442 </a:t>
            </a:r>
            <a:r>
              <a:rPr lang="cs-CZ" dirty="0" err="1" smtClean="0"/>
              <a:t>and</a:t>
            </a:r>
            <a:r>
              <a:rPr lang="cs-CZ" dirty="0" smtClean="0"/>
              <a:t> es_</a:t>
            </a:r>
            <a:r>
              <a:rPr lang="cs-CZ" dirty="0" err="1" smtClean="0"/>
              <a:t>riz.header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es_</a:t>
            </a:r>
            <a:r>
              <a:rPr lang="cs-CZ" dirty="0" err="1" smtClean="0"/>
              <a:t>hosp.header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340768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Zjistěte průměrnou hodnotu, </a:t>
            </a:r>
            <a:r>
              <a:rPr lang="cs-CZ" dirty="0" err="1" smtClean="0"/>
              <a:t>minumum</a:t>
            </a:r>
            <a:r>
              <a:rPr lang="cs-CZ" dirty="0" smtClean="0"/>
              <a:t> , maximum otázky XY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Vypište věk pacientů při zařazení do studie XY, zvlášť muži, ženy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Vypište hodnotu otázky XY pro všechny pacienty (včetně nevyplněných)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Jaký je průměrný počet vyplněných formulářů na pacienta u studie XY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Vypište seznam otázek, které nebyly dosud nikdy vyplněny</a:t>
            </a: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Vypište počty žen a mužů zařazených v jednotlivých studiích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4750</TotalTime>
  <Words>588</Words>
  <Application>Microsoft Office PowerPoint</Application>
  <PresentationFormat>Předvádění na obrazovce (4:3)</PresentationFormat>
  <Paragraphs>111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Databázové systémy a SQL</vt:lpstr>
      <vt:lpstr>Kovariance, korelace</vt:lpstr>
      <vt:lpstr>Lineární regrese</vt:lpstr>
      <vt:lpstr>ORACLE – statistické funkce</vt:lpstr>
      <vt:lpstr>Statistické testy</vt:lpstr>
      <vt:lpstr>Párové testy</vt:lpstr>
      <vt:lpstr>Test nezávislých výběrů</vt:lpstr>
      <vt:lpstr>ANOVA</vt:lpstr>
      <vt:lpstr>Cvičení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514</cp:revision>
  <dcterms:created xsi:type="dcterms:W3CDTF">2011-01-19T10:31:11Z</dcterms:created>
  <dcterms:modified xsi:type="dcterms:W3CDTF">2013-11-18T14:11:01Z</dcterms:modified>
</cp:coreProperties>
</file>