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1" r:id="rId8"/>
    <p:sldId id="302" r:id="rId9"/>
    <p:sldId id="300" r:id="rId10"/>
    <p:sldId id="303" r:id="rId1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8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27584" y="2420888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COPY country FROM ‘</a:t>
            </a:r>
            <a:r>
              <a:rPr lang="en-US" dirty="0" smtClean="0"/>
              <a:t>C:/vstup.txt’</a:t>
            </a:r>
          </a:p>
          <a:p>
            <a:endParaRPr lang="en-US" dirty="0" smtClean="0"/>
          </a:p>
          <a:p>
            <a:r>
              <a:rPr lang="cs-CZ" dirty="0" smtClean="0"/>
              <a:t>COPY country TO ‘</a:t>
            </a:r>
            <a:r>
              <a:rPr lang="en-US" dirty="0" smtClean="0"/>
              <a:t>C:/vystup.txt’</a:t>
            </a:r>
          </a:p>
          <a:p>
            <a:endParaRPr lang="en-US" dirty="0" smtClean="0"/>
          </a:p>
          <a:p>
            <a:r>
              <a:rPr lang="en-US" dirty="0" err="1" smtClean="0"/>
              <a:t>Podporovan</a:t>
            </a:r>
            <a:r>
              <a:rPr lang="cs-CZ" dirty="0" smtClean="0"/>
              <a:t>é formáty </a:t>
            </a:r>
            <a:r>
              <a:rPr lang="en-US" dirty="0" smtClean="0"/>
              <a:t>: text, </a:t>
            </a:r>
            <a:r>
              <a:rPr lang="en-US" dirty="0" err="1" smtClean="0"/>
              <a:t>csv</a:t>
            </a:r>
            <a:r>
              <a:rPr lang="en-US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– form</a:t>
            </a:r>
            <a:r>
              <a:rPr lang="cs-CZ" dirty="0" err="1" smtClean="0"/>
              <a:t>áty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980728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err="1" smtClean="0"/>
              <a:t>Plain</a:t>
            </a:r>
            <a:r>
              <a:rPr lang="cs-CZ" dirty="0" smtClean="0"/>
              <a:t> text = textový soubor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Sloupce oddělené oddělovačem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Poziční formát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Databázově nezávislé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MS Excel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Přímo do MS Access, MS SQL server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Přes </a:t>
            </a:r>
            <a:r>
              <a:rPr lang="cs-CZ" dirty="0" err="1" smtClean="0"/>
              <a:t>plain</a:t>
            </a:r>
            <a:r>
              <a:rPr lang="cs-CZ" dirty="0" smtClean="0"/>
              <a:t> text, CSV formát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Jiná databáze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Datové pumpy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Databázové linky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XML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Standard pro výměnu dat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Strukturovaný textový soubor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dat z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548861" cy="5493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Importní grafické rozhraní cílové databáze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Pokud existuje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Sada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nutné </a:t>
            </a:r>
            <a:r>
              <a:rPr lang="cs-CZ" dirty="0" err="1" smtClean="0"/>
              <a:t>plain</a:t>
            </a:r>
            <a:r>
              <a:rPr lang="cs-CZ" dirty="0" smtClean="0"/>
              <a:t> text rozebrat a následně sestavit do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sestavení např. v MS Excel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použitelné do max. desítek tisíc řádků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nutná konfigurace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vhodné pro velké množství záznamů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Externí tabulka (ORACLE)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pro opakovaný import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 konfiguraci databáze přistupuje k souboru jako k běžné tabulce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SELECT dotazy přímo nad textovým souborem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pumpy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187624" y="1124744"/>
            <a:ext cx="623279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000" dirty="0" smtClean="0"/>
              <a:t>SW aplikace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Součást databáze (</a:t>
            </a:r>
            <a:r>
              <a:rPr lang="cs-CZ" sz="2000" dirty="0" err="1" smtClean="0"/>
              <a:t>sqlldr</a:t>
            </a:r>
            <a:r>
              <a:rPr lang="cs-CZ" sz="2000" dirty="0" smtClean="0"/>
              <a:t> ORACLE)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Aplikace třetích stran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„univerzální“, databázově nespecifické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Přenos dat mezi databázemi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Připojení k databázi přes standardní rozhraní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ODBC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OLE DB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ADO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Často chybí podpora specifických datových typů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 – import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15616" y="836712"/>
            <a:ext cx="777686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Generování INSERT dotazů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příprava skript</a:t>
            </a:r>
            <a:r>
              <a:rPr lang="en-US" dirty="0" smtClean="0"/>
              <a:t>u</a:t>
            </a:r>
            <a:r>
              <a:rPr lang="cs-CZ" dirty="0" smtClean="0"/>
              <a:t> včetně definice tabulky (CREATE TABLE)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Spuštění skriptu v SQLPLUS, SQL DEVELOPER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SQL LOADER (</a:t>
            </a:r>
            <a:r>
              <a:rPr lang="cs-CZ" dirty="0" err="1" smtClean="0"/>
              <a:t>sqlldr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Ovládaný přes řídící skript (</a:t>
            </a:r>
            <a:r>
              <a:rPr lang="en-US" dirty="0" smtClean="0"/>
              <a:t>*</a:t>
            </a:r>
            <a:r>
              <a:rPr lang="cs-CZ" dirty="0" smtClean="0"/>
              <a:t>.</a:t>
            </a:r>
            <a:r>
              <a:rPr lang="cs-CZ" dirty="0" err="1" smtClean="0"/>
              <a:t>ctl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Spuštění: </a:t>
            </a:r>
            <a:r>
              <a:rPr lang="cs-CZ" dirty="0" err="1" smtClean="0"/>
              <a:t>Sqlldr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=soubor.</a:t>
            </a:r>
            <a:r>
              <a:rPr lang="cs-CZ" dirty="0" err="1" smtClean="0"/>
              <a:t>ctl</a:t>
            </a:r>
            <a:r>
              <a:rPr lang="en-US" dirty="0" smtClean="0"/>
              <a:t> , </a:t>
            </a:r>
            <a:r>
              <a:rPr lang="en-US" dirty="0" err="1" smtClean="0"/>
              <a:t>userid</a:t>
            </a:r>
            <a:r>
              <a:rPr lang="en-US" dirty="0" smtClean="0"/>
              <a:t>=</a:t>
            </a:r>
            <a:r>
              <a:rPr lang="en-US" dirty="0" err="1" smtClean="0"/>
              <a:t>student@TESTORCL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C</a:t>
            </a:r>
            <a:r>
              <a:rPr lang="cs-CZ" dirty="0" err="1" smtClean="0"/>
              <a:t>ílová</a:t>
            </a:r>
            <a:r>
              <a:rPr lang="cs-CZ" dirty="0" smtClean="0"/>
              <a:t> tabulka musí existovat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Externí tabulky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en-US" dirty="0" smtClean="0"/>
              <a:t>CREATE TABLE &lt;</a:t>
            </a:r>
            <a:r>
              <a:rPr lang="en-US" dirty="0" err="1" smtClean="0"/>
              <a:t>table_name</a:t>
            </a:r>
            <a:r>
              <a:rPr lang="en-US" dirty="0" smtClean="0"/>
              <a:t>&gt; (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 err="1" smtClean="0"/>
              <a:t>column_definitions</a:t>
            </a:r>
            <a:r>
              <a:rPr lang="en-US" dirty="0" smtClean="0"/>
              <a:t>&gt;)</a:t>
            </a:r>
            <a:br>
              <a:rPr lang="en-US" dirty="0" smtClean="0"/>
            </a:br>
            <a:r>
              <a:rPr lang="en-US" dirty="0" smtClean="0"/>
              <a:t>ORGANIZATION EXTERNAL</a:t>
            </a:r>
            <a:br>
              <a:rPr lang="en-US" dirty="0" smtClean="0"/>
            </a:br>
            <a:r>
              <a:rPr lang="cs-CZ" dirty="0" smtClean="0"/>
              <a:t>(popis souboru)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importu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196752"/>
            <a:ext cx="3851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Soubor klientky.</a:t>
            </a:r>
            <a:r>
              <a:rPr lang="cs-CZ" dirty="0" err="1" smtClean="0"/>
              <a:t>txt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ID_KLIENTKY </a:t>
            </a:r>
            <a:r>
              <a:rPr lang="cs-CZ" dirty="0" err="1" smtClean="0"/>
              <a:t>Integer</a:t>
            </a:r>
            <a:r>
              <a:rPr lang="cs-CZ" dirty="0" smtClean="0"/>
              <a:t> (9)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Šifrované RČ (MD5) Text (32)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Datum narození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Pojišťovna Text (3)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Okres Text</a:t>
            </a:r>
            <a:r>
              <a:rPr lang="en-US" dirty="0" smtClean="0"/>
              <a:t>(30)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Rizikovost </a:t>
            </a:r>
            <a:r>
              <a:rPr lang="cs-CZ" dirty="0" err="1" smtClean="0"/>
              <a:t>Integer</a:t>
            </a:r>
            <a:r>
              <a:rPr lang="cs-CZ" dirty="0" smtClean="0"/>
              <a:t> (1)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CENTRUM Text</a:t>
            </a:r>
            <a:r>
              <a:rPr lang="en-US" dirty="0" smtClean="0"/>
              <a:t>(3)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539552" y="4293096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OPTIONS (ERRORS=50000) </a:t>
            </a:r>
          </a:p>
          <a:p>
            <a:r>
              <a:rPr lang="cs-CZ" dirty="0" smtClean="0"/>
              <a:t>LOAD</a:t>
            </a:r>
            <a:r>
              <a:rPr lang="en-US" dirty="0" smtClean="0"/>
              <a:t>  </a:t>
            </a:r>
            <a:r>
              <a:rPr lang="cs-CZ" dirty="0" smtClean="0"/>
              <a:t> DATA</a:t>
            </a:r>
            <a:r>
              <a:rPr lang="en-US" dirty="0" smtClean="0"/>
              <a:t>  </a:t>
            </a:r>
            <a:r>
              <a:rPr lang="cs-CZ" dirty="0" smtClean="0"/>
              <a:t> INFILE </a:t>
            </a:r>
            <a:r>
              <a:rPr lang="en-US" dirty="0" smtClean="0"/>
              <a:t> </a:t>
            </a:r>
            <a:r>
              <a:rPr lang="cs-CZ" dirty="0" smtClean="0"/>
              <a:t>"C:\export\klientky.txt" </a:t>
            </a:r>
          </a:p>
          <a:p>
            <a:r>
              <a:rPr lang="cs-CZ" dirty="0" smtClean="0"/>
              <a:t>APPEND INTO TABLE KLIENTKY</a:t>
            </a:r>
          </a:p>
          <a:p>
            <a:r>
              <a:rPr lang="cs-CZ" dirty="0" smtClean="0"/>
              <a:t>FIELDS TERMINATED BY ";" </a:t>
            </a:r>
          </a:p>
          <a:p>
            <a:r>
              <a:rPr lang="cs-CZ" dirty="0" smtClean="0"/>
              <a:t>OPTIONALLY ENCLOSED BY "'"  </a:t>
            </a:r>
          </a:p>
          <a:p>
            <a:r>
              <a:rPr lang="cs-CZ" dirty="0" smtClean="0"/>
              <a:t>(ID_KLIENTKY, RC, DAT_NAR DATE "DD.MM.YYYY", POJISTOVNA, OKRES "TRIM(:OKRES)", RIZIKOVOST, CENTRUM)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861048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Konfigurace</a:t>
            </a:r>
            <a:r>
              <a:rPr lang="en-US" dirty="0" smtClean="0"/>
              <a:t> pro </a:t>
            </a:r>
            <a:r>
              <a:rPr lang="en-US" dirty="0" err="1" smtClean="0"/>
              <a:t>sqlloader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konfigurace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052736"/>
            <a:ext cx="337883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356992"/>
            <a:ext cx="5184576" cy="308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OLEDB konfigurace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2736"/>
            <a:ext cx="3461370" cy="39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916832"/>
            <a:ext cx="3677394" cy="422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44008" y="1052736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.</a:t>
            </a:r>
            <a:r>
              <a:rPr lang="cs-CZ" dirty="0" err="1" smtClean="0"/>
              <a:t>udl</a:t>
            </a:r>
            <a:r>
              <a:rPr lang="cs-CZ" dirty="0" smtClean="0"/>
              <a:t> soubor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a 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27584" y="172084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library</a:t>
            </a:r>
            <a:r>
              <a:rPr lang="cs-CZ" dirty="0" smtClean="0"/>
              <a:t>(RODBC)</a:t>
            </a:r>
          </a:p>
          <a:p>
            <a:r>
              <a:rPr lang="cs-CZ" dirty="0" err="1" smtClean="0"/>
              <a:t>myconn</a:t>
            </a:r>
            <a:r>
              <a:rPr lang="cs-CZ" dirty="0" smtClean="0"/>
              <a:t> &lt;-</a:t>
            </a:r>
            <a:r>
              <a:rPr lang="cs-CZ" dirty="0" err="1" smtClean="0"/>
              <a:t>odbcConnect</a:t>
            </a:r>
            <a:r>
              <a:rPr lang="cs-CZ" dirty="0" smtClean="0"/>
              <a:t>("TRIALDB_ODBC", </a:t>
            </a:r>
            <a:r>
              <a:rPr lang="cs-CZ" dirty="0" err="1" smtClean="0"/>
              <a:t>uid</a:t>
            </a:r>
            <a:r>
              <a:rPr lang="cs-CZ" dirty="0" smtClean="0"/>
              <a:t>="klimes", </a:t>
            </a:r>
            <a:r>
              <a:rPr lang="cs-CZ" dirty="0" err="1" smtClean="0"/>
              <a:t>pwd</a:t>
            </a:r>
            <a:r>
              <a:rPr lang="cs-CZ" dirty="0" smtClean="0"/>
              <a:t>="")</a:t>
            </a:r>
          </a:p>
          <a:p>
            <a:r>
              <a:rPr lang="cs-CZ" dirty="0" smtClean="0"/>
              <a:t>b &lt;- </a:t>
            </a:r>
            <a:r>
              <a:rPr lang="cs-CZ" dirty="0" err="1" smtClean="0"/>
              <a:t>sqlFetch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 "TEST_KM") </a:t>
            </a:r>
            <a:r>
              <a:rPr lang="en-US" dirty="0" smtClean="0">
                <a:solidFill>
                  <a:srgbClr val="FF0000"/>
                </a:solidFill>
              </a:rPr>
              <a:t> #</a:t>
            </a:r>
            <a:r>
              <a:rPr lang="cs-CZ" dirty="0" smtClean="0">
                <a:solidFill>
                  <a:srgbClr val="FF0000"/>
                </a:solidFill>
              </a:rPr>
              <a:t>načtení vlastní tabulky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cs-CZ" dirty="0" smtClean="0">
                <a:solidFill>
                  <a:srgbClr val="FF0000"/>
                </a:solidFill>
              </a:rPr>
              <a:t>načtení tabulky z jiného schématu</a:t>
            </a:r>
          </a:p>
          <a:p>
            <a:r>
              <a:rPr lang="cs-CZ" dirty="0" smtClean="0"/>
              <a:t>d &lt;- </a:t>
            </a:r>
            <a:r>
              <a:rPr lang="cs-CZ" dirty="0" err="1" smtClean="0"/>
              <a:t>sqlFetch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,"ACT_PROD.EP2_SLEDOVANE_PARAMETRY_D3")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cs-CZ" dirty="0" smtClean="0">
                <a:solidFill>
                  <a:srgbClr val="FF0000"/>
                </a:solidFill>
              </a:rPr>
              <a:t>načtení SQL dotazu</a:t>
            </a:r>
            <a:endParaRPr lang="cs-CZ" dirty="0" smtClean="0"/>
          </a:p>
          <a:p>
            <a:r>
              <a:rPr lang="cs-CZ" dirty="0" err="1" smtClean="0"/>
              <a:t>pundat</a:t>
            </a:r>
            <a:r>
              <a:rPr lang="cs-CZ" dirty="0" smtClean="0"/>
              <a:t> &lt;- </a:t>
            </a:r>
            <a:r>
              <a:rPr lang="cs-CZ" dirty="0" err="1" smtClean="0"/>
              <a:t>sqlQuery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 "</a:t>
            </a:r>
            <a:r>
              <a:rPr lang="cs-CZ" dirty="0" err="1" smtClean="0"/>
              <a:t>select</a:t>
            </a:r>
            <a:r>
              <a:rPr lang="cs-CZ" dirty="0" smtClean="0"/>
              <a:t> *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Punishment</a:t>
            </a:r>
            <a:r>
              <a:rPr lang="cs-CZ" dirty="0" smtClean="0"/>
              <a:t>")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59468"/>
            <a:ext cx="512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Načtení dat přímo z databáze – ODBC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4260</TotalTime>
  <Words>511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Databázové systémy a SQL</vt:lpstr>
      <vt:lpstr>Zdroje dat – formáty</vt:lpstr>
      <vt:lpstr>Import dat z plain textu</vt:lpstr>
      <vt:lpstr>Datové pumpy</vt:lpstr>
      <vt:lpstr>ORACLE – import plain textu</vt:lpstr>
      <vt:lpstr>Příklad importu </vt:lpstr>
      <vt:lpstr>ODBC konfigurace</vt:lpstr>
      <vt:lpstr>OLEDB konfigurace</vt:lpstr>
      <vt:lpstr>Databáze a R</vt:lpstr>
      <vt:lpstr>POSTGRESQL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490</cp:revision>
  <dcterms:created xsi:type="dcterms:W3CDTF">2011-01-19T10:31:11Z</dcterms:created>
  <dcterms:modified xsi:type="dcterms:W3CDTF">2012-11-26T16:47:41Z</dcterms:modified>
</cp:coreProperties>
</file>