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7" r:id="rId3"/>
    <p:sldMasterId id="2147483772" r:id="rId4"/>
    <p:sldMasterId id="2147483786" r:id="rId5"/>
  </p:sldMasterIdLst>
  <p:notesMasterIdLst>
    <p:notesMasterId r:id="rId37"/>
  </p:notesMasterIdLst>
  <p:sldIdLst>
    <p:sldId id="257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61" r:id="rId14"/>
    <p:sldId id="262" r:id="rId15"/>
    <p:sldId id="263" r:id="rId16"/>
    <p:sldId id="265" r:id="rId17"/>
    <p:sldId id="268" r:id="rId18"/>
    <p:sldId id="270" r:id="rId19"/>
    <p:sldId id="274" r:id="rId20"/>
    <p:sldId id="271" r:id="rId21"/>
    <p:sldId id="272" r:id="rId22"/>
    <p:sldId id="288" r:id="rId23"/>
    <p:sldId id="289" r:id="rId24"/>
    <p:sldId id="269" r:id="rId25"/>
    <p:sldId id="276" r:id="rId26"/>
    <p:sldId id="273" r:id="rId27"/>
    <p:sldId id="286" r:id="rId28"/>
    <p:sldId id="287" r:id="rId29"/>
    <p:sldId id="279" r:id="rId30"/>
    <p:sldId id="280" r:id="rId31"/>
    <p:sldId id="281" r:id="rId32"/>
    <p:sldId id="282" r:id="rId33"/>
    <p:sldId id="283" r:id="rId34"/>
    <p:sldId id="297" r:id="rId35"/>
    <p:sldId id="29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5" autoAdjust="0"/>
    <p:restoredTop sz="94675" autoAdjust="0"/>
  </p:normalViewPr>
  <p:slideViewPr>
    <p:cSldViewPr>
      <p:cViewPr>
        <p:scale>
          <a:sx n="66" d="100"/>
          <a:sy n="66" d="100"/>
        </p:scale>
        <p:origin x="-2448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2DF88-E120-4851-AB9F-A0160ADE0191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1DCB1-9F9A-4463-8F5F-7DA98C92B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1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25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25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3580B7D-3250-41E5-BC12-760850883D6C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308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71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18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26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80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80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02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2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CE556389-4E66-437E-A0CB-3F57042CC3ED}" type="slidenum">
              <a:rPr lang="en-US" altLang="en-US" sz="1200">
                <a:solidFill>
                  <a:prstClr val="black"/>
                </a:solidFill>
                <a:latin typeface="Arial" charset="0"/>
              </a:rPr>
              <a:pPr/>
              <a:t>3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51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75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273462-536B-440C-BC9A-AA63946B0A37}" type="slidenum">
              <a:rPr lang="cs-CZ">
                <a:solidFill>
                  <a:prstClr val="black"/>
                </a:solidFill>
              </a:rPr>
              <a:pPr/>
              <a:t>25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595E8-4CF1-4A78-BC08-D02B3119DAC4}" type="slidenum">
              <a:rPr lang="cs-CZ" altLang="en-US">
                <a:solidFill>
                  <a:prstClr val="black"/>
                </a:solidFill>
              </a:rPr>
              <a:pPr/>
              <a:t>28</a:t>
            </a:fld>
            <a:endParaRPr lang="cs-CZ" altLang="en-US">
              <a:solidFill>
                <a:prstClr val="black"/>
              </a:solidFill>
            </a:endParaRPr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F2CA1-B6FC-4BA2-B9FC-90F4A3693A4D}" type="slidenum">
              <a:rPr lang="cs-CZ" smtClean="0">
                <a:solidFill>
                  <a:prstClr val="black"/>
                </a:solidFill>
              </a:rPr>
              <a:pPr/>
              <a:t>30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17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7B1C8A14-F1C7-4BBA-A412-17DB7F3AFE53}" type="slidenum">
              <a:rPr lang="en-US" altLang="en-US" sz="1200">
                <a:solidFill>
                  <a:prstClr val="black"/>
                </a:solidFill>
                <a:latin typeface="Arial" charset="0"/>
              </a:rPr>
              <a:pPr/>
              <a:t>4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91C8AF34-CF75-4C4B-839C-69F7F2525BA8}" type="slidenum">
              <a:rPr lang="en-US" altLang="en-US" sz="1200">
                <a:solidFill>
                  <a:prstClr val="black"/>
                </a:solidFill>
                <a:latin typeface="Arial" charset="0"/>
              </a:rPr>
              <a:pPr/>
              <a:t>5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5551F3CA-ABDF-4440-84C4-F5DBCECF7657}" type="slidenum">
              <a:rPr lang="en-US" altLang="en-US" sz="1200">
                <a:solidFill>
                  <a:prstClr val="black"/>
                </a:solidFill>
                <a:latin typeface="Arial" charset="0"/>
              </a:rPr>
              <a:pPr/>
              <a:t>6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22AFC355-BEF0-4D7A-92C8-5D80BDAC679A}" type="slidenum">
              <a:rPr lang="en-US" altLang="en-US" sz="1200">
                <a:solidFill>
                  <a:prstClr val="black"/>
                </a:solidFill>
                <a:latin typeface="Arial" charset="0"/>
              </a:rPr>
              <a:pPr/>
              <a:t>7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3365DFC6-BB92-4690-8DB7-EB11FD6651E7}" type="slidenum">
              <a:rPr lang="en-US" altLang="en-US" sz="1200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84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1DCB1-9F9A-4463-8F5F-7DA98C92B7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9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28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23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35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7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64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05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61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0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16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03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5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524000" y="1905000"/>
            <a:ext cx="3429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524000" y="4038600"/>
            <a:ext cx="3429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6C7C29BF-D403-4C6B-A12F-CEF90E787377}" type="slidenum">
              <a:rPr lang="cs-CZ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17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24DDD1CD-8F16-4852-9245-0BAADD4DA562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11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EF0994D-4032-4BC0-B354-51665B42DCA1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6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CDEF586-920B-40E3-B2B6-D914F755D00B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0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F28F8A1-A2DD-4173-8020-2BCED6E130B5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22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4A9B1CE-E17C-466F-AB60-3B5506FF6F1F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74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BE47CCA-5F17-49EC-AD40-0CFAE7F22983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5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6A38427-49BE-42E1-A8ED-06C87C9E9FDB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2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ECD3872-B626-479C-B46B-9616AB4D9947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44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349DEBC-77E5-449C-ACCB-F31FD518E1AF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63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1EF768B-3354-4C6A-85CD-7B72AA95BD64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2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6225" y="128588"/>
            <a:ext cx="2055813" cy="59928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6625" cy="59928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222443B-70A3-45EB-9F85-C4EF7B7A276B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13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063B80CE-C3B4-46DC-A0EB-93AF122FA5D4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26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88F526D-6681-4B0E-BDBE-B053DF94D586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35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defTabSz="914400">
              <a:buSzTx/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80D5DB2-8B28-4085-86D8-0842623184F2}" type="slidenum">
              <a:rPr lang="cs-CZ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89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185812434 h 720"/>
                  <a:gd name="T4" fmla="*/ 59 w 1000"/>
                  <a:gd name="T5" fmla="*/ 185812434 h 720"/>
                  <a:gd name="T6" fmla="*/ 59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490 h 317"/>
                  <a:gd name="T4" fmla="*/ 624 w 624"/>
                  <a:gd name="T5" fmla="*/ 149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515 h 317"/>
                  <a:gd name="T4" fmla="*/ 624 w 624"/>
                  <a:gd name="T5" fmla="*/ 151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6 h 370"/>
                  <a:gd name="T2" fmla="*/ 0 w 624"/>
                  <a:gd name="T3" fmla="*/ 34 h 370"/>
                  <a:gd name="T4" fmla="*/ 624 w 624"/>
                  <a:gd name="T5" fmla="*/ 34 h 370"/>
                  <a:gd name="T6" fmla="*/ 624 w 624"/>
                  <a:gd name="T7" fmla="*/ 6 h 370"/>
                  <a:gd name="T8" fmla="*/ 384 w 624"/>
                  <a:gd name="T9" fmla="*/ 1 h 370"/>
                  <a:gd name="T10" fmla="*/ 0 w 624"/>
                  <a:gd name="T11" fmla="*/ 6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73 h 317"/>
                  <a:gd name="T4" fmla="*/ 624 w 624"/>
                  <a:gd name="T5" fmla="*/ 17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511 h 272"/>
                  <a:gd name="T4" fmla="*/ 240 w 624"/>
                  <a:gd name="T5" fmla="*/ 1334 h 272"/>
                  <a:gd name="T6" fmla="*/ 624 w 624"/>
                  <a:gd name="T7" fmla="*/ 151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20 h 362"/>
                  <a:gd name="T2" fmla="*/ 8 w 632"/>
                  <a:gd name="T3" fmla="*/ 137 h 362"/>
                  <a:gd name="T4" fmla="*/ 248 w 632"/>
                  <a:gd name="T5" fmla="*/ 137 h 362"/>
                  <a:gd name="T6" fmla="*/ 632 w 632"/>
                  <a:gd name="T7" fmla="*/ 137 h 362"/>
                  <a:gd name="T8" fmla="*/ 632 w 632"/>
                  <a:gd name="T9" fmla="*/ 20 h 362"/>
                  <a:gd name="T10" fmla="*/ 104 w 632"/>
                  <a:gd name="T11" fmla="*/ 20 h 362"/>
                  <a:gd name="T12" fmla="*/ 8 w 632"/>
                  <a:gd name="T13" fmla="*/ 20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490 h 317"/>
                  <a:gd name="T4" fmla="*/ 624 w 624"/>
                  <a:gd name="T5" fmla="*/ 149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515 h 317"/>
                  <a:gd name="T4" fmla="*/ 624 w 624"/>
                  <a:gd name="T5" fmla="*/ 151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6 h 370"/>
                  <a:gd name="T2" fmla="*/ 0 w 624"/>
                  <a:gd name="T3" fmla="*/ 34 h 370"/>
                  <a:gd name="T4" fmla="*/ 624 w 624"/>
                  <a:gd name="T5" fmla="*/ 34 h 370"/>
                  <a:gd name="T6" fmla="*/ 624 w 624"/>
                  <a:gd name="T7" fmla="*/ 6 h 370"/>
                  <a:gd name="T8" fmla="*/ 384 w 624"/>
                  <a:gd name="T9" fmla="*/ 1 h 370"/>
                  <a:gd name="T10" fmla="*/ 0 w 624"/>
                  <a:gd name="T11" fmla="*/ 6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73 h 317"/>
                  <a:gd name="T4" fmla="*/ 624 w 624"/>
                  <a:gd name="T5" fmla="*/ 17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486 h 272"/>
                  <a:gd name="T4" fmla="*/ 240 w 624"/>
                  <a:gd name="T5" fmla="*/ 1313 h 272"/>
                  <a:gd name="T6" fmla="*/ 624 w 624"/>
                  <a:gd name="T7" fmla="*/ 148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20 h 362"/>
                  <a:gd name="T2" fmla="*/ 8 w 632"/>
                  <a:gd name="T3" fmla="*/ 141 h 362"/>
                  <a:gd name="T4" fmla="*/ 248 w 632"/>
                  <a:gd name="T5" fmla="*/ 141 h 362"/>
                  <a:gd name="T6" fmla="*/ 632 w 632"/>
                  <a:gd name="T7" fmla="*/ 141 h 362"/>
                  <a:gd name="T8" fmla="*/ 632 w 632"/>
                  <a:gd name="T9" fmla="*/ 20 h 362"/>
                  <a:gd name="T10" fmla="*/ 104 w 632"/>
                  <a:gd name="T11" fmla="*/ 20 h 362"/>
                  <a:gd name="T12" fmla="*/ 8 w 632"/>
                  <a:gd name="T13" fmla="*/ 20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490 h 317"/>
                  <a:gd name="T4" fmla="*/ 624 w 624"/>
                  <a:gd name="T5" fmla="*/ 149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515 h 317"/>
                  <a:gd name="T4" fmla="*/ 624 w 624"/>
                  <a:gd name="T5" fmla="*/ 151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6 h 370"/>
                  <a:gd name="T2" fmla="*/ 0 w 624"/>
                  <a:gd name="T3" fmla="*/ 34 h 370"/>
                  <a:gd name="T4" fmla="*/ 624 w 624"/>
                  <a:gd name="T5" fmla="*/ 34 h 370"/>
                  <a:gd name="T6" fmla="*/ 624 w 624"/>
                  <a:gd name="T7" fmla="*/ 6 h 370"/>
                  <a:gd name="T8" fmla="*/ 384 w 624"/>
                  <a:gd name="T9" fmla="*/ 1 h 370"/>
                  <a:gd name="T10" fmla="*/ 0 w 624"/>
                  <a:gd name="T11" fmla="*/ 6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486 h 272"/>
                  <a:gd name="T4" fmla="*/ 240 w 624"/>
                  <a:gd name="T5" fmla="*/ 1313 h 272"/>
                  <a:gd name="T6" fmla="*/ 624 w 624"/>
                  <a:gd name="T7" fmla="*/ 148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20 h 362"/>
                  <a:gd name="T2" fmla="*/ 8 w 632"/>
                  <a:gd name="T3" fmla="*/ 141 h 362"/>
                  <a:gd name="T4" fmla="*/ 248 w 632"/>
                  <a:gd name="T5" fmla="*/ 141 h 362"/>
                  <a:gd name="T6" fmla="*/ 632 w 632"/>
                  <a:gd name="T7" fmla="*/ 141 h 362"/>
                  <a:gd name="T8" fmla="*/ 632 w 632"/>
                  <a:gd name="T9" fmla="*/ 20 h 362"/>
                  <a:gd name="T10" fmla="*/ 104 w 632"/>
                  <a:gd name="T11" fmla="*/ 20 h 362"/>
                  <a:gd name="T12" fmla="*/ 8 w 632"/>
                  <a:gd name="T13" fmla="*/ 20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400">
                <a:solidFill>
                  <a:srgbClr val="000000"/>
                </a:solidFill>
                <a:latin typeface="Times" pitchFamily="18" charset="0"/>
                <a:cs typeface="Arial" charset="0"/>
              </a:endParaRPr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400">
                <a:solidFill>
                  <a:srgbClr val="000000"/>
                </a:solidFill>
                <a:latin typeface="Times" pitchFamily="18" charset="0"/>
                <a:cs typeface="Arial" charset="0"/>
              </a:endParaRPr>
            </a:p>
          </p:txBody>
        </p:sp>
      </p:grpSp>
      <p:sp>
        <p:nvSpPr>
          <p:cNvPr id="13621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71600"/>
            <a:ext cx="7772400" cy="1112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Klepnutím lze upravit styl předlohy nadpisů.</a:t>
            </a:r>
          </a:p>
        </p:txBody>
      </p:sp>
      <p:sp>
        <p:nvSpPr>
          <p:cNvPr id="13621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Klepnutím lze upravit styl předlohy podnadpisů.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8686E8-0582-49E3-B1A7-3828BBD10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55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A4F4B-25A4-4F82-8141-E5E2B12195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0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E3C22-5319-4F87-9DD0-2148D97C9F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54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EA01B-17E3-4607-8EBB-EAC70AD66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06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4EB9A-1B08-4E77-98C0-7D42FCA42E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88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C273C-717D-4714-8AD7-A53A079DB1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75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5E1D3-D17E-424C-941D-C05C9FF127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56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CC45F-4A61-4A8B-8A2A-6445EF65F7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68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62230-4E45-4BCB-BCDF-C69FAFB5F4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04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75BE-77BB-4DFC-B89C-A1EC06767D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2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6C744-245E-40DC-A3FA-1C8EEFD4A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0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173163" y="457200"/>
            <a:ext cx="7772400" cy="5638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A2047-0B6D-4BC5-A5B0-01293E299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6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43F2-56C0-4AEA-A655-86AB9EC967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54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96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951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3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21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44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89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29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52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3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26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1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A18760-915E-4F40-922B-F9F2E5061C0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599A11-7642-437E-B634-E77FA84E943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792AC-B234-4281-A24E-631E69B840A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24.3.2014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9B5E1-F103-4244-B050-46084C0F68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5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18"/>
            </a:gs>
            <a:gs pos="100000">
              <a:srgbClr val="3333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48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Klepněte pro úpravu formátu textu osnovy</a:t>
            </a:r>
          </a:p>
          <a:p>
            <a:pPr lvl="1"/>
            <a:r>
              <a:rPr lang="en-GB" altLang="en-US" smtClean="0"/>
              <a:t>Druhá úroveň</a:t>
            </a:r>
          </a:p>
          <a:p>
            <a:pPr lvl="2"/>
            <a:r>
              <a:rPr lang="en-GB" altLang="en-US" smtClean="0"/>
              <a:t>Třetí úroveň</a:t>
            </a:r>
          </a:p>
          <a:p>
            <a:pPr lvl="3"/>
            <a:r>
              <a:rPr lang="en-GB" altLang="en-US" smtClean="0"/>
              <a:t>Čtvrtá úroveň osnovy</a:t>
            </a:r>
          </a:p>
          <a:p>
            <a:pPr lvl="4"/>
            <a:r>
              <a:rPr lang="en-GB" altLang="en-US" smtClean="0"/>
              <a:t>Pátá úroveň osnovy</a:t>
            </a:r>
          </a:p>
          <a:p>
            <a:pPr lvl="4"/>
            <a:r>
              <a:rPr lang="en-GB" altLang="en-US" smtClean="0"/>
              <a:t>Šestá úroveň</a:t>
            </a:r>
          </a:p>
          <a:p>
            <a:pPr lvl="4"/>
            <a:r>
              <a:rPr lang="en-GB" altLang="en-US" smtClean="0"/>
              <a:t>Sedmá úroveň</a:t>
            </a:r>
          </a:p>
          <a:p>
            <a:pPr lvl="4"/>
            <a:r>
              <a:rPr lang="en-GB" altLang="en-US" smtClean="0"/>
              <a:t>Osmá úroveň textu</a:t>
            </a:r>
          </a:p>
          <a:p>
            <a:pPr lvl="4"/>
            <a:r>
              <a:rPr lang="en-GB" altLang="en-US" smtClean="0"/>
              <a:t>Devátá úroveň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 b="0">
                <a:solidFill>
                  <a:srgbClr val="FFFFFF"/>
                </a:solidFill>
                <a:latin typeface="Arial" pitchFamily="34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 b="0">
                <a:solidFill>
                  <a:srgbClr val="FFFFFF"/>
                </a:solidFill>
                <a:latin typeface="Arial" pitchFamily="34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 b="0">
                <a:solidFill>
                  <a:srgbClr val="FFFFFF"/>
                </a:solidFill>
                <a:latin typeface="Arial" pitchFamily="34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8EB7BA-8680-4B6D-A4BC-61317E910BC4}" type="slidenum">
              <a:rPr lang="cs-CZ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7226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3EBF1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3EBF1"/>
          </a:solidFill>
          <a:latin typeface="Arial" pitchFamily="34" charset="0"/>
          <a:ea typeface="MS Gothic" pitchFamily="49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3EBF1"/>
          </a:solidFill>
          <a:latin typeface="Arial" pitchFamily="34" charset="0"/>
          <a:ea typeface="MS Gothic" pitchFamily="49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3EBF1"/>
          </a:solidFill>
          <a:latin typeface="Arial" pitchFamily="34" charset="0"/>
          <a:ea typeface="MS Gothic" pitchFamily="49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3EBF1"/>
          </a:solidFill>
          <a:latin typeface="Arial" pitchFamily="34" charset="0"/>
          <a:ea typeface="MS Gothic" pitchFamily="49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3EBF1"/>
          </a:solidFill>
          <a:latin typeface="Arial" pitchFamily="34" charset="0"/>
          <a:ea typeface="MS Gothic" pitchFamily="49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3EBF1"/>
          </a:solidFill>
          <a:latin typeface="Arial" pitchFamily="34" charset="0"/>
          <a:ea typeface="MS Gothic" pitchFamily="49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3EBF1"/>
          </a:solidFill>
          <a:latin typeface="Arial" pitchFamily="34" charset="0"/>
          <a:ea typeface="MS Gothic" pitchFamily="49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3EBF1"/>
          </a:solidFill>
          <a:latin typeface="Arial" pitchFamily="34" charset="0"/>
          <a:ea typeface="MS Gothic" pitchFamily="49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-4763"/>
            <a:ext cx="1066800" cy="6858001"/>
            <a:chOff x="0" y="-3"/>
            <a:chExt cx="672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5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185812434 h 720"/>
                  <a:gd name="T4" fmla="*/ 59 w 1000"/>
                  <a:gd name="T5" fmla="*/ 185812434 h 720"/>
                  <a:gd name="T6" fmla="*/ 59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36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490 h 317"/>
                  <a:gd name="T4" fmla="*/ 624 w 624"/>
                  <a:gd name="T5" fmla="*/ 149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37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515 h 317"/>
                  <a:gd name="T4" fmla="*/ 624 w 624"/>
                  <a:gd name="T5" fmla="*/ 151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38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6 h 370"/>
                  <a:gd name="T2" fmla="*/ 0 w 624"/>
                  <a:gd name="T3" fmla="*/ 34 h 370"/>
                  <a:gd name="T4" fmla="*/ 624 w 624"/>
                  <a:gd name="T5" fmla="*/ 34 h 370"/>
                  <a:gd name="T6" fmla="*/ 624 w 624"/>
                  <a:gd name="T7" fmla="*/ 6 h 370"/>
                  <a:gd name="T8" fmla="*/ 384 w 624"/>
                  <a:gd name="T9" fmla="*/ 1 h 370"/>
                  <a:gd name="T10" fmla="*/ 0 w 624"/>
                  <a:gd name="T11" fmla="*/ 6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39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73 h 317"/>
                  <a:gd name="T4" fmla="*/ 624 w 624"/>
                  <a:gd name="T5" fmla="*/ 17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40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511 h 272"/>
                  <a:gd name="T4" fmla="*/ 240 w 624"/>
                  <a:gd name="T5" fmla="*/ 1334 h 272"/>
                  <a:gd name="T6" fmla="*/ 624 w 624"/>
                  <a:gd name="T7" fmla="*/ 151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41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20 h 362"/>
                  <a:gd name="T2" fmla="*/ 8 w 632"/>
                  <a:gd name="T3" fmla="*/ 137 h 362"/>
                  <a:gd name="T4" fmla="*/ 248 w 632"/>
                  <a:gd name="T5" fmla="*/ 137 h 362"/>
                  <a:gd name="T6" fmla="*/ 632 w 632"/>
                  <a:gd name="T7" fmla="*/ 137 h 362"/>
                  <a:gd name="T8" fmla="*/ 632 w 632"/>
                  <a:gd name="T9" fmla="*/ 20 h 362"/>
                  <a:gd name="T10" fmla="*/ 104 w 632"/>
                  <a:gd name="T11" fmla="*/ 20 h 362"/>
                  <a:gd name="T12" fmla="*/ 8 w 632"/>
                  <a:gd name="T13" fmla="*/ 20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42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490 h 317"/>
                  <a:gd name="T4" fmla="*/ 624 w 624"/>
                  <a:gd name="T5" fmla="*/ 149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43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515 h 317"/>
                  <a:gd name="T4" fmla="*/ 624 w 624"/>
                  <a:gd name="T5" fmla="*/ 151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44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6 h 370"/>
                  <a:gd name="T2" fmla="*/ 0 w 624"/>
                  <a:gd name="T3" fmla="*/ 34 h 370"/>
                  <a:gd name="T4" fmla="*/ 624 w 624"/>
                  <a:gd name="T5" fmla="*/ 34 h 370"/>
                  <a:gd name="T6" fmla="*/ 624 w 624"/>
                  <a:gd name="T7" fmla="*/ 6 h 370"/>
                  <a:gd name="T8" fmla="*/ 384 w 624"/>
                  <a:gd name="T9" fmla="*/ 1 h 370"/>
                  <a:gd name="T10" fmla="*/ 0 w 624"/>
                  <a:gd name="T11" fmla="*/ 6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45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73 h 317"/>
                  <a:gd name="T4" fmla="*/ 624 w 624"/>
                  <a:gd name="T5" fmla="*/ 17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46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486 h 272"/>
                  <a:gd name="T4" fmla="*/ 240 w 624"/>
                  <a:gd name="T5" fmla="*/ 1313 h 272"/>
                  <a:gd name="T6" fmla="*/ 624 w 624"/>
                  <a:gd name="T7" fmla="*/ 148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47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20 h 362"/>
                  <a:gd name="T2" fmla="*/ 8 w 632"/>
                  <a:gd name="T3" fmla="*/ 141 h 362"/>
                  <a:gd name="T4" fmla="*/ 248 w 632"/>
                  <a:gd name="T5" fmla="*/ 141 h 362"/>
                  <a:gd name="T6" fmla="*/ 632 w 632"/>
                  <a:gd name="T7" fmla="*/ 141 h 362"/>
                  <a:gd name="T8" fmla="*/ 632 w 632"/>
                  <a:gd name="T9" fmla="*/ 20 h 362"/>
                  <a:gd name="T10" fmla="*/ 104 w 632"/>
                  <a:gd name="T11" fmla="*/ 20 h 362"/>
                  <a:gd name="T12" fmla="*/ 8 w 632"/>
                  <a:gd name="T13" fmla="*/ 20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48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490 h 317"/>
                  <a:gd name="T4" fmla="*/ 624 w 624"/>
                  <a:gd name="T5" fmla="*/ 149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49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515 h 317"/>
                  <a:gd name="T4" fmla="*/ 624 w 624"/>
                  <a:gd name="T5" fmla="*/ 151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50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6 h 370"/>
                  <a:gd name="T2" fmla="*/ 0 w 624"/>
                  <a:gd name="T3" fmla="*/ 34 h 370"/>
                  <a:gd name="T4" fmla="*/ 624 w 624"/>
                  <a:gd name="T5" fmla="*/ 34 h 370"/>
                  <a:gd name="T6" fmla="*/ 624 w 624"/>
                  <a:gd name="T7" fmla="*/ 6 h 370"/>
                  <a:gd name="T8" fmla="*/ 384 w 624"/>
                  <a:gd name="T9" fmla="*/ 1 h 370"/>
                  <a:gd name="T10" fmla="*/ 0 w 624"/>
                  <a:gd name="T11" fmla="*/ 6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51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52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486 h 272"/>
                  <a:gd name="T4" fmla="*/ 240 w 624"/>
                  <a:gd name="T5" fmla="*/ 1313 h 272"/>
                  <a:gd name="T6" fmla="*/ 624 w 624"/>
                  <a:gd name="T7" fmla="*/ 148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  <p:sp>
            <p:nvSpPr>
              <p:cNvPr id="1053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20 h 362"/>
                  <a:gd name="T2" fmla="*/ 8 w 632"/>
                  <a:gd name="T3" fmla="*/ 141 h 362"/>
                  <a:gd name="T4" fmla="*/ 248 w 632"/>
                  <a:gd name="T5" fmla="*/ 141 h 362"/>
                  <a:gd name="T6" fmla="*/ 632 w 632"/>
                  <a:gd name="T7" fmla="*/ 141 h 362"/>
                  <a:gd name="T8" fmla="*/ 632 w 632"/>
                  <a:gd name="T9" fmla="*/ 20 h 362"/>
                  <a:gd name="T10" fmla="*/ 104 w 632"/>
                  <a:gd name="T11" fmla="*/ 20 h 362"/>
                  <a:gd name="T12" fmla="*/ 8 w 632"/>
                  <a:gd name="T13" fmla="*/ 20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  <a:cs typeface="Arial" charset="0"/>
                </a:endParaRPr>
              </a:p>
            </p:txBody>
          </p:sp>
        </p:grpSp>
        <p:sp>
          <p:nvSpPr>
            <p:cNvPr id="135191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400">
                <a:solidFill>
                  <a:srgbClr val="000000"/>
                </a:solidFill>
                <a:latin typeface="Times" pitchFamily="18" charset="0"/>
                <a:cs typeface="Arial" charset="0"/>
              </a:endParaRPr>
            </a:p>
          </p:txBody>
        </p:sp>
        <p:sp>
          <p:nvSpPr>
            <p:cNvPr id="135192" name="Freeform 24"/>
            <p:cNvSpPr>
              <a:spLocks/>
            </p:cNvSpPr>
            <p:nvPr/>
          </p:nvSpPr>
          <p:spPr bwMode="ltGray">
            <a:xfrm rot="16200000" flipH="1">
              <a:off x="-1582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400">
                <a:solidFill>
                  <a:srgbClr val="000000"/>
                </a:solidFill>
                <a:latin typeface="Times" pitchFamily="18" charset="0"/>
                <a:cs typeface="Arial" charset="0"/>
              </a:endParaRPr>
            </a:p>
          </p:txBody>
        </p:sp>
      </p:grpSp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135195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5196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5197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D04FA35-609F-4A63-A6B9-160AE4C8A4A3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A18760-915E-4F40-922B-F9F2E5061C0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3/24/2014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599A11-7642-437E-B634-E77FA84E943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1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wmf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2.xls"/><Relationship Id="rId5" Type="http://schemas.openxmlformats.org/officeDocument/2006/relationships/image" Target="../media/image52.emf"/><Relationship Id="rId10" Type="http://schemas.openxmlformats.org/officeDocument/2006/relationships/image" Target="../media/image55.emf"/><Relationship Id="rId4" Type="http://schemas.openxmlformats.org/officeDocument/2006/relationships/oleObject" Target="../embeddings/Microsoft_Excel_97-2003_Worksheet1.xls"/><Relationship Id="rId9" Type="http://schemas.openxmlformats.org/officeDocument/2006/relationships/image" Target="../media/image54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67.gi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6.jpe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png"/><Relationship Id="rId11" Type="http://schemas.openxmlformats.org/officeDocument/2006/relationships/image" Target="../media/image65.jpe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4.gif"/><Relationship Id="rId4" Type="http://schemas.openxmlformats.org/officeDocument/2006/relationships/image" Target="../media/image60.png"/><Relationship Id="rId9" Type="http://schemas.openxmlformats.org/officeDocument/2006/relationships/image" Target="../media/image63.jpeg"/><Relationship Id="rId14" Type="http://schemas.openxmlformats.org/officeDocument/2006/relationships/image" Target="../media/image6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4878288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Growth factors in cancer cell signaling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07686" y="285603"/>
            <a:ext cx="8229600" cy="4641379"/>
          </a:xfrm>
        </p:spPr>
        <p:txBody>
          <a:bodyPr>
            <a:normAutofit/>
          </a:bodyPr>
          <a:lstStyle/>
          <a:p>
            <a:r>
              <a:rPr lang="en-US" b="1" dirty="0" smtClean="0"/>
              <a:t>pathological plasticity of epithelial cells</a:t>
            </a:r>
          </a:p>
          <a:p>
            <a:pPr lvl="1"/>
            <a:r>
              <a:rPr lang="en-US" dirty="0" smtClean="0"/>
              <a:t>neuroendocrine differentiation (NED)</a:t>
            </a:r>
          </a:p>
          <a:p>
            <a:pPr lvl="2"/>
            <a:r>
              <a:rPr lang="en-US" dirty="0" smtClean="0"/>
              <a:t>senescence associated secretory phenotype</a:t>
            </a:r>
          </a:p>
          <a:p>
            <a:pPr lvl="2"/>
            <a:r>
              <a:rPr lang="en-US" dirty="0" smtClean="0"/>
              <a:t>cell cycle</a:t>
            </a:r>
          </a:p>
          <a:p>
            <a:pPr lvl="1"/>
            <a:r>
              <a:rPr lang="en-US" dirty="0" smtClean="0"/>
              <a:t>epithelial-mesenchymal transition (EMT)</a:t>
            </a:r>
          </a:p>
          <a:p>
            <a:pPr lvl="2"/>
            <a:r>
              <a:rPr lang="en-US" dirty="0" smtClean="0"/>
              <a:t>cancer stem cells (CSCs)</a:t>
            </a:r>
          </a:p>
          <a:p>
            <a:pPr lvl="2"/>
            <a:r>
              <a:rPr lang="en-US" dirty="0" smtClean="0"/>
              <a:t>role of MDM2</a:t>
            </a:r>
          </a:p>
          <a:p>
            <a:r>
              <a:rPr lang="en-US" b="1" dirty="0"/>
              <a:t>T</a:t>
            </a:r>
            <a:r>
              <a:rPr lang="en-US" b="1" dirty="0" smtClean="0"/>
              <a:t>ransforming Growth </a:t>
            </a:r>
            <a:r>
              <a:rPr lang="en-US" b="1" dirty="0"/>
              <a:t>F</a:t>
            </a:r>
            <a:r>
              <a:rPr lang="en-US" b="1" dirty="0" smtClean="0"/>
              <a:t>actor-</a:t>
            </a:r>
            <a:r>
              <a:rPr lang="en-US" b="1" dirty="0" smtClean="0">
                <a:latin typeface="Symbol" pitchFamily="18" charset="2"/>
              </a:rPr>
              <a:t>b</a:t>
            </a:r>
            <a:r>
              <a:rPr lang="en-US" b="1" dirty="0" smtClean="0"/>
              <a:t> signal transduction</a:t>
            </a:r>
          </a:p>
          <a:p>
            <a:pPr lvl="1"/>
            <a:r>
              <a:rPr lang="en-US" dirty="0" smtClean="0"/>
              <a:t>Growth/differentiation factor – 15</a:t>
            </a:r>
          </a:p>
          <a:p>
            <a:pPr lvl="2"/>
            <a:r>
              <a:rPr lang="en-US" dirty="0" smtClean="0"/>
              <a:t>signal transduction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ole in cancer and damaged hematopoiesis</a:t>
            </a:r>
          </a:p>
          <a:p>
            <a:pPr lvl="2"/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96" y="3429000"/>
            <a:ext cx="1108432" cy="137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1374066" cy="102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D:\Kaja\Manuscripts&amp;Papers\NED&amp;Cell Cycle_Zuzka\old\Pernicova_Figs_old\Links\CS_40x 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061" y="839881"/>
            <a:ext cx="1368152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65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22469" y="245173"/>
            <a:ext cx="5616624" cy="322666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1800" dirty="0" smtClean="0"/>
              <a:t>1) </a:t>
            </a:r>
            <a:r>
              <a:rPr lang="en-US" sz="1800" b="1" dirty="0" smtClean="0"/>
              <a:t>androgen deprivation therapy induces secretory, tumor-promoting senescent cells in prostate tumors</a:t>
            </a:r>
          </a:p>
          <a:p>
            <a:pPr algn="just"/>
            <a:r>
              <a:rPr lang="en-US" sz="1800" dirty="0" smtClean="0"/>
              <a:t>We showed link </a:t>
            </a:r>
            <a:r>
              <a:rPr lang="en-US" sz="1800" dirty="0"/>
              <a:t>between </a:t>
            </a:r>
            <a:r>
              <a:rPr lang="en-US" sz="1800" dirty="0" smtClean="0"/>
              <a:t>inhibition of </a:t>
            </a:r>
            <a:r>
              <a:rPr lang="en-US" sz="1800" dirty="0"/>
              <a:t>androgen receptor signaling, down-regulation of S-phase kinase-associated protein 2, and the </a:t>
            </a:r>
            <a:r>
              <a:rPr lang="en-US" sz="1800" dirty="0" smtClean="0"/>
              <a:t>appearance of </a:t>
            </a:r>
            <a:r>
              <a:rPr lang="en-US" sz="1800" dirty="0"/>
              <a:t>secretory, tumor-promoting </a:t>
            </a:r>
            <a:r>
              <a:rPr lang="en-US" sz="1800" b="1" dirty="0">
                <a:solidFill>
                  <a:srgbClr val="FF0000"/>
                </a:solidFill>
              </a:rPr>
              <a:t>senescent cells </a:t>
            </a:r>
            <a:r>
              <a:rPr lang="en-US" sz="1800" dirty="0"/>
              <a:t>in prostate tumors. </a:t>
            </a:r>
            <a:endParaRPr lang="en-US" sz="1800" dirty="0" smtClean="0"/>
          </a:p>
          <a:p>
            <a:pPr algn="just"/>
            <a:r>
              <a:rPr lang="en-US" sz="1800" dirty="0" smtClean="0"/>
              <a:t>We </a:t>
            </a:r>
            <a:r>
              <a:rPr lang="en-US" sz="1800" dirty="0"/>
              <a:t>propose that </a:t>
            </a:r>
            <a:r>
              <a:rPr lang="en-US" sz="1800" b="1" dirty="0">
                <a:solidFill>
                  <a:srgbClr val="FF0000"/>
                </a:solidFill>
              </a:rPr>
              <a:t>androgen deprivation therapy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/>
              <a:t>may contribute </a:t>
            </a:r>
            <a:r>
              <a:rPr lang="en-US" sz="1800" dirty="0" smtClean="0"/>
              <a:t>to the </a:t>
            </a:r>
            <a:r>
              <a:rPr lang="en-US" sz="1800" dirty="0"/>
              <a:t>development of androgen-independent prostate cancer through </a:t>
            </a:r>
            <a:r>
              <a:rPr lang="en-US" sz="1800" b="1" dirty="0">
                <a:solidFill>
                  <a:srgbClr val="FF0000"/>
                </a:solidFill>
              </a:rPr>
              <a:t>modulation of the tissue </a:t>
            </a:r>
            <a:r>
              <a:rPr lang="en-US" sz="1800" b="1" dirty="0" smtClean="0">
                <a:solidFill>
                  <a:srgbClr val="FF0000"/>
                </a:solidFill>
              </a:rPr>
              <a:t>microenvironment by </a:t>
            </a:r>
            <a:r>
              <a:rPr lang="en-US" sz="1800" b="1" dirty="0">
                <a:solidFill>
                  <a:srgbClr val="FF0000"/>
                </a:solidFill>
              </a:rPr>
              <a:t>senescent cells.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42828"/>
            <a:ext cx="5247513" cy="288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37" y="332656"/>
            <a:ext cx="2908896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8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1062" y="5157192"/>
            <a:ext cx="6512511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2) The role of MDM2 in epithelial-to-mesenchymal transition: implication for cancer progression</a:t>
            </a:r>
            <a:endParaRPr lang="en-US" sz="2800" dirty="0"/>
          </a:p>
        </p:txBody>
      </p:sp>
      <p:pic>
        <p:nvPicPr>
          <p:cNvPr id="32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9" y="145085"/>
            <a:ext cx="2570962" cy="229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19" y="145085"/>
            <a:ext cx="3885518" cy="213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44579"/>
            <a:ext cx="4331143" cy="271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30268"/>
            <a:ext cx="4104456" cy="194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65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925" y="5603950"/>
            <a:ext cx="6512511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Summary</a:t>
            </a:r>
            <a:endParaRPr lang="cs-CZ" sz="36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250862" y="90029"/>
            <a:ext cx="8568952" cy="5256584"/>
            <a:chOff x="323528" y="1268760"/>
            <a:chExt cx="8568952" cy="5256584"/>
          </a:xfrm>
        </p:grpSpPr>
        <p:sp>
          <p:nvSpPr>
            <p:cNvPr id="2" name="Obdélník 1"/>
            <p:cNvSpPr/>
            <p:nvPr/>
          </p:nvSpPr>
          <p:spPr>
            <a:xfrm>
              <a:off x="323528" y="1268760"/>
              <a:ext cx="8568952" cy="525658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61" name="Text Box 29"/>
            <p:cNvSpPr txBox="1">
              <a:spLocks noChangeArrowheads="1"/>
            </p:cNvSpPr>
            <p:nvPr/>
          </p:nvSpPr>
          <p:spPr bwMode="auto">
            <a:xfrm>
              <a:off x="539750" y="5084763"/>
              <a:ext cx="3816350" cy="131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1pPr>
              <a:lvl2pPr>
                <a:buClr>
                  <a:srgbClr val="000000"/>
                </a:buClr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2pPr>
              <a:lvl3pPr>
                <a:buClr>
                  <a:srgbClr val="000000"/>
                </a:buClr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3pPr>
              <a:lvl4pPr>
                <a:buClr>
                  <a:srgbClr val="000000"/>
                </a:buClr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4pPr>
              <a:lvl5pPr>
                <a:buClr>
                  <a:srgbClr val="000000"/>
                </a:buClr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cs-CZ" sz="2000">
                  <a:solidFill>
                    <a:srgbClr val="FFFF00"/>
                  </a:solidFill>
                </a:rPr>
                <a:t>p53 dependent</a:t>
              </a:r>
            </a:p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cs-CZ" sz="2000"/>
                <a:t>p53 independent</a:t>
              </a:r>
            </a:p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cs-CZ" sz="2000">
                  <a:solidFill>
                    <a:srgbClr val="99FF66"/>
                  </a:solidFill>
                </a:rPr>
                <a:t>EMT dependent</a:t>
              </a:r>
            </a:p>
          </p:txBody>
        </p:sp>
        <p:grpSp>
          <p:nvGrpSpPr>
            <p:cNvPr id="95264" name="Group 32"/>
            <p:cNvGrpSpPr>
              <a:grpSpLocks/>
            </p:cNvGrpSpPr>
            <p:nvPr/>
          </p:nvGrpSpPr>
          <p:grpSpPr bwMode="auto">
            <a:xfrm>
              <a:off x="1258888" y="2205038"/>
              <a:ext cx="7058025" cy="2678112"/>
              <a:chOff x="1020" y="1793"/>
              <a:chExt cx="4446" cy="1687"/>
            </a:xfrm>
          </p:grpSpPr>
          <p:sp>
            <p:nvSpPr>
              <p:cNvPr id="95236" name="Text Box 4"/>
              <p:cNvSpPr txBox="1">
                <a:spLocks noChangeArrowheads="1"/>
              </p:cNvSpPr>
              <p:nvPr/>
            </p:nvSpPr>
            <p:spPr bwMode="auto">
              <a:xfrm>
                <a:off x="2426" y="2069"/>
                <a:ext cx="99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sz="3600" dirty="0">
                    <a:solidFill>
                      <a:srgbClr val="FF00FF"/>
                    </a:solidFill>
                  </a:rPr>
                  <a:t>MDM2</a:t>
                </a:r>
              </a:p>
            </p:txBody>
          </p:sp>
          <p:sp>
            <p:nvSpPr>
              <p:cNvPr id="95237" name="Text Box 5"/>
              <p:cNvSpPr txBox="1">
                <a:spLocks noChangeArrowheads="1"/>
              </p:cNvSpPr>
              <p:nvPr/>
            </p:nvSpPr>
            <p:spPr bwMode="auto">
              <a:xfrm>
                <a:off x="2336" y="3249"/>
                <a:ext cx="99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cs-CZ"/>
                  <a:t>Cell migration</a:t>
                </a:r>
              </a:p>
            </p:txBody>
          </p:sp>
          <p:sp>
            <p:nvSpPr>
              <p:cNvPr id="95238" name="Text Box 6"/>
              <p:cNvSpPr txBox="1">
                <a:spLocks noChangeArrowheads="1"/>
              </p:cNvSpPr>
              <p:nvPr/>
            </p:nvSpPr>
            <p:spPr bwMode="auto">
              <a:xfrm>
                <a:off x="1020" y="2115"/>
                <a:ext cx="54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/>
                  <a:t>TGF-</a:t>
                </a:r>
                <a:r>
                  <a:rPr lang="cs-CZ">
                    <a:latin typeface="Symbol" pitchFamily="18" charset="2"/>
                  </a:rPr>
                  <a:t>b</a:t>
                </a:r>
              </a:p>
            </p:txBody>
          </p:sp>
          <p:sp>
            <p:nvSpPr>
              <p:cNvPr id="95239" name="Text Box 7"/>
              <p:cNvSpPr txBox="1">
                <a:spLocks noChangeArrowheads="1"/>
              </p:cNvSpPr>
              <p:nvPr/>
            </p:nvSpPr>
            <p:spPr bwMode="auto">
              <a:xfrm>
                <a:off x="1655" y="2296"/>
                <a:ext cx="54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/>
                  <a:t>p14Arf</a:t>
                </a:r>
              </a:p>
            </p:txBody>
          </p:sp>
          <p:sp>
            <p:nvSpPr>
              <p:cNvPr id="95240" name="Text Box 8"/>
              <p:cNvSpPr txBox="1">
                <a:spLocks noChangeArrowheads="1"/>
              </p:cNvSpPr>
              <p:nvPr/>
            </p:nvSpPr>
            <p:spPr bwMode="auto">
              <a:xfrm>
                <a:off x="4422" y="2024"/>
                <a:ext cx="1044" cy="6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/>
                  <a:t>Cancer transformation</a:t>
                </a:r>
              </a:p>
              <a:p>
                <a:pPr algn="ctr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/>
                  <a:t>EMT</a:t>
                </a:r>
              </a:p>
            </p:txBody>
          </p:sp>
          <p:sp>
            <p:nvSpPr>
              <p:cNvPr id="95241" name="Text Box 9"/>
              <p:cNvSpPr txBox="1">
                <a:spLocks noChangeArrowheads="1"/>
              </p:cNvSpPr>
              <p:nvPr/>
            </p:nvSpPr>
            <p:spPr bwMode="auto">
              <a:xfrm>
                <a:off x="3969" y="2024"/>
                <a:ext cx="63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/>
                  <a:t>MDMX</a:t>
                </a:r>
              </a:p>
            </p:txBody>
          </p:sp>
          <p:sp>
            <p:nvSpPr>
              <p:cNvPr id="95242" name="Text Box 10"/>
              <p:cNvSpPr txBox="1">
                <a:spLocks noChangeArrowheads="1"/>
              </p:cNvSpPr>
              <p:nvPr/>
            </p:nvSpPr>
            <p:spPr bwMode="auto">
              <a:xfrm>
                <a:off x="3696" y="1793"/>
                <a:ext cx="45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/>
                  <a:t>Slug</a:t>
                </a:r>
              </a:p>
            </p:txBody>
          </p:sp>
          <p:sp>
            <p:nvSpPr>
              <p:cNvPr id="95244" name="Text Box 12"/>
              <p:cNvSpPr txBox="1">
                <a:spLocks noChangeArrowheads="1"/>
              </p:cNvSpPr>
              <p:nvPr/>
            </p:nvSpPr>
            <p:spPr bwMode="auto">
              <a:xfrm>
                <a:off x="3787" y="2296"/>
                <a:ext cx="4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buClr>
                    <a:srgbClr val="000000"/>
                  </a:buClr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34290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/>
                  <a:t>Twist</a:t>
                </a:r>
              </a:p>
            </p:txBody>
          </p:sp>
          <p:grpSp>
            <p:nvGrpSpPr>
              <p:cNvPr id="95248" name="Group 16"/>
              <p:cNvGrpSpPr>
                <a:grpSpLocks/>
              </p:cNvGrpSpPr>
              <p:nvPr/>
            </p:nvGrpSpPr>
            <p:grpSpPr bwMode="auto">
              <a:xfrm rot="16200000" flipH="1">
                <a:off x="3810" y="1819"/>
                <a:ext cx="181" cy="953"/>
                <a:chOff x="2699" y="2523"/>
                <a:chExt cx="181" cy="771"/>
              </a:xfrm>
            </p:grpSpPr>
            <p:sp>
              <p:nvSpPr>
                <p:cNvPr id="95249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788" y="2523"/>
                  <a:ext cx="0" cy="771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/>
                <a:p>
                  <a:endParaRPr lang="en-US"/>
                </a:p>
              </p:txBody>
            </p:sp>
            <p:sp>
              <p:nvSpPr>
                <p:cNvPr id="95250" name="Line 18"/>
                <p:cNvSpPr>
                  <a:spLocks noChangeShapeType="1"/>
                </p:cNvSpPr>
                <p:nvPr/>
              </p:nvSpPr>
              <p:spPr bwMode="auto">
                <a:xfrm>
                  <a:off x="2699" y="2523"/>
                  <a:ext cx="181" cy="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/>
                <a:p>
                  <a:endParaRPr lang="en-US"/>
                </a:p>
              </p:txBody>
            </p:sp>
          </p:grpSp>
          <p:grpSp>
            <p:nvGrpSpPr>
              <p:cNvPr id="95251" name="Group 19"/>
              <p:cNvGrpSpPr>
                <a:grpSpLocks/>
              </p:cNvGrpSpPr>
              <p:nvPr/>
            </p:nvGrpSpPr>
            <p:grpSpPr bwMode="auto">
              <a:xfrm flipH="1" flipV="1">
                <a:off x="2699" y="2478"/>
                <a:ext cx="227" cy="725"/>
                <a:chOff x="2699" y="2523"/>
                <a:chExt cx="181" cy="771"/>
              </a:xfrm>
            </p:grpSpPr>
            <p:sp>
              <p:nvSpPr>
                <p:cNvPr id="95252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2788" y="2523"/>
                  <a:ext cx="0" cy="771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/>
                <a:p>
                  <a:endParaRPr lang="en-US"/>
                </a:p>
              </p:txBody>
            </p:sp>
            <p:sp>
              <p:nvSpPr>
                <p:cNvPr id="95253" name="Line 21"/>
                <p:cNvSpPr>
                  <a:spLocks noChangeShapeType="1"/>
                </p:cNvSpPr>
                <p:nvPr/>
              </p:nvSpPr>
              <p:spPr bwMode="auto">
                <a:xfrm>
                  <a:off x="2699" y="2523"/>
                  <a:ext cx="181" cy="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/>
                <a:p>
                  <a:endParaRPr lang="en-US"/>
                </a:p>
              </p:txBody>
            </p:sp>
          </p:grpSp>
          <p:sp>
            <p:nvSpPr>
              <p:cNvPr id="95254" name="Line 22"/>
              <p:cNvSpPr>
                <a:spLocks noChangeShapeType="1"/>
              </p:cNvSpPr>
              <p:nvPr/>
            </p:nvSpPr>
            <p:spPr bwMode="auto">
              <a:xfrm flipH="1">
                <a:off x="3061" y="2024"/>
                <a:ext cx="772" cy="12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95255" name="Line 23"/>
              <p:cNvSpPr>
                <a:spLocks noChangeShapeType="1"/>
              </p:cNvSpPr>
              <p:nvPr/>
            </p:nvSpPr>
            <p:spPr bwMode="auto">
              <a:xfrm flipH="1">
                <a:off x="3198" y="2523"/>
                <a:ext cx="725" cy="72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grpSp>
            <p:nvGrpSpPr>
              <p:cNvPr id="95256" name="Group 24"/>
              <p:cNvGrpSpPr>
                <a:grpSpLocks/>
              </p:cNvGrpSpPr>
              <p:nvPr/>
            </p:nvGrpSpPr>
            <p:grpSpPr bwMode="auto">
              <a:xfrm rot="5400000">
                <a:off x="1859" y="1911"/>
                <a:ext cx="181" cy="680"/>
                <a:chOff x="2699" y="2523"/>
                <a:chExt cx="181" cy="771"/>
              </a:xfrm>
            </p:grpSpPr>
            <p:sp>
              <p:nvSpPr>
                <p:cNvPr id="95257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788" y="2523"/>
                  <a:ext cx="0" cy="771"/>
                </a:xfrm>
                <a:prstGeom prst="line">
                  <a:avLst/>
                </a:prstGeom>
                <a:noFill/>
                <a:ln w="19050">
                  <a:solidFill>
                    <a:srgbClr val="99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/>
                <a:p>
                  <a:endParaRPr lang="en-US"/>
                </a:p>
              </p:txBody>
            </p:sp>
            <p:sp>
              <p:nvSpPr>
                <p:cNvPr id="95258" name="Line 26"/>
                <p:cNvSpPr>
                  <a:spLocks noChangeShapeType="1"/>
                </p:cNvSpPr>
                <p:nvPr/>
              </p:nvSpPr>
              <p:spPr bwMode="auto">
                <a:xfrm>
                  <a:off x="2699" y="2523"/>
                  <a:ext cx="181" cy="0"/>
                </a:xfrm>
                <a:prstGeom prst="line">
                  <a:avLst/>
                </a:prstGeom>
                <a:noFill/>
                <a:ln w="19050">
                  <a:solidFill>
                    <a:srgbClr val="99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/>
                <a:p>
                  <a:endParaRPr lang="en-US"/>
                </a:p>
              </p:txBody>
            </p:sp>
          </p:grpSp>
          <p:sp>
            <p:nvSpPr>
              <p:cNvPr id="95259" name="Line 27"/>
              <p:cNvSpPr>
                <a:spLocks noChangeShapeType="1"/>
              </p:cNvSpPr>
              <p:nvPr/>
            </p:nvSpPr>
            <p:spPr bwMode="auto">
              <a:xfrm flipV="1">
                <a:off x="3334" y="1979"/>
                <a:ext cx="408" cy="18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95260" name="Line 28"/>
              <p:cNvSpPr>
                <a:spLocks noChangeShapeType="1"/>
              </p:cNvSpPr>
              <p:nvPr/>
            </p:nvSpPr>
            <p:spPr bwMode="auto">
              <a:xfrm>
                <a:off x="3711" y="1933"/>
                <a:ext cx="46" cy="9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95263" name="Line 31"/>
              <p:cNvSpPr>
                <a:spLocks noChangeShapeType="1"/>
              </p:cNvSpPr>
              <p:nvPr/>
            </p:nvSpPr>
            <p:spPr bwMode="auto">
              <a:xfrm flipV="1">
                <a:off x="1519" y="1888"/>
                <a:ext cx="2177" cy="272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</p:grpSp>
        <p:sp>
          <p:nvSpPr>
            <p:cNvPr id="95265" name="Text Box 33"/>
            <p:cNvSpPr txBox="1">
              <a:spLocks noChangeArrowheads="1"/>
            </p:cNvSpPr>
            <p:nvPr/>
          </p:nvSpPr>
          <p:spPr bwMode="auto">
            <a:xfrm>
              <a:off x="3419475" y="5373688"/>
              <a:ext cx="12954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1pPr>
              <a:lvl2pPr>
                <a:buClr>
                  <a:srgbClr val="000000"/>
                </a:buClr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2pPr>
              <a:lvl3pPr>
                <a:buClr>
                  <a:srgbClr val="000000"/>
                </a:buClr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3pPr>
              <a:lvl4pPr>
                <a:buClr>
                  <a:srgbClr val="000000"/>
                </a:buClr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4pPr>
              <a:lvl5pPr>
                <a:buClr>
                  <a:srgbClr val="000000"/>
                </a:buClr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34290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cs-CZ"/>
                <a:t>Metastasis</a:t>
              </a:r>
            </a:p>
          </p:txBody>
        </p:sp>
        <p:sp>
          <p:nvSpPr>
            <p:cNvPr id="95266" name="Line 34"/>
            <p:cNvSpPr>
              <a:spLocks noChangeShapeType="1"/>
            </p:cNvSpPr>
            <p:nvPr/>
          </p:nvSpPr>
          <p:spPr bwMode="auto">
            <a:xfrm>
              <a:off x="4140200" y="4941888"/>
              <a:ext cx="0" cy="4318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31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864" y="5373216"/>
            <a:ext cx="5724129" cy="1143000"/>
          </a:xfrm>
        </p:spPr>
        <p:txBody>
          <a:bodyPr/>
          <a:lstStyle/>
          <a:p>
            <a:r>
              <a:rPr lang="en-US" dirty="0" smtClean="0"/>
              <a:t>4) new methods &amp; approaches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8229600" cy="604664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/>
              <a:t>a) isolation of normal mouse prostate stem cells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1" y="764704"/>
            <a:ext cx="68865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86992"/>
            <a:ext cx="2729520" cy="28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71800"/>
            <a:ext cx="22479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6080776" y="2422054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rot="5400000" flipH="1">
            <a:off x="4355976" y="3861048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4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143000"/>
          </a:xfrm>
        </p:spPr>
        <p:txBody>
          <a:bodyPr>
            <a:normAutofit/>
          </a:bodyPr>
          <a:lstStyle/>
          <a:p>
            <a:pPr marL="457200" lvl="1" algn="l" rtl="0">
              <a:spcBef>
                <a:spcPct val="20000"/>
              </a:spcBef>
            </a:pP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b) multicolor 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protocol for characterization and separation of human prostate cancer stem cells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27974217"/>
              </p:ext>
            </p:extLst>
          </p:nvPr>
        </p:nvGraphicFramePr>
        <p:xfrm>
          <a:off x="755576" y="1628802"/>
          <a:ext cx="7848872" cy="48706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308365"/>
                <a:gridCol w="1775026"/>
                <a:gridCol w="1775026"/>
                <a:gridCol w="933981"/>
                <a:gridCol w="1028237"/>
                <a:gridCol w="1028237"/>
              </a:tblGrid>
              <a:tr h="488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primary antibody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conjugate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made in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isotype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source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560638"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LIN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EpCAM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FITC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mouse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IgG1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Miltenyi</a:t>
                      </a:r>
                      <a:endParaRPr lang="en-US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130-080-301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37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FAP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PE-</a:t>
                      </a:r>
                      <a:r>
                        <a:rPr lang="en-US" sz="1200" dirty="0" err="1">
                          <a:effectLst/>
                        </a:rPr>
                        <a:t>TexasRed</a:t>
                      </a:r>
                      <a:endParaRPr lang="en-US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Light-Link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mouse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IgG1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R&amp;D MAB3715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11135">
                <a:tc rowSpan="7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CSCs-specific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CD49f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PerCP</a:t>
                      </a:r>
                      <a:r>
                        <a:rPr lang="en-US" sz="1200" dirty="0">
                          <a:effectLst/>
                        </a:rPr>
                        <a:t>/Cy5.5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rat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IgG2a kappa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BioLegend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313618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37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CD44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APC/Cy7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rat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IgG2b kappa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BioLegend</a:t>
                      </a:r>
                      <a:endParaRPr lang="en-US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103028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06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CD24 (SN3)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PB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mouse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IgG1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Exbio</a:t>
                      </a:r>
                      <a:endParaRPr lang="en-US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PB-503-T025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37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Trop-2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PerCP</a:t>
                      </a:r>
                      <a:endParaRPr lang="en-US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Light-Link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mouse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IgG2A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R&amp;D</a:t>
                      </a:r>
                      <a:endParaRPr lang="en-US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MAB650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06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CD133/1 (AC133)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Biotin+streptavidin</a:t>
                      </a:r>
                      <a:r>
                        <a:rPr lang="en-US" sz="1200" dirty="0">
                          <a:effectLst/>
                        </a:rPr>
                        <a:t> PE/Cy7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mouse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IgG1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Miltenyi</a:t>
                      </a:r>
                      <a:endParaRPr lang="en-US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130-090-664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06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CD133/2 (</a:t>
                      </a:r>
                      <a:r>
                        <a:rPr lang="en-US" sz="1200" dirty="0">
                          <a:effectLst/>
                        </a:rPr>
                        <a:t>AC141)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mouse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IgG1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Miltenyi</a:t>
                      </a:r>
                      <a:endParaRPr lang="en-US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130-080-901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06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CD133/2 (</a:t>
                      </a:r>
                      <a:r>
                        <a:rPr lang="en-US" sz="1200" dirty="0">
                          <a:effectLst/>
                        </a:rPr>
                        <a:t>293C3)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APC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mouse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IgG2b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Miltenyi</a:t>
                      </a:r>
                      <a:endParaRPr lang="en-US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130-090-854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6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793598" cy="578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3831176" cy="572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404664"/>
            <a:ext cx="136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Patient #123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4932040" y="404664"/>
            <a:ext cx="1251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Patient #24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8820" y="188640"/>
            <a:ext cx="8856984" cy="11430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c) new automatic cell cloning assay (ACCA) </a:t>
            </a: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determination 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clonogenic capacity of </a:t>
            </a:r>
            <a:r>
              <a: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CSCs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5" y="1324173"/>
            <a:ext cx="3810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35" y="1324173"/>
            <a:ext cx="1930985" cy="124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4947971" y="1916427"/>
            <a:ext cx="2612349" cy="2100469"/>
            <a:chOff x="4947971" y="1916427"/>
            <a:chExt cx="2612349" cy="2100469"/>
          </a:xfrm>
        </p:grpSpPr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804" y="2492896"/>
              <a:ext cx="213360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4947971" y="1916427"/>
              <a:ext cx="2612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</a:t>
              </a:r>
              <a:r>
                <a:rPr lang="en-US" dirty="0" smtClean="0"/>
                <a:t>ingle cell/well </a:t>
              </a:r>
            </a:p>
            <a:p>
              <a:pPr algn="ctr"/>
              <a:r>
                <a:rPr lang="en-US" dirty="0" smtClean="0"/>
                <a:t>up to 384 well plate</a:t>
              </a:r>
              <a:endParaRPr lang="en-US" dirty="0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3070119" y="2852936"/>
            <a:ext cx="2237892" cy="1518089"/>
            <a:chOff x="3070119" y="2852936"/>
            <a:chExt cx="2237892" cy="1518089"/>
          </a:xfrm>
        </p:grpSpPr>
        <p:cxnSp>
          <p:nvCxnSpPr>
            <p:cNvPr id="5" name="Přímá spojnice se šipkou 4"/>
            <p:cNvCxnSpPr/>
            <p:nvPr/>
          </p:nvCxnSpPr>
          <p:spPr>
            <a:xfrm flipV="1">
              <a:off x="3070119" y="2852936"/>
              <a:ext cx="2237892" cy="151808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se šipkou 25"/>
            <p:cNvCxnSpPr/>
            <p:nvPr/>
          </p:nvCxnSpPr>
          <p:spPr>
            <a:xfrm flipV="1">
              <a:off x="3070119" y="2996952"/>
              <a:ext cx="2237892" cy="137206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se šipkou 27"/>
            <p:cNvCxnSpPr/>
            <p:nvPr/>
          </p:nvCxnSpPr>
          <p:spPr>
            <a:xfrm flipV="1">
              <a:off x="3070119" y="3140968"/>
              <a:ext cx="2237892" cy="122804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Skupina 3"/>
          <p:cNvGrpSpPr/>
          <p:nvPr/>
        </p:nvGrpSpPr>
        <p:grpSpPr>
          <a:xfrm>
            <a:off x="3435801" y="3331681"/>
            <a:ext cx="1872210" cy="1147810"/>
            <a:chOff x="3435801" y="3331681"/>
            <a:chExt cx="1872210" cy="1147810"/>
          </a:xfrm>
        </p:grpSpPr>
        <p:cxnSp>
          <p:nvCxnSpPr>
            <p:cNvPr id="31" name="Přímá spojnice se šipkou 30"/>
            <p:cNvCxnSpPr/>
            <p:nvPr/>
          </p:nvCxnSpPr>
          <p:spPr>
            <a:xfrm flipV="1">
              <a:off x="3435802" y="3331681"/>
              <a:ext cx="1872209" cy="114781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Přímá spojnice se šipkou 31"/>
            <p:cNvCxnSpPr/>
            <p:nvPr/>
          </p:nvCxnSpPr>
          <p:spPr>
            <a:xfrm flipV="1">
              <a:off x="3435802" y="3501008"/>
              <a:ext cx="1872209" cy="97647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Přímá spojnice se šipkou 32"/>
            <p:cNvCxnSpPr/>
            <p:nvPr/>
          </p:nvCxnSpPr>
          <p:spPr>
            <a:xfrm flipV="1">
              <a:off x="3435801" y="3722034"/>
              <a:ext cx="1872210" cy="75745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" name="Skupina 6"/>
          <p:cNvGrpSpPr/>
          <p:nvPr/>
        </p:nvGrpSpPr>
        <p:grpSpPr>
          <a:xfrm>
            <a:off x="4511548" y="4004138"/>
            <a:ext cx="3244735" cy="1321900"/>
            <a:chOff x="4511548" y="4004138"/>
            <a:chExt cx="3244735" cy="1321900"/>
          </a:xfrm>
        </p:grpSpPr>
        <p:sp>
          <p:nvSpPr>
            <p:cNvPr id="23" name="TextovéPole 22"/>
            <p:cNvSpPr txBox="1"/>
            <p:nvPr/>
          </p:nvSpPr>
          <p:spPr>
            <a:xfrm>
              <a:off x="4511548" y="4004138"/>
              <a:ext cx="3244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re-culture after sorting (2D, 3D)</a:t>
              </a:r>
              <a:endParaRPr lang="en-US" dirty="0"/>
            </a:p>
          </p:txBody>
        </p:sp>
        <p:cxnSp>
          <p:nvCxnSpPr>
            <p:cNvPr id="7168" name="Přímá spojnice se šipkou 7167"/>
            <p:cNvCxnSpPr/>
            <p:nvPr/>
          </p:nvCxnSpPr>
          <p:spPr>
            <a:xfrm>
              <a:off x="6117785" y="4365104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7178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467" y="4736629"/>
              <a:ext cx="689650" cy="582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107" y="4736629"/>
              <a:ext cx="677437" cy="589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Skupina 7"/>
          <p:cNvGrpSpPr/>
          <p:nvPr/>
        </p:nvGrpSpPr>
        <p:grpSpPr>
          <a:xfrm>
            <a:off x="3992544" y="5301208"/>
            <a:ext cx="4611904" cy="1445582"/>
            <a:chOff x="3992544" y="5301208"/>
            <a:chExt cx="4611904" cy="1445582"/>
          </a:xfrm>
        </p:grpSpPr>
        <p:sp>
          <p:nvSpPr>
            <p:cNvPr id="45" name="TextovéPole 44"/>
            <p:cNvSpPr txBox="1"/>
            <p:nvPr/>
          </p:nvSpPr>
          <p:spPr>
            <a:xfrm>
              <a:off x="3992544" y="5589240"/>
              <a:ext cx="461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analysis: </a:t>
              </a:r>
              <a:r>
                <a:rPr lang="en-US" dirty="0" err="1" smtClean="0"/>
                <a:t>CyQuant</a:t>
              </a:r>
              <a:r>
                <a:rPr lang="en-US" dirty="0" smtClean="0"/>
                <a:t>, ATP, </a:t>
              </a:r>
              <a:r>
                <a:rPr lang="en-US" dirty="0" err="1" smtClean="0"/>
                <a:t>xCelligence</a:t>
              </a:r>
              <a:r>
                <a:rPr lang="en-US" dirty="0" smtClean="0"/>
                <a:t>, microscopy</a:t>
              </a:r>
              <a:endParaRPr lang="en-US" dirty="0"/>
            </a:p>
          </p:txBody>
        </p:sp>
        <p:cxnSp>
          <p:nvCxnSpPr>
            <p:cNvPr id="48" name="Přímá spojnice se šipkou 47"/>
            <p:cNvCxnSpPr/>
            <p:nvPr/>
          </p:nvCxnSpPr>
          <p:spPr>
            <a:xfrm>
              <a:off x="6111605" y="5301208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7180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7971" y="6025138"/>
              <a:ext cx="940916" cy="645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82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646" y="5949280"/>
              <a:ext cx="1036358" cy="797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83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200" y="5966456"/>
              <a:ext cx="758243" cy="758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616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3" y="1772816"/>
            <a:ext cx="4733925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48" y="3666580"/>
            <a:ext cx="3117510" cy="24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37" y="1268760"/>
            <a:ext cx="3123121" cy="239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3528" y="195069"/>
            <a:ext cx="8025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Clonogenic </a:t>
            </a:r>
            <a:r>
              <a:rPr lang="en-US" sz="2400" dirty="0"/>
              <a:t>capacity </a:t>
            </a:r>
            <a:r>
              <a:rPr lang="en-US" sz="2400" dirty="0" smtClean="0"/>
              <a:t>of CD44/CD133</a:t>
            </a:r>
            <a:r>
              <a:rPr lang="en-US" sz="2400" baseline="30000" dirty="0" smtClean="0"/>
              <a:t>low </a:t>
            </a:r>
            <a:r>
              <a:rPr lang="en-US" sz="2400" dirty="0" smtClean="0"/>
              <a:t>vs. CD44/CD133</a:t>
            </a:r>
            <a:r>
              <a:rPr lang="en-US" sz="2400" baseline="30000" dirty="0" smtClean="0"/>
              <a:t>high </a:t>
            </a:r>
            <a:r>
              <a:rPr lang="en-US" sz="2400" dirty="0" smtClean="0"/>
              <a:t>cells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487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468313" y="188913"/>
            <a:ext cx="82296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b="1">
                <a:solidFill>
                  <a:srgbClr val="FF0066"/>
                </a:solidFill>
                <a:cs typeface="Arial" charset="0"/>
              </a:rPr>
              <a:t>EMT in SCs/CSCs-like subpopulation</a:t>
            </a:r>
          </a:p>
        </p:txBody>
      </p:sp>
      <p:pic>
        <p:nvPicPr>
          <p:cNvPr id="28675" name="Picture 5" descr="DSC09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836613"/>
            <a:ext cx="133191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DSC09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36613"/>
            <a:ext cx="133191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36613"/>
            <a:ext cx="1366837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Line 11"/>
          <p:cNvSpPr>
            <a:spLocks noChangeShapeType="1"/>
          </p:cNvSpPr>
          <p:nvPr/>
        </p:nvSpPr>
        <p:spPr bwMode="auto">
          <a:xfrm>
            <a:off x="2987675" y="2060575"/>
            <a:ext cx="1296988" cy="792163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Line 12"/>
          <p:cNvSpPr>
            <a:spLocks noChangeShapeType="1"/>
          </p:cNvSpPr>
          <p:nvPr/>
        </p:nvSpPr>
        <p:spPr bwMode="auto">
          <a:xfrm flipH="1">
            <a:off x="4500563" y="2133600"/>
            <a:ext cx="1368425" cy="719138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1982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924175"/>
            <a:ext cx="3529013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22" name="Line 14"/>
          <p:cNvSpPr>
            <a:spLocks noChangeShapeType="1"/>
          </p:cNvSpPr>
          <p:nvPr/>
        </p:nvSpPr>
        <p:spPr bwMode="auto">
          <a:xfrm flipH="1">
            <a:off x="2987675" y="4292600"/>
            <a:ext cx="504825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1468438" y="5013325"/>
            <a:ext cx="2452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2000">
                <a:solidFill>
                  <a:srgbClr val="FF0000"/>
                </a:solidFill>
                <a:cs typeface="Arial" charset="0"/>
              </a:rPr>
              <a:t>Lin</a:t>
            </a:r>
            <a:r>
              <a:rPr lang="cs-CZ" altLang="en-US" sz="2000" baseline="30000">
                <a:solidFill>
                  <a:srgbClr val="FF0000"/>
                </a:solidFill>
                <a:cs typeface="Arial" charset="0"/>
              </a:rPr>
              <a:t>-</a:t>
            </a:r>
            <a:r>
              <a:rPr lang="cs-CZ" altLang="en-US" sz="2000">
                <a:solidFill>
                  <a:srgbClr val="FF0000"/>
                </a:solidFill>
                <a:cs typeface="Arial" charset="0"/>
              </a:rPr>
              <a:t>/Sca1</a:t>
            </a:r>
            <a:r>
              <a:rPr lang="cs-CZ" altLang="en-US" sz="2000" baseline="30000">
                <a:solidFill>
                  <a:srgbClr val="FF0000"/>
                </a:solidFill>
                <a:cs typeface="Arial" charset="0"/>
              </a:rPr>
              <a:t>-</a:t>
            </a:r>
            <a:r>
              <a:rPr lang="cs-CZ" altLang="en-US" sz="2000">
                <a:solidFill>
                  <a:srgbClr val="FF0000"/>
                </a:solidFill>
                <a:cs typeface="Arial" charset="0"/>
              </a:rPr>
              <a:t>CD49f</a:t>
            </a:r>
            <a:r>
              <a:rPr lang="cs-CZ" altLang="en-US" sz="2000" baseline="30000">
                <a:solidFill>
                  <a:srgbClr val="FF0000"/>
                </a:solidFill>
                <a:cs typeface="Arial" charset="0"/>
              </a:rPr>
              <a:t>-</a:t>
            </a: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4354513" y="3573463"/>
            <a:ext cx="122396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6011863" y="3933825"/>
            <a:ext cx="576262" cy="10080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971550" y="5734050"/>
            <a:ext cx="194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s-CZ" altLang="en-US">
                <a:solidFill>
                  <a:srgbClr val="FFFFFF">
                    <a:lumMod val="95000"/>
                  </a:srgbClr>
                </a:solidFill>
                <a:cs typeface="Arial" charset="0"/>
              </a:rPr>
              <a:t>RNA isolation 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2554288" y="5949950"/>
            <a:ext cx="57626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>
                  <a:lumMod val="95000"/>
                </a:srgbClr>
              </a:solidFill>
              <a:cs typeface="Arial" charset="0"/>
            </a:endParaRPr>
          </a:p>
        </p:txBody>
      </p:sp>
      <p:sp>
        <p:nvSpPr>
          <p:cNvPr id="119830" name="Text Box 22"/>
          <p:cNvSpPr txBox="1">
            <a:spLocks noChangeArrowheads="1"/>
          </p:cNvSpPr>
          <p:nvPr/>
        </p:nvSpPr>
        <p:spPr bwMode="auto">
          <a:xfrm>
            <a:off x="3203575" y="5734050"/>
            <a:ext cx="194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s-CZ" altLang="en-US" dirty="0" err="1">
                <a:solidFill>
                  <a:srgbClr val="FFFFFF">
                    <a:lumMod val="95000"/>
                  </a:srgbClr>
                </a:solidFill>
                <a:cs typeface="Arial" charset="0"/>
              </a:rPr>
              <a:t>cDNA</a:t>
            </a:r>
            <a:r>
              <a:rPr lang="cs-CZ" altLang="en-US" dirty="0">
                <a:solidFill>
                  <a:srgbClr val="FFFFFF">
                    <a:lumMod val="95000"/>
                  </a:srgbClr>
                </a:solidFill>
                <a:cs typeface="Arial" charset="0"/>
              </a:rPr>
              <a:t> </a:t>
            </a:r>
            <a:r>
              <a:rPr lang="cs-CZ" altLang="en-US" dirty="0" err="1">
                <a:solidFill>
                  <a:srgbClr val="FFFFFF">
                    <a:lumMod val="95000"/>
                  </a:srgbClr>
                </a:solidFill>
                <a:cs typeface="Arial" charset="0"/>
              </a:rPr>
              <a:t>synthesis</a:t>
            </a:r>
            <a:endParaRPr lang="cs-CZ" altLang="en-US" dirty="0">
              <a:solidFill>
                <a:srgbClr val="FFFFFF">
                  <a:lumMod val="95000"/>
                </a:srgbClr>
              </a:solidFill>
              <a:cs typeface="Arial" charset="0"/>
            </a:endParaRPr>
          </a:p>
        </p:txBody>
      </p:sp>
      <p:sp>
        <p:nvSpPr>
          <p:cNvPr id="119831" name="Line 23"/>
          <p:cNvSpPr>
            <a:spLocks noChangeShapeType="1"/>
          </p:cNvSpPr>
          <p:nvPr/>
        </p:nvSpPr>
        <p:spPr bwMode="auto">
          <a:xfrm>
            <a:off x="5076825" y="5949950"/>
            <a:ext cx="5762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>
                  <a:lumMod val="95000"/>
                </a:srgbClr>
              </a:solidFill>
              <a:cs typeface="Arial" charset="0"/>
            </a:endParaRPr>
          </a:p>
        </p:txBody>
      </p:sp>
      <p:sp>
        <p:nvSpPr>
          <p:cNvPr id="119832" name="Text Box 24"/>
          <p:cNvSpPr txBox="1">
            <a:spLocks noChangeArrowheads="1"/>
          </p:cNvSpPr>
          <p:nvPr/>
        </p:nvSpPr>
        <p:spPr bwMode="auto">
          <a:xfrm>
            <a:off x="5795963" y="5661025"/>
            <a:ext cx="29860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s-CZ" altLang="en-US">
                <a:solidFill>
                  <a:srgbClr val="FFFFFF">
                    <a:lumMod val="95000"/>
                  </a:srgbClr>
                </a:solidFill>
                <a:cs typeface="Arial" charset="0"/>
              </a:rPr>
              <a:t>RealTime Ready Custom Panel RT-qPCR</a:t>
            </a:r>
          </a:p>
        </p:txBody>
      </p:sp>
      <p:sp>
        <p:nvSpPr>
          <p:cNvPr id="119835" name="Text Box 27"/>
          <p:cNvSpPr txBox="1">
            <a:spLocks noChangeArrowheads="1"/>
          </p:cNvSpPr>
          <p:nvPr/>
        </p:nvSpPr>
        <p:spPr bwMode="auto">
          <a:xfrm>
            <a:off x="5364163" y="5013325"/>
            <a:ext cx="3598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2000">
                <a:solidFill>
                  <a:srgbClr val="FF0000"/>
                </a:solidFill>
                <a:cs typeface="Arial" charset="0"/>
              </a:rPr>
              <a:t>Lin</a:t>
            </a:r>
            <a:r>
              <a:rPr lang="cs-CZ" altLang="en-US" sz="2000" baseline="30000">
                <a:solidFill>
                  <a:srgbClr val="FF0000"/>
                </a:solidFill>
                <a:cs typeface="Arial" charset="0"/>
              </a:rPr>
              <a:t>-</a:t>
            </a:r>
            <a:r>
              <a:rPr lang="cs-CZ" altLang="en-US" sz="2000">
                <a:solidFill>
                  <a:srgbClr val="FF0000"/>
                </a:solidFill>
                <a:cs typeface="Arial" charset="0"/>
              </a:rPr>
              <a:t>/Sca1</a:t>
            </a:r>
            <a:r>
              <a:rPr lang="cs-CZ" altLang="en-US" sz="2000" baseline="30000">
                <a:solidFill>
                  <a:srgbClr val="FF0000"/>
                </a:solidFill>
                <a:cs typeface="Arial" charset="0"/>
              </a:rPr>
              <a:t>+</a:t>
            </a:r>
            <a:r>
              <a:rPr lang="cs-CZ" altLang="en-US" sz="2000">
                <a:solidFill>
                  <a:srgbClr val="FF0000"/>
                </a:solidFill>
                <a:cs typeface="Arial" charset="0"/>
              </a:rPr>
              <a:t>CD49f</a:t>
            </a:r>
            <a:r>
              <a:rPr lang="cs-CZ" altLang="en-US" sz="2000" baseline="30000">
                <a:solidFill>
                  <a:srgbClr val="FF0000"/>
                </a:solidFill>
                <a:cs typeface="Arial" charset="0"/>
              </a:rPr>
              <a:t>high</a:t>
            </a:r>
            <a:r>
              <a:rPr lang="cs-CZ" altLang="en-US" sz="2000">
                <a:solidFill>
                  <a:srgbClr val="FF0000"/>
                </a:solidFill>
                <a:cs typeface="Arial" charset="0"/>
              </a:rPr>
              <a:t>/Trop2</a:t>
            </a:r>
            <a:r>
              <a:rPr lang="cs-CZ" altLang="en-US" sz="2000" baseline="30000">
                <a:solidFill>
                  <a:srgbClr val="FF0000"/>
                </a:solidFill>
                <a:cs typeface="Arial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18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2" grpId="0" animBg="1"/>
      <p:bldP spid="119823" grpId="0"/>
      <p:bldP spid="119825" grpId="0" animBg="1"/>
      <p:bldP spid="119826" grpId="0" animBg="1"/>
      <p:bldP spid="119828" grpId="0"/>
      <p:bldP spid="119830" grpId="0"/>
      <p:bldP spid="119832" grpId="0"/>
      <p:bldP spid="1198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1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653" name="Rectangle 629"/>
          <p:cNvSpPr>
            <a:spLocks noChangeArrowheads="1"/>
          </p:cNvSpPr>
          <p:nvPr/>
        </p:nvSpPr>
        <p:spPr bwMode="auto">
          <a:xfrm>
            <a:off x="5219700" y="1268413"/>
            <a:ext cx="3924300" cy="43926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9654" name="Rectangle 630"/>
          <p:cNvSpPr>
            <a:spLocks noChangeArrowheads="1"/>
          </p:cNvSpPr>
          <p:nvPr/>
        </p:nvSpPr>
        <p:spPr bwMode="auto">
          <a:xfrm>
            <a:off x="5219700" y="3141663"/>
            <a:ext cx="3924300" cy="24479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9656" name="Rectangle 632"/>
          <p:cNvSpPr>
            <a:spLocks noChangeArrowheads="1"/>
          </p:cNvSpPr>
          <p:nvPr/>
        </p:nvSpPr>
        <p:spPr bwMode="auto">
          <a:xfrm>
            <a:off x="0" y="1268413"/>
            <a:ext cx="5364163" cy="4392612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9702" name="Picture 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7993062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67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53" grpId="0" animBg="1"/>
      <p:bldP spid="129654" grpId="0" animBg="1"/>
      <p:bldP spid="1296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4113" y="44450"/>
            <a:ext cx="7378700" cy="576263"/>
          </a:xfrm>
        </p:spPr>
        <p:txBody>
          <a:bodyPr/>
          <a:lstStyle/>
          <a:p>
            <a:pPr eaLnBrk="1" hangingPunct="1"/>
            <a:r>
              <a:rPr lang="cs-CZ" altLang="en-US" sz="2800" smtClean="0">
                <a:latin typeface="Comic Sans MS" pitchFamily="66" charset="0"/>
              </a:rPr>
              <a:t>Cancer is </a:t>
            </a:r>
            <a:r>
              <a:rPr lang="en-US" altLang="en-US" sz="2800" smtClean="0">
                <a:latin typeface="Comic Sans MS" pitchFamily="66" charset="0"/>
              </a:rPr>
              <a:t>heterogeneous …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836613"/>
            <a:ext cx="61404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597650"/>
            <a:ext cx="2459037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538538"/>
            <a:ext cx="3224213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27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326133"/>
            <a:ext cx="8229600" cy="1180728"/>
          </a:xfrm>
        </p:spPr>
        <p:txBody>
          <a:bodyPr/>
          <a:lstStyle/>
          <a:p>
            <a:r>
              <a:rPr lang="en-US" dirty="0" err="1" smtClean="0"/>
              <a:t>Cdk</a:t>
            </a:r>
            <a:r>
              <a:rPr lang="en-US" dirty="0" smtClean="0"/>
              <a:t> inhibition induces neuroendocrine differentiation in prostate cancer cells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2844"/>
            <a:ext cx="2551301" cy="274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362844"/>
            <a:ext cx="2160240" cy="279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9865"/>
            <a:ext cx="5616624" cy="17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5004048" y="777373"/>
            <a:ext cx="3852428" cy="2762752"/>
            <a:chOff x="5004048" y="777373"/>
            <a:chExt cx="3852428" cy="27627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908720"/>
              <a:ext cx="2640666" cy="2631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Přímá spojnice 5"/>
            <p:cNvCxnSpPr/>
            <p:nvPr/>
          </p:nvCxnSpPr>
          <p:spPr>
            <a:xfrm flipV="1">
              <a:off x="7020272" y="1196752"/>
              <a:ext cx="864096" cy="360040"/>
            </a:xfrm>
            <a:prstGeom prst="line">
              <a:avLst/>
            </a:prstGeom>
            <a:ln>
              <a:head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V="1">
              <a:off x="7380312" y="1196752"/>
              <a:ext cx="504056" cy="792088"/>
            </a:xfrm>
            <a:prstGeom prst="line">
              <a:avLst/>
            </a:prstGeom>
            <a:ln>
              <a:head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7644714" y="777373"/>
              <a:ext cx="111612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err="1" smtClean="0">
                  <a:solidFill>
                    <a:srgbClr val="002060"/>
                  </a:solidFill>
                  <a:latin typeface="Arial Unicode MS" pitchFamily="34" charset="-128"/>
                </a:rPr>
                <a:t>siRNA</a:t>
              </a:r>
              <a:endParaRPr lang="en-US" sz="2000" dirty="0">
                <a:solidFill>
                  <a:srgbClr val="002060"/>
                </a:solidFill>
                <a:latin typeface="Arial Unicode MS" pitchFamily="34" charset="-128"/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7740352" y="3136521"/>
              <a:ext cx="111612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002060"/>
                  </a:solidFill>
                  <a:latin typeface="Arial Unicode MS" pitchFamily="34" charset="-128"/>
                </a:rPr>
                <a:t>CDKI</a:t>
              </a:r>
              <a:endParaRPr lang="en-US" sz="2000" dirty="0">
                <a:solidFill>
                  <a:srgbClr val="002060"/>
                </a:solidFill>
                <a:latin typeface="Arial Unicode MS" pitchFamily="34" charset="-128"/>
              </a:endParaRPr>
            </a:p>
          </p:txBody>
        </p:sp>
        <p:cxnSp>
          <p:nvCxnSpPr>
            <p:cNvPr id="17" name="Přímá spojnice 16"/>
            <p:cNvCxnSpPr>
              <a:endCxn id="16" idx="1"/>
            </p:cNvCxnSpPr>
            <p:nvPr/>
          </p:nvCxnSpPr>
          <p:spPr>
            <a:xfrm>
              <a:off x="7164288" y="2852936"/>
              <a:ext cx="576064" cy="483640"/>
            </a:xfrm>
            <a:prstGeom prst="line">
              <a:avLst/>
            </a:prstGeom>
            <a:ln>
              <a:head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>
              <a:endCxn id="16" idx="1"/>
            </p:cNvCxnSpPr>
            <p:nvPr/>
          </p:nvCxnSpPr>
          <p:spPr>
            <a:xfrm flipV="1">
              <a:off x="6400213" y="3336576"/>
              <a:ext cx="1340139" cy="174553"/>
            </a:xfrm>
            <a:prstGeom prst="line">
              <a:avLst/>
            </a:prstGeom>
            <a:ln>
              <a:head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87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7504" y="188641"/>
            <a:ext cx="8964488" cy="3528392"/>
          </a:xfrm>
        </p:spPr>
        <p:txBody>
          <a:bodyPr>
            <a:normAutofit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ools for molecular imaging</a:t>
            </a:r>
          </a:p>
          <a:p>
            <a:pPr lvl="1"/>
            <a:r>
              <a:rPr lang="en-US" sz="2400" dirty="0" smtClean="0"/>
              <a:t>hydrogen </a:t>
            </a:r>
            <a:r>
              <a:rPr lang="en-US" sz="2400" dirty="0"/>
              <a:t>peroxide sensor </a:t>
            </a:r>
            <a:r>
              <a:rPr lang="en-US" sz="2400" dirty="0" err="1" smtClean="0"/>
              <a:t>HyPer</a:t>
            </a:r>
            <a:r>
              <a:rPr lang="en-US" sz="2400" dirty="0" smtClean="0"/>
              <a:t> (</a:t>
            </a:r>
            <a:r>
              <a:rPr lang="en-US" sz="2400" dirty="0" err="1" smtClean="0"/>
              <a:t>Evrogen</a:t>
            </a:r>
            <a:r>
              <a:rPr lang="en-US" sz="2400" dirty="0"/>
              <a:t>) for </a:t>
            </a:r>
            <a:r>
              <a:rPr lang="en-US" sz="2400" dirty="0" err="1" smtClean="0"/>
              <a:t>ratiometric</a:t>
            </a:r>
            <a:r>
              <a:rPr lang="en-US" sz="2400" dirty="0" smtClean="0"/>
              <a:t> </a:t>
            </a:r>
            <a:r>
              <a:rPr lang="en-US" sz="2400" dirty="0"/>
              <a:t>detection of intracellular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level changes </a:t>
            </a:r>
            <a:endParaRPr lang="en-US" sz="2400" dirty="0" smtClean="0"/>
          </a:p>
          <a:p>
            <a:pPr lvl="2"/>
            <a:r>
              <a:rPr lang="en-US" dirty="0" smtClean="0"/>
              <a:t>HEK293 </a:t>
            </a:r>
            <a:r>
              <a:rPr lang="en-US" dirty="0" err="1" smtClean="0"/>
              <a:t>HyPer-dMito</a:t>
            </a:r>
            <a:endParaRPr lang="en-US" dirty="0" smtClean="0"/>
          </a:p>
          <a:p>
            <a:pPr lvl="2"/>
            <a:r>
              <a:rPr lang="en-US" dirty="0" smtClean="0"/>
              <a:t>HEK293 </a:t>
            </a:r>
            <a:r>
              <a:rPr lang="en-US" dirty="0" err="1" smtClean="0"/>
              <a:t>HyPer</a:t>
            </a:r>
            <a:r>
              <a:rPr lang="en-US" dirty="0" err="1"/>
              <a:t>-</a:t>
            </a:r>
            <a:r>
              <a:rPr lang="en-US" dirty="0" err="1" smtClean="0"/>
              <a:t>cyto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88" y="1821210"/>
            <a:ext cx="1667739" cy="173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45" y="1821210"/>
            <a:ext cx="1720192" cy="173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" y="3645023"/>
            <a:ext cx="6491136" cy="245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Skupina 9"/>
          <p:cNvGrpSpPr/>
          <p:nvPr/>
        </p:nvGrpSpPr>
        <p:grpSpPr>
          <a:xfrm>
            <a:off x="6372200" y="4588015"/>
            <a:ext cx="2587125" cy="2260807"/>
            <a:chOff x="6372200" y="4588015"/>
            <a:chExt cx="2587125" cy="2260807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4588015"/>
              <a:ext cx="2587125" cy="1935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7409849" y="6510268"/>
              <a:ext cx="904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</a:t>
              </a:r>
              <a:r>
                <a:rPr lang="en-US" sz="1600" dirty="0" smtClean="0"/>
                <a:t>ime (s)</a:t>
              </a:r>
              <a:endParaRPr lang="en-US" sz="1600" dirty="0"/>
            </a:p>
          </p:txBody>
        </p:sp>
        <p:cxnSp>
          <p:nvCxnSpPr>
            <p:cNvPr id="7" name="Přímá spojnice se šipkou 6"/>
            <p:cNvCxnSpPr/>
            <p:nvPr/>
          </p:nvCxnSpPr>
          <p:spPr>
            <a:xfrm>
              <a:off x="6660232" y="5877272"/>
              <a:ext cx="0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bdélník 8"/>
            <p:cNvSpPr/>
            <p:nvPr/>
          </p:nvSpPr>
          <p:spPr>
            <a:xfrm>
              <a:off x="6563809" y="5624328"/>
              <a:ext cx="96051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100 </a:t>
              </a:r>
              <a:r>
                <a:rPr lang="en-US" sz="1100" dirty="0" err="1" smtClean="0">
                  <a:latin typeface="Symbol" pitchFamily="18" charset="2"/>
                </a:rPr>
                <a:t>m</a:t>
              </a:r>
              <a:r>
                <a:rPr lang="en-US" sz="1100" dirty="0" err="1" smtClean="0"/>
                <a:t>M</a:t>
              </a:r>
              <a:r>
                <a:rPr lang="en-US" sz="1100" dirty="0" smtClean="0"/>
                <a:t> H</a:t>
              </a:r>
              <a:r>
                <a:rPr lang="en-US" sz="1100" baseline="-25000" dirty="0" smtClean="0"/>
                <a:t>2</a:t>
              </a:r>
              <a:r>
                <a:rPr lang="en-US" sz="1100" dirty="0" smtClean="0"/>
                <a:t>O</a:t>
              </a:r>
              <a:r>
                <a:rPr lang="en-US" sz="1100" baseline="-25000" dirty="0" smtClean="0"/>
                <a:t>2</a:t>
              </a:r>
              <a:endParaRPr lang="en-US" sz="11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233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7504" y="188641"/>
            <a:ext cx="8964488" cy="352839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ools for </a:t>
            </a:r>
            <a:r>
              <a:rPr lang="en-US" sz="2800" i="1" dirty="0" smtClean="0"/>
              <a:t>in vivo </a:t>
            </a:r>
            <a:r>
              <a:rPr lang="en-US" sz="2800" dirty="0" smtClean="0"/>
              <a:t>molecular imaging</a:t>
            </a:r>
          </a:p>
          <a:p>
            <a:pPr lvl="1"/>
            <a:r>
              <a:rPr lang="en-US" sz="2400" b="1" dirty="0" smtClean="0"/>
              <a:t>Prostate, Breast, Melanoma, and Colon Carcinoma Models</a:t>
            </a:r>
            <a:endParaRPr lang="en-US" sz="2400" dirty="0" smtClean="0"/>
          </a:p>
          <a:p>
            <a:pPr lvl="2"/>
            <a:r>
              <a:rPr lang="en-US" sz="2000" dirty="0"/>
              <a:t>f</a:t>
            </a:r>
            <a:r>
              <a:rPr lang="en-US" sz="2000" dirty="0" smtClean="0"/>
              <a:t>or syngeneic </a:t>
            </a:r>
            <a:r>
              <a:rPr lang="en-US" sz="2000" dirty="0" err="1" smtClean="0"/>
              <a:t>immunocompetent</a:t>
            </a:r>
            <a:r>
              <a:rPr lang="en-US" sz="2000" dirty="0" smtClean="0"/>
              <a:t> strains C57Bl/6 or BALB/c</a:t>
            </a:r>
          </a:p>
          <a:p>
            <a:pPr lvl="2"/>
            <a:r>
              <a:rPr lang="en-US" sz="2000" dirty="0" smtClean="0"/>
              <a:t>stable transfected with </a:t>
            </a:r>
            <a:r>
              <a:rPr lang="en-US" sz="2000" dirty="0" err="1" smtClean="0"/>
              <a:t>lentiviral</a:t>
            </a:r>
            <a:r>
              <a:rPr lang="en-US" sz="2000" dirty="0" smtClean="0"/>
              <a:t> </a:t>
            </a:r>
            <a:r>
              <a:rPr lang="en-US" sz="2000" i="1" dirty="0" err="1" smtClean="0"/>
              <a:t>luc</a:t>
            </a:r>
            <a:r>
              <a:rPr lang="en-US" sz="2000" dirty="0" smtClean="0"/>
              <a:t> vector</a:t>
            </a:r>
          </a:p>
          <a:p>
            <a:pPr lvl="3"/>
            <a:r>
              <a:rPr lang="en-US" sz="1800" dirty="0" smtClean="0"/>
              <a:t>CT26 </a:t>
            </a:r>
            <a:r>
              <a:rPr lang="en-US" sz="1800" dirty="0" err="1" smtClean="0"/>
              <a:t>luc</a:t>
            </a:r>
            <a:r>
              <a:rPr lang="en-US" sz="1800" dirty="0" smtClean="0"/>
              <a:t> - mouse colon cancer </a:t>
            </a:r>
            <a:endParaRPr lang="cs-CZ" sz="1800" dirty="0" smtClean="0"/>
          </a:p>
          <a:p>
            <a:pPr lvl="3"/>
            <a:r>
              <a:rPr lang="en-US" sz="1800" dirty="0" smtClean="0"/>
              <a:t>4T1 </a:t>
            </a:r>
            <a:r>
              <a:rPr lang="en-US" sz="1800" dirty="0" err="1" smtClean="0"/>
              <a:t>luc</a:t>
            </a:r>
            <a:r>
              <a:rPr lang="en-US" sz="1800" dirty="0" smtClean="0"/>
              <a:t> - mouse breast cancer </a:t>
            </a:r>
            <a:endParaRPr lang="cs-CZ" sz="1800" dirty="0" smtClean="0"/>
          </a:p>
          <a:p>
            <a:pPr lvl="3"/>
            <a:r>
              <a:rPr lang="en-US" sz="1800" dirty="0" smtClean="0"/>
              <a:t>B16 </a:t>
            </a:r>
            <a:r>
              <a:rPr lang="en-US" sz="1800" dirty="0" smtClean="0"/>
              <a:t>F10 </a:t>
            </a:r>
            <a:r>
              <a:rPr lang="en-US" sz="1800" dirty="0" err="1" smtClean="0"/>
              <a:t>luc</a:t>
            </a:r>
            <a:r>
              <a:rPr lang="en-US" sz="1800" dirty="0"/>
              <a:t> </a:t>
            </a:r>
            <a:r>
              <a:rPr lang="en-US" sz="1800" dirty="0" smtClean="0"/>
              <a:t>– mouse melanoma </a:t>
            </a:r>
            <a:endParaRPr lang="cs-CZ" sz="1800" dirty="0" smtClean="0"/>
          </a:p>
          <a:p>
            <a:pPr lvl="3"/>
            <a:r>
              <a:rPr lang="en-US" sz="1800" dirty="0" smtClean="0"/>
              <a:t>TRAMP-C1 </a:t>
            </a:r>
            <a:r>
              <a:rPr lang="en-US" sz="1800" dirty="0" smtClean="0"/>
              <a:t>– mouse prostate cancer </a:t>
            </a:r>
            <a:endParaRPr lang="cs-CZ" sz="1800" dirty="0" smtClean="0"/>
          </a:p>
          <a:p>
            <a:pPr lvl="3"/>
            <a:r>
              <a:rPr lang="cs-CZ" sz="1800" dirty="0" smtClean="0"/>
              <a:t>RM-1</a:t>
            </a:r>
            <a:r>
              <a:rPr lang="en-US" sz="1800" dirty="0" smtClean="0"/>
              <a:t> </a:t>
            </a:r>
            <a:r>
              <a:rPr lang="en-US" sz="1800" dirty="0"/>
              <a:t>– mouse prostate cancer </a:t>
            </a:r>
            <a:endParaRPr lang="cs-CZ" sz="1800" i="1" dirty="0">
              <a:solidFill>
                <a:srgbClr val="0070C0"/>
              </a:solidFill>
            </a:endParaRPr>
          </a:p>
          <a:p>
            <a:pPr lvl="3"/>
            <a:endParaRPr lang="cs-CZ" sz="1800" i="1" dirty="0" smtClean="0">
              <a:solidFill>
                <a:srgbClr val="0070C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46" y="3724005"/>
            <a:ext cx="2019672" cy="294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17032"/>
            <a:ext cx="320964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7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1800" y="5157192"/>
            <a:ext cx="6084168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3) CHK1 inhibition &amp; DNA damaging drugs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899592" y="476672"/>
            <a:ext cx="7704856" cy="4392488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 smtClean="0"/>
              <a:t>tested compounds</a:t>
            </a:r>
          </a:p>
          <a:p>
            <a:pPr lvl="1"/>
            <a:r>
              <a:rPr lang="cs-CZ" sz="2300" dirty="0"/>
              <a:t>CHK1 inhibitor </a:t>
            </a:r>
            <a:r>
              <a:rPr lang="cs-CZ" sz="2300" dirty="0" smtClean="0"/>
              <a:t>SCH900779</a:t>
            </a:r>
            <a:endParaRPr lang="en-US" sz="2300" dirty="0" smtClean="0"/>
          </a:p>
          <a:p>
            <a:pPr lvl="1"/>
            <a:r>
              <a:rPr lang="en-US" sz="2300" dirty="0" err="1" smtClean="0"/>
              <a:t>Ara</a:t>
            </a:r>
            <a:r>
              <a:rPr lang="en-US" sz="2300" dirty="0" smtClean="0"/>
              <a:t>-C, </a:t>
            </a:r>
            <a:r>
              <a:rPr lang="cs-CZ" sz="2300" dirty="0" err="1" smtClean="0"/>
              <a:t>gemcitabine</a:t>
            </a:r>
            <a:r>
              <a:rPr lang="en-US" sz="2300" dirty="0" smtClean="0"/>
              <a:t>, HU</a:t>
            </a:r>
          </a:p>
          <a:p>
            <a:r>
              <a:rPr lang="en-US" sz="2900" dirty="0" smtClean="0"/>
              <a:t>tested cell lines</a:t>
            </a:r>
          </a:p>
          <a:p>
            <a:pPr lvl="1"/>
            <a:r>
              <a:rPr lang="en-US" sz="2300" dirty="0" smtClean="0"/>
              <a:t>non-tumorigenic – </a:t>
            </a:r>
            <a:r>
              <a:rPr lang="en-US" sz="2300" dirty="0" err="1" smtClean="0"/>
              <a:t>HPEpiC</a:t>
            </a:r>
            <a:r>
              <a:rPr lang="en-US" sz="2300" dirty="0" smtClean="0"/>
              <a:t>, BPH-1</a:t>
            </a:r>
          </a:p>
          <a:p>
            <a:pPr lvl="1"/>
            <a:r>
              <a:rPr lang="en-US" sz="2300" dirty="0" smtClean="0"/>
              <a:t>primary cancer – CAFTD-01, -03, LAPC-4</a:t>
            </a:r>
          </a:p>
          <a:p>
            <a:pPr lvl="1"/>
            <a:r>
              <a:rPr lang="en-US" sz="2300" dirty="0" smtClean="0"/>
              <a:t>metastatic cancer – LNCaP, PC3</a:t>
            </a:r>
          </a:p>
          <a:p>
            <a:pPr lvl="1"/>
            <a:r>
              <a:rPr lang="en-US" sz="2300" dirty="0"/>
              <a:t>o</a:t>
            </a:r>
            <a:r>
              <a:rPr lang="en-US" sz="2300" dirty="0" smtClean="0"/>
              <a:t>ther – </a:t>
            </a:r>
            <a:r>
              <a:rPr lang="en-US" sz="2300" dirty="0" err="1" smtClean="0"/>
              <a:t>HeLa</a:t>
            </a:r>
            <a:r>
              <a:rPr lang="en-US" sz="2300" dirty="0" smtClean="0"/>
              <a:t> </a:t>
            </a:r>
            <a:r>
              <a:rPr lang="en-US" sz="2300" dirty="0" err="1" smtClean="0"/>
              <a:t>Fucci</a:t>
            </a:r>
            <a:r>
              <a:rPr lang="en-US" sz="2300" dirty="0" smtClean="0"/>
              <a:t> 8</a:t>
            </a:r>
          </a:p>
          <a:p>
            <a:r>
              <a:rPr lang="en-US" sz="2900" dirty="0" smtClean="0"/>
              <a:t>design</a:t>
            </a:r>
          </a:p>
          <a:p>
            <a:pPr lvl="1"/>
            <a:r>
              <a:rPr lang="en-US" sz="2300" dirty="0" smtClean="0"/>
              <a:t>treatment with gem, HU, </a:t>
            </a:r>
            <a:r>
              <a:rPr lang="en-US" sz="2300" dirty="0" err="1" smtClean="0"/>
              <a:t>Ara</a:t>
            </a:r>
            <a:r>
              <a:rPr lang="en-US" sz="2300" dirty="0" smtClean="0"/>
              <a:t>-C for 24h</a:t>
            </a:r>
          </a:p>
          <a:p>
            <a:pPr lvl="1"/>
            <a:r>
              <a:rPr lang="en-US" sz="2300" dirty="0" smtClean="0"/>
              <a:t>2h treatment with CHK inhibitor, than media exchange</a:t>
            </a:r>
          </a:p>
          <a:p>
            <a:pPr lvl="1"/>
            <a:r>
              <a:rPr lang="en-US" sz="2300" dirty="0" smtClean="0"/>
              <a:t>harvest 48h after treatment </a:t>
            </a:r>
          </a:p>
          <a:p>
            <a:r>
              <a:rPr lang="en-US" sz="2900" dirty="0" smtClean="0"/>
              <a:t>readouts</a:t>
            </a:r>
          </a:p>
          <a:p>
            <a:pPr lvl="1"/>
            <a:r>
              <a:rPr lang="en-US" sz="2300" dirty="0" err="1" smtClean="0"/>
              <a:t>CyQuant</a:t>
            </a:r>
            <a:r>
              <a:rPr lang="en-US" sz="2300" dirty="0" smtClean="0"/>
              <a:t> – concentration screen, synthetic lethality analysis</a:t>
            </a:r>
          </a:p>
          <a:p>
            <a:pPr lvl="1"/>
            <a:r>
              <a:rPr lang="en-US" sz="2300" dirty="0" err="1" smtClean="0"/>
              <a:t>xCelligence</a:t>
            </a:r>
            <a:r>
              <a:rPr lang="en-US" sz="2300" dirty="0" smtClean="0"/>
              <a:t> – real-time analysis (selected concentrations)</a:t>
            </a:r>
          </a:p>
          <a:p>
            <a:pPr lvl="1"/>
            <a:endParaRPr lang="en-US" sz="2000" dirty="0"/>
          </a:p>
        </p:txBody>
      </p:sp>
      <p:grpSp>
        <p:nvGrpSpPr>
          <p:cNvPr id="6" name="Skupina 5"/>
          <p:cNvGrpSpPr/>
          <p:nvPr/>
        </p:nvGrpSpPr>
        <p:grpSpPr>
          <a:xfrm>
            <a:off x="6876256" y="1940843"/>
            <a:ext cx="1872208" cy="1640749"/>
            <a:chOff x="6660232" y="1916832"/>
            <a:chExt cx="1872208" cy="1640749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1916832"/>
              <a:ext cx="1412081" cy="1412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6660232" y="3342137"/>
              <a:ext cx="187220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eaLnBrk="1" hangingPunct="1"/>
              <a:r>
                <a:rPr lang="cs-CZ" sz="800" i="1" dirty="0" err="1"/>
                <a:t>Nature</a:t>
              </a:r>
              <a:r>
                <a:rPr lang="cs-CZ" sz="800" i="1" dirty="0"/>
                <a:t> </a:t>
              </a:r>
              <a:r>
                <a:rPr lang="cs-CZ" sz="800" i="1" dirty="0" err="1"/>
                <a:t>Methods</a:t>
              </a:r>
              <a:r>
                <a:rPr lang="cs-CZ" sz="800" dirty="0"/>
                <a:t> - </a:t>
              </a:r>
              <a:r>
                <a:rPr lang="cs-CZ" sz="800" b="1" dirty="0"/>
                <a:t>5, 283 (2008)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46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re-screen results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3888432" cy="2692896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Gemcitabine</a:t>
            </a:r>
          </a:p>
          <a:p>
            <a:pPr lvl="1"/>
            <a:r>
              <a:rPr lang="en-US" sz="1400" dirty="0" smtClean="0"/>
              <a:t>in all tested cell lines very toxic – use lower concentrations</a:t>
            </a:r>
          </a:p>
          <a:p>
            <a:r>
              <a:rPr lang="en-US" sz="1800" dirty="0" err="1" smtClean="0"/>
              <a:t>Ara</a:t>
            </a:r>
            <a:r>
              <a:rPr lang="en-US" sz="1800" dirty="0" smtClean="0"/>
              <a:t>-C + CHKI </a:t>
            </a:r>
          </a:p>
          <a:p>
            <a:pPr lvl="1"/>
            <a:r>
              <a:rPr lang="en-US" sz="1400" dirty="0" smtClean="0"/>
              <a:t>BPH-1 – 5 + 0.25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r>
              <a:rPr lang="en-US" sz="1400" dirty="0" smtClean="0"/>
              <a:t> synthetic effect</a:t>
            </a:r>
          </a:p>
          <a:p>
            <a:pPr lvl="1"/>
            <a:r>
              <a:rPr lang="en-US" sz="1400" dirty="0" smtClean="0"/>
              <a:t>LNCaP – 5 + 2 </a:t>
            </a:r>
            <a:r>
              <a:rPr lang="en-US" sz="1400" dirty="0" err="1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r>
              <a:rPr lang="en-US" sz="1400" dirty="0" smtClean="0"/>
              <a:t> synthetic effect</a:t>
            </a:r>
          </a:p>
          <a:p>
            <a:pPr lvl="1"/>
            <a:r>
              <a:rPr lang="en-US" sz="1400" dirty="0" smtClean="0"/>
              <a:t>PC-3 – 5 + 2 </a:t>
            </a:r>
            <a:r>
              <a:rPr lang="en-US" sz="1400" dirty="0" err="1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r>
              <a:rPr lang="en-US" sz="1400" dirty="0" smtClean="0"/>
              <a:t> synthetic effect</a:t>
            </a:r>
          </a:p>
          <a:p>
            <a:r>
              <a:rPr lang="en-US" sz="1800" dirty="0" smtClean="0"/>
              <a:t>HU + CHKI </a:t>
            </a:r>
          </a:p>
          <a:p>
            <a:pPr lvl="1"/>
            <a:r>
              <a:rPr lang="en-US" sz="1400" dirty="0" smtClean="0"/>
              <a:t>all tested cell lines 0.5 + 2 </a:t>
            </a:r>
            <a:r>
              <a:rPr lang="en-US" sz="1400" dirty="0" err="1" smtClean="0"/>
              <a:t>uM</a:t>
            </a:r>
            <a:r>
              <a:rPr lang="en-US" sz="1400" dirty="0" smtClean="0"/>
              <a:t>  synthetic effect </a:t>
            </a:r>
            <a:endParaRPr lang="en-US" sz="1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497353"/>
              </p:ext>
            </p:extLst>
          </p:nvPr>
        </p:nvGraphicFramePr>
        <p:xfrm>
          <a:off x="179388" y="4371975"/>
          <a:ext cx="4217987" cy="231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List" r:id="rId4" imgW="6153079" imgH="3381504" progId="Excel.Sheet.8">
                  <p:embed/>
                </p:oleObj>
              </mc:Choice>
              <mc:Fallback>
                <p:oleObj name="List" r:id="rId4" imgW="6153079" imgH="338150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371975"/>
                        <a:ext cx="4217987" cy="2319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08601"/>
              </p:ext>
            </p:extLst>
          </p:nvPr>
        </p:nvGraphicFramePr>
        <p:xfrm>
          <a:off x="4430713" y="4421188"/>
          <a:ext cx="4025900" cy="222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List" r:id="rId6" imgW="6219732" imgH="3581529" progId="Excel.Sheet.8">
                  <p:embed/>
                </p:oleObj>
              </mc:Choice>
              <mc:Fallback>
                <p:oleObj name="List" r:id="rId6" imgW="6219732" imgH="358152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713" y="4421188"/>
                        <a:ext cx="4025900" cy="2224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116185"/>
              </p:ext>
            </p:extLst>
          </p:nvPr>
        </p:nvGraphicFramePr>
        <p:xfrm>
          <a:off x="4283968" y="1268760"/>
          <a:ext cx="3314665" cy="2797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SPW 10.0 Graph" r:id="rId8" imgW="5605920" imgH="4730760" progId="SigmaPlotGraphicObject.9">
                  <p:embed/>
                </p:oleObj>
              </mc:Choice>
              <mc:Fallback>
                <p:oleObj name="SPW 10.0 Graph" r:id="rId8" imgW="5605920" imgH="47307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83968" y="1268760"/>
                        <a:ext cx="3314665" cy="2797423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75595"/>
            <a:ext cx="1252153" cy="31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7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" grpId="0"/>
      <p:bldOleChart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err="1"/>
              <a:t>Experimental</a:t>
            </a:r>
            <a:r>
              <a:rPr lang="cs-CZ" sz="2800" b="1" dirty="0"/>
              <a:t> </a:t>
            </a:r>
            <a:r>
              <a:rPr lang="cs-CZ" sz="2800" b="1" dirty="0" err="1"/>
              <a:t>approaches</a:t>
            </a:r>
            <a:r>
              <a:rPr lang="cs-CZ" sz="2800" b="1" dirty="0"/>
              <a:t> and </a:t>
            </a:r>
            <a:r>
              <a:rPr lang="cs-CZ" sz="2800" b="1" dirty="0" err="1" smtClean="0"/>
              <a:t>models</a:t>
            </a:r>
            <a:endParaRPr lang="cs-CZ" sz="2800" b="1" dirty="0"/>
          </a:p>
        </p:txBody>
      </p:sp>
      <p:sp>
        <p:nvSpPr>
          <p:cNvPr id="37069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12776"/>
            <a:ext cx="7634287" cy="34814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C00000"/>
                </a:solidFill>
              </a:rPr>
              <a:t>screening of cytotoxic concentrations of DNA damaging agents and inhibitors </a:t>
            </a:r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 lvl="1">
              <a:lnSpc>
                <a:spcPct val="80000"/>
              </a:lnSpc>
            </a:pPr>
            <a:r>
              <a:rPr lang="en-US" sz="1400" dirty="0" smtClean="0"/>
              <a:t>evaluation by </a:t>
            </a:r>
            <a:r>
              <a:rPr lang="en-US" sz="1400" dirty="0" err="1" smtClean="0"/>
              <a:t>CyQuant</a:t>
            </a:r>
            <a:r>
              <a:rPr lang="en-US" sz="1400" dirty="0" smtClean="0">
                <a:cs typeface="Arial" charset="0"/>
              </a:rPr>
              <a:t>®</a:t>
            </a:r>
            <a:r>
              <a:rPr lang="en-US" sz="1400" dirty="0" smtClean="0"/>
              <a:t> proliferation assay</a:t>
            </a: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C00000"/>
                </a:solidFill>
              </a:rPr>
              <a:t>monitoring of dynamics of cytotoxic effects of DNA damaging drugs</a:t>
            </a:r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 lvl="1">
              <a:lnSpc>
                <a:spcPct val="80000"/>
              </a:lnSpc>
            </a:pPr>
            <a:r>
              <a:rPr lang="en-US" sz="1400" dirty="0" err="1" smtClean="0"/>
              <a:t>xCELLigence</a:t>
            </a:r>
            <a:r>
              <a:rPr lang="en-US" sz="1400" dirty="0" smtClean="0"/>
              <a:t> system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live microscopic imaging</a:t>
            </a:r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C00000"/>
                </a:solidFill>
              </a:rPr>
              <a:t>evaluation of treatment in 3D conditions</a:t>
            </a:r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 lvl="1">
              <a:lnSpc>
                <a:spcPct val="80000"/>
              </a:lnSpc>
            </a:pPr>
            <a:r>
              <a:rPr lang="en-US" sz="1400" dirty="0" smtClean="0"/>
              <a:t>microscopic imaging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ATP </a:t>
            </a:r>
            <a:r>
              <a:rPr lang="en-US" sz="1400" dirty="0" err="1" smtClean="0"/>
              <a:t>bioluminiscence</a:t>
            </a:r>
            <a:r>
              <a:rPr lang="en-US" sz="1400" dirty="0" smtClean="0"/>
              <a:t> proliferation assay</a:t>
            </a:r>
          </a:p>
          <a:p>
            <a:pPr>
              <a:lnSpc>
                <a:spcPct val="80000"/>
              </a:lnSpc>
            </a:pPr>
            <a:endParaRPr lang="cs-CZ" sz="1400" dirty="0"/>
          </a:p>
        </p:txBody>
      </p:sp>
      <p:graphicFrame>
        <p:nvGraphicFramePr>
          <p:cNvPr id="27" name="Group 3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754868"/>
              </p:ext>
            </p:extLst>
          </p:nvPr>
        </p:nvGraphicFramePr>
        <p:xfrm>
          <a:off x="4355976" y="3212976"/>
          <a:ext cx="4536504" cy="3102864"/>
        </p:xfrm>
        <a:graphic>
          <a:graphicData uri="http://schemas.openxmlformats.org/drawingml/2006/table">
            <a:tbl>
              <a:tblPr/>
              <a:tblGrid>
                <a:gridCol w="936104"/>
                <a:gridCol w="1944216"/>
                <a:gridCol w="864096"/>
                <a:gridCol w="792088"/>
              </a:tblGrid>
              <a:tr h="271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TISSUE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ORIGIN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p53 STATUS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BPH1 parental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Prostate</a:t>
                      </a:r>
                      <a:r>
                        <a:rPr kumimoji="0" lang="cs-CZ" sz="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non – </a:t>
                      </a:r>
                      <a:r>
                        <a:rPr kumimoji="0" lang="cs-CZ" sz="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tumorigenic</a:t>
                      </a:r>
                      <a:endParaRPr kumimoji="0" lang="en-US" sz="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human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inactivated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BPH1 CAFTD03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Prostate tumorigenic</a:t>
                      </a:r>
                      <a:endParaRPr kumimoji="0" lang="en-US" sz="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human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inactivated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DU-145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brain metastais of prostate carcinoma</a:t>
                      </a:r>
                      <a:endParaRPr kumimoji="0" lang="en-US" sz="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human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mt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PC3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bone metastatis of  prostatic adenocarcinoma</a:t>
                      </a:r>
                      <a:endParaRPr kumimoji="0" lang="en-US" sz="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human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null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HCT116 p53 +/+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colorectal carcinoma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human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+/+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HCT116 p53 -/-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colorectal carcinoma </a:t>
                      </a:r>
                      <a:endParaRPr kumimoji="0" lang="cs-CZ" sz="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human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-/-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HCT116 PTEN -/-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colorectal carcinoma </a:t>
                      </a:r>
                      <a:endParaRPr kumimoji="0" lang="cs-CZ" sz="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human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+/+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MDCK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kidney tissue non – tumorigenic</a:t>
                      </a:r>
                      <a:endParaRPr kumimoji="0" lang="en-US" sz="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dog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wt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B16-F10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skin melanoma</a:t>
                      </a:r>
                      <a:endParaRPr kumimoji="0" lang="en-US" sz="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mouse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wt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TRAMP C1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prostate</a:t>
                      </a:r>
                      <a:r>
                        <a:rPr kumimoji="0" lang="cs-CZ" sz="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adenocarcionma</a:t>
                      </a:r>
                      <a:endParaRPr kumimoji="0" lang="en-US" sz="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mouse</a:t>
                      </a: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wt</a:t>
                      </a: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Zahnutá šipka doprava 1"/>
          <p:cNvSpPr/>
          <p:nvPr/>
        </p:nvSpPr>
        <p:spPr>
          <a:xfrm rot="18992013">
            <a:off x="2805852" y="4471129"/>
            <a:ext cx="867718" cy="1700974"/>
          </a:xfrm>
          <a:prstGeom prst="curvedRightArrow">
            <a:avLst>
              <a:gd name="adj1" fmla="val 20628"/>
              <a:gd name="adj2" fmla="val 50000"/>
              <a:gd name="adj3" fmla="val 251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Zahnutá šipka doleva 3"/>
          <p:cNvSpPr/>
          <p:nvPr/>
        </p:nvSpPr>
        <p:spPr>
          <a:xfrm rot="19854736">
            <a:off x="7230644" y="1470437"/>
            <a:ext cx="659875" cy="162913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437" name="Picture 789" descr="3219_C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6" b="10973"/>
          <a:stretch>
            <a:fillRect/>
          </a:stretch>
        </p:blipFill>
        <p:spPr>
          <a:xfrm>
            <a:off x="1979613" y="1844675"/>
            <a:ext cx="2203450" cy="16652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15" name="Picture 767" descr="Olympus-ICC-Micr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4005263"/>
            <a:ext cx="195738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410" name="Rectangle 76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en-US" sz="2400"/>
              <a:t>Live microscopic imaging experiment set up</a:t>
            </a:r>
            <a:endParaRPr lang="en-US" altLang="en-US" sz="2400"/>
          </a:p>
        </p:txBody>
      </p:sp>
      <p:graphicFrame>
        <p:nvGraphicFramePr>
          <p:cNvPr id="412420" name="Group 772"/>
          <p:cNvGraphicFramePr>
            <a:graphicFrameLocks noGrp="1"/>
          </p:cNvGraphicFramePr>
          <p:nvPr>
            <p:ph sz="half" idx="1"/>
          </p:nvPr>
        </p:nvGraphicFramePr>
        <p:xfrm>
          <a:off x="3995738" y="2054225"/>
          <a:ext cx="4537075" cy="2103120"/>
        </p:xfrm>
        <a:graphic>
          <a:graphicData uri="http://schemas.openxmlformats.org/drawingml/2006/table">
            <a:tbl>
              <a:tblPr/>
              <a:tblGrid>
                <a:gridCol w="241300"/>
                <a:gridCol w="463550"/>
                <a:gridCol w="311150"/>
                <a:gridCol w="404812"/>
                <a:gridCol w="409575"/>
                <a:gridCol w="406400"/>
                <a:gridCol w="407988"/>
                <a:gridCol w="407987"/>
                <a:gridCol w="406400"/>
                <a:gridCol w="404813"/>
                <a:gridCol w="409575"/>
                <a:gridCol w="263525"/>
              </a:tblGrid>
              <a:tr h="3127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BPH1par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BPH1 c.03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HCT116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p53+/+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PC-3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DU-145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187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gridSpan="10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dmso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188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gridSpan="10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OH209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187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gridSpan="10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SCH900776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188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gridSpan="10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GEMCITABINE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187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gridSpan="10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GEMCITABINE + OH209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188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 gridSpan="10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GEMCITABINE + SCH900776</a:t>
                      </a:r>
                      <a:endParaRPr kumimoji="0" lang="cs-CZ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187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sp>
        <p:nvSpPr>
          <p:cNvPr id="412429" name="AutoShape 781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2431" name="AutoShape 78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2433" name="AutoShape 785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2435" name="AutoShape 787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2438" name="Line 790"/>
          <p:cNvSpPr>
            <a:spLocks noChangeShapeType="1"/>
          </p:cNvSpPr>
          <p:nvPr/>
        </p:nvSpPr>
        <p:spPr bwMode="auto">
          <a:xfrm>
            <a:off x="684213" y="5500688"/>
            <a:ext cx="5256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2439" name="Text Box 791"/>
          <p:cNvSpPr txBox="1">
            <a:spLocks noChangeArrowheads="1"/>
          </p:cNvSpPr>
          <p:nvPr/>
        </p:nvSpPr>
        <p:spPr bwMode="auto">
          <a:xfrm>
            <a:off x="107950" y="4830763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400" b="1">
                <a:solidFill>
                  <a:prstClr val="black"/>
                </a:solidFill>
              </a:rPr>
              <a:t>cells seeding</a:t>
            </a:r>
          </a:p>
        </p:txBody>
      </p:sp>
      <p:sp>
        <p:nvSpPr>
          <p:cNvPr id="412440" name="Line 792"/>
          <p:cNvSpPr>
            <a:spLocks noChangeShapeType="1"/>
          </p:cNvSpPr>
          <p:nvPr/>
        </p:nvSpPr>
        <p:spPr bwMode="auto">
          <a:xfrm>
            <a:off x="684213" y="52847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2441" name="Line 793"/>
          <p:cNvSpPr>
            <a:spLocks noChangeShapeType="1"/>
          </p:cNvSpPr>
          <p:nvPr/>
        </p:nvSpPr>
        <p:spPr bwMode="auto">
          <a:xfrm flipH="1">
            <a:off x="1763713" y="5046663"/>
            <a:ext cx="1587" cy="309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2442" name="Line 794"/>
          <p:cNvSpPr>
            <a:spLocks noChangeShapeType="1"/>
          </p:cNvSpPr>
          <p:nvPr/>
        </p:nvSpPr>
        <p:spPr bwMode="auto">
          <a:xfrm flipH="1">
            <a:off x="2555875" y="4759325"/>
            <a:ext cx="1588" cy="596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2445" name="Line 797"/>
          <p:cNvSpPr>
            <a:spLocks noChangeShapeType="1"/>
          </p:cNvSpPr>
          <p:nvPr/>
        </p:nvSpPr>
        <p:spPr bwMode="auto">
          <a:xfrm>
            <a:off x="2843213" y="6148388"/>
            <a:ext cx="30972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2446" name="Text Box 798"/>
          <p:cNvSpPr txBox="1">
            <a:spLocks noChangeArrowheads="1"/>
          </p:cNvSpPr>
          <p:nvPr/>
        </p:nvSpPr>
        <p:spPr bwMode="auto">
          <a:xfrm>
            <a:off x="2881313" y="6364288"/>
            <a:ext cx="200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400" b="1">
                <a:solidFill>
                  <a:srgbClr val="FF0000"/>
                </a:solidFill>
              </a:rPr>
              <a:t>microscopic imaging </a:t>
            </a:r>
          </a:p>
        </p:txBody>
      </p:sp>
      <p:sp>
        <p:nvSpPr>
          <p:cNvPr id="412447" name="Text Box 799"/>
          <p:cNvSpPr txBox="1">
            <a:spLocks noChangeArrowheads="1"/>
          </p:cNvSpPr>
          <p:nvPr/>
        </p:nvSpPr>
        <p:spPr bwMode="auto">
          <a:xfrm>
            <a:off x="1403350" y="5645150"/>
            <a:ext cx="792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200" b="1">
                <a:solidFill>
                  <a:prstClr val="black"/>
                </a:solidFill>
              </a:rPr>
              <a:t>24 hod</a:t>
            </a:r>
          </a:p>
        </p:txBody>
      </p:sp>
      <p:sp>
        <p:nvSpPr>
          <p:cNvPr id="412448" name="Text Box 800"/>
          <p:cNvSpPr txBox="1">
            <a:spLocks noChangeArrowheads="1"/>
          </p:cNvSpPr>
          <p:nvPr/>
        </p:nvSpPr>
        <p:spPr bwMode="auto">
          <a:xfrm>
            <a:off x="2051050" y="5657850"/>
            <a:ext cx="792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200" b="1">
                <a:solidFill>
                  <a:prstClr val="black"/>
                </a:solidFill>
              </a:rPr>
              <a:t>48 hod</a:t>
            </a:r>
          </a:p>
        </p:txBody>
      </p:sp>
      <p:sp>
        <p:nvSpPr>
          <p:cNvPr id="412449" name="Text Box 801"/>
          <p:cNvSpPr txBox="1">
            <a:spLocks noChangeArrowheads="1"/>
          </p:cNvSpPr>
          <p:nvPr/>
        </p:nvSpPr>
        <p:spPr bwMode="auto">
          <a:xfrm>
            <a:off x="395288" y="5645150"/>
            <a:ext cx="7921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200" b="1">
                <a:solidFill>
                  <a:prstClr val="black"/>
                </a:solidFill>
              </a:rPr>
              <a:t>0 hod</a:t>
            </a:r>
          </a:p>
        </p:txBody>
      </p:sp>
      <p:sp>
        <p:nvSpPr>
          <p:cNvPr id="412450" name="Line 802"/>
          <p:cNvSpPr>
            <a:spLocks noChangeShapeType="1"/>
          </p:cNvSpPr>
          <p:nvPr/>
        </p:nvSpPr>
        <p:spPr bwMode="auto">
          <a:xfrm>
            <a:off x="2916238" y="4398963"/>
            <a:ext cx="0" cy="957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2451" name="Text Box 803"/>
          <p:cNvSpPr txBox="1">
            <a:spLocks noChangeArrowheads="1"/>
          </p:cNvSpPr>
          <p:nvPr/>
        </p:nvSpPr>
        <p:spPr bwMode="auto">
          <a:xfrm>
            <a:off x="2627313" y="5657850"/>
            <a:ext cx="7921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200" b="1">
                <a:solidFill>
                  <a:prstClr val="black"/>
                </a:solidFill>
              </a:rPr>
              <a:t>50 hod</a:t>
            </a:r>
          </a:p>
        </p:txBody>
      </p:sp>
      <p:sp>
        <p:nvSpPr>
          <p:cNvPr id="412452" name="Text Box 804"/>
          <p:cNvSpPr txBox="1">
            <a:spLocks noChangeArrowheads="1"/>
          </p:cNvSpPr>
          <p:nvPr/>
        </p:nvSpPr>
        <p:spPr bwMode="auto">
          <a:xfrm>
            <a:off x="5292725" y="5572125"/>
            <a:ext cx="792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200" b="1">
                <a:solidFill>
                  <a:prstClr val="black"/>
                </a:solidFill>
              </a:rPr>
              <a:t>120 hod</a:t>
            </a:r>
          </a:p>
        </p:txBody>
      </p:sp>
      <p:sp>
        <p:nvSpPr>
          <p:cNvPr id="412453" name="Text Box 805"/>
          <p:cNvSpPr txBox="1">
            <a:spLocks noChangeArrowheads="1"/>
          </p:cNvSpPr>
          <p:nvPr/>
        </p:nvSpPr>
        <p:spPr bwMode="auto">
          <a:xfrm>
            <a:off x="2844800" y="4086225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200" b="1">
                <a:solidFill>
                  <a:prstClr val="black"/>
                </a:solidFill>
              </a:rPr>
              <a:t>media exchange</a:t>
            </a:r>
          </a:p>
        </p:txBody>
      </p:sp>
      <p:sp>
        <p:nvSpPr>
          <p:cNvPr id="412454" name="Text Box 806"/>
          <p:cNvSpPr txBox="1">
            <a:spLocks noChangeArrowheads="1"/>
          </p:cNvSpPr>
          <p:nvPr/>
        </p:nvSpPr>
        <p:spPr bwMode="auto">
          <a:xfrm>
            <a:off x="971550" y="4518025"/>
            <a:ext cx="1444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200">
                <a:solidFill>
                  <a:srgbClr val="C0504D"/>
                </a:solidFill>
              </a:rPr>
              <a:t>treatment by DNA-</a:t>
            </a:r>
          </a:p>
          <a:p>
            <a:r>
              <a:rPr lang="cs-CZ" altLang="en-US" sz="1200">
                <a:solidFill>
                  <a:srgbClr val="C0504D"/>
                </a:solidFill>
              </a:rPr>
              <a:t>damaging agents</a:t>
            </a:r>
          </a:p>
        </p:txBody>
      </p:sp>
      <p:sp>
        <p:nvSpPr>
          <p:cNvPr id="412455" name="Text Box 807"/>
          <p:cNvSpPr txBox="1">
            <a:spLocks noChangeArrowheads="1"/>
          </p:cNvSpPr>
          <p:nvPr/>
        </p:nvSpPr>
        <p:spPr bwMode="auto">
          <a:xfrm>
            <a:off x="1692275" y="4157663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200" b="1">
                <a:solidFill>
                  <a:srgbClr val="FF3300"/>
                </a:solidFill>
              </a:rPr>
              <a:t>treatment by </a:t>
            </a:r>
          </a:p>
          <a:p>
            <a:r>
              <a:rPr lang="cs-CZ" altLang="en-US" sz="1200" b="1">
                <a:solidFill>
                  <a:srgbClr val="FF3300"/>
                </a:solidFill>
              </a:rPr>
              <a:t>Chk1 inhibitors</a:t>
            </a:r>
          </a:p>
        </p:txBody>
      </p:sp>
    </p:spTree>
    <p:extLst>
      <p:ext uri="{BB962C8B-B14F-4D97-AF65-F5344CB8AC3E}">
        <p14:creationId xmlns:p14="http://schemas.microsoft.com/office/powerpoint/2010/main" val="37474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850106"/>
          </a:xfrm>
        </p:spPr>
        <p:txBody>
          <a:bodyPr>
            <a:noAutofit/>
          </a:bodyPr>
          <a:lstStyle/>
          <a:p>
            <a:r>
              <a:rPr lang="cs-CZ" sz="3600" b="1" dirty="0" err="1" smtClean="0"/>
              <a:t>Results</a:t>
            </a:r>
            <a:endParaRPr lang="cs-CZ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484784"/>
            <a:ext cx="688626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99592" y="980728"/>
            <a:ext cx="254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prstClr val="black"/>
                </a:solidFill>
              </a:rPr>
              <a:t>Live </a:t>
            </a:r>
            <a:r>
              <a:rPr lang="cs-CZ" b="1" dirty="0" err="1">
                <a:solidFill>
                  <a:prstClr val="black"/>
                </a:solidFill>
              </a:rPr>
              <a:t>microscopic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imaging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155769" y="5229200"/>
            <a:ext cx="584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solidFill>
                  <a:prstClr val="black"/>
                </a:solidFill>
              </a:rPr>
              <a:t>Cell lines indicated were seeded in </a:t>
            </a:r>
            <a:r>
              <a:rPr lang="en-US" sz="1200" b="1" dirty="0" err="1">
                <a:solidFill>
                  <a:prstClr val="black"/>
                </a:solidFill>
              </a:rPr>
              <a:t>microplate</a:t>
            </a:r>
            <a:r>
              <a:rPr lang="en-US" sz="1200" b="1" dirty="0">
                <a:solidFill>
                  <a:prstClr val="black"/>
                </a:solidFill>
              </a:rPr>
              <a:t> wells, treated and then monitored</a:t>
            </a:r>
            <a:r>
              <a:rPr lang="cs-CZ" sz="1200" b="1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</a:rPr>
              <a:t>in real time using bright-field microscope and CCD camera. Images obtained at final time (120 hours)</a:t>
            </a:r>
            <a:r>
              <a:rPr lang="cs-CZ" sz="1200" b="1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</a:rPr>
              <a:t>are compared for wells treated by gemcitabine (IC50 </a:t>
            </a:r>
            <a:r>
              <a:rPr lang="en-US" sz="1200" b="1" dirty="0" err="1">
                <a:solidFill>
                  <a:prstClr val="black"/>
                </a:solidFill>
              </a:rPr>
              <a:t>vaules</a:t>
            </a:r>
            <a:r>
              <a:rPr lang="en-US" sz="1200" b="1" dirty="0">
                <a:solidFill>
                  <a:prstClr val="black"/>
                </a:solidFill>
              </a:rPr>
              <a:t> for selected cell lines), by gemcitabine</a:t>
            </a:r>
            <a:r>
              <a:rPr lang="cs-CZ" sz="1200" b="1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</a:rPr>
              <a:t>and SCH900776 (4 </a:t>
            </a:r>
            <a:r>
              <a:rPr lang="en-US" sz="1200" dirty="0" err="1">
                <a:solidFill>
                  <a:prstClr val="black"/>
                </a:solidFill>
              </a:rPr>
              <a:t>μ</a:t>
            </a:r>
            <a:r>
              <a:rPr lang="en-US" sz="1200" b="1" dirty="0" err="1">
                <a:solidFill>
                  <a:prstClr val="black"/>
                </a:solidFill>
              </a:rPr>
              <a:t>M</a:t>
            </a:r>
            <a:r>
              <a:rPr lang="en-US" sz="1200" b="1" dirty="0">
                <a:solidFill>
                  <a:prstClr val="black"/>
                </a:solidFill>
              </a:rPr>
              <a:t>)</a:t>
            </a:r>
            <a:r>
              <a:rPr lang="cs-CZ" sz="1200" b="1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</a:rPr>
              <a:t>and by SCH900776 (4 </a:t>
            </a:r>
            <a:r>
              <a:rPr lang="en-US" sz="1200" dirty="0" err="1">
                <a:solidFill>
                  <a:prstClr val="black"/>
                </a:solidFill>
              </a:rPr>
              <a:t>μ</a:t>
            </a:r>
            <a:r>
              <a:rPr lang="en-US" sz="1200" b="1" dirty="0" err="1">
                <a:solidFill>
                  <a:prstClr val="black"/>
                </a:solidFill>
              </a:rPr>
              <a:t>M</a:t>
            </a:r>
            <a:r>
              <a:rPr lang="en-US" sz="1200" b="1" dirty="0">
                <a:solidFill>
                  <a:prstClr val="black"/>
                </a:solidFill>
              </a:rPr>
              <a:t>) only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81" name="Picture 25" descr="meritko_sta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949950"/>
            <a:ext cx="240030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74" name="Picture 18" descr="PC3_gem_OH_static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899025"/>
            <a:ext cx="2195513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73" name="Picture 17" descr="PC3_gem_static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2997200"/>
            <a:ext cx="2159000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658" name="Rectangle 2"/>
          <p:cNvSpPr>
            <a:spLocks noGrp="1" noChangeArrowheads="1"/>
          </p:cNvSpPr>
          <p:nvPr>
            <p:ph type="title" sz="quarter"/>
          </p:nvPr>
        </p:nvSpPr>
        <p:spPr>
          <a:noFill/>
          <a:ln/>
        </p:spPr>
        <p:txBody>
          <a:bodyPr/>
          <a:lstStyle/>
          <a:p>
            <a:r>
              <a:rPr lang="cs-CZ" altLang="en-US" sz="3100" b="1"/>
              <a:t>PC3 cell line</a:t>
            </a:r>
            <a:br>
              <a:rPr lang="cs-CZ" altLang="en-US" sz="3100" b="1"/>
            </a:br>
            <a:endParaRPr lang="cs-CZ" altLang="en-US" sz="2400"/>
          </a:p>
        </p:txBody>
      </p:sp>
      <p:graphicFrame>
        <p:nvGraphicFramePr>
          <p:cNvPr id="326659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47813" y="3303588"/>
          <a:ext cx="3529012" cy="322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SPW 10.0 Graph" r:id="rId7" imgW="5299560" imgH="4088160" progId="SigmaPlotGraphicObject.9">
                  <p:embed/>
                </p:oleObj>
              </mc:Choice>
              <mc:Fallback>
                <p:oleObj name="SPW 10.0 Graph" r:id="rId7" imgW="5299560" imgH="4088160" progId="SigmaPlotGraphicObject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3303588"/>
                        <a:ext cx="3529012" cy="322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666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1011238"/>
            <a:ext cx="2160588" cy="1766887"/>
          </a:xfrm>
          <a:noFill/>
          <a:ln/>
        </p:spPr>
      </p:pic>
      <p:pic>
        <p:nvPicPr>
          <p:cNvPr id="326661" name="Picture 5" descr="PC3_gem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2997200"/>
            <a:ext cx="2160588" cy="170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6662" name="Line 6"/>
          <p:cNvSpPr>
            <a:spLocks noChangeShapeType="1"/>
          </p:cNvSpPr>
          <p:nvPr/>
        </p:nvSpPr>
        <p:spPr bwMode="auto">
          <a:xfrm flipV="1">
            <a:off x="5867400" y="4437063"/>
            <a:ext cx="720725" cy="79216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6663" name="Line 7"/>
          <p:cNvSpPr>
            <a:spLocks noChangeShapeType="1"/>
          </p:cNvSpPr>
          <p:nvPr/>
        </p:nvSpPr>
        <p:spPr bwMode="auto">
          <a:xfrm>
            <a:off x="5867400" y="5734050"/>
            <a:ext cx="79216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26664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00213"/>
            <a:ext cx="1744663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6665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1738312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666" name="Line 10"/>
          <p:cNvSpPr>
            <a:spLocks noChangeShapeType="1"/>
          </p:cNvSpPr>
          <p:nvPr/>
        </p:nvSpPr>
        <p:spPr bwMode="auto">
          <a:xfrm flipV="1">
            <a:off x="5435600" y="2636838"/>
            <a:ext cx="1223963" cy="151288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26667" name="Picture 11" descr="PC3_gem_OH"/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4868863"/>
            <a:ext cx="2162175" cy="1700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6668" name="Text Box 12"/>
          <p:cNvSpPr txBox="1">
            <a:spLocks noChangeArrowheads="1"/>
          </p:cNvSpPr>
          <p:nvPr/>
        </p:nvSpPr>
        <p:spPr bwMode="auto">
          <a:xfrm>
            <a:off x="900113" y="3179763"/>
            <a:ext cx="2282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000">
                <a:solidFill>
                  <a:prstClr val="black"/>
                </a:solidFill>
              </a:rPr>
              <a:t>media exchange effect (inhibitor only)</a:t>
            </a:r>
            <a:endParaRPr lang="en-US" altLang="en-US" sz="1000">
              <a:solidFill>
                <a:prstClr val="black"/>
              </a:solidFill>
            </a:endParaRPr>
          </a:p>
        </p:txBody>
      </p:sp>
      <p:sp>
        <p:nvSpPr>
          <p:cNvPr id="326669" name="Line 13"/>
          <p:cNvSpPr>
            <a:spLocks noChangeShapeType="1"/>
          </p:cNvSpPr>
          <p:nvPr/>
        </p:nvSpPr>
        <p:spPr bwMode="auto">
          <a:xfrm>
            <a:off x="1763713" y="3141663"/>
            <a:ext cx="504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6670" name="Text Box 14"/>
          <p:cNvSpPr txBox="1">
            <a:spLocks noChangeArrowheads="1"/>
          </p:cNvSpPr>
          <p:nvPr/>
        </p:nvSpPr>
        <p:spPr bwMode="auto">
          <a:xfrm>
            <a:off x="4932363" y="4149725"/>
            <a:ext cx="865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000">
                <a:solidFill>
                  <a:prstClr val="black"/>
                </a:solidFill>
              </a:rPr>
              <a:t>inhibitor only</a:t>
            </a:r>
            <a:endParaRPr lang="en-US" altLang="en-US" sz="1000">
              <a:solidFill>
                <a:prstClr val="black"/>
              </a:solidFill>
            </a:endParaRPr>
          </a:p>
        </p:txBody>
      </p:sp>
      <p:sp>
        <p:nvSpPr>
          <p:cNvPr id="326671" name="Text Box 15"/>
          <p:cNvSpPr txBox="1">
            <a:spLocks noChangeArrowheads="1"/>
          </p:cNvSpPr>
          <p:nvPr/>
        </p:nvSpPr>
        <p:spPr bwMode="auto">
          <a:xfrm>
            <a:off x="4930775" y="5157788"/>
            <a:ext cx="8651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000">
                <a:solidFill>
                  <a:prstClr val="black"/>
                </a:solidFill>
              </a:rPr>
              <a:t>gemcitabine</a:t>
            </a:r>
            <a:endParaRPr lang="en-US" altLang="en-US" sz="1000">
              <a:solidFill>
                <a:prstClr val="black"/>
              </a:solidFill>
            </a:endParaRPr>
          </a:p>
        </p:txBody>
      </p:sp>
      <p:sp>
        <p:nvSpPr>
          <p:cNvPr id="326672" name="Text Box 16"/>
          <p:cNvSpPr txBox="1">
            <a:spLocks noChangeArrowheads="1"/>
          </p:cNvSpPr>
          <p:nvPr/>
        </p:nvSpPr>
        <p:spPr bwMode="auto">
          <a:xfrm>
            <a:off x="4930775" y="5589588"/>
            <a:ext cx="865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 sz="1000">
                <a:solidFill>
                  <a:prstClr val="black"/>
                </a:solidFill>
              </a:rPr>
              <a:t>gemcitabine+ inhibitor</a:t>
            </a:r>
            <a:endParaRPr lang="en-US" altLang="en-US" sz="1000">
              <a:solidFill>
                <a:prstClr val="black"/>
              </a:solidFill>
            </a:endParaRPr>
          </a:p>
        </p:txBody>
      </p:sp>
      <p:pic>
        <p:nvPicPr>
          <p:cNvPr id="326675" name="Picture 19" descr="meritk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5949950"/>
            <a:ext cx="240030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76" name="Picture 20" descr="PC3_gem_static_end_3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997200"/>
            <a:ext cx="2160588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77" name="Picture 21" descr="PC3_gem_OH_static_end_4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4868863"/>
            <a:ext cx="22352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78" name="Picture 22" descr="meritko_sta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5949950"/>
            <a:ext cx="2400300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256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6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6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6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6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62" grpId="0" animBg="1"/>
      <p:bldP spid="326663" grpId="0" animBg="1"/>
      <p:bldP spid="3266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bin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1069" y="3284984"/>
            <a:ext cx="3265488" cy="198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7864" name="Picture 8" descr="ANd9GcTL0opC7eTbERIqighMy75SCbSeqYo5X__rbYrW_PNBYOCN2hpf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76" y="816144"/>
            <a:ext cx="2286000" cy="1657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" name="Rectangle 13"/>
          <p:cNvSpPr txBox="1">
            <a:spLocks noChangeArrowheads="1"/>
          </p:cNvSpPr>
          <p:nvPr/>
        </p:nvSpPr>
        <p:spPr>
          <a:xfrm>
            <a:off x="971600" y="5517232"/>
            <a:ext cx="7362127" cy="1139145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4F81BD"/>
              </a:buClr>
            </a:pPr>
            <a:r>
              <a:rPr lang="en-US" sz="1400" dirty="0" smtClean="0">
                <a:solidFill>
                  <a:srgbClr val="1F497D"/>
                </a:solidFill>
              </a:rPr>
              <a:t>6 concentrations of DNA-damage drug  (</a:t>
            </a:r>
            <a:r>
              <a:rPr lang="en-US" sz="1400" dirty="0" err="1" smtClean="0">
                <a:solidFill>
                  <a:srgbClr val="1F497D"/>
                </a:solidFill>
              </a:rPr>
              <a:t>hydroxyurea</a:t>
            </a:r>
            <a:r>
              <a:rPr lang="en-US" sz="1400" dirty="0" smtClean="0">
                <a:solidFill>
                  <a:srgbClr val="1F497D"/>
                </a:solidFill>
              </a:rPr>
              <a:t>)</a:t>
            </a:r>
          </a:p>
          <a:p>
            <a:pPr>
              <a:lnSpc>
                <a:spcPct val="80000"/>
              </a:lnSpc>
              <a:buClr>
                <a:srgbClr val="4F81BD"/>
              </a:buClr>
            </a:pPr>
            <a:endParaRPr lang="en-US" sz="1400" dirty="0" smtClean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  <a:buClr>
                <a:srgbClr val="4F81BD"/>
              </a:buClr>
            </a:pPr>
            <a:r>
              <a:rPr lang="en-US" sz="1400" dirty="0" smtClean="0">
                <a:solidFill>
                  <a:srgbClr val="1F497D"/>
                </a:solidFill>
              </a:rPr>
              <a:t>6 concentrations of 2 inhibitors of CHK1 (SCH900776, OH209)</a:t>
            </a:r>
          </a:p>
          <a:p>
            <a:pPr>
              <a:lnSpc>
                <a:spcPct val="80000"/>
              </a:lnSpc>
              <a:buClr>
                <a:srgbClr val="4F81BD"/>
              </a:buClr>
            </a:pPr>
            <a:endParaRPr lang="en-US" sz="1400" dirty="0" smtClean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  <a:buClr>
                <a:srgbClr val="4F81BD"/>
              </a:buClr>
            </a:pPr>
            <a:r>
              <a:rPr lang="en-US" sz="1400" dirty="0" smtClean="0">
                <a:solidFill>
                  <a:srgbClr val="1F497D"/>
                </a:solidFill>
              </a:rPr>
              <a:t>all combinations in quadruplicate and two biological repetition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6012160" y="2716386"/>
            <a:ext cx="288032" cy="4469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Šipka doprava 7"/>
          <p:cNvSpPr/>
          <p:nvPr/>
        </p:nvSpPr>
        <p:spPr>
          <a:xfrm>
            <a:off x="4211960" y="1700808"/>
            <a:ext cx="38520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83568" y="24404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Running experiments - screening for synthetic lethality in panel of cell lines </a:t>
            </a:r>
            <a:endParaRPr lang="en-US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558578"/>
              </p:ext>
            </p:extLst>
          </p:nvPr>
        </p:nvGraphicFramePr>
        <p:xfrm>
          <a:off x="251520" y="836712"/>
          <a:ext cx="3279136" cy="4535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0658"/>
                <a:gridCol w="2038478"/>
              </a:tblGrid>
              <a:tr h="403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 dirty="0">
                          <a:effectLst/>
                        </a:rPr>
                        <a:t>TYPE</a:t>
                      </a:r>
                      <a:endParaRPr lang="cs-CZ" sz="1100" dirty="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 dirty="0">
                          <a:effectLst/>
                        </a:rPr>
                        <a:t>CELL LINE</a:t>
                      </a:r>
                      <a:endParaRPr lang="cs-CZ" sz="1100" dirty="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 dirty="0">
                          <a:effectLst/>
                        </a:rPr>
                        <a:t>Colon</a:t>
                      </a:r>
                      <a:endParaRPr lang="cs-CZ" sz="1100" dirty="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SW480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SW620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HCT-116 p53+/+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 dirty="0">
                          <a:effectLst/>
                        </a:rPr>
                        <a:t>HCT-116 p53 -/-</a:t>
                      </a:r>
                      <a:endParaRPr lang="cs-CZ" sz="1100" dirty="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HT29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000" dirty="0">
                          <a:effectLst/>
                        </a:rPr>
                        <a:t>Breast</a:t>
                      </a:r>
                      <a:endParaRPr lang="cs-CZ" sz="1100" dirty="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MCF10A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502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MDA-MB-231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502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Sk-Br-3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Lung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H441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A549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Ovarian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A2780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4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A2780cis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SKOV-3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Prostate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BPH-1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BPH-1 CAFTD04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PC3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DU145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LNCaP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>
                          <a:effectLst/>
                        </a:rPr>
                        <a:t>LAPC-4</a:t>
                      </a:r>
                      <a:endParaRPr lang="cs-CZ" sz="110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 dirty="0">
                          <a:effectLst/>
                        </a:rPr>
                        <a:t>Pancreas</a:t>
                      </a:r>
                      <a:endParaRPr lang="cs-CZ" sz="1100" dirty="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 dirty="0">
                          <a:effectLst/>
                        </a:rPr>
                        <a:t>MiaPaCa2</a:t>
                      </a:r>
                      <a:endParaRPr lang="cs-CZ" sz="1100" dirty="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 dirty="0">
                          <a:effectLst/>
                        </a:rPr>
                        <a:t>PANC-1</a:t>
                      </a:r>
                      <a:endParaRPr lang="cs-CZ" sz="1100" dirty="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 dirty="0">
                          <a:effectLst/>
                        </a:rPr>
                        <a:t>Kidney</a:t>
                      </a:r>
                      <a:endParaRPr lang="cs-CZ" sz="1100" dirty="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49580" algn="l"/>
                        </a:tabLst>
                      </a:pPr>
                      <a:r>
                        <a:rPr lang="en-GB" sz="1000" dirty="0">
                          <a:effectLst/>
                        </a:rPr>
                        <a:t>MDCK</a:t>
                      </a:r>
                      <a:endParaRPr lang="cs-CZ" sz="1100" dirty="0">
                        <a:effectLst/>
                        <a:latin typeface="Calibri"/>
                        <a:ea typeface="Droid Sans Fallbac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50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042988" y="0"/>
            <a:ext cx="9001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3366"/>
                </a:solidFill>
                <a:latin typeface="Comic Sans MS" pitchFamily="66" charset="0"/>
                <a:ea typeface="+mj-ea"/>
                <a:cs typeface="+mj-cs"/>
              </a:rPr>
              <a:t>…and </a:t>
            </a:r>
            <a:r>
              <a:rPr lang="en-US" sz="3600" b="1" dirty="0">
                <a:solidFill>
                  <a:srgbClr val="003366"/>
                </a:solidFill>
                <a:latin typeface="Comic Sans MS" pitchFamily="66" charset="0"/>
                <a:ea typeface="+mj-ea"/>
                <a:cs typeface="+mj-cs"/>
              </a:rPr>
              <a:t>not</a:t>
            </a:r>
            <a:r>
              <a:rPr lang="en-US" sz="3600" dirty="0">
                <a:solidFill>
                  <a:srgbClr val="003366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cs-CZ" sz="3600" dirty="0">
                <a:solidFill>
                  <a:srgbClr val="003366"/>
                </a:solidFill>
                <a:latin typeface="Comic Sans MS" pitchFamily="66" charset="0"/>
                <a:ea typeface="+mj-ea"/>
                <a:cs typeface="+mj-cs"/>
              </a:rPr>
              <a:t>a </a:t>
            </a:r>
            <a:r>
              <a:rPr lang="en-US" sz="3600" dirty="0">
                <a:solidFill>
                  <a:srgbClr val="003366"/>
                </a:solidFill>
                <a:latin typeface="Comic Sans MS" pitchFamily="66" charset="0"/>
                <a:ea typeface="+mj-ea"/>
                <a:cs typeface="+mj-cs"/>
              </a:rPr>
              <a:t>single cell </a:t>
            </a:r>
            <a:r>
              <a:rPr lang="cs-CZ" sz="3600" dirty="0">
                <a:solidFill>
                  <a:srgbClr val="003366"/>
                </a:solidFill>
                <a:latin typeface="Comic Sans MS" pitchFamily="66" charset="0"/>
                <a:ea typeface="+mj-ea"/>
                <a:cs typeface="+mj-cs"/>
              </a:rPr>
              <a:t>type</a:t>
            </a:r>
            <a:r>
              <a:rPr lang="en-US" sz="3600" dirty="0">
                <a:solidFill>
                  <a:srgbClr val="003366"/>
                </a:solidFill>
                <a:latin typeface="Comic Sans MS" pitchFamily="66" charset="0"/>
                <a:ea typeface="+mj-ea"/>
                <a:cs typeface="+mj-cs"/>
              </a:rPr>
              <a:t> disease.</a:t>
            </a: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43000"/>
            <a:ext cx="592455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580188"/>
            <a:ext cx="2459037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2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Cooperation</a:t>
            </a:r>
            <a:r>
              <a:rPr lang="cs-CZ" sz="36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</a:t>
            </a:r>
            <a:endParaRPr lang="cs-CZ" sz="36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79512" y="1268760"/>
            <a:ext cx="8712968" cy="5328592"/>
          </a:xfrm>
        </p:spPr>
        <p:txBody>
          <a:bodyPr>
            <a:normAutofit fontScale="85000" lnSpcReduction="20000"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</a:rPr>
              <a:t>Aleš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Hampl</a:t>
            </a:r>
            <a:r>
              <a:rPr lang="en-US" sz="1800" b="1" dirty="0" smtClean="0">
                <a:solidFill>
                  <a:srgbClr val="FF0000"/>
                </a:solidFill>
              </a:rPr>
              <a:t> (LF MU) </a:t>
            </a:r>
            <a:r>
              <a:rPr lang="en-US" sz="1800" dirty="0" smtClean="0"/>
              <a:t>– mGDF15 ICC (</a:t>
            </a:r>
            <a:r>
              <a:rPr lang="en-US" sz="1800" dirty="0" err="1" smtClean="0"/>
              <a:t>cryosections</a:t>
            </a:r>
            <a:r>
              <a:rPr lang="en-US" sz="1800" dirty="0" smtClean="0"/>
              <a:t>), CSCs, tissue engineering, SCID</a:t>
            </a:r>
          </a:p>
          <a:p>
            <a:r>
              <a:rPr lang="en-US" sz="1800" b="1" dirty="0" err="1" smtClean="0">
                <a:solidFill>
                  <a:srgbClr val="FF0000"/>
                </a:solidFill>
              </a:rPr>
              <a:t>Petr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Vaňhara</a:t>
            </a:r>
            <a:r>
              <a:rPr lang="en-US" sz="1800" b="1" dirty="0" smtClean="0">
                <a:solidFill>
                  <a:srgbClr val="FF0000"/>
                </a:solidFill>
              </a:rPr>
              <a:t> (LF MU) </a:t>
            </a:r>
            <a:r>
              <a:rPr lang="en-US" sz="1800" dirty="0" smtClean="0"/>
              <a:t>– GDF15 in dendritic cells, </a:t>
            </a:r>
            <a:r>
              <a:rPr lang="en-US" sz="1800" dirty="0" err="1" smtClean="0"/>
              <a:t>glioblastoma</a:t>
            </a:r>
            <a:r>
              <a:rPr lang="en-US" sz="1800" dirty="0" smtClean="0"/>
              <a:t> and ovarian cancer, </a:t>
            </a:r>
            <a:r>
              <a:rPr lang="en-US" sz="1800" dirty="0" err="1" smtClean="0"/>
              <a:t>lentiviral</a:t>
            </a:r>
            <a:r>
              <a:rPr lang="en-US" sz="1800" dirty="0" smtClean="0"/>
              <a:t> particles</a:t>
            </a:r>
          </a:p>
          <a:p>
            <a:r>
              <a:rPr lang="en-US" sz="1800" b="1" dirty="0" err="1" smtClean="0">
                <a:solidFill>
                  <a:srgbClr val="FF0000"/>
                </a:solidFill>
              </a:rPr>
              <a:t>Petr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Beneš</a:t>
            </a:r>
            <a:r>
              <a:rPr lang="en-US" sz="1800" b="1" dirty="0" smtClean="0">
                <a:solidFill>
                  <a:srgbClr val="FF0000"/>
                </a:solidFill>
              </a:rPr>
              <a:t> (</a:t>
            </a:r>
            <a:r>
              <a:rPr lang="en-US" sz="1800" b="1" dirty="0" err="1" smtClean="0">
                <a:solidFill>
                  <a:srgbClr val="FF0000"/>
                </a:solidFill>
              </a:rPr>
              <a:t>PřF</a:t>
            </a:r>
            <a:r>
              <a:rPr lang="en-US" sz="1800" b="1" dirty="0" smtClean="0">
                <a:solidFill>
                  <a:srgbClr val="FF0000"/>
                </a:solidFill>
              </a:rPr>
              <a:t> MU)</a:t>
            </a:r>
            <a:r>
              <a:rPr lang="en-US" sz="1800" b="1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/>
              <a:t>– mGDF15 inducible plasmids</a:t>
            </a:r>
          </a:p>
          <a:p>
            <a:r>
              <a:rPr lang="en-US" sz="1800" b="1" dirty="0" err="1" smtClean="0">
                <a:solidFill>
                  <a:srgbClr val="FF0000"/>
                </a:solidFill>
              </a:rPr>
              <a:t>Kamil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Paruch</a:t>
            </a:r>
            <a:r>
              <a:rPr lang="en-US" sz="1800" b="1" dirty="0" smtClean="0">
                <a:solidFill>
                  <a:srgbClr val="FF0000"/>
                </a:solidFill>
              </a:rPr>
              <a:t> (</a:t>
            </a:r>
            <a:r>
              <a:rPr lang="en-US" sz="1800" b="1" dirty="0" err="1" smtClean="0">
                <a:solidFill>
                  <a:srgbClr val="FF0000"/>
                </a:solidFill>
              </a:rPr>
              <a:t>PřF</a:t>
            </a:r>
            <a:r>
              <a:rPr lang="en-US" sz="1800" b="1" dirty="0" smtClean="0">
                <a:solidFill>
                  <a:srgbClr val="FF0000"/>
                </a:solidFill>
              </a:rPr>
              <a:t> MU) </a:t>
            </a:r>
            <a:r>
              <a:rPr lang="en-US" sz="1800" dirty="0" smtClean="0"/>
              <a:t>– inhibitors</a:t>
            </a:r>
          </a:p>
          <a:p>
            <a:r>
              <a:rPr lang="en-US" sz="1800" b="1" dirty="0" err="1" smtClean="0">
                <a:solidFill>
                  <a:srgbClr val="FF0000"/>
                </a:solidFill>
              </a:rPr>
              <a:t>Stjepan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Uldrijan</a:t>
            </a:r>
            <a:r>
              <a:rPr lang="en-US" sz="1800" b="1" dirty="0" smtClean="0">
                <a:solidFill>
                  <a:srgbClr val="FF0000"/>
                </a:solidFill>
              </a:rPr>
              <a:t> (</a:t>
            </a:r>
            <a:r>
              <a:rPr lang="en-US" sz="1800" b="1" dirty="0" err="1" smtClean="0">
                <a:solidFill>
                  <a:srgbClr val="FF0000"/>
                </a:solidFill>
              </a:rPr>
              <a:t>PřF</a:t>
            </a:r>
            <a:r>
              <a:rPr lang="en-US" sz="1800" b="1" dirty="0" smtClean="0">
                <a:solidFill>
                  <a:srgbClr val="FF0000"/>
                </a:solidFill>
              </a:rPr>
              <a:t> MU) </a:t>
            </a:r>
            <a:r>
              <a:rPr lang="en-US" sz="1800" dirty="0" smtClean="0"/>
              <a:t>– MDM2 story</a:t>
            </a:r>
          </a:p>
          <a:p>
            <a:r>
              <a:rPr lang="en-US" sz="1800" b="1" dirty="0" err="1" smtClean="0">
                <a:solidFill>
                  <a:srgbClr val="FF0000"/>
                </a:solidFill>
              </a:rPr>
              <a:t>Lukáš</a:t>
            </a:r>
            <a:r>
              <a:rPr lang="en-US" sz="1800" b="1" dirty="0" smtClean="0">
                <a:solidFill>
                  <a:srgbClr val="FF0000"/>
                </a:solidFill>
              </a:rPr>
              <a:t> Kubala (BFÚ) </a:t>
            </a:r>
            <a:r>
              <a:rPr lang="en-US" sz="1800" dirty="0" smtClean="0"/>
              <a:t>– EMT &amp; ECM, tissue engineering</a:t>
            </a:r>
          </a:p>
          <a:p>
            <a:endParaRPr lang="en-US" sz="1800" b="1" dirty="0" smtClean="0">
              <a:solidFill>
                <a:schemeClr val="tx2"/>
              </a:solidFill>
            </a:endParaRPr>
          </a:p>
          <a:p>
            <a:r>
              <a:rPr lang="en-US" sz="1800" b="1" dirty="0" err="1" smtClean="0">
                <a:solidFill>
                  <a:schemeClr val="tx2"/>
                </a:solidFill>
              </a:rPr>
              <a:t>Jiří</a:t>
            </a:r>
            <a:r>
              <a:rPr lang="en-US" sz="1800" b="1" dirty="0" smtClean="0">
                <a:solidFill>
                  <a:schemeClr val="tx2"/>
                </a:solidFill>
              </a:rPr>
              <a:t> Kohoutek (</a:t>
            </a:r>
            <a:r>
              <a:rPr lang="en-US" sz="1800" b="1" dirty="0" err="1" smtClean="0">
                <a:solidFill>
                  <a:schemeClr val="tx2"/>
                </a:solidFill>
              </a:rPr>
              <a:t>VÚVeL</a:t>
            </a:r>
            <a:r>
              <a:rPr lang="en-US" sz="1800" b="1" dirty="0" smtClean="0">
                <a:solidFill>
                  <a:schemeClr val="tx2"/>
                </a:solidFill>
              </a:rPr>
              <a:t>) </a:t>
            </a:r>
            <a:r>
              <a:rPr lang="en-US" sz="1800" dirty="0" smtClean="0"/>
              <a:t>– </a:t>
            </a:r>
            <a:r>
              <a:rPr lang="en-US" sz="1800" i="1" dirty="0" smtClean="0"/>
              <a:t>gdf15</a:t>
            </a:r>
            <a:r>
              <a:rPr lang="en-US" sz="1800" dirty="0" smtClean="0"/>
              <a:t> knock-out colony </a:t>
            </a:r>
            <a:r>
              <a:rPr lang="en-US" sz="1800" dirty="0" err="1" smtClean="0"/>
              <a:t>managment</a:t>
            </a:r>
            <a:endParaRPr lang="en-US" sz="1800" dirty="0" smtClean="0"/>
          </a:p>
          <a:p>
            <a:r>
              <a:rPr lang="en-US" sz="1800" b="1" dirty="0" smtClean="0">
                <a:solidFill>
                  <a:schemeClr val="tx2"/>
                </a:solidFill>
              </a:rPr>
              <a:t>Michal Hofer (</a:t>
            </a:r>
            <a:r>
              <a:rPr lang="en-US" sz="1800" b="1" dirty="0" smtClean="0">
                <a:solidFill>
                  <a:schemeClr val="tx2"/>
                </a:solidFill>
              </a:rPr>
              <a:t>BFÚ)</a:t>
            </a:r>
            <a:r>
              <a:rPr lang="en-US" sz="1800" dirty="0" smtClean="0"/>
              <a:t>– hematopoiesis study </a:t>
            </a:r>
          </a:p>
          <a:p>
            <a:r>
              <a:rPr lang="en-US" sz="1800" b="1" dirty="0" err="1" smtClean="0">
                <a:solidFill>
                  <a:schemeClr val="tx2"/>
                </a:solidFill>
              </a:rPr>
              <a:t>Jiří</a:t>
            </a:r>
            <a:r>
              <a:rPr lang="en-US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</a:rPr>
              <a:t>Pacherník</a:t>
            </a:r>
            <a:r>
              <a:rPr lang="en-US" sz="1800" b="1" dirty="0" smtClean="0">
                <a:solidFill>
                  <a:schemeClr val="tx2"/>
                </a:solidFill>
              </a:rPr>
              <a:t> (</a:t>
            </a:r>
            <a:r>
              <a:rPr lang="en-US" sz="1800" b="1" dirty="0" err="1" smtClean="0">
                <a:solidFill>
                  <a:schemeClr val="tx2"/>
                </a:solidFill>
              </a:rPr>
              <a:t>PřF</a:t>
            </a:r>
            <a:r>
              <a:rPr lang="en-US" sz="1800" b="1" dirty="0" smtClean="0">
                <a:solidFill>
                  <a:schemeClr val="tx2"/>
                </a:solidFill>
              </a:rPr>
              <a:t> MU) </a:t>
            </a:r>
            <a:r>
              <a:rPr lang="en-US" sz="1800" dirty="0" smtClean="0"/>
              <a:t>– GDF-15 in hypoxia, </a:t>
            </a:r>
            <a:r>
              <a:rPr lang="en-US" sz="1800" dirty="0" err="1" smtClean="0"/>
              <a:t>mES</a:t>
            </a:r>
            <a:endParaRPr lang="en-US" sz="1800" dirty="0" smtClean="0"/>
          </a:p>
          <a:p>
            <a:r>
              <a:rPr lang="en-US" sz="1800" b="1" dirty="0" err="1" smtClean="0">
                <a:solidFill>
                  <a:schemeClr val="tx2"/>
                </a:solidFill>
              </a:rPr>
              <a:t>Pavel</a:t>
            </a:r>
            <a:r>
              <a:rPr lang="en-US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</a:rPr>
              <a:t>Matula</a:t>
            </a:r>
            <a:r>
              <a:rPr lang="en-US" sz="1800" b="1" dirty="0" smtClean="0">
                <a:solidFill>
                  <a:schemeClr val="tx2"/>
                </a:solidFill>
              </a:rPr>
              <a:t>, </a:t>
            </a:r>
            <a:r>
              <a:rPr lang="en-US" sz="1800" b="1" dirty="0" err="1" smtClean="0">
                <a:solidFill>
                  <a:schemeClr val="tx2"/>
                </a:solidFill>
              </a:rPr>
              <a:t>Petr</a:t>
            </a:r>
            <a:r>
              <a:rPr lang="en-US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</a:rPr>
              <a:t>Matula</a:t>
            </a:r>
            <a:r>
              <a:rPr lang="en-US" sz="1800" b="1" dirty="0" smtClean="0">
                <a:solidFill>
                  <a:schemeClr val="tx2"/>
                </a:solidFill>
              </a:rPr>
              <a:t> (FI MU) </a:t>
            </a:r>
            <a:r>
              <a:rPr lang="en-US" sz="1800" dirty="0" smtClean="0"/>
              <a:t>– tube forming assay data analysis</a:t>
            </a:r>
          </a:p>
          <a:p>
            <a:r>
              <a:rPr lang="en-US" sz="1800" b="1" dirty="0" err="1" smtClean="0">
                <a:solidFill>
                  <a:schemeClr val="tx2"/>
                </a:solidFill>
              </a:rPr>
              <a:t>Jiřina</a:t>
            </a:r>
            <a:r>
              <a:rPr lang="en-US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</a:rPr>
              <a:t>Procházková</a:t>
            </a:r>
            <a:r>
              <a:rPr lang="en-US" sz="1800" b="1" dirty="0" smtClean="0">
                <a:solidFill>
                  <a:schemeClr val="tx2"/>
                </a:solidFill>
              </a:rPr>
              <a:t> , Jan </a:t>
            </a:r>
            <a:r>
              <a:rPr lang="en-US" sz="1800" b="1" dirty="0" err="1" smtClean="0">
                <a:solidFill>
                  <a:schemeClr val="tx2"/>
                </a:solidFill>
              </a:rPr>
              <a:t>Vondráček</a:t>
            </a:r>
            <a:r>
              <a:rPr lang="en-US" sz="1800" b="1" dirty="0" smtClean="0">
                <a:solidFill>
                  <a:schemeClr val="tx2"/>
                </a:solidFill>
              </a:rPr>
              <a:t> (BFÚ) - </a:t>
            </a:r>
            <a:r>
              <a:rPr lang="en-US" sz="1800" dirty="0" smtClean="0"/>
              <a:t>GDF15 in </a:t>
            </a:r>
            <a:r>
              <a:rPr lang="en-US" sz="1800" dirty="0" err="1" smtClean="0"/>
              <a:t>cardiomyocytes</a:t>
            </a:r>
            <a:r>
              <a:rPr lang="en-US" sz="1800" dirty="0" smtClean="0"/>
              <a:t>, interaction of AhR and TGF-</a:t>
            </a:r>
            <a:r>
              <a:rPr lang="en-US" sz="1800" dirty="0" smtClean="0">
                <a:latin typeface="Symbol" pitchFamily="18" charset="2"/>
              </a:rPr>
              <a:t>b</a:t>
            </a:r>
            <a:endParaRPr lang="en-US" sz="1800" b="1" dirty="0" smtClean="0">
              <a:solidFill>
                <a:schemeClr val="tx2"/>
              </a:solidFill>
              <a:latin typeface="Symbol" pitchFamily="18" charset="2"/>
            </a:endParaRPr>
          </a:p>
          <a:p>
            <a:r>
              <a:rPr lang="en-US" sz="1800" b="1" dirty="0" err="1" smtClean="0">
                <a:solidFill>
                  <a:schemeClr val="tx2"/>
                </a:solidFill>
              </a:rPr>
              <a:t>Miroslav</a:t>
            </a:r>
            <a:r>
              <a:rPr lang="en-US" sz="1800" b="1" dirty="0" smtClean="0">
                <a:solidFill>
                  <a:schemeClr val="tx2"/>
                </a:solidFill>
              </a:rPr>
              <a:t> Machala (</a:t>
            </a:r>
            <a:r>
              <a:rPr lang="en-US" sz="1800" b="1" dirty="0" err="1" smtClean="0">
                <a:solidFill>
                  <a:schemeClr val="tx2"/>
                </a:solidFill>
              </a:rPr>
              <a:t>VÚVeL</a:t>
            </a:r>
            <a:r>
              <a:rPr lang="en-US" sz="1800" b="1" dirty="0" smtClean="0">
                <a:solidFill>
                  <a:schemeClr val="tx2"/>
                </a:solidFill>
              </a:rPr>
              <a:t>) - </a:t>
            </a:r>
            <a:r>
              <a:rPr lang="en-US" sz="1800" dirty="0" smtClean="0"/>
              <a:t>interaction of AhR signaling with TGF-</a:t>
            </a:r>
            <a:r>
              <a:rPr lang="en-US" sz="1800" dirty="0" smtClean="0">
                <a:latin typeface="Symbol" pitchFamily="18" charset="2"/>
              </a:rPr>
              <a:t>b</a:t>
            </a:r>
            <a:endParaRPr lang="en-US" sz="1800" b="1" dirty="0" smtClean="0">
              <a:solidFill>
                <a:schemeClr val="tx2"/>
              </a:solidFill>
              <a:latin typeface="Symbol" pitchFamily="18" charset="2"/>
            </a:endParaRPr>
          </a:p>
          <a:p>
            <a:r>
              <a:rPr lang="en-US" sz="1800" b="1" dirty="0" smtClean="0">
                <a:solidFill>
                  <a:schemeClr val="tx2"/>
                </a:solidFill>
              </a:rPr>
              <a:t>Jan </a:t>
            </a:r>
            <a:r>
              <a:rPr lang="en-US" sz="1800" b="1" dirty="0" err="1" smtClean="0">
                <a:solidFill>
                  <a:schemeClr val="tx2"/>
                </a:solidFill>
              </a:rPr>
              <a:t>Bouchal</a:t>
            </a:r>
            <a:r>
              <a:rPr lang="en-US" sz="1800" b="1" dirty="0" smtClean="0">
                <a:solidFill>
                  <a:schemeClr val="tx2"/>
                </a:solidFill>
              </a:rPr>
              <a:t> (UJP Olomouc) </a:t>
            </a:r>
            <a:r>
              <a:rPr lang="en-US" sz="1800" dirty="0" smtClean="0"/>
              <a:t>– EMT &amp; ECM, prostate cancer clinical samples, CSCs, IHC</a:t>
            </a:r>
          </a:p>
          <a:p>
            <a:endParaRPr lang="en-US" sz="1800" dirty="0" smtClean="0"/>
          </a:p>
          <a:p>
            <a:r>
              <a:rPr lang="cs-CZ" sz="1800" b="1" dirty="0" smtClean="0">
                <a:solidFill>
                  <a:schemeClr val="tx2"/>
                </a:solidFill>
              </a:rPr>
              <a:t>Lukas </a:t>
            </a:r>
            <a:r>
              <a:rPr lang="cs-CZ" sz="1800" b="1" dirty="0" err="1" smtClean="0">
                <a:solidFill>
                  <a:schemeClr val="tx2"/>
                </a:solidFill>
              </a:rPr>
              <a:t>Kenner</a:t>
            </a:r>
            <a:r>
              <a:rPr lang="cs-CZ" sz="1800" b="1" dirty="0" smtClean="0">
                <a:solidFill>
                  <a:schemeClr val="tx2"/>
                </a:solidFill>
              </a:rPr>
              <a:t> (Ludwig </a:t>
            </a:r>
            <a:r>
              <a:rPr lang="cs-CZ" sz="1800" b="1" dirty="0" err="1" smtClean="0">
                <a:solidFill>
                  <a:schemeClr val="tx2"/>
                </a:solidFill>
              </a:rPr>
              <a:t>Boltzman</a:t>
            </a:r>
            <a:r>
              <a:rPr lang="cs-CZ" sz="1800" b="1" dirty="0" smtClean="0">
                <a:solidFill>
                  <a:schemeClr val="tx2"/>
                </a:solidFill>
              </a:rPr>
              <a:t> Institute, </a:t>
            </a:r>
            <a:r>
              <a:rPr lang="cs-CZ" sz="1800" b="1" dirty="0" err="1" smtClean="0">
                <a:solidFill>
                  <a:schemeClr val="tx2"/>
                </a:solidFill>
              </a:rPr>
              <a:t>Vienna</a:t>
            </a:r>
            <a:r>
              <a:rPr lang="cs-CZ" sz="1800" b="1" dirty="0" smtClean="0">
                <a:solidFill>
                  <a:schemeClr val="tx2"/>
                </a:solidFill>
              </a:rPr>
              <a:t>)</a:t>
            </a:r>
            <a:r>
              <a:rPr lang="en-US" sz="1800" b="1" dirty="0" smtClean="0">
                <a:solidFill>
                  <a:schemeClr val="tx2"/>
                </a:solidFill>
              </a:rPr>
              <a:t>  </a:t>
            </a:r>
            <a:r>
              <a:rPr lang="en-US" sz="1800" b="1" dirty="0" smtClean="0">
                <a:solidFill>
                  <a:schemeClr val="tx2"/>
                </a:solidFill>
              </a:rPr>
              <a:t>- </a:t>
            </a:r>
            <a:r>
              <a:rPr lang="en-US" sz="1800" dirty="0" smtClean="0"/>
              <a:t>prostate cancer – mouse model, CSCs, </a:t>
            </a:r>
          </a:p>
          <a:p>
            <a:r>
              <a:rPr lang="cs-CZ" sz="1800" b="1" dirty="0" smtClean="0">
                <a:solidFill>
                  <a:schemeClr val="tx2"/>
                </a:solidFill>
              </a:rPr>
              <a:t>Giuseppe </a:t>
            </a:r>
            <a:r>
              <a:rPr lang="cs-CZ" sz="1800" b="1" dirty="0" err="1">
                <a:solidFill>
                  <a:schemeClr val="tx2"/>
                </a:solidFill>
              </a:rPr>
              <a:t>Valacchi</a:t>
            </a:r>
            <a:r>
              <a:rPr lang="cs-CZ" sz="1800" b="1" dirty="0">
                <a:solidFill>
                  <a:schemeClr val="tx2"/>
                </a:solidFill>
              </a:rPr>
              <a:t> (University </a:t>
            </a:r>
            <a:r>
              <a:rPr lang="cs-CZ" sz="1800" b="1" dirty="0" err="1">
                <a:solidFill>
                  <a:schemeClr val="tx2"/>
                </a:solidFill>
              </a:rPr>
              <a:t>of</a:t>
            </a:r>
            <a:r>
              <a:rPr lang="cs-CZ" sz="1800" b="1" dirty="0">
                <a:solidFill>
                  <a:schemeClr val="tx2"/>
                </a:solidFill>
              </a:rPr>
              <a:t> Ferrara) </a:t>
            </a:r>
            <a:r>
              <a:rPr lang="cs-CZ" sz="1800" dirty="0" smtClean="0"/>
              <a:t>– </a:t>
            </a:r>
            <a:r>
              <a:rPr lang="cs-CZ" sz="1800" dirty="0" err="1" smtClean="0"/>
              <a:t>redox</a:t>
            </a:r>
            <a:r>
              <a:rPr lang="cs-CZ" sz="1800" dirty="0" smtClean="0"/>
              <a:t> </a:t>
            </a:r>
            <a:r>
              <a:rPr lang="cs-CZ" sz="1800" dirty="0" err="1" smtClean="0"/>
              <a:t>signaling</a:t>
            </a:r>
            <a:r>
              <a:rPr lang="cs-CZ" sz="1800" dirty="0" smtClean="0"/>
              <a:t>, </a:t>
            </a:r>
            <a:r>
              <a:rPr lang="cs-CZ" sz="1800" dirty="0" err="1" smtClean="0"/>
              <a:t>autophagy</a:t>
            </a:r>
            <a:endParaRPr lang="en-US" sz="1800" dirty="0" smtClean="0"/>
          </a:p>
          <a:p>
            <a:endParaRPr 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340927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Současná témata studentských prací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712968" cy="3474720"/>
          </a:xfrm>
        </p:spPr>
        <p:txBody>
          <a:bodyPr>
            <a:normAutofit fontScale="92500" lnSpcReduction="20000"/>
          </a:bodyPr>
          <a:lstStyle/>
          <a:p>
            <a:r>
              <a:rPr lang="cs-CZ" sz="2000" b="1" dirty="0" smtClean="0"/>
              <a:t>Bakalářské</a:t>
            </a:r>
          </a:p>
          <a:p>
            <a:pPr lvl="1"/>
            <a:r>
              <a:rPr lang="en-US" sz="1800" dirty="0" err="1"/>
              <a:t>Úloha</a:t>
            </a:r>
            <a:r>
              <a:rPr lang="en-US" sz="1800" dirty="0"/>
              <a:t> SNX9 v </a:t>
            </a:r>
            <a:r>
              <a:rPr lang="en-US" sz="1800" dirty="0" err="1"/>
              <a:t>epiteliálně</a:t>
            </a:r>
            <a:r>
              <a:rPr lang="en-US" sz="1800" dirty="0"/>
              <a:t> </a:t>
            </a:r>
            <a:r>
              <a:rPr lang="en-US" sz="1800" dirty="0" err="1"/>
              <a:t>mesenchymálním</a:t>
            </a:r>
            <a:r>
              <a:rPr lang="en-US" sz="1800" dirty="0"/>
              <a:t> </a:t>
            </a:r>
            <a:r>
              <a:rPr lang="en-US" sz="1800" dirty="0" err="1"/>
              <a:t>přechodu</a:t>
            </a:r>
            <a:r>
              <a:rPr lang="en-US" sz="1800" dirty="0"/>
              <a:t> u </a:t>
            </a:r>
            <a:r>
              <a:rPr lang="en-US" sz="1800" dirty="0" err="1"/>
              <a:t>epiteliálních</a:t>
            </a:r>
            <a:r>
              <a:rPr lang="en-US" sz="1800" dirty="0"/>
              <a:t> </a:t>
            </a:r>
            <a:r>
              <a:rPr lang="en-US" sz="1800" dirty="0" err="1"/>
              <a:t>buněk</a:t>
            </a:r>
            <a:r>
              <a:rPr lang="en-US" sz="1800" dirty="0"/>
              <a:t> </a:t>
            </a:r>
            <a:r>
              <a:rPr lang="en-US" sz="1800" dirty="0" err="1" smtClean="0"/>
              <a:t>prostaty</a:t>
            </a:r>
            <a:endParaRPr lang="cs-CZ" sz="1800" b="1" dirty="0" smtClean="0"/>
          </a:p>
          <a:p>
            <a:r>
              <a:rPr lang="cs-CZ" sz="2000" b="1" dirty="0"/>
              <a:t>Diplomové</a:t>
            </a:r>
          </a:p>
          <a:p>
            <a:pPr lvl="1"/>
            <a:r>
              <a:rPr lang="en-US" sz="1800" dirty="0" err="1"/>
              <a:t>Změny</a:t>
            </a:r>
            <a:r>
              <a:rPr lang="en-US" sz="1800" dirty="0"/>
              <a:t> v </a:t>
            </a:r>
            <a:r>
              <a:rPr lang="en-US" sz="1800" dirty="0" err="1"/>
              <a:t>expresi</a:t>
            </a:r>
            <a:r>
              <a:rPr lang="en-US" sz="1800" dirty="0"/>
              <a:t> </a:t>
            </a:r>
            <a:r>
              <a:rPr lang="en-US" sz="1800" dirty="0" err="1"/>
              <a:t>proteinů</a:t>
            </a:r>
            <a:r>
              <a:rPr lang="en-US" sz="1800" dirty="0"/>
              <a:t> MDM2 a MDMX v </a:t>
            </a:r>
            <a:r>
              <a:rPr lang="en-US" sz="1800" dirty="0" err="1"/>
              <a:t>průběhu</a:t>
            </a:r>
            <a:r>
              <a:rPr lang="en-US" sz="1800" dirty="0"/>
              <a:t> </a:t>
            </a:r>
            <a:r>
              <a:rPr lang="en-US" sz="1800" dirty="0" err="1"/>
              <a:t>epiteliálně</a:t>
            </a:r>
            <a:r>
              <a:rPr lang="cs-CZ" sz="1800" dirty="0"/>
              <a:t> </a:t>
            </a:r>
            <a:r>
              <a:rPr lang="en-US" sz="1800" dirty="0" err="1"/>
              <a:t>mesenchymálního</a:t>
            </a:r>
            <a:r>
              <a:rPr lang="en-US" sz="1800" dirty="0"/>
              <a:t> </a:t>
            </a:r>
            <a:r>
              <a:rPr lang="en-US" sz="1800" dirty="0" err="1"/>
              <a:t>přechodu</a:t>
            </a:r>
            <a:endParaRPr lang="cs-CZ" sz="1800" dirty="0"/>
          </a:p>
          <a:p>
            <a:pPr lvl="1"/>
            <a:r>
              <a:rPr lang="en-US" sz="1800" dirty="0" err="1"/>
              <a:t>Epiteliálně</a:t>
            </a:r>
            <a:r>
              <a:rPr lang="en-US" sz="1800" dirty="0"/>
              <a:t> </a:t>
            </a:r>
            <a:r>
              <a:rPr lang="en-US" sz="1800" dirty="0" err="1"/>
              <a:t>mesenchymální</a:t>
            </a:r>
            <a:r>
              <a:rPr lang="en-US" sz="1800" dirty="0"/>
              <a:t> </a:t>
            </a:r>
            <a:r>
              <a:rPr lang="en-US" sz="1800" dirty="0" err="1"/>
              <a:t>přechod</a:t>
            </a:r>
            <a:r>
              <a:rPr lang="en-US" sz="1800" dirty="0"/>
              <a:t> u </a:t>
            </a:r>
            <a:r>
              <a:rPr lang="en-US" sz="1800" dirty="0" err="1"/>
              <a:t>normálních</a:t>
            </a:r>
            <a:r>
              <a:rPr lang="en-US" sz="1800" dirty="0"/>
              <a:t> a </a:t>
            </a:r>
            <a:r>
              <a:rPr lang="en-US" sz="1800" dirty="0" err="1"/>
              <a:t>nádorových</a:t>
            </a:r>
            <a:r>
              <a:rPr lang="en-US" sz="1800" dirty="0"/>
              <a:t> </a:t>
            </a:r>
            <a:r>
              <a:rPr lang="en-US" sz="1800" dirty="0" err="1"/>
              <a:t>kmenových</a:t>
            </a:r>
            <a:r>
              <a:rPr lang="en-US" sz="1800" dirty="0"/>
              <a:t> </a:t>
            </a:r>
            <a:r>
              <a:rPr lang="en-US" sz="1800" dirty="0" err="1"/>
              <a:t>buněk</a:t>
            </a:r>
            <a:r>
              <a:rPr lang="en-US" sz="1800" dirty="0"/>
              <a:t> </a:t>
            </a:r>
            <a:r>
              <a:rPr lang="en-US" sz="1800" dirty="0" err="1" smtClean="0"/>
              <a:t>prostaty</a:t>
            </a:r>
            <a:endParaRPr lang="cs-CZ" sz="2000" b="1" dirty="0" smtClean="0"/>
          </a:p>
          <a:p>
            <a:r>
              <a:rPr lang="cs-CZ" sz="2000" b="1" dirty="0" smtClean="0"/>
              <a:t>Doktorské</a:t>
            </a:r>
          </a:p>
          <a:p>
            <a:pPr lvl="1"/>
            <a:r>
              <a:rPr lang="en-US" sz="1800" dirty="0" err="1"/>
              <a:t>Úloha</a:t>
            </a:r>
            <a:r>
              <a:rPr lang="en-US" sz="1800" dirty="0"/>
              <a:t> Skp2 v </a:t>
            </a:r>
            <a:r>
              <a:rPr lang="en-US" sz="1800" dirty="0" err="1"/>
              <a:t>cytokinetice</a:t>
            </a:r>
            <a:r>
              <a:rPr lang="en-US" sz="1800" dirty="0"/>
              <a:t> </a:t>
            </a:r>
            <a:r>
              <a:rPr lang="en-US" sz="1800" dirty="0" err="1"/>
              <a:t>nádorových</a:t>
            </a:r>
            <a:r>
              <a:rPr lang="en-US" sz="1800" dirty="0"/>
              <a:t> </a:t>
            </a:r>
            <a:r>
              <a:rPr lang="en-US" sz="1800" dirty="0" err="1"/>
              <a:t>kmenových</a:t>
            </a:r>
            <a:r>
              <a:rPr lang="en-US" sz="1800" dirty="0"/>
              <a:t> </a:t>
            </a:r>
            <a:r>
              <a:rPr lang="en-US" sz="1800" dirty="0" err="1" smtClean="0"/>
              <a:t>buněk</a:t>
            </a:r>
            <a:endParaRPr lang="cs-CZ" sz="1800" dirty="0" smtClean="0"/>
          </a:p>
          <a:p>
            <a:pPr lvl="1"/>
            <a:r>
              <a:rPr lang="en-US" sz="1800" dirty="0" err="1"/>
              <a:t>Úloha</a:t>
            </a:r>
            <a:r>
              <a:rPr lang="en-US" sz="1800" dirty="0"/>
              <a:t> </a:t>
            </a:r>
            <a:r>
              <a:rPr lang="en-US" sz="1800" dirty="0" err="1"/>
              <a:t>epitelialně</a:t>
            </a:r>
            <a:r>
              <a:rPr lang="en-US" sz="1800" dirty="0"/>
              <a:t> </a:t>
            </a:r>
            <a:r>
              <a:rPr lang="en-US" sz="1800" dirty="0" err="1"/>
              <a:t>mesenchymálního</a:t>
            </a:r>
            <a:r>
              <a:rPr lang="en-US" sz="1800" dirty="0"/>
              <a:t> </a:t>
            </a:r>
            <a:r>
              <a:rPr lang="en-US" sz="1800" dirty="0" err="1"/>
              <a:t>přechodu</a:t>
            </a:r>
            <a:r>
              <a:rPr lang="en-US" sz="1800" dirty="0"/>
              <a:t> v </a:t>
            </a:r>
            <a:r>
              <a:rPr lang="en-US" sz="1800" dirty="0" err="1"/>
              <a:t>regulaci</a:t>
            </a:r>
            <a:r>
              <a:rPr lang="en-US" sz="1800" dirty="0"/>
              <a:t> </a:t>
            </a:r>
            <a:r>
              <a:rPr lang="en-US" sz="1800" dirty="0" err="1"/>
              <a:t>fenotypu</a:t>
            </a:r>
            <a:r>
              <a:rPr lang="en-US" sz="1800" dirty="0"/>
              <a:t> </a:t>
            </a:r>
            <a:r>
              <a:rPr lang="en-US" sz="1800" dirty="0" err="1"/>
              <a:t>nadorových</a:t>
            </a:r>
            <a:r>
              <a:rPr lang="en-US" sz="1800" dirty="0"/>
              <a:t> </a:t>
            </a:r>
            <a:r>
              <a:rPr lang="en-US" sz="1800" dirty="0" err="1"/>
              <a:t>kmenových</a:t>
            </a:r>
            <a:r>
              <a:rPr lang="en-US" sz="1800" dirty="0"/>
              <a:t> </a:t>
            </a:r>
            <a:r>
              <a:rPr lang="en-US" sz="1800" dirty="0" err="1"/>
              <a:t>buněk</a:t>
            </a:r>
            <a:r>
              <a:rPr lang="en-US" sz="1800" dirty="0"/>
              <a:t> </a:t>
            </a:r>
            <a:endParaRPr lang="cs-CZ" sz="1800" dirty="0" smtClean="0"/>
          </a:p>
          <a:p>
            <a:pPr lvl="1"/>
            <a:endParaRPr 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39004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549275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4000" smtClean="0">
                <a:latin typeface="Comic Sans MS" pitchFamily="66" charset="0"/>
              </a:rPr>
              <a:t>Pathological plasticity of prostate epithelial cells</a:t>
            </a:r>
            <a:endParaRPr lang="cs-CZ" altLang="en-US" sz="4000" smtClean="0">
              <a:latin typeface="Comic Sans MS" pitchFamily="66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2565400"/>
            <a:ext cx="7772400" cy="3530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  <a:latin typeface="Comic Sans MS" pitchFamily="66" charset="0"/>
              </a:rPr>
              <a:t>Neuroendocrine </a:t>
            </a:r>
            <a:r>
              <a:rPr lang="en-US" altLang="en-US" dirty="0" err="1" smtClean="0">
                <a:solidFill>
                  <a:srgbClr val="FF0000"/>
                </a:solidFill>
                <a:latin typeface="Comic Sans MS" pitchFamily="66" charset="0"/>
              </a:rPr>
              <a:t>transdiferentiation</a:t>
            </a:r>
            <a:endParaRPr lang="cs-CZ" altLang="en-US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/>
            <a:r>
              <a:rPr lang="cs-CZ" altLang="en-US" dirty="0" err="1" smtClean="0">
                <a:solidFill>
                  <a:srgbClr val="FF0000"/>
                </a:solidFill>
                <a:latin typeface="Comic Sans MS" pitchFamily="66" charset="0"/>
              </a:rPr>
              <a:t>Epithelial</a:t>
            </a:r>
            <a:r>
              <a:rPr lang="cs-CZ" altLang="en-US" dirty="0" smtClean="0">
                <a:solidFill>
                  <a:srgbClr val="FF0000"/>
                </a:solidFill>
                <a:latin typeface="Comic Sans MS" pitchFamily="66" charset="0"/>
              </a:rPr>
              <a:t> to mesenchymal </a:t>
            </a:r>
            <a:r>
              <a:rPr lang="cs-CZ" altLang="en-US" dirty="0" err="1" smtClean="0">
                <a:solidFill>
                  <a:srgbClr val="FF0000"/>
                </a:solidFill>
                <a:latin typeface="Comic Sans MS" pitchFamily="66" charset="0"/>
              </a:rPr>
              <a:t>transition</a:t>
            </a:r>
            <a:endParaRPr lang="cs-CZ" altLang="en-US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7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187450" y="908050"/>
            <a:ext cx="7993063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Tx/>
              <a:buFontTx/>
              <a:buChar char="•"/>
            </a:pPr>
            <a:r>
              <a:rPr lang="en-US" altLang="en-US" sz="20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one of the leading causes of cancer related death in men worldwide </a:t>
            </a:r>
            <a:r>
              <a:rPr lang="cs-CZ" altLang="en-US" sz="2000" b="1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Tx/>
              <a:buFontTx/>
              <a:buChar char="•"/>
            </a:pPr>
            <a:r>
              <a:rPr lang="en-US" altLang="en-US" sz="1900" b="1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conventional treatment - </a:t>
            </a:r>
            <a:r>
              <a:rPr lang="en-US" altLang="en-US" sz="1900" b="1" smtClean="0">
                <a:solidFill>
                  <a:srgbClr val="99CCFF"/>
                </a:solidFill>
                <a:latin typeface="Comic Sans MS" pitchFamily="66" charset="0"/>
                <a:cs typeface="Arial" charset="0"/>
              </a:rPr>
              <a:t>hormonal therapy</a:t>
            </a:r>
            <a:r>
              <a:rPr lang="en-US" altLang="en-US" sz="1900" b="1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               - luminal </a:t>
            </a: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secretory</a:t>
            </a: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cells are dependent on androgens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               - androgen deprivation therapy </a:t>
            </a: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(hormonal therapy) </a:t>
            </a: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– 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                 chirurgical castration or anti</a:t>
            </a: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-</a:t>
            </a: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androgen administration</a:t>
            </a: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</a:t>
            </a:r>
            <a:endParaRPr lang="en-US" altLang="en-US" sz="1900" smtClean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                 </a:t>
            </a: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(Casodex</a:t>
            </a: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(</a:t>
            </a: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bicalutamide</a:t>
            </a: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)</a:t>
            </a: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)</a:t>
            </a: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</a:t>
            </a:r>
            <a:endParaRPr lang="cs-CZ" altLang="en-US" sz="1900" smtClean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900" smtClean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Tx/>
              <a:buFontTx/>
              <a:buChar char="•"/>
            </a:pP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US" altLang="en-US" sz="1900" b="1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patients</a:t>
            </a: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- positive response at the beginning - tumor regression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               </a:t>
            </a: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- after </a:t>
            </a: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1-2 years of treatment</a:t>
            </a:r>
            <a:r>
              <a:rPr lang="en-US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-</a:t>
            </a:r>
            <a:r>
              <a:rPr lang="cs-CZ" altLang="en-US" sz="1900" b="1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tumor progression, 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1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                 metastasis - </a:t>
            </a:r>
            <a:r>
              <a:rPr lang="en-US" altLang="en-US" sz="1900" b="1" smtClean="0">
                <a:solidFill>
                  <a:srgbClr val="FF3300"/>
                </a:solidFill>
                <a:latin typeface="Comic Sans MS" pitchFamily="66" charset="0"/>
                <a:cs typeface="Arial" charset="0"/>
              </a:rPr>
              <a:t>development of androgen </a:t>
            </a:r>
            <a:r>
              <a:rPr lang="cs-CZ" altLang="en-US" sz="1900" b="1" smtClean="0">
                <a:solidFill>
                  <a:srgbClr val="FF3300"/>
                </a:solidFill>
                <a:latin typeface="Comic Sans MS" pitchFamily="66" charset="0"/>
                <a:cs typeface="Arial" charset="0"/>
              </a:rPr>
              <a:t>independence</a:t>
            </a:r>
            <a:r>
              <a:rPr lang="cs-CZ" altLang="en-US" sz="1900" b="1" u="sng" smtClean="0">
                <a:solidFill>
                  <a:srgbClr val="FF3300"/>
                </a:solidFill>
                <a:latin typeface="Comic Sans MS" pitchFamily="66" charset="0"/>
                <a:cs typeface="Arial" charset="0"/>
              </a:rPr>
              <a:t> </a:t>
            </a:r>
            <a:endParaRPr lang="en-US" altLang="en-US" sz="1900" b="1" u="sng" smtClean="0">
              <a:solidFill>
                <a:srgbClr val="FF33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2257425" y="0"/>
            <a:ext cx="5616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2800" b="1" smtClean="0">
                <a:solidFill>
                  <a:srgbClr val="3366CC"/>
                </a:solidFill>
                <a:latin typeface="Comic Sans MS" pitchFamily="66" charset="0"/>
                <a:cs typeface="Arial" charset="0"/>
              </a:rPr>
              <a:t>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13516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8913"/>
            <a:ext cx="4356100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13100"/>
            <a:ext cx="3744912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716338"/>
            <a:ext cx="3744912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1187450" y="6381750"/>
            <a:ext cx="3313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1400" smtClean="0">
                <a:solidFill>
                  <a:srgbClr val="000000"/>
                </a:solidFill>
                <a:cs typeface="Arial" charset="0"/>
              </a:rPr>
              <a:t>Sun et al., Am J Transl Res 2009, 1(2)</a:t>
            </a:r>
            <a:endParaRPr lang="en-US" altLang="en-US" sz="1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5364163" y="6237288"/>
            <a:ext cx="3313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1400" smtClean="0">
                <a:solidFill>
                  <a:srgbClr val="000000"/>
                </a:solidFill>
                <a:cs typeface="Arial" charset="0"/>
              </a:rPr>
              <a:t>Nelson et al., NEJM 2003, 349(4)</a:t>
            </a:r>
            <a:endParaRPr lang="en-US" altLang="en-US" sz="14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0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8" grpId="0"/>
      <p:bldP spid="1566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5888"/>
            <a:ext cx="6083300" cy="611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787900" y="3573463"/>
            <a:ext cx="2376488" cy="1943100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7308850" y="3573463"/>
            <a:ext cx="18351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Produced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by NE </a:t>
            </a: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cells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067175" y="6237288"/>
            <a:ext cx="30241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1200" smtClean="0">
                <a:solidFill>
                  <a:srgbClr val="000000"/>
                </a:solidFill>
                <a:cs typeface="Arial" charset="0"/>
              </a:rPr>
              <a:t>Attar </a:t>
            </a:r>
            <a:r>
              <a:rPr lang="cs-CZ" altLang="en-US" sz="1200" i="1" smtClean="0">
                <a:solidFill>
                  <a:srgbClr val="000000"/>
                </a:solidFill>
                <a:cs typeface="Arial" charset="0"/>
              </a:rPr>
              <a:t>et al.,</a:t>
            </a:r>
            <a:r>
              <a:rPr lang="cs-CZ" altLang="en-US" sz="1200" smtClean="0">
                <a:solidFill>
                  <a:srgbClr val="000000"/>
                </a:solidFill>
                <a:cs typeface="Arial" charset="0"/>
              </a:rPr>
              <a:t> Clin Cancer Res 2009, 15(10)</a:t>
            </a:r>
            <a:endParaRPr lang="en-US" altLang="en-US" sz="12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1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424113" y="260350"/>
            <a:ext cx="5172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2400" b="1" smtClean="0">
                <a:solidFill>
                  <a:srgbClr val="3366CC"/>
                </a:solidFill>
                <a:latin typeface="Comic Sans MS" pitchFamily="66" charset="0"/>
                <a:cs typeface="Arial" charset="0"/>
              </a:rPr>
              <a:t>Prostate n</a:t>
            </a:r>
            <a:r>
              <a:rPr lang="en-US" altLang="en-US" sz="2400" b="1" smtClean="0">
                <a:solidFill>
                  <a:srgbClr val="3366CC"/>
                </a:solidFill>
                <a:latin typeface="Comic Sans MS" pitchFamily="66" charset="0"/>
                <a:cs typeface="Arial" charset="0"/>
              </a:rPr>
              <a:t>euroendocrine cells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42988" y="981075"/>
            <a:ext cx="4033837" cy="49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marL="285750" indent="-28575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Comic Sans MS" pitchFamily="66" charset="0"/>
              </a:rPr>
              <a:t>Characteristic</a:t>
            </a:r>
          </a:p>
          <a:p>
            <a:pPr marL="685800" lv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uncertain origin</a:t>
            </a:r>
          </a:p>
          <a:p>
            <a:pPr marL="685800" lv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scattered in prostatic epithelium</a:t>
            </a:r>
          </a:p>
          <a:p>
            <a:pPr marL="685800" lv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dendrite-like protrusions</a:t>
            </a:r>
          </a:p>
          <a:p>
            <a:pPr marL="685800" lv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markers: NSE, TUBB3</a:t>
            </a:r>
            <a:r>
              <a:rPr lang="cs-CZ" sz="1600" dirty="0" smtClean="0">
                <a:solidFill>
                  <a:srgbClr val="000000"/>
                </a:solidFill>
                <a:latin typeface="Comic Sans MS" pitchFamily="66" charset="0"/>
              </a:rPr>
              <a:t>, CHGA</a:t>
            </a:r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marL="685800" lv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quiescent</a:t>
            </a:r>
          </a:p>
          <a:p>
            <a:pPr marL="685800" lv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do not express AR</a:t>
            </a:r>
          </a:p>
          <a:p>
            <a:pPr marL="685800" lv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secretion of various factors (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bombesin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adrenomedulin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, VEGF, serotonin, IL-6, IL-8, etc.)</a:t>
            </a:r>
          </a:p>
          <a:p>
            <a:pPr marL="285750" indent="-28575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Comic Sans MS" pitchFamily="66" charset="0"/>
              </a:rPr>
              <a:t>Function</a:t>
            </a:r>
          </a:p>
          <a:p>
            <a:pPr marL="685800" lv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growth and differentiation regulation</a:t>
            </a:r>
          </a:p>
          <a:p>
            <a:pPr marL="685800" lv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modulates function of prostatic gland</a:t>
            </a:r>
          </a:p>
          <a:p>
            <a:pPr marL="685800" lv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3366CC"/>
              </a:buClr>
              <a:buSzPct val="120000"/>
              <a:buFontTx/>
              <a:buChar char="-"/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regulation of homeostasis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657225"/>
            <a:ext cx="388937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4932363" y="6161088"/>
            <a:ext cx="43195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1200" b="1" smtClean="0">
                <a:solidFill>
                  <a:srgbClr val="000000"/>
                </a:solidFill>
                <a:cs typeface="Arial" charset="0"/>
              </a:rPr>
              <a:t>Taylor R A et al. Endocr Relat Cancer 2010;17:R273-R285</a:t>
            </a:r>
          </a:p>
        </p:txBody>
      </p:sp>
    </p:spTree>
    <p:extLst>
      <p:ext uri="{BB962C8B-B14F-4D97-AF65-F5344CB8AC3E}">
        <p14:creationId xmlns:p14="http://schemas.microsoft.com/office/powerpoint/2010/main" val="263134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5013176"/>
            <a:ext cx="7622232" cy="1217072"/>
          </a:xfrm>
        </p:spPr>
        <p:txBody>
          <a:bodyPr/>
          <a:lstStyle/>
          <a:p>
            <a:r>
              <a:rPr lang="en-US" dirty="0" smtClean="0"/>
              <a:t>Current research progress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55773"/>
            <a:ext cx="8229600" cy="478539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ndrogen deprivation therapy induces secretory, tumor-promoting senescent cells in prostate tumors;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role of MDM2 in EMT of benign and transformed cells;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CHK1 inhibition &amp; DNA damaging drugs in prostate epithelial cells – preliminary screen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methods &amp; approaches: </a:t>
            </a:r>
          </a:p>
          <a:p>
            <a:pPr lvl="1"/>
            <a:r>
              <a:rPr lang="en-US" dirty="0" smtClean="0"/>
              <a:t>isolation of normal mouse prostate stem cells</a:t>
            </a:r>
          </a:p>
          <a:p>
            <a:pPr lvl="1"/>
            <a:r>
              <a:rPr lang="en-US" dirty="0" smtClean="0"/>
              <a:t>multicolor protocol for characterization and separation of human prostate cancer stem cells</a:t>
            </a:r>
          </a:p>
          <a:p>
            <a:pPr lvl="1"/>
            <a:r>
              <a:rPr lang="en-US" dirty="0" smtClean="0"/>
              <a:t>new automatic cell cloning assay (ACCA) for determination of clonogenic capacity of cancer stem-like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Tx/>
          <a:buNone/>
          <a:tabLst>
            <a:tab pos="342900" algn="l"/>
            <a:tab pos="447675" algn="l"/>
            <a:tab pos="896938" algn="l"/>
            <a:tab pos="1346200" algn="l"/>
            <a:tab pos="1795463" algn="l"/>
            <a:tab pos="2244725" algn="l"/>
            <a:tab pos="2693988" algn="l"/>
            <a:tab pos="3143250" algn="l"/>
            <a:tab pos="3592513" algn="l"/>
            <a:tab pos="4041775" algn="l"/>
            <a:tab pos="4491038" algn="l"/>
            <a:tab pos="4940300" algn="l"/>
            <a:tab pos="5389563" algn="l"/>
            <a:tab pos="5838825" algn="l"/>
            <a:tab pos="6288088" algn="l"/>
            <a:tab pos="6737350" algn="l"/>
            <a:tab pos="7186613" algn="l"/>
            <a:tab pos="7635875" algn="l"/>
            <a:tab pos="8085138" algn="l"/>
            <a:tab pos="8534400" algn="l"/>
            <a:tab pos="8983663" algn="l"/>
          </a:tabLst>
          <a:defRPr kumimoji="0" lang="en-GB" altLang="en-US" sz="16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Tx/>
          <a:buNone/>
          <a:tabLst>
            <a:tab pos="342900" algn="l"/>
            <a:tab pos="447675" algn="l"/>
            <a:tab pos="896938" algn="l"/>
            <a:tab pos="1346200" algn="l"/>
            <a:tab pos="1795463" algn="l"/>
            <a:tab pos="2244725" algn="l"/>
            <a:tab pos="2693988" algn="l"/>
            <a:tab pos="3143250" algn="l"/>
            <a:tab pos="3592513" algn="l"/>
            <a:tab pos="4041775" algn="l"/>
            <a:tab pos="4491038" algn="l"/>
            <a:tab pos="4940300" algn="l"/>
            <a:tab pos="5389563" algn="l"/>
            <a:tab pos="5838825" algn="l"/>
            <a:tab pos="6288088" algn="l"/>
            <a:tab pos="6737350" algn="l"/>
            <a:tab pos="7186613" algn="l"/>
            <a:tab pos="7635875" algn="l"/>
            <a:tab pos="8085138" algn="l"/>
            <a:tab pos="8534400" algn="l"/>
            <a:tab pos="8983663" algn="l"/>
          </a:tabLst>
          <a:defRPr kumimoji="0" lang="en-GB" altLang="en-US" sz="16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ad's Tie">
  <a:themeElements>
    <a:clrScheme name="1_Dad'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1_Dad'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  <a:cs typeface="Arial" charset="0"/>
          </a:defRPr>
        </a:defPPr>
      </a:lstStyle>
    </a:lnDef>
  </a:objectDefaults>
  <a:extraClrSchemeLst>
    <a:extraClrScheme>
      <a:clrScheme name="1_Dad'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ad'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ad'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ad'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ad'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ad'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4351</TotalTime>
  <Words>1492</Words>
  <Application>Microsoft Office PowerPoint</Application>
  <PresentationFormat>Předvádění na obrazovce (4:3)</PresentationFormat>
  <Paragraphs>374</Paragraphs>
  <Slides>31</Slides>
  <Notes>24</Notes>
  <HiddenSlides>0</HiddenSlides>
  <MMClips>0</MMClips>
  <ScaleCrop>false</ScaleCrop>
  <HeadingPairs>
    <vt:vector size="6" baseType="variant">
      <vt:variant>
        <vt:lpstr>Motiv</vt:lpstr>
      </vt:variant>
      <vt:variant>
        <vt:i4>5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Aerodynamika</vt:lpstr>
      <vt:lpstr>Motiv systému Office</vt:lpstr>
      <vt:lpstr>1_Výchozí návrh</vt:lpstr>
      <vt:lpstr>1_Dad's Tie</vt:lpstr>
      <vt:lpstr>1_Aerodynamika</vt:lpstr>
      <vt:lpstr>SPW 10.0 Graph</vt:lpstr>
      <vt:lpstr>Microsoft Excel 97-2003 Worksheet</vt:lpstr>
      <vt:lpstr>Growth factors in cancer cell signaling</vt:lpstr>
      <vt:lpstr>Cancer is heterogeneous …</vt:lpstr>
      <vt:lpstr>Prezentace aplikace PowerPoint</vt:lpstr>
      <vt:lpstr>Pathological plasticity of prostate epithelial cells</vt:lpstr>
      <vt:lpstr>Prezentace aplikace PowerPoint</vt:lpstr>
      <vt:lpstr>Prezentace aplikace PowerPoint</vt:lpstr>
      <vt:lpstr>Prezentace aplikace PowerPoint</vt:lpstr>
      <vt:lpstr>Prezentace aplikace PowerPoint</vt:lpstr>
      <vt:lpstr>Current research progress</vt:lpstr>
      <vt:lpstr>Prezentace aplikace PowerPoint</vt:lpstr>
      <vt:lpstr>2) The role of MDM2 in epithelial-to-mesenchymal transition: implication for cancer progression</vt:lpstr>
      <vt:lpstr>Summary</vt:lpstr>
      <vt:lpstr>4) new methods &amp; approaches</vt:lpstr>
      <vt:lpstr>b) multicolor protocol for characterization and separation of human prostate cancer stem cells</vt:lpstr>
      <vt:lpstr>Prezentace aplikace PowerPoint</vt:lpstr>
      <vt:lpstr>c) new automatic cell cloning assay (ACCA) for determination of clonogenic capacity of CSCs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3) CHK1 inhibition &amp; DNA damaging drugs</vt:lpstr>
      <vt:lpstr>pre-screen results</vt:lpstr>
      <vt:lpstr>Experimental approaches and models</vt:lpstr>
      <vt:lpstr>Live microscopic imaging experiment set up</vt:lpstr>
      <vt:lpstr>Results</vt:lpstr>
      <vt:lpstr>PC3 cell line </vt:lpstr>
      <vt:lpstr>Prezentace aplikace PowerPoint</vt:lpstr>
      <vt:lpstr>Cooperations</vt:lpstr>
      <vt:lpstr>Současná témata studentských prací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ksoucek</dc:creator>
  <cp:lastModifiedBy>ksoucek</cp:lastModifiedBy>
  <cp:revision>64</cp:revision>
  <dcterms:created xsi:type="dcterms:W3CDTF">2012-01-18T12:53:25Z</dcterms:created>
  <dcterms:modified xsi:type="dcterms:W3CDTF">2014-03-24T07:41:57Z</dcterms:modified>
</cp:coreProperties>
</file>