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2" r:id="rId3"/>
    <p:sldId id="271" r:id="rId4"/>
    <p:sldId id="273" r:id="rId5"/>
    <p:sldId id="274" r:id="rId6"/>
    <p:sldId id="275" r:id="rId7"/>
    <p:sldId id="276" r:id="rId8"/>
    <p:sldId id="280" r:id="rId9"/>
    <p:sldId id="277" r:id="rId10"/>
    <p:sldId id="278" r:id="rId11"/>
    <p:sldId id="279" r:id="rId12"/>
    <p:sldId id="288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64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793" autoAdjust="0"/>
  </p:normalViewPr>
  <p:slideViewPr>
    <p:cSldViewPr>
      <p:cViewPr>
        <p:scale>
          <a:sx n="80" d="100"/>
          <a:sy n="80" d="100"/>
        </p:scale>
        <p:origin x="-78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B22EB-140B-43CC-B86E-389BB6290B18}" type="datetimeFigureOut">
              <a:rPr lang="cs-CZ" smtClean="0"/>
              <a:pPr/>
              <a:t>27.11.2013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4D489-A27B-406C-9566-4A81739E4FB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850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Se vzrůstající</a:t>
            </a:r>
            <a:r>
              <a:rPr lang="cs-CZ" baseline="0" dirty="0" smtClean="0"/>
              <a:t> náročností na pohodlí každého z nás a zlepšující se ekonomickou situací, vrůstá i množství odpadu které každý z nás produkuje. Jsou různé možnosti jak se odpadu zbavit. </a:t>
            </a:r>
          </a:p>
          <a:p>
            <a:r>
              <a:rPr lang="cs-CZ" baseline="0" dirty="0" smtClean="0"/>
              <a:t>Je jej možné </a:t>
            </a:r>
            <a:r>
              <a:rPr lang="cs-CZ" baseline="0" dirty="0" err="1" smtClean="0"/>
              <a:t>skládkovat</a:t>
            </a:r>
            <a:r>
              <a:rPr lang="cs-CZ" baseline="0" dirty="0" smtClean="0"/>
              <a:t>, spalovat nebo snížit jeho množství recyklací a o biodegradabilní složku. Tu lze využít pro tvorbu kompostu nebo v bioplynové stanici, kde je primárním produktem el. energie teplo a odpad, který lze využít také jako hnojivo.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4D489-A27B-406C-9566-4A81739E4FBC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4D489-A27B-406C-9566-4A81739E4FBC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</a:t>
            </a:r>
            <a:r>
              <a:rPr lang="cs-CZ" baseline="0" dirty="0" smtClean="0"/>
              <a:t> České Republice je c</a:t>
            </a:r>
            <a:r>
              <a:rPr lang="cs-CZ" dirty="0" smtClean="0"/>
              <a:t>elkem</a:t>
            </a:r>
            <a:r>
              <a:rPr lang="cs-CZ" baseline="0" dirty="0" smtClean="0"/>
              <a:t> postaveno 220 BPS. Z toho je 205 zemědělských BPS a 15 komunálních BPS. V následující letech by se mělo postavit ještě dalších 50 BPS.</a:t>
            </a:r>
          </a:p>
          <a:p>
            <a:r>
              <a:rPr lang="cs-CZ" baseline="0" dirty="0" smtClean="0"/>
              <a:t>BPS představují nové a stabilní příjmy za ekologickou energii pro zemědělce, zároveň však sebou přináší celou řadu nových otázek včetně využití zbytku po anaerobní </a:t>
            </a:r>
            <a:r>
              <a:rPr lang="cs-CZ" baseline="0" dirty="0" err="1" smtClean="0"/>
              <a:t>digestaci</a:t>
            </a:r>
            <a:r>
              <a:rPr lang="cs-CZ" baseline="0" dirty="0" smtClean="0"/>
              <a:t>.</a:t>
            </a:r>
            <a:endParaRPr lang="cs-CZ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Digestát</a:t>
            </a:r>
            <a:r>
              <a:rPr lang="cs-CZ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zbytek po fermentačním procesu, vznikající anaerobní fermentací při výrobě bioplynu v bioplynových stanicích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4D489-A27B-406C-9566-4A81739E4FBC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 agrochemického hlediska se jeví jako zásadní</a:t>
            </a:r>
            <a:r>
              <a:rPr lang="cs-CZ" baseline="0" dirty="0" smtClean="0"/>
              <a:t> problém malé množství lehce rozložitelných organických látek v </a:t>
            </a:r>
            <a:r>
              <a:rPr lang="cs-CZ" baseline="0" dirty="0" err="1" smtClean="0"/>
              <a:t>digestátu</a:t>
            </a:r>
            <a:r>
              <a:rPr lang="cs-CZ" baseline="0" dirty="0" smtClean="0"/>
              <a:t>. </a:t>
            </a:r>
            <a:r>
              <a:rPr lang="cs-CZ" dirty="0" smtClean="0"/>
              <a:t>Během fermentace</a:t>
            </a:r>
            <a:r>
              <a:rPr lang="cs-CZ" baseline="0" dirty="0" smtClean="0"/>
              <a:t> klesá obsah lehce rozložitelných organických frakcí na polovinu, středně labilních o jednu pětinu. Organický uhlík se během </a:t>
            </a:r>
            <a:r>
              <a:rPr lang="cs-CZ" baseline="0" dirty="0" err="1" smtClean="0"/>
              <a:t>digestace</a:t>
            </a:r>
            <a:r>
              <a:rPr lang="cs-CZ" baseline="0" dirty="0" smtClean="0"/>
              <a:t> přemění z 24 až 80% na bioplyn.</a:t>
            </a:r>
          </a:p>
          <a:p>
            <a:r>
              <a:rPr lang="cs-CZ" baseline="0" dirty="0" smtClean="0"/>
              <a:t>Primární labilní organické látky přitom slouží jako zdroj energie pro mikroorganismy, které je dále přetvářejí v procesu mineralizace na rostlinám přístupné živiny a oxid uhličitý a pouze malá část je transformována do humusových látek. Přítomnost a kvalita organických látek tedy významně ovlivňuje půdní úrodnost. </a:t>
            </a:r>
          </a:p>
          <a:p>
            <a:r>
              <a:rPr lang="cs-CZ" baseline="0" dirty="0" smtClean="0"/>
              <a:t>Při hnojení </a:t>
            </a:r>
            <a:r>
              <a:rPr lang="cs-CZ" baseline="0" dirty="0" err="1" smtClean="0"/>
              <a:t>digestáty</a:t>
            </a:r>
            <a:r>
              <a:rPr lang="cs-CZ" baseline="0" dirty="0" smtClean="0"/>
              <a:t> je proto nezbytné dodávat současně do půdy jiné kvalitní zdroje primárních organických látek – zaorání </a:t>
            </a:r>
            <a:r>
              <a:rPr lang="cs-CZ" baseline="0" dirty="0" err="1" smtClean="0"/>
              <a:t>poskliňových</a:t>
            </a:r>
            <a:r>
              <a:rPr lang="cs-CZ" baseline="0" dirty="0" smtClean="0"/>
              <a:t> zbytků, hnojení hnojem, komposty slámou a pěstování mezi plodin.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4D489-A27B-406C-9566-4A81739E4FBC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4D489-A27B-406C-9566-4A81739E4FBC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2699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DD08D1-139C-4963-8B52-8A1353EBB24A}" type="datetimeFigureOut">
              <a:rPr lang="cs-CZ" smtClean="0"/>
              <a:pPr/>
              <a:t>27.11.2013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8D8F4B-E828-4BE9-B17B-38C3FB47A9D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1830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DD08D1-139C-4963-8B52-8A1353EBB24A}" type="datetimeFigureOut">
              <a:rPr lang="cs-CZ" smtClean="0"/>
              <a:pPr/>
              <a:t>27.11.2013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8D8F4B-E828-4BE9-B17B-38C3FB47A9D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5070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DD08D1-139C-4963-8B52-8A1353EBB24A}" type="datetimeFigureOut">
              <a:rPr lang="cs-CZ" smtClean="0"/>
              <a:pPr/>
              <a:t>27.11.2013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8D8F4B-E828-4BE9-B17B-38C3FB47A9D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3798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DD08D1-139C-4963-8B52-8A1353EBB24A}" type="datetimeFigureOut">
              <a:rPr lang="cs-CZ" smtClean="0"/>
              <a:pPr/>
              <a:t>27.11.2013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8D8F4B-E828-4BE9-B17B-38C3FB47A9D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921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944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1350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DD08D1-139C-4963-8B52-8A1353EBB24A}" type="datetimeFigureOut">
              <a:rPr lang="cs-CZ" smtClean="0"/>
              <a:pPr/>
              <a:t>27.11.2013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8D8F4B-E828-4BE9-B17B-38C3FB47A9D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2089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DD08D1-139C-4963-8B52-8A1353EBB24A}" type="datetimeFigureOut">
              <a:rPr lang="cs-CZ" smtClean="0"/>
              <a:pPr/>
              <a:t>27.11.2013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8D8F4B-E828-4BE9-B17B-38C3FB47A9D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9629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DD08D1-139C-4963-8B52-8A1353EBB24A}" type="datetimeFigureOut">
              <a:rPr lang="cs-CZ" smtClean="0"/>
              <a:pPr/>
              <a:t>27.11.2013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8D8F4B-E828-4BE9-B17B-38C3FB47A9D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413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DD08D1-139C-4963-8B52-8A1353EBB24A}" type="datetimeFigureOut">
              <a:rPr lang="cs-CZ" smtClean="0"/>
              <a:pPr/>
              <a:t>27.11.2013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8D8F4B-E828-4BE9-B17B-38C3FB47A9D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3752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DD08D1-139C-4963-8B52-8A1353EBB24A}" type="datetimeFigureOut">
              <a:rPr lang="cs-CZ" smtClean="0"/>
              <a:pPr/>
              <a:t>27.11.2013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8D8F4B-E828-4BE9-B17B-38C3FB47A9D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9905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DD08D1-139C-4963-8B52-8A1353EBB24A}" type="datetimeFigureOut">
              <a:rPr lang="cs-CZ" smtClean="0"/>
              <a:pPr/>
              <a:t>27.11.2013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8D8F4B-E828-4BE9-B17B-38C3FB47A9D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5927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25000">
              <a:schemeClr val="tx2">
                <a:lumMod val="20000"/>
                <a:lumOff val="80000"/>
                <a:alpha val="2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Přímá spojnice 7"/>
          <p:cNvCxnSpPr/>
          <p:nvPr userDrawn="1"/>
        </p:nvCxnSpPr>
        <p:spPr>
          <a:xfrm>
            <a:off x="0" y="980728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152400" y="1133128"/>
            <a:ext cx="900000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 userDrawn="1"/>
        </p:nvCxnSpPr>
        <p:spPr>
          <a:xfrm>
            <a:off x="304800" y="1285528"/>
            <a:ext cx="8856000" cy="0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 userDrawn="1"/>
        </p:nvCxnSpPr>
        <p:spPr>
          <a:xfrm>
            <a:off x="457200" y="1437928"/>
            <a:ext cx="86760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 userDrawn="1"/>
        </p:nvCxnSpPr>
        <p:spPr>
          <a:xfrm rot="16200000">
            <a:off x="-2760183" y="3438000"/>
            <a:ext cx="6840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 userDrawn="1"/>
        </p:nvCxnSpPr>
        <p:spPr>
          <a:xfrm rot="16200000">
            <a:off x="-2952457" y="3431875"/>
            <a:ext cx="684000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 userDrawn="1"/>
        </p:nvCxnSpPr>
        <p:spPr>
          <a:xfrm rot="16200000">
            <a:off x="-3096473" y="3426125"/>
            <a:ext cx="6840000" cy="0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 userDrawn="1"/>
        </p:nvCxnSpPr>
        <p:spPr>
          <a:xfrm rot="16200000">
            <a:off x="-3240487" y="3416366"/>
            <a:ext cx="68400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ětiva 18"/>
          <p:cNvSpPr/>
          <p:nvPr userDrawn="1"/>
        </p:nvSpPr>
        <p:spPr>
          <a:xfrm rot="12176726">
            <a:off x="-483208" y="380155"/>
            <a:ext cx="1296144" cy="1296144"/>
          </a:xfrm>
          <a:prstGeom prst="chord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Tětiva 19"/>
          <p:cNvSpPr/>
          <p:nvPr userDrawn="1"/>
        </p:nvSpPr>
        <p:spPr>
          <a:xfrm rot="12176726">
            <a:off x="-444781" y="500451"/>
            <a:ext cx="1080000" cy="1080000"/>
          </a:xfrm>
          <a:prstGeom prst="chord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ětiva 20"/>
          <p:cNvSpPr/>
          <p:nvPr userDrawn="1"/>
        </p:nvSpPr>
        <p:spPr>
          <a:xfrm rot="12176726">
            <a:off x="-345510" y="641742"/>
            <a:ext cx="792000" cy="792000"/>
          </a:xfrm>
          <a:prstGeom prst="chord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ětiva 21"/>
          <p:cNvSpPr/>
          <p:nvPr userDrawn="1"/>
        </p:nvSpPr>
        <p:spPr>
          <a:xfrm rot="12176726">
            <a:off x="-269955" y="747285"/>
            <a:ext cx="576000" cy="576000"/>
          </a:xfrm>
          <a:prstGeom prst="chord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0330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97675" y="1958975"/>
            <a:ext cx="7772400" cy="1470025"/>
          </a:xfrm>
        </p:spPr>
        <p:txBody>
          <a:bodyPr/>
          <a:lstStyle/>
          <a:p>
            <a:r>
              <a:rPr lang="cs-CZ" dirty="0" smtClean="0"/>
              <a:t>Digestáty: druhotné využití odpadů v zemědělství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51112"/>
          </a:xfrm>
        </p:spPr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Martin Váňa</a:t>
            </a:r>
            <a:endParaRPr lang="cs-CZ" dirty="0"/>
          </a:p>
        </p:txBody>
      </p:sp>
      <p:grpSp>
        <p:nvGrpSpPr>
          <p:cNvPr id="29" name="Group 22"/>
          <p:cNvGrpSpPr>
            <a:grpSpLocks noChangeAspect="1"/>
          </p:cNvGrpSpPr>
          <p:nvPr/>
        </p:nvGrpSpPr>
        <p:grpSpPr bwMode="auto">
          <a:xfrm>
            <a:off x="4245246" y="3789160"/>
            <a:ext cx="639294" cy="1080000"/>
            <a:chOff x="538" y="705"/>
            <a:chExt cx="1586" cy="2915"/>
          </a:xfrm>
          <a:solidFill>
            <a:schemeClr val="tx1"/>
          </a:solidFill>
        </p:grpSpPr>
        <p:sp>
          <p:nvSpPr>
            <p:cNvPr id="30" name="Freeform 23"/>
            <p:cNvSpPr>
              <a:spLocks noChangeAspect="1"/>
            </p:cNvSpPr>
            <p:nvPr/>
          </p:nvSpPr>
          <p:spPr bwMode="auto">
            <a:xfrm>
              <a:off x="1048" y="705"/>
              <a:ext cx="206" cy="789"/>
            </a:xfrm>
            <a:custGeom>
              <a:avLst/>
              <a:gdLst>
                <a:gd name="T0" fmla="*/ 77 w 207"/>
                <a:gd name="T1" fmla="*/ 16 h 789"/>
                <a:gd name="T2" fmla="*/ 80 w 207"/>
                <a:gd name="T3" fmla="*/ 477 h 789"/>
                <a:gd name="T4" fmla="*/ 96 w 207"/>
                <a:gd name="T5" fmla="*/ 498 h 789"/>
                <a:gd name="T6" fmla="*/ 111 w 207"/>
                <a:gd name="T7" fmla="*/ 519 h 789"/>
                <a:gd name="T8" fmla="*/ 128 w 207"/>
                <a:gd name="T9" fmla="*/ 540 h 789"/>
                <a:gd name="T10" fmla="*/ 142 w 207"/>
                <a:gd name="T11" fmla="*/ 561 h 789"/>
                <a:gd name="T12" fmla="*/ 159 w 207"/>
                <a:gd name="T13" fmla="*/ 582 h 789"/>
                <a:gd name="T14" fmla="*/ 173 w 207"/>
                <a:gd name="T15" fmla="*/ 603 h 789"/>
                <a:gd name="T16" fmla="*/ 188 w 207"/>
                <a:gd name="T17" fmla="*/ 624 h 789"/>
                <a:gd name="T18" fmla="*/ 204 w 207"/>
                <a:gd name="T19" fmla="*/ 644 h 789"/>
                <a:gd name="T20" fmla="*/ 207 w 207"/>
                <a:gd name="T21" fmla="*/ 660 h 789"/>
                <a:gd name="T22" fmla="*/ 207 w 207"/>
                <a:gd name="T23" fmla="*/ 679 h 789"/>
                <a:gd name="T24" fmla="*/ 207 w 207"/>
                <a:gd name="T25" fmla="*/ 697 h 789"/>
                <a:gd name="T26" fmla="*/ 207 w 207"/>
                <a:gd name="T27" fmla="*/ 715 h 789"/>
                <a:gd name="T28" fmla="*/ 207 w 207"/>
                <a:gd name="T29" fmla="*/ 734 h 789"/>
                <a:gd name="T30" fmla="*/ 207 w 207"/>
                <a:gd name="T31" fmla="*/ 752 h 789"/>
                <a:gd name="T32" fmla="*/ 207 w 207"/>
                <a:gd name="T33" fmla="*/ 770 h 789"/>
                <a:gd name="T34" fmla="*/ 207 w 207"/>
                <a:gd name="T35" fmla="*/ 789 h 789"/>
                <a:gd name="T36" fmla="*/ 180 w 207"/>
                <a:gd name="T37" fmla="*/ 757 h 789"/>
                <a:gd name="T38" fmla="*/ 154 w 207"/>
                <a:gd name="T39" fmla="*/ 723 h 789"/>
                <a:gd name="T40" fmla="*/ 128 w 207"/>
                <a:gd name="T41" fmla="*/ 689 h 789"/>
                <a:gd name="T42" fmla="*/ 104 w 207"/>
                <a:gd name="T43" fmla="*/ 655 h 789"/>
                <a:gd name="T44" fmla="*/ 77 w 207"/>
                <a:gd name="T45" fmla="*/ 621 h 789"/>
                <a:gd name="T46" fmla="*/ 51 w 207"/>
                <a:gd name="T47" fmla="*/ 587 h 789"/>
                <a:gd name="T48" fmla="*/ 27 w 207"/>
                <a:gd name="T49" fmla="*/ 553 h 789"/>
                <a:gd name="T50" fmla="*/ 0 w 207"/>
                <a:gd name="T51" fmla="*/ 521 h 789"/>
                <a:gd name="T52" fmla="*/ 0 w 207"/>
                <a:gd name="T53" fmla="*/ 456 h 789"/>
                <a:gd name="T54" fmla="*/ 0 w 207"/>
                <a:gd name="T55" fmla="*/ 390 h 789"/>
                <a:gd name="T56" fmla="*/ 0 w 207"/>
                <a:gd name="T57" fmla="*/ 328 h 789"/>
                <a:gd name="T58" fmla="*/ 0 w 207"/>
                <a:gd name="T59" fmla="*/ 265 h 789"/>
                <a:gd name="T60" fmla="*/ 0 w 207"/>
                <a:gd name="T61" fmla="*/ 199 h 789"/>
                <a:gd name="T62" fmla="*/ 0 w 207"/>
                <a:gd name="T63" fmla="*/ 136 h 789"/>
                <a:gd name="T64" fmla="*/ 3 w 207"/>
                <a:gd name="T65" fmla="*/ 71 h 789"/>
                <a:gd name="T66" fmla="*/ 3 w 207"/>
                <a:gd name="T67" fmla="*/ 0 h 789"/>
                <a:gd name="T68" fmla="*/ 15 w 207"/>
                <a:gd name="T69" fmla="*/ 0 h 789"/>
                <a:gd name="T70" fmla="*/ 15 w 207"/>
                <a:gd name="T71" fmla="*/ 304 h 789"/>
                <a:gd name="T72" fmla="*/ 20 w 207"/>
                <a:gd name="T73" fmla="*/ 307 h 789"/>
                <a:gd name="T74" fmla="*/ 24 w 207"/>
                <a:gd name="T75" fmla="*/ 307 h 789"/>
                <a:gd name="T76" fmla="*/ 29 w 207"/>
                <a:gd name="T77" fmla="*/ 307 h 789"/>
                <a:gd name="T78" fmla="*/ 34 w 207"/>
                <a:gd name="T79" fmla="*/ 307 h 789"/>
                <a:gd name="T80" fmla="*/ 41 w 207"/>
                <a:gd name="T81" fmla="*/ 307 h 789"/>
                <a:gd name="T82" fmla="*/ 46 w 207"/>
                <a:gd name="T83" fmla="*/ 307 h 789"/>
                <a:gd name="T84" fmla="*/ 51 w 207"/>
                <a:gd name="T85" fmla="*/ 307 h 789"/>
                <a:gd name="T86" fmla="*/ 56 w 207"/>
                <a:gd name="T87" fmla="*/ 307 h 789"/>
                <a:gd name="T88" fmla="*/ 58 w 207"/>
                <a:gd name="T89" fmla="*/ 299 h 789"/>
                <a:gd name="T90" fmla="*/ 58 w 207"/>
                <a:gd name="T91" fmla="*/ 262 h 789"/>
                <a:gd name="T92" fmla="*/ 58 w 207"/>
                <a:gd name="T93" fmla="*/ 225 h 789"/>
                <a:gd name="T94" fmla="*/ 58 w 207"/>
                <a:gd name="T95" fmla="*/ 186 h 789"/>
                <a:gd name="T96" fmla="*/ 58 w 207"/>
                <a:gd name="T97" fmla="*/ 150 h 789"/>
                <a:gd name="T98" fmla="*/ 58 w 207"/>
                <a:gd name="T99" fmla="*/ 113 h 789"/>
                <a:gd name="T100" fmla="*/ 58 w 207"/>
                <a:gd name="T101" fmla="*/ 74 h 789"/>
                <a:gd name="T102" fmla="*/ 60 w 207"/>
                <a:gd name="T103" fmla="*/ 37 h 789"/>
                <a:gd name="T104" fmla="*/ 60 w 207"/>
                <a:gd name="T105" fmla="*/ 0 h 789"/>
                <a:gd name="T106" fmla="*/ 65 w 207"/>
                <a:gd name="T107" fmla="*/ 0 h 789"/>
                <a:gd name="T108" fmla="*/ 68 w 207"/>
                <a:gd name="T109" fmla="*/ 0 h 789"/>
                <a:gd name="T110" fmla="*/ 72 w 207"/>
                <a:gd name="T111" fmla="*/ 3 h 789"/>
                <a:gd name="T112" fmla="*/ 75 w 207"/>
                <a:gd name="T113" fmla="*/ 3 h 789"/>
                <a:gd name="T114" fmla="*/ 75 w 207"/>
                <a:gd name="T115" fmla="*/ 5 h 789"/>
                <a:gd name="T116" fmla="*/ 77 w 207"/>
                <a:gd name="T117" fmla="*/ 8 h 789"/>
                <a:gd name="T118" fmla="*/ 77 w 207"/>
                <a:gd name="T119" fmla="*/ 11 h 789"/>
                <a:gd name="T120" fmla="*/ 77 w 207"/>
                <a:gd name="T121" fmla="*/ 16 h 78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07"/>
                <a:gd name="T184" fmla="*/ 0 h 789"/>
                <a:gd name="T185" fmla="*/ 207 w 207"/>
                <a:gd name="T186" fmla="*/ 789 h 78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07" h="789">
                  <a:moveTo>
                    <a:pt x="77" y="16"/>
                  </a:moveTo>
                  <a:lnTo>
                    <a:pt x="80" y="477"/>
                  </a:lnTo>
                  <a:lnTo>
                    <a:pt x="96" y="498"/>
                  </a:lnTo>
                  <a:lnTo>
                    <a:pt x="111" y="519"/>
                  </a:lnTo>
                  <a:lnTo>
                    <a:pt x="128" y="540"/>
                  </a:lnTo>
                  <a:lnTo>
                    <a:pt x="142" y="561"/>
                  </a:lnTo>
                  <a:lnTo>
                    <a:pt x="159" y="582"/>
                  </a:lnTo>
                  <a:lnTo>
                    <a:pt x="173" y="603"/>
                  </a:lnTo>
                  <a:lnTo>
                    <a:pt x="188" y="624"/>
                  </a:lnTo>
                  <a:lnTo>
                    <a:pt x="204" y="644"/>
                  </a:lnTo>
                  <a:lnTo>
                    <a:pt x="207" y="660"/>
                  </a:lnTo>
                  <a:lnTo>
                    <a:pt x="207" y="679"/>
                  </a:lnTo>
                  <a:lnTo>
                    <a:pt x="207" y="697"/>
                  </a:lnTo>
                  <a:lnTo>
                    <a:pt x="207" y="715"/>
                  </a:lnTo>
                  <a:lnTo>
                    <a:pt x="207" y="734"/>
                  </a:lnTo>
                  <a:lnTo>
                    <a:pt x="207" y="752"/>
                  </a:lnTo>
                  <a:lnTo>
                    <a:pt x="207" y="770"/>
                  </a:lnTo>
                  <a:lnTo>
                    <a:pt x="207" y="789"/>
                  </a:lnTo>
                  <a:lnTo>
                    <a:pt x="180" y="757"/>
                  </a:lnTo>
                  <a:lnTo>
                    <a:pt x="154" y="723"/>
                  </a:lnTo>
                  <a:lnTo>
                    <a:pt x="128" y="689"/>
                  </a:lnTo>
                  <a:lnTo>
                    <a:pt x="104" y="655"/>
                  </a:lnTo>
                  <a:lnTo>
                    <a:pt x="77" y="621"/>
                  </a:lnTo>
                  <a:lnTo>
                    <a:pt x="51" y="587"/>
                  </a:lnTo>
                  <a:lnTo>
                    <a:pt x="27" y="553"/>
                  </a:lnTo>
                  <a:lnTo>
                    <a:pt x="0" y="521"/>
                  </a:lnTo>
                  <a:lnTo>
                    <a:pt x="0" y="456"/>
                  </a:lnTo>
                  <a:lnTo>
                    <a:pt x="0" y="390"/>
                  </a:lnTo>
                  <a:lnTo>
                    <a:pt x="0" y="328"/>
                  </a:lnTo>
                  <a:lnTo>
                    <a:pt x="0" y="265"/>
                  </a:lnTo>
                  <a:lnTo>
                    <a:pt x="0" y="199"/>
                  </a:lnTo>
                  <a:lnTo>
                    <a:pt x="0" y="136"/>
                  </a:lnTo>
                  <a:lnTo>
                    <a:pt x="3" y="71"/>
                  </a:lnTo>
                  <a:lnTo>
                    <a:pt x="3" y="0"/>
                  </a:lnTo>
                  <a:lnTo>
                    <a:pt x="15" y="0"/>
                  </a:lnTo>
                  <a:lnTo>
                    <a:pt x="15" y="304"/>
                  </a:lnTo>
                  <a:lnTo>
                    <a:pt x="20" y="307"/>
                  </a:lnTo>
                  <a:lnTo>
                    <a:pt x="24" y="307"/>
                  </a:lnTo>
                  <a:lnTo>
                    <a:pt x="29" y="307"/>
                  </a:lnTo>
                  <a:lnTo>
                    <a:pt x="34" y="307"/>
                  </a:lnTo>
                  <a:lnTo>
                    <a:pt x="41" y="307"/>
                  </a:lnTo>
                  <a:lnTo>
                    <a:pt x="46" y="307"/>
                  </a:lnTo>
                  <a:lnTo>
                    <a:pt x="51" y="307"/>
                  </a:lnTo>
                  <a:lnTo>
                    <a:pt x="56" y="307"/>
                  </a:lnTo>
                  <a:lnTo>
                    <a:pt x="58" y="299"/>
                  </a:lnTo>
                  <a:lnTo>
                    <a:pt x="58" y="262"/>
                  </a:lnTo>
                  <a:lnTo>
                    <a:pt x="58" y="225"/>
                  </a:lnTo>
                  <a:lnTo>
                    <a:pt x="58" y="186"/>
                  </a:lnTo>
                  <a:lnTo>
                    <a:pt x="58" y="150"/>
                  </a:lnTo>
                  <a:lnTo>
                    <a:pt x="58" y="113"/>
                  </a:lnTo>
                  <a:lnTo>
                    <a:pt x="58" y="74"/>
                  </a:lnTo>
                  <a:lnTo>
                    <a:pt x="60" y="37"/>
                  </a:lnTo>
                  <a:lnTo>
                    <a:pt x="60" y="0"/>
                  </a:lnTo>
                  <a:lnTo>
                    <a:pt x="65" y="0"/>
                  </a:lnTo>
                  <a:lnTo>
                    <a:pt x="68" y="0"/>
                  </a:lnTo>
                  <a:lnTo>
                    <a:pt x="72" y="3"/>
                  </a:lnTo>
                  <a:lnTo>
                    <a:pt x="75" y="3"/>
                  </a:lnTo>
                  <a:lnTo>
                    <a:pt x="75" y="5"/>
                  </a:lnTo>
                  <a:lnTo>
                    <a:pt x="77" y="8"/>
                  </a:lnTo>
                  <a:lnTo>
                    <a:pt x="77" y="11"/>
                  </a:lnTo>
                  <a:lnTo>
                    <a:pt x="77" y="1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31" name="Freeform 24"/>
            <p:cNvSpPr>
              <a:spLocks noChangeAspect="1"/>
            </p:cNvSpPr>
            <p:nvPr/>
          </p:nvSpPr>
          <p:spPr bwMode="auto">
            <a:xfrm>
              <a:off x="1301" y="705"/>
              <a:ext cx="78" cy="532"/>
            </a:xfrm>
            <a:custGeom>
              <a:avLst/>
              <a:gdLst>
                <a:gd name="T0" fmla="*/ 77 w 77"/>
                <a:gd name="T1" fmla="*/ 16 h 534"/>
                <a:gd name="T2" fmla="*/ 77 w 77"/>
                <a:gd name="T3" fmla="*/ 432 h 534"/>
                <a:gd name="T4" fmla="*/ 67 w 77"/>
                <a:gd name="T5" fmla="*/ 448 h 534"/>
                <a:gd name="T6" fmla="*/ 58 w 77"/>
                <a:gd name="T7" fmla="*/ 461 h 534"/>
                <a:gd name="T8" fmla="*/ 48 w 77"/>
                <a:gd name="T9" fmla="*/ 472 h 534"/>
                <a:gd name="T10" fmla="*/ 38 w 77"/>
                <a:gd name="T11" fmla="*/ 485 h 534"/>
                <a:gd name="T12" fmla="*/ 29 w 77"/>
                <a:gd name="T13" fmla="*/ 498 h 534"/>
                <a:gd name="T14" fmla="*/ 19 w 77"/>
                <a:gd name="T15" fmla="*/ 511 h 534"/>
                <a:gd name="T16" fmla="*/ 9 w 77"/>
                <a:gd name="T17" fmla="*/ 521 h 534"/>
                <a:gd name="T18" fmla="*/ 0 w 77"/>
                <a:gd name="T19" fmla="*/ 534 h 534"/>
                <a:gd name="T20" fmla="*/ 0 w 77"/>
                <a:gd name="T21" fmla="*/ 0 h 534"/>
                <a:gd name="T22" fmla="*/ 12 w 77"/>
                <a:gd name="T23" fmla="*/ 0 h 534"/>
                <a:gd name="T24" fmla="*/ 14 w 77"/>
                <a:gd name="T25" fmla="*/ 40 h 534"/>
                <a:gd name="T26" fmla="*/ 14 w 77"/>
                <a:gd name="T27" fmla="*/ 76 h 534"/>
                <a:gd name="T28" fmla="*/ 14 w 77"/>
                <a:gd name="T29" fmla="*/ 115 h 534"/>
                <a:gd name="T30" fmla="*/ 14 w 77"/>
                <a:gd name="T31" fmla="*/ 152 h 534"/>
                <a:gd name="T32" fmla="*/ 14 w 77"/>
                <a:gd name="T33" fmla="*/ 191 h 534"/>
                <a:gd name="T34" fmla="*/ 14 w 77"/>
                <a:gd name="T35" fmla="*/ 228 h 534"/>
                <a:gd name="T36" fmla="*/ 14 w 77"/>
                <a:gd name="T37" fmla="*/ 265 h 534"/>
                <a:gd name="T38" fmla="*/ 14 w 77"/>
                <a:gd name="T39" fmla="*/ 301 h 534"/>
                <a:gd name="T40" fmla="*/ 19 w 77"/>
                <a:gd name="T41" fmla="*/ 304 h 534"/>
                <a:gd name="T42" fmla="*/ 24 w 77"/>
                <a:gd name="T43" fmla="*/ 307 h 534"/>
                <a:gd name="T44" fmla="*/ 29 w 77"/>
                <a:gd name="T45" fmla="*/ 307 h 534"/>
                <a:gd name="T46" fmla="*/ 34 w 77"/>
                <a:gd name="T47" fmla="*/ 307 h 534"/>
                <a:gd name="T48" fmla="*/ 38 w 77"/>
                <a:gd name="T49" fmla="*/ 307 h 534"/>
                <a:gd name="T50" fmla="*/ 43 w 77"/>
                <a:gd name="T51" fmla="*/ 304 h 534"/>
                <a:gd name="T52" fmla="*/ 50 w 77"/>
                <a:gd name="T53" fmla="*/ 304 h 534"/>
                <a:gd name="T54" fmla="*/ 55 w 77"/>
                <a:gd name="T55" fmla="*/ 304 h 534"/>
                <a:gd name="T56" fmla="*/ 55 w 77"/>
                <a:gd name="T57" fmla="*/ 267 h 534"/>
                <a:gd name="T58" fmla="*/ 58 w 77"/>
                <a:gd name="T59" fmla="*/ 231 h 534"/>
                <a:gd name="T60" fmla="*/ 58 w 77"/>
                <a:gd name="T61" fmla="*/ 191 h 534"/>
                <a:gd name="T62" fmla="*/ 58 w 77"/>
                <a:gd name="T63" fmla="*/ 155 h 534"/>
                <a:gd name="T64" fmla="*/ 58 w 77"/>
                <a:gd name="T65" fmla="*/ 115 h 534"/>
                <a:gd name="T66" fmla="*/ 58 w 77"/>
                <a:gd name="T67" fmla="*/ 79 h 534"/>
                <a:gd name="T68" fmla="*/ 58 w 77"/>
                <a:gd name="T69" fmla="*/ 40 h 534"/>
                <a:gd name="T70" fmla="*/ 58 w 77"/>
                <a:gd name="T71" fmla="*/ 0 h 534"/>
                <a:gd name="T72" fmla="*/ 60 w 77"/>
                <a:gd name="T73" fmla="*/ 0 h 534"/>
                <a:gd name="T74" fmla="*/ 65 w 77"/>
                <a:gd name="T75" fmla="*/ 0 h 534"/>
                <a:gd name="T76" fmla="*/ 67 w 77"/>
                <a:gd name="T77" fmla="*/ 0 h 534"/>
                <a:gd name="T78" fmla="*/ 72 w 77"/>
                <a:gd name="T79" fmla="*/ 3 h 534"/>
                <a:gd name="T80" fmla="*/ 74 w 77"/>
                <a:gd name="T81" fmla="*/ 3 h 534"/>
                <a:gd name="T82" fmla="*/ 77 w 77"/>
                <a:gd name="T83" fmla="*/ 8 h 534"/>
                <a:gd name="T84" fmla="*/ 77 w 77"/>
                <a:gd name="T85" fmla="*/ 11 h 534"/>
                <a:gd name="T86" fmla="*/ 77 w 77"/>
                <a:gd name="T87" fmla="*/ 16 h 53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7"/>
                <a:gd name="T133" fmla="*/ 0 h 534"/>
                <a:gd name="T134" fmla="*/ 77 w 77"/>
                <a:gd name="T135" fmla="*/ 534 h 53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7" h="534">
                  <a:moveTo>
                    <a:pt x="77" y="16"/>
                  </a:moveTo>
                  <a:lnTo>
                    <a:pt x="77" y="432"/>
                  </a:lnTo>
                  <a:lnTo>
                    <a:pt x="67" y="448"/>
                  </a:lnTo>
                  <a:lnTo>
                    <a:pt x="58" y="461"/>
                  </a:lnTo>
                  <a:lnTo>
                    <a:pt x="48" y="472"/>
                  </a:lnTo>
                  <a:lnTo>
                    <a:pt x="38" y="485"/>
                  </a:lnTo>
                  <a:lnTo>
                    <a:pt x="29" y="498"/>
                  </a:lnTo>
                  <a:lnTo>
                    <a:pt x="19" y="511"/>
                  </a:lnTo>
                  <a:lnTo>
                    <a:pt x="9" y="521"/>
                  </a:lnTo>
                  <a:lnTo>
                    <a:pt x="0" y="534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4" y="40"/>
                  </a:lnTo>
                  <a:lnTo>
                    <a:pt x="14" y="76"/>
                  </a:lnTo>
                  <a:lnTo>
                    <a:pt x="14" y="115"/>
                  </a:lnTo>
                  <a:lnTo>
                    <a:pt x="14" y="152"/>
                  </a:lnTo>
                  <a:lnTo>
                    <a:pt x="14" y="191"/>
                  </a:lnTo>
                  <a:lnTo>
                    <a:pt x="14" y="228"/>
                  </a:lnTo>
                  <a:lnTo>
                    <a:pt x="14" y="265"/>
                  </a:lnTo>
                  <a:lnTo>
                    <a:pt x="14" y="301"/>
                  </a:lnTo>
                  <a:lnTo>
                    <a:pt x="19" y="304"/>
                  </a:lnTo>
                  <a:lnTo>
                    <a:pt x="24" y="307"/>
                  </a:lnTo>
                  <a:lnTo>
                    <a:pt x="29" y="307"/>
                  </a:lnTo>
                  <a:lnTo>
                    <a:pt x="34" y="307"/>
                  </a:lnTo>
                  <a:lnTo>
                    <a:pt x="38" y="307"/>
                  </a:lnTo>
                  <a:lnTo>
                    <a:pt x="43" y="304"/>
                  </a:lnTo>
                  <a:lnTo>
                    <a:pt x="50" y="304"/>
                  </a:lnTo>
                  <a:lnTo>
                    <a:pt x="55" y="304"/>
                  </a:lnTo>
                  <a:lnTo>
                    <a:pt x="55" y="267"/>
                  </a:lnTo>
                  <a:lnTo>
                    <a:pt x="58" y="231"/>
                  </a:lnTo>
                  <a:lnTo>
                    <a:pt x="58" y="191"/>
                  </a:lnTo>
                  <a:lnTo>
                    <a:pt x="58" y="155"/>
                  </a:lnTo>
                  <a:lnTo>
                    <a:pt x="58" y="115"/>
                  </a:lnTo>
                  <a:lnTo>
                    <a:pt x="58" y="79"/>
                  </a:lnTo>
                  <a:lnTo>
                    <a:pt x="58" y="40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72" y="3"/>
                  </a:lnTo>
                  <a:lnTo>
                    <a:pt x="74" y="3"/>
                  </a:lnTo>
                  <a:lnTo>
                    <a:pt x="77" y="8"/>
                  </a:lnTo>
                  <a:lnTo>
                    <a:pt x="77" y="11"/>
                  </a:lnTo>
                  <a:lnTo>
                    <a:pt x="77" y="1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32" name="Freeform 25"/>
            <p:cNvSpPr>
              <a:spLocks noChangeAspect="1"/>
            </p:cNvSpPr>
            <p:nvPr/>
          </p:nvSpPr>
          <p:spPr bwMode="auto">
            <a:xfrm>
              <a:off x="1193" y="705"/>
              <a:ext cx="81" cy="529"/>
            </a:xfrm>
            <a:custGeom>
              <a:avLst/>
              <a:gdLst>
                <a:gd name="T0" fmla="*/ 14 w 79"/>
                <a:gd name="T1" fmla="*/ 0 h 529"/>
                <a:gd name="T2" fmla="*/ 14 w 79"/>
                <a:gd name="T3" fmla="*/ 37 h 529"/>
                <a:gd name="T4" fmla="*/ 14 w 79"/>
                <a:gd name="T5" fmla="*/ 74 h 529"/>
                <a:gd name="T6" fmla="*/ 14 w 79"/>
                <a:gd name="T7" fmla="*/ 110 h 529"/>
                <a:gd name="T8" fmla="*/ 14 w 79"/>
                <a:gd name="T9" fmla="*/ 150 h 529"/>
                <a:gd name="T10" fmla="*/ 14 w 79"/>
                <a:gd name="T11" fmla="*/ 189 h 529"/>
                <a:gd name="T12" fmla="*/ 14 w 79"/>
                <a:gd name="T13" fmla="*/ 231 h 529"/>
                <a:gd name="T14" fmla="*/ 17 w 79"/>
                <a:gd name="T15" fmla="*/ 267 h 529"/>
                <a:gd name="T16" fmla="*/ 19 w 79"/>
                <a:gd name="T17" fmla="*/ 307 h 529"/>
                <a:gd name="T18" fmla="*/ 24 w 79"/>
                <a:gd name="T19" fmla="*/ 307 h 529"/>
                <a:gd name="T20" fmla="*/ 29 w 79"/>
                <a:gd name="T21" fmla="*/ 307 h 529"/>
                <a:gd name="T22" fmla="*/ 33 w 79"/>
                <a:gd name="T23" fmla="*/ 307 h 529"/>
                <a:gd name="T24" fmla="*/ 41 w 79"/>
                <a:gd name="T25" fmla="*/ 307 h 529"/>
                <a:gd name="T26" fmla="*/ 45 w 79"/>
                <a:gd name="T27" fmla="*/ 307 h 529"/>
                <a:gd name="T28" fmla="*/ 50 w 79"/>
                <a:gd name="T29" fmla="*/ 307 h 529"/>
                <a:gd name="T30" fmla="*/ 55 w 79"/>
                <a:gd name="T31" fmla="*/ 307 h 529"/>
                <a:gd name="T32" fmla="*/ 60 w 79"/>
                <a:gd name="T33" fmla="*/ 304 h 529"/>
                <a:gd name="T34" fmla="*/ 62 w 79"/>
                <a:gd name="T35" fmla="*/ 265 h 529"/>
                <a:gd name="T36" fmla="*/ 62 w 79"/>
                <a:gd name="T37" fmla="*/ 228 h 529"/>
                <a:gd name="T38" fmla="*/ 65 w 79"/>
                <a:gd name="T39" fmla="*/ 191 h 529"/>
                <a:gd name="T40" fmla="*/ 65 w 79"/>
                <a:gd name="T41" fmla="*/ 155 h 529"/>
                <a:gd name="T42" fmla="*/ 65 w 79"/>
                <a:gd name="T43" fmla="*/ 118 h 529"/>
                <a:gd name="T44" fmla="*/ 67 w 79"/>
                <a:gd name="T45" fmla="*/ 79 h 529"/>
                <a:gd name="T46" fmla="*/ 67 w 79"/>
                <a:gd name="T47" fmla="*/ 42 h 529"/>
                <a:gd name="T48" fmla="*/ 67 w 79"/>
                <a:gd name="T49" fmla="*/ 3 h 529"/>
                <a:gd name="T50" fmla="*/ 79 w 79"/>
                <a:gd name="T51" fmla="*/ 3 h 529"/>
                <a:gd name="T52" fmla="*/ 72 w 79"/>
                <a:gd name="T53" fmla="*/ 393 h 529"/>
                <a:gd name="T54" fmla="*/ 72 w 79"/>
                <a:gd name="T55" fmla="*/ 529 h 529"/>
                <a:gd name="T56" fmla="*/ 62 w 79"/>
                <a:gd name="T57" fmla="*/ 519 h 529"/>
                <a:gd name="T58" fmla="*/ 53 w 79"/>
                <a:gd name="T59" fmla="*/ 508 h 529"/>
                <a:gd name="T60" fmla="*/ 45 w 79"/>
                <a:gd name="T61" fmla="*/ 495 h 529"/>
                <a:gd name="T62" fmla="*/ 36 w 79"/>
                <a:gd name="T63" fmla="*/ 485 h 529"/>
                <a:gd name="T64" fmla="*/ 26 w 79"/>
                <a:gd name="T65" fmla="*/ 472 h 529"/>
                <a:gd name="T66" fmla="*/ 17 w 79"/>
                <a:gd name="T67" fmla="*/ 461 h 529"/>
                <a:gd name="T68" fmla="*/ 9 w 79"/>
                <a:gd name="T69" fmla="*/ 448 h 529"/>
                <a:gd name="T70" fmla="*/ 0 w 79"/>
                <a:gd name="T71" fmla="*/ 435 h 529"/>
                <a:gd name="T72" fmla="*/ 0 w 79"/>
                <a:gd name="T73" fmla="*/ 0 h 529"/>
                <a:gd name="T74" fmla="*/ 14 w 79"/>
                <a:gd name="T75" fmla="*/ 0 h 52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9"/>
                <a:gd name="T115" fmla="*/ 0 h 529"/>
                <a:gd name="T116" fmla="*/ 79 w 79"/>
                <a:gd name="T117" fmla="*/ 529 h 52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9" h="529">
                  <a:moveTo>
                    <a:pt x="14" y="0"/>
                  </a:moveTo>
                  <a:lnTo>
                    <a:pt x="14" y="37"/>
                  </a:lnTo>
                  <a:lnTo>
                    <a:pt x="14" y="74"/>
                  </a:lnTo>
                  <a:lnTo>
                    <a:pt x="14" y="110"/>
                  </a:lnTo>
                  <a:lnTo>
                    <a:pt x="14" y="150"/>
                  </a:lnTo>
                  <a:lnTo>
                    <a:pt x="14" y="189"/>
                  </a:lnTo>
                  <a:lnTo>
                    <a:pt x="14" y="231"/>
                  </a:lnTo>
                  <a:lnTo>
                    <a:pt x="17" y="267"/>
                  </a:lnTo>
                  <a:lnTo>
                    <a:pt x="19" y="307"/>
                  </a:lnTo>
                  <a:lnTo>
                    <a:pt x="24" y="307"/>
                  </a:lnTo>
                  <a:lnTo>
                    <a:pt x="29" y="307"/>
                  </a:lnTo>
                  <a:lnTo>
                    <a:pt x="33" y="307"/>
                  </a:lnTo>
                  <a:lnTo>
                    <a:pt x="41" y="307"/>
                  </a:lnTo>
                  <a:lnTo>
                    <a:pt x="45" y="307"/>
                  </a:lnTo>
                  <a:lnTo>
                    <a:pt x="50" y="307"/>
                  </a:lnTo>
                  <a:lnTo>
                    <a:pt x="55" y="307"/>
                  </a:lnTo>
                  <a:lnTo>
                    <a:pt x="60" y="304"/>
                  </a:lnTo>
                  <a:lnTo>
                    <a:pt x="62" y="265"/>
                  </a:lnTo>
                  <a:lnTo>
                    <a:pt x="62" y="228"/>
                  </a:lnTo>
                  <a:lnTo>
                    <a:pt x="65" y="191"/>
                  </a:lnTo>
                  <a:lnTo>
                    <a:pt x="65" y="155"/>
                  </a:lnTo>
                  <a:lnTo>
                    <a:pt x="65" y="118"/>
                  </a:lnTo>
                  <a:lnTo>
                    <a:pt x="67" y="79"/>
                  </a:lnTo>
                  <a:lnTo>
                    <a:pt x="67" y="42"/>
                  </a:lnTo>
                  <a:lnTo>
                    <a:pt x="67" y="3"/>
                  </a:lnTo>
                  <a:lnTo>
                    <a:pt x="79" y="3"/>
                  </a:lnTo>
                  <a:lnTo>
                    <a:pt x="72" y="393"/>
                  </a:lnTo>
                  <a:lnTo>
                    <a:pt x="72" y="529"/>
                  </a:lnTo>
                  <a:lnTo>
                    <a:pt x="62" y="519"/>
                  </a:lnTo>
                  <a:lnTo>
                    <a:pt x="53" y="508"/>
                  </a:lnTo>
                  <a:lnTo>
                    <a:pt x="45" y="495"/>
                  </a:lnTo>
                  <a:lnTo>
                    <a:pt x="36" y="485"/>
                  </a:lnTo>
                  <a:lnTo>
                    <a:pt x="26" y="472"/>
                  </a:lnTo>
                  <a:lnTo>
                    <a:pt x="17" y="461"/>
                  </a:lnTo>
                  <a:lnTo>
                    <a:pt x="9" y="448"/>
                  </a:lnTo>
                  <a:lnTo>
                    <a:pt x="0" y="435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33" name="Freeform 26"/>
            <p:cNvSpPr>
              <a:spLocks noChangeAspect="1"/>
            </p:cNvSpPr>
            <p:nvPr/>
          </p:nvSpPr>
          <p:spPr bwMode="auto">
            <a:xfrm>
              <a:off x="1314" y="705"/>
              <a:ext cx="206" cy="782"/>
            </a:xfrm>
            <a:custGeom>
              <a:avLst/>
              <a:gdLst>
                <a:gd name="T0" fmla="*/ 147 w 204"/>
                <a:gd name="T1" fmla="*/ 50 h 781"/>
                <a:gd name="T2" fmla="*/ 147 w 204"/>
                <a:gd name="T3" fmla="*/ 121 h 781"/>
                <a:gd name="T4" fmla="*/ 147 w 204"/>
                <a:gd name="T5" fmla="*/ 194 h 781"/>
                <a:gd name="T6" fmla="*/ 147 w 204"/>
                <a:gd name="T7" fmla="*/ 270 h 781"/>
                <a:gd name="T8" fmla="*/ 190 w 204"/>
                <a:gd name="T9" fmla="*/ 307 h 781"/>
                <a:gd name="T10" fmla="*/ 192 w 204"/>
                <a:gd name="T11" fmla="*/ 236 h 781"/>
                <a:gd name="T12" fmla="*/ 192 w 204"/>
                <a:gd name="T13" fmla="*/ 160 h 781"/>
                <a:gd name="T14" fmla="*/ 192 w 204"/>
                <a:gd name="T15" fmla="*/ 81 h 781"/>
                <a:gd name="T16" fmla="*/ 192 w 204"/>
                <a:gd name="T17" fmla="*/ 5 h 781"/>
                <a:gd name="T18" fmla="*/ 197 w 204"/>
                <a:gd name="T19" fmla="*/ 3 h 781"/>
                <a:gd name="T20" fmla="*/ 195 w 204"/>
                <a:gd name="T21" fmla="*/ 0 h 781"/>
                <a:gd name="T22" fmla="*/ 195 w 204"/>
                <a:gd name="T23" fmla="*/ 0 h 781"/>
                <a:gd name="T24" fmla="*/ 192 w 204"/>
                <a:gd name="T25" fmla="*/ 0 h 781"/>
                <a:gd name="T26" fmla="*/ 202 w 204"/>
                <a:gd name="T27" fmla="*/ 0 h 781"/>
                <a:gd name="T28" fmla="*/ 202 w 204"/>
                <a:gd name="T29" fmla="*/ 13 h 781"/>
                <a:gd name="T30" fmla="*/ 204 w 204"/>
                <a:gd name="T31" fmla="*/ 42 h 781"/>
                <a:gd name="T32" fmla="*/ 204 w 204"/>
                <a:gd name="T33" fmla="*/ 74 h 781"/>
                <a:gd name="T34" fmla="*/ 204 w 204"/>
                <a:gd name="T35" fmla="*/ 105 h 781"/>
                <a:gd name="T36" fmla="*/ 204 w 204"/>
                <a:gd name="T37" fmla="*/ 152 h 781"/>
                <a:gd name="T38" fmla="*/ 204 w 204"/>
                <a:gd name="T39" fmla="*/ 223 h 781"/>
                <a:gd name="T40" fmla="*/ 204 w 204"/>
                <a:gd name="T41" fmla="*/ 296 h 781"/>
                <a:gd name="T42" fmla="*/ 204 w 204"/>
                <a:gd name="T43" fmla="*/ 369 h 781"/>
                <a:gd name="T44" fmla="*/ 202 w 204"/>
                <a:gd name="T45" fmla="*/ 519 h 781"/>
                <a:gd name="T46" fmla="*/ 154 w 204"/>
                <a:gd name="T47" fmla="*/ 584 h 781"/>
                <a:gd name="T48" fmla="*/ 104 w 204"/>
                <a:gd name="T49" fmla="*/ 650 h 781"/>
                <a:gd name="T50" fmla="*/ 56 w 204"/>
                <a:gd name="T51" fmla="*/ 715 h 781"/>
                <a:gd name="T52" fmla="*/ 3 w 204"/>
                <a:gd name="T53" fmla="*/ 781 h 781"/>
                <a:gd name="T54" fmla="*/ 0 w 204"/>
                <a:gd name="T55" fmla="*/ 752 h 781"/>
                <a:gd name="T56" fmla="*/ 0 w 204"/>
                <a:gd name="T57" fmla="*/ 715 h 781"/>
                <a:gd name="T58" fmla="*/ 0 w 204"/>
                <a:gd name="T59" fmla="*/ 679 h 781"/>
                <a:gd name="T60" fmla="*/ 0 w 204"/>
                <a:gd name="T61" fmla="*/ 644 h 781"/>
                <a:gd name="T62" fmla="*/ 130 w 204"/>
                <a:gd name="T63" fmla="*/ 427 h 781"/>
                <a:gd name="T64" fmla="*/ 137 w 204"/>
                <a:gd name="T65" fmla="*/ 0 h 781"/>
                <a:gd name="T66" fmla="*/ 142 w 204"/>
                <a:gd name="T67" fmla="*/ 3 h 781"/>
                <a:gd name="T68" fmla="*/ 144 w 204"/>
                <a:gd name="T69" fmla="*/ 5 h 781"/>
                <a:gd name="T70" fmla="*/ 147 w 204"/>
                <a:gd name="T71" fmla="*/ 13 h 78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04"/>
                <a:gd name="T109" fmla="*/ 0 h 781"/>
                <a:gd name="T110" fmla="*/ 204 w 204"/>
                <a:gd name="T111" fmla="*/ 781 h 78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04" h="781">
                  <a:moveTo>
                    <a:pt x="149" y="16"/>
                  </a:moveTo>
                  <a:lnTo>
                    <a:pt x="147" y="50"/>
                  </a:lnTo>
                  <a:lnTo>
                    <a:pt x="147" y="84"/>
                  </a:lnTo>
                  <a:lnTo>
                    <a:pt x="147" y="121"/>
                  </a:lnTo>
                  <a:lnTo>
                    <a:pt x="147" y="157"/>
                  </a:lnTo>
                  <a:lnTo>
                    <a:pt x="147" y="194"/>
                  </a:lnTo>
                  <a:lnTo>
                    <a:pt x="147" y="231"/>
                  </a:lnTo>
                  <a:lnTo>
                    <a:pt x="147" y="270"/>
                  </a:lnTo>
                  <a:lnTo>
                    <a:pt x="149" y="309"/>
                  </a:lnTo>
                  <a:lnTo>
                    <a:pt x="190" y="307"/>
                  </a:lnTo>
                  <a:lnTo>
                    <a:pt x="192" y="273"/>
                  </a:lnTo>
                  <a:lnTo>
                    <a:pt x="192" y="236"/>
                  </a:lnTo>
                  <a:lnTo>
                    <a:pt x="192" y="199"/>
                  </a:lnTo>
                  <a:lnTo>
                    <a:pt x="192" y="160"/>
                  </a:lnTo>
                  <a:lnTo>
                    <a:pt x="192" y="121"/>
                  </a:lnTo>
                  <a:lnTo>
                    <a:pt x="192" y="81"/>
                  </a:lnTo>
                  <a:lnTo>
                    <a:pt x="192" y="42"/>
                  </a:lnTo>
                  <a:lnTo>
                    <a:pt x="192" y="5"/>
                  </a:lnTo>
                  <a:lnTo>
                    <a:pt x="197" y="3"/>
                  </a:lnTo>
                  <a:lnTo>
                    <a:pt x="195" y="0"/>
                  </a:lnTo>
                  <a:lnTo>
                    <a:pt x="192" y="0"/>
                  </a:lnTo>
                  <a:lnTo>
                    <a:pt x="202" y="0"/>
                  </a:lnTo>
                  <a:lnTo>
                    <a:pt x="200" y="0"/>
                  </a:lnTo>
                  <a:lnTo>
                    <a:pt x="202" y="13"/>
                  </a:lnTo>
                  <a:lnTo>
                    <a:pt x="204" y="29"/>
                  </a:lnTo>
                  <a:lnTo>
                    <a:pt x="204" y="42"/>
                  </a:lnTo>
                  <a:lnTo>
                    <a:pt x="204" y="58"/>
                  </a:lnTo>
                  <a:lnTo>
                    <a:pt x="204" y="74"/>
                  </a:lnTo>
                  <a:lnTo>
                    <a:pt x="204" y="89"/>
                  </a:lnTo>
                  <a:lnTo>
                    <a:pt x="204" y="105"/>
                  </a:lnTo>
                  <a:lnTo>
                    <a:pt x="204" y="118"/>
                  </a:lnTo>
                  <a:lnTo>
                    <a:pt x="204" y="152"/>
                  </a:lnTo>
                  <a:lnTo>
                    <a:pt x="204" y="186"/>
                  </a:lnTo>
                  <a:lnTo>
                    <a:pt x="204" y="223"/>
                  </a:lnTo>
                  <a:lnTo>
                    <a:pt x="204" y="260"/>
                  </a:lnTo>
                  <a:lnTo>
                    <a:pt x="204" y="296"/>
                  </a:lnTo>
                  <a:lnTo>
                    <a:pt x="204" y="333"/>
                  </a:lnTo>
                  <a:lnTo>
                    <a:pt x="204" y="369"/>
                  </a:lnTo>
                  <a:lnTo>
                    <a:pt x="204" y="404"/>
                  </a:lnTo>
                  <a:lnTo>
                    <a:pt x="202" y="519"/>
                  </a:lnTo>
                  <a:lnTo>
                    <a:pt x="178" y="553"/>
                  </a:lnTo>
                  <a:lnTo>
                    <a:pt x="154" y="584"/>
                  </a:lnTo>
                  <a:lnTo>
                    <a:pt x="130" y="618"/>
                  </a:lnTo>
                  <a:lnTo>
                    <a:pt x="104" y="650"/>
                  </a:lnTo>
                  <a:lnTo>
                    <a:pt x="80" y="684"/>
                  </a:lnTo>
                  <a:lnTo>
                    <a:pt x="56" y="715"/>
                  </a:lnTo>
                  <a:lnTo>
                    <a:pt x="29" y="749"/>
                  </a:lnTo>
                  <a:lnTo>
                    <a:pt x="3" y="781"/>
                  </a:lnTo>
                  <a:lnTo>
                    <a:pt x="0" y="768"/>
                  </a:lnTo>
                  <a:lnTo>
                    <a:pt x="0" y="752"/>
                  </a:lnTo>
                  <a:lnTo>
                    <a:pt x="0" y="734"/>
                  </a:lnTo>
                  <a:lnTo>
                    <a:pt x="0" y="715"/>
                  </a:lnTo>
                  <a:lnTo>
                    <a:pt x="0" y="697"/>
                  </a:lnTo>
                  <a:lnTo>
                    <a:pt x="0" y="679"/>
                  </a:lnTo>
                  <a:lnTo>
                    <a:pt x="0" y="660"/>
                  </a:lnTo>
                  <a:lnTo>
                    <a:pt x="0" y="644"/>
                  </a:lnTo>
                  <a:lnTo>
                    <a:pt x="130" y="472"/>
                  </a:lnTo>
                  <a:lnTo>
                    <a:pt x="130" y="427"/>
                  </a:lnTo>
                  <a:lnTo>
                    <a:pt x="135" y="3"/>
                  </a:lnTo>
                  <a:lnTo>
                    <a:pt x="137" y="0"/>
                  </a:lnTo>
                  <a:lnTo>
                    <a:pt x="140" y="0"/>
                  </a:lnTo>
                  <a:lnTo>
                    <a:pt x="142" y="3"/>
                  </a:lnTo>
                  <a:lnTo>
                    <a:pt x="144" y="3"/>
                  </a:lnTo>
                  <a:lnTo>
                    <a:pt x="144" y="5"/>
                  </a:lnTo>
                  <a:lnTo>
                    <a:pt x="147" y="11"/>
                  </a:lnTo>
                  <a:lnTo>
                    <a:pt x="147" y="13"/>
                  </a:lnTo>
                  <a:lnTo>
                    <a:pt x="149" y="1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34" name="Freeform 27"/>
            <p:cNvSpPr>
              <a:spLocks noChangeAspect="1"/>
            </p:cNvSpPr>
            <p:nvPr/>
          </p:nvSpPr>
          <p:spPr bwMode="auto">
            <a:xfrm>
              <a:off x="798" y="1281"/>
              <a:ext cx="968" cy="2339"/>
            </a:xfrm>
            <a:custGeom>
              <a:avLst/>
              <a:gdLst>
                <a:gd name="T0" fmla="*/ 660 w 968"/>
                <a:gd name="T1" fmla="*/ 914 h 2339"/>
                <a:gd name="T2" fmla="*/ 833 w 968"/>
                <a:gd name="T3" fmla="*/ 920 h 2339"/>
                <a:gd name="T4" fmla="*/ 833 w 968"/>
                <a:gd name="T5" fmla="*/ 938 h 2339"/>
                <a:gd name="T6" fmla="*/ 586 w 968"/>
                <a:gd name="T7" fmla="*/ 1648 h 2339"/>
                <a:gd name="T8" fmla="*/ 828 w 968"/>
                <a:gd name="T9" fmla="*/ 1755 h 2339"/>
                <a:gd name="T10" fmla="*/ 828 w 968"/>
                <a:gd name="T11" fmla="*/ 1815 h 2339"/>
                <a:gd name="T12" fmla="*/ 766 w 968"/>
                <a:gd name="T13" fmla="*/ 1758 h 2339"/>
                <a:gd name="T14" fmla="*/ 704 w 968"/>
                <a:gd name="T15" fmla="*/ 1776 h 2339"/>
                <a:gd name="T16" fmla="*/ 576 w 968"/>
                <a:gd name="T17" fmla="*/ 1747 h 2339"/>
                <a:gd name="T18" fmla="*/ 507 w 968"/>
                <a:gd name="T19" fmla="*/ 1810 h 2339"/>
                <a:gd name="T20" fmla="*/ 605 w 968"/>
                <a:gd name="T21" fmla="*/ 2119 h 2339"/>
                <a:gd name="T22" fmla="*/ 744 w 968"/>
                <a:gd name="T23" fmla="*/ 2025 h 2339"/>
                <a:gd name="T24" fmla="*/ 836 w 968"/>
                <a:gd name="T25" fmla="*/ 1875 h 2339"/>
                <a:gd name="T26" fmla="*/ 855 w 968"/>
                <a:gd name="T27" fmla="*/ 1705 h 2339"/>
                <a:gd name="T28" fmla="*/ 812 w 968"/>
                <a:gd name="T29" fmla="*/ 1535 h 2339"/>
                <a:gd name="T30" fmla="*/ 711 w 968"/>
                <a:gd name="T31" fmla="*/ 1409 h 2339"/>
                <a:gd name="T32" fmla="*/ 677 w 968"/>
                <a:gd name="T33" fmla="*/ 1386 h 2339"/>
                <a:gd name="T34" fmla="*/ 663 w 968"/>
                <a:gd name="T35" fmla="*/ 1184 h 2339"/>
                <a:gd name="T36" fmla="*/ 747 w 968"/>
                <a:gd name="T37" fmla="*/ 1030 h 2339"/>
                <a:gd name="T38" fmla="*/ 747 w 968"/>
                <a:gd name="T39" fmla="*/ 1255 h 2339"/>
                <a:gd name="T40" fmla="*/ 879 w 968"/>
                <a:gd name="T41" fmla="*/ 1433 h 2339"/>
                <a:gd name="T42" fmla="*/ 963 w 968"/>
                <a:gd name="T43" fmla="*/ 1655 h 2339"/>
                <a:gd name="T44" fmla="*/ 946 w 968"/>
                <a:gd name="T45" fmla="*/ 1902 h 2339"/>
                <a:gd name="T46" fmla="*/ 845 w 968"/>
                <a:gd name="T47" fmla="*/ 2088 h 2339"/>
                <a:gd name="T48" fmla="*/ 687 w 968"/>
                <a:gd name="T49" fmla="*/ 2216 h 2339"/>
                <a:gd name="T50" fmla="*/ 555 w 968"/>
                <a:gd name="T51" fmla="*/ 2258 h 2339"/>
                <a:gd name="T52" fmla="*/ 495 w 968"/>
                <a:gd name="T53" fmla="*/ 2271 h 2339"/>
                <a:gd name="T54" fmla="*/ 495 w 968"/>
                <a:gd name="T55" fmla="*/ 2331 h 2339"/>
                <a:gd name="T56" fmla="*/ 475 w 968"/>
                <a:gd name="T57" fmla="*/ 2266 h 2339"/>
                <a:gd name="T58" fmla="*/ 442 w 968"/>
                <a:gd name="T59" fmla="*/ 2260 h 2339"/>
                <a:gd name="T60" fmla="*/ 247 w 968"/>
                <a:gd name="T61" fmla="*/ 2195 h 2339"/>
                <a:gd name="T62" fmla="*/ 99 w 968"/>
                <a:gd name="T63" fmla="*/ 2054 h 2339"/>
                <a:gd name="T64" fmla="*/ 17 w 968"/>
                <a:gd name="T65" fmla="*/ 1873 h 2339"/>
                <a:gd name="T66" fmla="*/ 0 w 968"/>
                <a:gd name="T67" fmla="*/ 1687 h 2339"/>
                <a:gd name="T68" fmla="*/ 43 w 968"/>
                <a:gd name="T69" fmla="*/ 1509 h 2339"/>
                <a:gd name="T70" fmla="*/ 147 w 968"/>
                <a:gd name="T71" fmla="*/ 1354 h 2339"/>
                <a:gd name="T72" fmla="*/ 219 w 968"/>
                <a:gd name="T73" fmla="*/ 1187 h 2339"/>
                <a:gd name="T74" fmla="*/ 231 w 968"/>
                <a:gd name="T75" fmla="*/ 993 h 2339"/>
                <a:gd name="T76" fmla="*/ 295 w 968"/>
                <a:gd name="T77" fmla="*/ 993 h 2339"/>
                <a:gd name="T78" fmla="*/ 305 w 968"/>
                <a:gd name="T79" fmla="*/ 1231 h 2339"/>
                <a:gd name="T80" fmla="*/ 238 w 968"/>
                <a:gd name="T81" fmla="*/ 1428 h 2339"/>
                <a:gd name="T82" fmla="*/ 144 w 968"/>
                <a:gd name="T83" fmla="*/ 1566 h 2339"/>
                <a:gd name="T84" fmla="*/ 111 w 968"/>
                <a:gd name="T85" fmla="*/ 1739 h 2339"/>
                <a:gd name="T86" fmla="*/ 147 w 968"/>
                <a:gd name="T87" fmla="*/ 1910 h 2339"/>
                <a:gd name="T88" fmla="*/ 245 w 968"/>
                <a:gd name="T89" fmla="*/ 2048 h 2339"/>
                <a:gd name="T90" fmla="*/ 372 w 968"/>
                <a:gd name="T91" fmla="*/ 2124 h 2339"/>
                <a:gd name="T92" fmla="*/ 456 w 968"/>
                <a:gd name="T93" fmla="*/ 2143 h 2339"/>
                <a:gd name="T94" fmla="*/ 473 w 968"/>
                <a:gd name="T95" fmla="*/ 1941 h 2339"/>
                <a:gd name="T96" fmla="*/ 363 w 968"/>
                <a:gd name="T97" fmla="*/ 1758 h 2339"/>
                <a:gd name="T98" fmla="*/ 307 w 968"/>
                <a:gd name="T99" fmla="*/ 1818 h 2339"/>
                <a:gd name="T100" fmla="*/ 173 w 968"/>
                <a:gd name="T101" fmla="*/ 1786 h 2339"/>
                <a:gd name="T102" fmla="*/ 228 w 968"/>
                <a:gd name="T103" fmla="*/ 1650 h 2339"/>
                <a:gd name="T104" fmla="*/ 283 w 968"/>
                <a:gd name="T105" fmla="*/ 1713 h 2339"/>
                <a:gd name="T106" fmla="*/ 341 w 968"/>
                <a:gd name="T107" fmla="*/ 1692 h 2339"/>
                <a:gd name="T108" fmla="*/ 403 w 968"/>
                <a:gd name="T109" fmla="*/ 1669 h 2339"/>
                <a:gd name="T110" fmla="*/ 468 w 968"/>
                <a:gd name="T111" fmla="*/ 1731 h 2339"/>
                <a:gd name="T112" fmla="*/ 490 w 968"/>
                <a:gd name="T113" fmla="*/ 0 h 233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68"/>
                <a:gd name="T172" fmla="*/ 0 h 2339"/>
                <a:gd name="T173" fmla="*/ 968 w 968"/>
                <a:gd name="T174" fmla="*/ 2339 h 233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68" h="2339">
                  <a:moveTo>
                    <a:pt x="495" y="92"/>
                  </a:moveTo>
                  <a:lnTo>
                    <a:pt x="495" y="914"/>
                  </a:lnTo>
                  <a:lnTo>
                    <a:pt x="536" y="914"/>
                  </a:lnTo>
                  <a:lnTo>
                    <a:pt x="576" y="914"/>
                  </a:lnTo>
                  <a:lnTo>
                    <a:pt x="620" y="914"/>
                  </a:lnTo>
                  <a:lnTo>
                    <a:pt x="660" y="914"/>
                  </a:lnTo>
                  <a:lnTo>
                    <a:pt x="704" y="914"/>
                  </a:lnTo>
                  <a:lnTo>
                    <a:pt x="747" y="914"/>
                  </a:lnTo>
                  <a:lnTo>
                    <a:pt x="790" y="914"/>
                  </a:lnTo>
                  <a:lnTo>
                    <a:pt x="831" y="914"/>
                  </a:lnTo>
                  <a:lnTo>
                    <a:pt x="833" y="917"/>
                  </a:lnTo>
                  <a:lnTo>
                    <a:pt x="833" y="920"/>
                  </a:lnTo>
                  <a:lnTo>
                    <a:pt x="833" y="922"/>
                  </a:lnTo>
                  <a:lnTo>
                    <a:pt x="833" y="925"/>
                  </a:lnTo>
                  <a:lnTo>
                    <a:pt x="833" y="927"/>
                  </a:lnTo>
                  <a:lnTo>
                    <a:pt x="833" y="930"/>
                  </a:lnTo>
                  <a:lnTo>
                    <a:pt x="833" y="933"/>
                  </a:lnTo>
                  <a:lnTo>
                    <a:pt x="833" y="938"/>
                  </a:lnTo>
                  <a:lnTo>
                    <a:pt x="497" y="938"/>
                  </a:lnTo>
                  <a:lnTo>
                    <a:pt x="495" y="951"/>
                  </a:lnTo>
                  <a:lnTo>
                    <a:pt x="497" y="1726"/>
                  </a:lnTo>
                  <a:lnTo>
                    <a:pt x="499" y="1729"/>
                  </a:lnTo>
                  <a:lnTo>
                    <a:pt x="581" y="1648"/>
                  </a:lnTo>
                  <a:lnTo>
                    <a:pt x="586" y="1648"/>
                  </a:lnTo>
                  <a:lnTo>
                    <a:pt x="660" y="1731"/>
                  </a:lnTo>
                  <a:lnTo>
                    <a:pt x="668" y="1729"/>
                  </a:lnTo>
                  <a:lnTo>
                    <a:pt x="742" y="1648"/>
                  </a:lnTo>
                  <a:lnTo>
                    <a:pt x="826" y="1731"/>
                  </a:lnTo>
                  <a:lnTo>
                    <a:pt x="828" y="1745"/>
                  </a:lnTo>
                  <a:lnTo>
                    <a:pt x="828" y="1755"/>
                  </a:lnTo>
                  <a:lnTo>
                    <a:pt x="831" y="1763"/>
                  </a:lnTo>
                  <a:lnTo>
                    <a:pt x="828" y="1773"/>
                  </a:lnTo>
                  <a:lnTo>
                    <a:pt x="828" y="1784"/>
                  </a:lnTo>
                  <a:lnTo>
                    <a:pt x="828" y="1794"/>
                  </a:lnTo>
                  <a:lnTo>
                    <a:pt x="828" y="1805"/>
                  </a:lnTo>
                  <a:lnTo>
                    <a:pt x="828" y="1815"/>
                  </a:lnTo>
                  <a:lnTo>
                    <a:pt x="819" y="1807"/>
                  </a:lnTo>
                  <a:lnTo>
                    <a:pt x="807" y="1797"/>
                  </a:lnTo>
                  <a:lnTo>
                    <a:pt x="797" y="1786"/>
                  </a:lnTo>
                  <a:lnTo>
                    <a:pt x="785" y="1776"/>
                  </a:lnTo>
                  <a:lnTo>
                    <a:pt x="776" y="1768"/>
                  </a:lnTo>
                  <a:lnTo>
                    <a:pt x="766" y="1758"/>
                  </a:lnTo>
                  <a:lnTo>
                    <a:pt x="754" y="1747"/>
                  </a:lnTo>
                  <a:lnTo>
                    <a:pt x="742" y="1737"/>
                  </a:lnTo>
                  <a:lnTo>
                    <a:pt x="732" y="1745"/>
                  </a:lnTo>
                  <a:lnTo>
                    <a:pt x="723" y="1755"/>
                  </a:lnTo>
                  <a:lnTo>
                    <a:pt x="713" y="1765"/>
                  </a:lnTo>
                  <a:lnTo>
                    <a:pt x="704" y="1776"/>
                  </a:lnTo>
                  <a:lnTo>
                    <a:pt x="694" y="1786"/>
                  </a:lnTo>
                  <a:lnTo>
                    <a:pt x="684" y="1797"/>
                  </a:lnTo>
                  <a:lnTo>
                    <a:pt x="675" y="1807"/>
                  </a:lnTo>
                  <a:lnTo>
                    <a:pt x="665" y="1815"/>
                  </a:lnTo>
                  <a:lnTo>
                    <a:pt x="586" y="1737"/>
                  </a:lnTo>
                  <a:lnTo>
                    <a:pt x="576" y="1747"/>
                  </a:lnTo>
                  <a:lnTo>
                    <a:pt x="564" y="1755"/>
                  </a:lnTo>
                  <a:lnTo>
                    <a:pt x="552" y="1765"/>
                  </a:lnTo>
                  <a:lnTo>
                    <a:pt x="540" y="1776"/>
                  </a:lnTo>
                  <a:lnTo>
                    <a:pt x="528" y="1789"/>
                  </a:lnTo>
                  <a:lnTo>
                    <a:pt x="519" y="1800"/>
                  </a:lnTo>
                  <a:lnTo>
                    <a:pt x="507" y="1810"/>
                  </a:lnTo>
                  <a:lnTo>
                    <a:pt x="495" y="1820"/>
                  </a:lnTo>
                  <a:lnTo>
                    <a:pt x="495" y="2137"/>
                  </a:lnTo>
                  <a:lnTo>
                    <a:pt x="523" y="2137"/>
                  </a:lnTo>
                  <a:lnTo>
                    <a:pt x="552" y="2135"/>
                  </a:lnTo>
                  <a:lnTo>
                    <a:pt x="579" y="2127"/>
                  </a:lnTo>
                  <a:lnTo>
                    <a:pt x="605" y="2119"/>
                  </a:lnTo>
                  <a:lnTo>
                    <a:pt x="632" y="2109"/>
                  </a:lnTo>
                  <a:lnTo>
                    <a:pt x="656" y="2095"/>
                  </a:lnTo>
                  <a:lnTo>
                    <a:pt x="680" y="2080"/>
                  </a:lnTo>
                  <a:lnTo>
                    <a:pt x="704" y="2064"/>
                  </a:lnTo>
                  <a:lnTo>
                    <a:pt x="725" y="2046"/>
                  </a:lnTo>
                  <a:lnTo>
                    <a:pt x="744" y="2025"/>
                  </a:lnTo>
                  <a:lnTo>
                    <a:pt x="764" y="2004"/>
                  </a:lnTo>
                  <a:lnTo>
                    <a:pt x="783" y="1980"/>
                  </a:lnTo>
                  <a:lnTo>
                    <a:pt x="797" y="1957"/>
                  </a:lnTo>
                  <a:lnTo>
                    <a:pt x="812" y="1930"/>
                  </a:lnTo>
                  <a:lnTo>
                    <a:pt x="824" y="1904"/>
                  </a:lnTo>
                  <a:lnTo>
                    <a:pt x="836" y="1875"/>
                  </a:lnTo>
                  <a:lnTo>
                    <a:pt x="843" y="1849"/>
                  </a:lnTo>
                  <a:lnTo>
                    <a:pt x="850" y="1820"/>
                  </a:lnTo>
                  <a:lnTo>
                    <a:pt x="852" y="1794"/>
                  </a:lnTo>
                  <a:lnTo>
                    <a:pt x="857" y="1763"/>
                  </a:lnTo>
                  <a:lnTo>
                    <a:pt x="857" y="1734"/>
                  </a:lnTo>
                  <a:lnTo>
                    <a:pt x="855" y="1705"/>
                  </a:lnTo>
                  <a:lnTo>
                    <a:pt x="852" y="1676"/>
                  </a:lnTo>
                  <a:lnTo>
                    <a:pt x="848" y="1648"/>
                  </a:lnTo>
                  <a:lnTo>
                    <a:pt x="843" y="1619"/>
                  </a:lnTo>
                  <a:lnTo>
                    <a:pt x="833" y="1590"/>
                  </a:lnTo>
                  <a:lnTo>
                    <a:pt x="824" y="1561"/>
                  </a:lnTo>
                  <a:lnTo>
                    <a:pt x="812" y="1535"/>
                  </a:lnTo>
                  <a:lnTo>
                    <a:pt x="800" y="1511"/>
                  </a:lnTo>
                  <a:lnTo>
                    <a:pt x="783" y="1485"/>
                  </a:lnTo>
                  <a:lnTo>
                    <a:pt x="766" y="1464"/>
                  </a:lnTo>
                  <a:lnTo>
                    <a:pt x="747" y="1443"/>
                  </a:lnTo>
                  <a:lnTo>
                    <a:pt x="711" y="1409"/>
                  </a:lnTo>
                  <a:lnTo>
                    <a:pt x="706" y="1407"/>
                  </a:lnTo>
                  <a:lnTo>
                    <a:pt x="701" y="1401"/>
                  </a:lnTo>
                  <a:lnTo>
                    <a:pt x="696" y="1396"/>
                  </a:lnTo>
                  <a:lnTo>
                    <a:pt x="689" y="1394"/>
                  </a:lnTo>
                  <a:lnTo>
                    <a:pt x="684" y="1388"/>
                  </a:lnTo>
                  <a:lnTo>
                    <a:pt x="677" y="1386"/>
                  </a:lnTo>
                  <a:lnTo>
                    <a:pt x="672" y="1383"/>
                  </a:lnTo>
                  <a:lnTo>
                    <a:pt x="668" y="1378"/>
                  </a:lnTo>
                  <a:lnTo>
                    <a:pt x="665" y="1331"/>
                  </a:lnTo>
                  <a:lnTo>
                    <a:pt x="663" y="1284"/>
                  </a:lnTo>
                  <a:lnTo>
                    <a:pt x="663" y="1234"/>
                  </a:lnTo>
                  <a:lnTo>
                    <a:pt x="663" y="1184"/>
                  </a:lnTo>
                  <a:lnTo>
                    <a:pt x="663" y="1134"/>
                  </a:lnTo>
                  <a:lnTo>
                    <a:pt x="663" y="1087"/>
                  </a:lnTo>
                  <a:lnTo>
                    <a:pt x="665" y="1037"/>
                  </a:lnTo>
                  <a:lnTo>
                    <a:pt x="665" y="990"/>
                  </a:lnTo>
                  <a:lnTo>
                    <a:pt x="744" y="990"/>
                  </a:lnTo>
                  <a:lnTo>
                    <a:pt x="747" y="1030"/>
                  </a:lnTo>
                  <a:lnTo>
                    <a:pt x="747" y="1066"/>
                  </a:lnTo>
                  <a:lnTo>
                    <a:pt x="747" y="1106"/>
                  </a:lnTo>
                  <a:lnTo>
                    <a:pt x="747" y="1142"/>
                  </a:lnTo>
                  <a:lnTo>
                    <a:pt x="747" y="1181"/>
                  </a:lnTo>
                  <a:lnTo>
                    <a:pt x="747" y="1218"/>
                  </a:lnTo>
                  <a:lnTo>
                    <a:pt x="747" y="1255"/>
                  </a:lnTo>
                  <a:lnTo>
                    <a:pt x="749" y="1291"/>
                  </a:lnTo>
                  <a:lnTo>
                    <a:pt x="778" y="1315"/>
                  </a:lnTo>
                  <a:lnTo>
                    <a:pt x="807" y="1341"/>
                  </a:lnTo>
                  <a:lnTo>
                    <a:pt x="833" y="1370"/>
                  </a:lnTo>
                  <a:lnTo>
                    <a:pt x="857" y="1401"/>
                  </a:lnTo>
                  <a:lnTo>
                    <a:pt x="879" y="1433"/>
                  </a:lnTo>
                  <a:lnTo>
                    <a:pt x="898" y="1467"/>
                  </a:lnTo>
                  <a:lnTo>
                    <a:pt x="917" y="1501"/>
                  </a:lnTo>
                  <a:lnTo>
                    <a:pt x="932" y="1538"/>
                  </a:lnTo>
                  <a:lnTo>
                    <a:pt x="944" y="1577"/>
                  </a:lnTo>
                  <a:lnTo>
                    <a:pt x="956" y="1616"/>
                  </a:lnTo>
                  <a:lnTo>
                    <a:pt x="963" y="1655"/>
                  </a:lnTo>
                  <a:lnTo>
                    <a:pt x="965" y="1697"/>
                  </a:lnTo>
                  <a:lnTo>
                    <a:pt x="968" y="1739"/>
                  </a:lnTo>
                  <a:lnTo>
                    <a:pt x="968" y="1781"/>
                  </a:lnTo>
                  <a:lnTo>
                    <a:pt x="963" y="1823"/>
                  </a:lnTo>
                  <a:lnTo>
                    <a:pt x="956" y="1868"/>
                  </a:lnTo>
                  <a:lnTo>
                    <a:pt x="946" y="1902"/>
                  </a:lnTo>
                  <a:lnTo>
                    <a:pt x="934" y="1936"/>
                  </a:lnTo>
                  <a:lnTo>
                    <a:pt x="920" y="1967"/>
                  </a:lnTo>
                  <a:lnTo>
                    <a:pt x="905" y="1999"/>
                  </a:lnTo>
                  <a:lnTo>
                    <a:pt x="886" y="2030"/>
                  </a:lnTo>
                  <a:lnTo>
                    <a:pt x="867" y="2059"/>
                  </a:lnTo>
                  <a:lnTo>
                    <a:pt x="845" y="2088"/>
                  </a:lnTo>
                  <a:lnTo>
                    <a:pt x="824" y="2114"/>
                  </a:lnTo>
                  <a:lnTo>
                    <a:pt x="797" y="2137"/>
                  </a:lnTo>
                  <a:lnTo>
                    <a:pt x="771" y="2161"/>
                  </a:lnTo>
                  <a:lnTo>
                    <a:pt x="744" y="2182"/>
                  </a:lnTo>
                  <a:lnTo>
                    <a:pt x="716" y="2200"/>
                  </a:lnTo>
                  <a:lnTo>
                    <a:pt x="687" y="2216"/>
                  </a:lnTo>
                  <a:lnTo>
                    <a:pt x="656" y="2232"/>
                  </a:lnTo>
                  <a:lnTo>
                    <a:pt x="624" y="2242"/>
                  </a:lnTo>
                  <a:lnTo>
                    <a:pt x="591" y="2250"/>
                  </a:lnTo>
                  <a:lnTo>
                    <a:pt x="579" y="2253"/>
                  </a:lnTo>
                  <a:lnTo>
                    <a:pt x="567" y="2255"/>
                  </a:lnTo>
                  <a:lnTo>
                    <a:pt x="555" y="2258"/>
                  </a:lnTo>
                  <a:lnTo>
                    <a:pt x="543" y="2258"/>
                  </a:lnTo>
                  <a:lnTo>
                    <a:pt x="533" y="2260"/>
                  </a:lnTo>
                  <a:lnTo>
                    <a:pt x="521" y="2260"/>
                  </a:lnTo>
                  <a:lnTo>
                    <a:pt x="509" y="2263"/>
                  </a:lnTo>
                  <a:lnTo>
                    <a:pt x="497" y="2263"/>
                  </a:lnTo>
                  <a:lnTo>
                    <a:pt x="495" y="2271"/>
                  </a:lnTo>
                  <a:lnTo>
                    <a:pt x="495" y="2281"/>
                  </a:lnTo>
                  <a:lnTo>
                    <a:pt x="495" y="2289"/>
                  </a:lnTo>
                  <a:lnTo>
                    <a:pt x="495" y="2300"/>
                  </a:lnTo>
                  <a:lnTo>
                    <a:pt x="495" y="2310"/>
                  </a:lnTo>
                  <a:lnTo>
                    <a:pt x="495" y="2321"/>
                  </a:lnTo>
                  <a:lnTo>
                    <a:pt x="495" y="2331"/>
                  </a:lnTo>
                  <a:lnTo>
                    <a:pt x="497" y="2339"/>
                  </a:lnTo>
                  <a:lnTo>
                    <a:pt x="478" y="2339"/>
                  </a:lnTo>
                  <a:lnTo>
                    <a:pt x="473" y="2266"/>
                  </a:lnTo>
                  <a:lnTo>
                    <a:pt x="475" y="2266"/>
                  </a:lnTo>
                  <a:lnTo>
                    <a:pt x="475" y="2263"/>
                  </a:lnTo>
                  <a:lnTo>
                    <a:pt x="442" y="2260"/>
                  </a:lnTo>
                  <a:lnTo>
                    <a:pt x="406" y="2258"/>
                  </a:lnTo>
                  <a:lnTo>
                    <a:pt x="372" y="2250"/>
                  </a:lnTo>
                  <a:lnTo>
                    <a:pt x="341" y="2239"/>
                  </a:lnTo>
                  <a:lnTo>
                    <a:pt x="310" y="2226"/>
                  </a:lnTo>
                  <a:lnTo>
                    <a:pt x="279" y="2213"/>
                  </a:lnTo>
                  <a:lnTo>
                    <a:pt x="247" y="2195"/>
                  </a:lnTo>
                  <a:lnTo>
                    <a:pt x="219" y="2177"/>
                  </a:lnTo>
                  <a:lnTo>
                    <a:pt x="192" y="2156"/>
                  </a:lnTo>
                  <a:lnTo>
                    <a:pt x="166" y="2132"/>
                  </a:lnTo>
                  <a:lnTo>
                    <a:pt x="142" y="2109"/>
                  </a:lnTo>
                  <a:lnTo>
                    <a:pt x="118" y="2082"/>
                  </a:lnTo>
                  <a:lnTo>
                    <a:pt x="99" y="2054"/>
                  </a:lnTo>
                  <a:lnTo>
                    <a:pt x="79" y="2022"/>
                  </a:lnTo>
                  <a:lnTo>
                    <a:pt x="60" y="1991"/>
                  </a:lnTo>
                  <a:lnTo>
                    <a:pt x="46" y="1959"/>
                  </a:lnTo>
                  <a:lnTo>
                    <a:pt x="34" y="1930"/>
                  </a:lnTo>
                  <a:lnTo>
                    <a:pt x="24" y="1902"/>
                  </a:lnTo>
                  <a:lnTo>
                    <a:pt x="17" y="1873"/>
                  </a:lnTo>
                  <a:lnTo>
                    <a:pt x="10" y="1841"/>
                  </a:lnTo>
                  <a:lnTo>
                    <a:pt x="5" y="1810"/>
                  </a:lnTo>
                  <a:lnTo>
                    <a:pt x="3" y="1781"/>
                  </a:lnTo>
                  <a:lnTo>
                    <a:pt x="0" y="1750"/>
                  </a:lnTo>
                  <a:lnTo>
                    <a:pt x="0" y="1718"/>
                  </a:lnTo>
                  <a:lnTo>
                    <a:pt x="0" y="1687"/>
                  </a:lnTo>
                  <a:lnTo>
                    <a:pt x="3" y="1655"/>
                  </a:lnTo>
                  <a:lnTo>
                    <a:pt x="7" y="1624"/>
                  </a:lnTo>
                  <a:lnTo>
                    <a:pt x="15" y="1595"/>
                  </a:lnTo>
                  <a:lnTo>
                    <a:pt x="22" y="1564"/>
                  </a:lnTo>
                  <a:lnTo>
                    <a:pt x="31" y="1538"/>
                  </a:lnTo>
                  <a:lnTo>
                    <a:pt x="43" y="1509"/>
                  </a:lnTo>
                  <a:lnTo>
                    <a:pt x="55" y="1483"/>
                  </a:lnTo>
                  <a:lnTo>
                    <a:pt x="72" y="1456"/>
                  </a:lnTo>
                  <a:lnTo>
                    <a:pt x="89" y="1430"/>
                  </a:lnTo>
                  <a:lnTo>
                    <a:pt x="106" y="1404"/>
                  </a:lnTo>
                  <a:lnTo>
                    <a:pt x="125" y="1378"/>
                  </a:lnTo>
                  <a:lnTo>
                    <a:pt x="147" y="1354"/>
                  </a:lnTo>
                  <a:lnTo>
                    <a:pt x="171" y="1331"/>
                  </a:lnTo>
                  <a:lnTo>
                    <a:pt x="195" y="1310"/>
                  </a:lnTo>
                  <a:lnTo>
                    <a:pt x="219" y="1291"/>
                  </a:lnTo>
                  <a:lnTo>
                    <a:pt x="219" y="1257"/>
                  </a:lnTo>
                  <a:lnTo>
                    <a:pt x="219" y="1223"/>
                  </a:lnTo>
                  <a:lnTo>
                    <a:pt x="219" y="1187"/>
                  </a:lnTo>
                  <a:lnTo>
                    <a:pt x="219" y="1147"/>
                  </a:lnTo>
                  <a:lnTo>
                    <a:pt x="219" y="1108"/>
                  </a:lnTo>
                  <a:lnTo>
                    <a:pt x="219" y="1069"/>
                  </a:lnTo>
                  <a:lnTo>
                    <a:pt x="219" y="1030"/>
                  </a:lnTo>
                  <a:lnTo>
                    <a:pt x="221" y="993"/>
                  </a:lnTo>
                  <a:lnTo>
                    <a:pt x="231" y="993"/>
                  </a:lnTo>
                  <a:lnTo>
                    <a:pt x="240" y="993"/>
                  </a:lnTo>
                  <a:lnTo>
                    <a:pt x="250" y="990"/>
                  </a:lnTo>
                  <a:lnTo>
                    <a:pt x="262" y="990"/>
                  </a:lnTo>
                  <a:lnTo>
                    <a:pt x="274" y="990"/>
                  </a:lnTo>
                  <a:lnTo>
                    <a:pt x="283" y="993"/>
                  </a:lnTo>
                  <a:lnTo>
                    <a:pt x="295" y="993"/>
                  </a:lnTo>
                  <a:lnTo>
                    <a:pt x="305" y="993"/>
                  </a:lnTo>
                  <a:lnTo>
                    <a:pt x="305" y="1045"/>
                  </a:lnTo>
                  <a:lnTo>
                    <a:pt x="305" y="1092"/>
                  </a:lnTo>
                  <a:lnTo>
                    <a:pt x="305" y="1140"/>
                  </a:lnTo>
                  <a:lnTo>
                    <a:pt x="305" y="1187"/>
                  </a:lnTo>
                  <a:lnTo>
                    <a:pt x="305" y="1231"/>
                  </a:lnTo>
                  <a:lnTo>
                    <a:pt x="305" y="1278"/>
                  </a:lnTo>
                  <a:lnTo>
                    <a:pt x="305" y="1328"/>
                  </a:lnTo>
                  <a:lnTo>
                    <a:pt x="305" y="1378"/>
                  </a:lnTo>
                  <a:lnTo>
                    <a:pt x="281" y="1394"/>
                  </a:lnTo>
                  <a:lnTo>
                    <a:pt x="259" y="1409"/>
                  </a:lnTo>
                  <a:lnTo>
                    <a:pt x="238" y="1428"/>
                  </a:lnTo>
                  <a:lnTo>
                    <a:pt x="219" y="1449"/>
                  </a:lnTo>
                  <a:lnTo>
                    <a:pt x="202" y="1470"/>
                  </a:lnTo>
                  <a:lnTo>
                    <a:pt x="185" y="1493"/>
                  </a:lnTo>
                  <a:lnTo>
                    <a:pt x="168" y="1517"/>
                  </a:lnTo>
                  <a:lnTo>
                    <a:pt x="156" y="1540"/>
                  </a:lnTo>
                  <a:lnTo>
                    <a:pt x="144" y="1566"/>
                  </a:lnTo>
                  <a:lnTo>
                    <a:pt x="135" y="1595"/>
                  </a:lnTo>
                  <a:lnTo>
                    <a:pt x="125" y="1621"/>
                  </a:lnTo>
                  <a:lnTo>
                    <a:pt x="118" y="1650"/>
                  </a:lnTo>
                  <a:lnTo>
                    <a:pt x="113" y="1679"/>
                  </a:lnTo>
                  <a:lnTo>
                    <a:pt x="111" y="1710"/>
                  </a:lnTo>
                  <a:lnTo>
                    <a:pt x="111" y="1739"/>
                  </a:lnTo>
                  <a:lnTo>
                    <a:pt x="111" y="1771"/>
                  </a:lnTo>
                  <a:lnTo>
                    <a:pt x="115" y="1800"/>
                  </a:lnTo>
                  <a:lnTo>
                    <a:pt x="120" y="1828"/>
                  </a:lnTo>
                  <a:lnTo>
                    <a:pt x="127" y="1855"/>
                  </a:lnTo>
                  <a:lnTo>
                    <a:pt x="137" y="1883"/>
                  </a:lnTo>
                  <a:lnTo>
                    <a:pt x="147" y="1910"/>
                  </a:lnTo>
                  <a:lnTo>
                    <a:pt x="159" y="1936"/>
                  </a:lnTo>
                  <a:lnTo>
                    <a:pt x="173" y="1959"/>
                  </a:lnTo>
                  <a:lnTo>
                    <a:pt x="190" y="1985"/>
                  </a:lnTo>
                  <a:lnTo>
                    <a:pt x="207" y="2006"/>
                  </a:lnTo>
                  <a:lnTo>
                    <a:pt x="223" y="2027"/>
                  </a:lnTo>
                  <a:lnTo>
                    <a:pt x="245" y="2048"/>
                  </a:lnTo>
                  <a:lnTo>
                    <a:pt x="264" y="2067"/>
                  </a:lnTo>
                  <a:lnTo>
                    <a:pt x="286" y="2082"/>
                  </a:lnTo>
                  <a:lnTo>
                    <a:pt x="310" y="2098"/>
                  </a:lnTo>
                  <a:lnTo>
                    <a:pt x="334" y="2109"/>
                  </a:lnTo>
                  <a:lnTo>
                    <a:pt x="358" y="2119"/>
                  </a:lnTo>
                  <a:lnTo>
                    <a:pt x="372" y="2124"/>
                  </a:lnTo>
                  <a:lnTo>
                    <a:pt x="384" y="2127"/>
                  </a:lnTo>
                  <a:lnTo>
                    <a:pt x="399" y="2132"/>
                  </a:lnTo>
                  <a:lnTo>
                    <a:pt x="413" y="2135"/>
                  </a:lnTo>
                  <a:lnTo>
                    <a:pt x="427" y="2137"/>
                  </a:lnTo>
                  <a:lnTo>
                    <a:pt x="439" y="2140"/>
                  </a:lnTo>
                  <a:lnTo>
                    <a:pt x="456" y="2143"/>
                  </a:lnTo>
                  <a:lnTo>
                    <a:pt x="471" y="2143"/>
                  </a:lnTo>
                  <a:lnTo>
                    <a:pt x="471" y="2103"/>
                  </a:lnTo>
                  <a:lnTo>
                    <a:pt x="471" y="2061"/>
                  </a:lnTo>
                  <a:lnTo>
                    <a:pt x="473" y="2022"/>
                  </a:lnTo>
                  <a:lnTo>
                    <a:pt x="473" y="1980"/>
                  </a:lnTo>
                  <a:lnTo>
                    <a:pt x="473" y="1941"/>
                  </a:lnTo>
                  <a:lnTo>
                    <a:pt x="471" y="1899"/>
                  </a:lnTo>
                  <a:lnTo>
                    <a:pt x="471" y="1857"/>
                  </a:lnTo>
                  <a:lnTo>
                    <a:pt x="473" y="1818"/>
                  </a:lnTo>
                  <a:lnTo>
                    <a:pt x="382" y="1737"/>
                  </a:lnTo>
                  <a:lnTo>
                    <a:pt x="372" y="1747"/>
                  </a:lnTo>
                  <a:lnTo>
                    <a:pt x="363" y="1758"/>
                  </a:lnTo>
                  <a:lnTo>
                    <a:pt x="353" y="1768"/>
                  </a:lnTo>
                  <a:lnTo>
                    <a:pt x="343" y="1779"/>
                  </a:lnTo>
                  <a:lnTo>
                    <a:pt x="336" y="1789"/>
                  </a:lnTo>
                  <a:lnTo>
                    <a:pt x="327" y="1800"/>
                  </a:lnTo>
                  <a:lnTo>
                    <a:pt x="317" y="1810"/>
                  </a:lnTo>
                  <a:lnTo>
                    <a:pt x="307" y="1818"/>
                  </a:lnTo>
                  <a:lnTo>
                    <a:pt x="226" y="1737"/>
                  </a:lnTo>
                  <a:lnTo>
                    <a:pt x="214" y="1747"/>
                  </a:lnTo>
                  <a:lnTo>
                    <a:pt x="204" y="1758"/>
                  </a:lnTo>
                  <a:lnTo>
                    <a:pt x="195" y="1765"/>
                  </a:lnTo>
                  <a:lnTo>
                    <a:pt x="183" y="1776"/>
                  </a:lnTo>
                  <a:lnTo>
                    <a:pt x="173" y="1786"/>
                  </a:lnTo>
                  <a:lnTo>
                    <a:pt x="163" y="1797"/>
                  </a:lnTo>
                  <a:lnTo>
                    <a:pt x="151" y="1807"/>
                  </a:lnTo>
                  <a:lnTo>
                    <a:pt x="139" y="1818"/>
                  </a:lnTo>
                  <a:lnTo>
                    <a:pt x="139" y="1737"/>
                  </a:lnTo>
                  <a:lnTo>
                    <a:pt x="223" y="1650"/>
                  </a:lnTo>
                  <a:lnTo>
                    <a:pt x="228" y="1650"/>
                  </a:lnTo>
                  <a:lnTo>
                    <a:pt x="238" y="1661"/>
                  </a:lnTo>
                  <a:lnTo>
                    <a:pt x="247" y="1671"/>
                  </a:lnTo>
                  <a:lnTo>
                    <a:pt x="257" y="1682"/>
                  </a:lnTo>
                  <a:lnTo>
                    <a:pt x="264" y="1692"/>
                  </a:lnTo>
                  <a:lnTo>
                    <a:pt x="274" y="1703"/>
                  </a:lnTo>
                  <a:lnTo>
                    <a:pt x="283" y="1713"/>
                  </a:lnTo>
                  <a:lnTo>
                    <a:pt x="293" y="1724"/>
                  </a:lnTo>
                  <a:lnTo>
                    <a:pt x="303" y="1734"/>
                  </a:lnTo>
                  <a:lnTo>
                    <a:pt x="312" y="1724"/>
                  </a:lnTo>
                  <a:lnTo>
                    <a:pt x="322" y="1716"/>
                  </a:lnTo>
                  <a:lnTo>
                    <a:pt x="331" y="1703"/>
                  </a:lnTo>
                  <a:lnTo>
                    <a:pt x="341" y="1692"/>
                  </a:lnTo>
                  <a:lnTo>
                    <a:pt x="351" y="1682"/>
                  </a:lnTo>
                  <a:lnTo>
                    <a:pt x="360" y="1669"/>
                  </a:lnTo>
                  <a:lnTo>
                    <a:pt x="370" y="1658"/>
                  </a:lnTo>
                  <a:lnTo>
                    <a:pt x="382" y="1648"/>
                  </a:lnTo>
                  <a:lnTo>
                    <a:pt x="391" y="1658"/>
                  </a:lnTo>
                  <a:lnTo>
                    <a:pt x="403" y="1669"/>
                  </a:lnTo>
                  <a:lnTo>
                    <a:pt x="413" y="1679"/>
                  </a:lnTo>
                  <a:lnTo>
                    <a:pt x="425" y="1690"/>
                  </a:lnTo>
                  <a:lnTo>
                    <a:pt x="435" y="1700"/>
                  </a:lnTo>
                  <a:lnTo>
                    <a:pt x="447" y="1710"/>
                  </a:lnTo>
                  <a:lnTo>
                    <a:pt x="459" y="1721"/>
                  </a:lnTo>
                  <a:lnTo>
                    <a:pt x="468" y="1731"/>
                  </a:lnTo>
                  <a:lnTo>
                    <a:pt x="471" y="1729"/>
                  </a:lnTo>
                  <a:lnTo>
                    <a:pt x="471" y="1226"/>
                  </a:lnTo>
                  <a:lnTo>
                    <a:pt x="473" y="1216"/>
                  </a:lnTo>
                  <a:lnTo>
                    <a:pt x="473" y="6"/>
                  </a:lnTo>
                  <a:lnTo>
                    <a:pt x="473" y="0"/>
                  </a:lnTo>
                  <a:lnTo>
                    <a:pt x="490" y="0"/>
                  </a:lnTo>
                  <a:lnTo>
                    <a:pt x="495" y="9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35" name="Freeform 28"/>
            <p:cNvSpPr>
              <a:spLocks noChangeAspect="1"/>
            </p:cNvSpPr>
            <p:nvPr/>
          </p:nvSpPr>
          <p:spPr bwMode="auto">
            <a:xfrm>
              <a:off x="1044" y="1314"/>
              <a:ext cx="209" cy="404"/>
            </a:xfrm>
            <a:custGeom>
              <a:avLst/>
              <a:gdLst>
                <a:gd name="T0" fmla="*/ 209 w 209"/>
                <a:gd name="T1" fmla="*/ 262 h 406"/>
                <a:gd name="T2" fmla="*/ 209 w 209"/>
                <a:gd name="T3" fmla="*/ 280 h 406"/>
                <a:gd name="T4" fmla="*/ 209 w 209"/>
                <a:gd name="T5" fmla="*/ 298 h 406"/>
                <a:gd name="T6" fmla="*/ 209 w 209"/>
                <a:gd name="T7" fmla="*/ 317 h 406"/>
                <a:gd name="T8" fmla="*/ 209 w 209"/>
                <a:gd name="T9" fmla="*/ 332 h 406"/>
                <a:gd name="T10" fmla="*/ 209 w 209"/>
                <a:gd name="T11" fmla="*/ 351 h 406"/>
                <a:gd name="T12" fmla="*/ 209 w 209"/>
                <a:gd name="T13" fmla="*/ 369 h 406"/>
                <a:gd name="T14" fmla="*/ 209 w 209"/>
                <a:gd name="T15" fmla="*/ 385 h 406"/>
                <a:gd name="T16" fmla="*/ 209 w 209"/>
                <a:gd name="T17" fmla="*/ 406 h 406"/>
                <a:gd name="T18" fmla="*/ 182 w 209"/>
                <a:gd name="T19" fmla="*/ 374 h 406"/>
                <a:gd name="T20" fmla="*/ 156 w 209"/>
                <a:gd name="T21" fmla="*/ 343 h 406"/>
                <a:gd name="T22" fmla="*/ 130 w 209"/>
                <a:gd name="T23" fmla="*/ 309 h 406"/>
                <a:gd name="T24" fmla="*/ 106 w 209"/>
                <a:gd name="T25" fmla="*/ 275 h 406"/>
                <a:gd name="T26" fmla="*/ 79 w 209"/>
                <a:gd name="T27" fmla="*/ 241 h 406"/>
                <a:gd name="T28" fmla="*/ 55 w 209"/>
                <a:gd name="T29" fmla="*/ 209 h 406"/>
                <a:gd name="T30" fmla="*/ 29 w 209"/>
                <a:gd name="T31" fmla="*/ 175 h 406"/>
                <a:gd name="T32" fmla="*/ 2 w 209"/>
                <a:gd name="T33" fmla="*/ 144 h 406"/>
                <a:gd name="T34" fmla="*/ 2 w 209"/>
                <a:gd name="T35" fmla="*/ 126 h 406"/>
                <a:gd name="T36" fmla="*/ 2 w 209"/>
                <a:gd name="T37" fmla="*/ 110 h 406"/>
                <a:gd name="T38" fmla="*/ 2 w 209"/>
                <a:gd name="T39" fmla="*/ 91 h 406"/>
                <a:gd name="T40" fmla="*/ 0 w 209"/>
                <a:gd name="T41" fmla="*/ 73 h 406"/>
                <a:gd name="T42" fmla="*/ 0 w 209"/>
                <a:gd name="T43" fmla="*/ 55 h 406"/>
                <a:gd name="T44" fmla="*/ 0 w 209"/>
                <a:gd name="T45" fmla="*/ 36 h 406"/>
                <a:gd name="T46" fmla="*/ 2 w 209"/>
                <a:gd name="T47" fmla="*/ 18 h 406"/>
                <a:gd name="T48" fmla="*/ 2 w 209"/>
                <a:gd name="T49" fmla="*/ 0 h 406"/>
                <a:gd name="T50" fmla="*/ 29 w 209"/>
                <a:gd name="T51" fmla="*/ 31 h 406"/>
                <a:gd name="T52" fmla="*/ 55 w 209"/>
                <a:gd name="T53" fmla="*/ 63 h 406"/>
                <a:gd name="T54" fmla="*/ 82 w 209"/>
                <a:gd name="T55" fmla="*/ 97 h 406"/>
                <a:gd name="T56" fmla="*/ 106 w 209"/>
                <a:gd name="T57" fmla="*/ 131 h 406"/>
                <a:gd name="T58" fmla="*/ 130 w 209"/>
                <a:gd name="T59" fmla="*/ 162 h 406"/>
                <a:gd name="T60" fmla="*/ 156 w 209"/>
                <a:gd name="T61" fmla="*/ 196 h 406"/>
                <a:gd name="T62" fmla="*/ 182 w 209"/>
                <a:gd name="T63" fmla="*/ 230 h 406"/>
                <a:gd name="T64" fmla="*/ 209 w 209"/>
                <a:gd name="T65" fmla="*/ 262 h 4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9"/>
                <a:gd name="T100" fmla="*/ 0 h 406"/>
                <a:gd name="T101" fmla="*/ 209 w 209"/>
                <a:gd name="T102" fmla="*/ 406 h 4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9" h="406">
                  <a:moveTo>
                    <a:pt x="209" y="262"/>
                  </a:moveTo>
                  <a:lnTo>
                    <a:pt x="209" y="280"/>
                  </a:lnTo>
                  <a:lnTo>
                    <a:pt x="209" y="298"/>
                  </a:lnTo>
                  <a:lnTo>
                    <a:pt x="209" y="317"/>
                  </a:lnTo>
                  <a:lnTo>
                    <a:pt x="209" y="332"/>
                  </a:lnTo>
                  <a:lnTo>
                    <a:pt x="209" y="351"/>
                  </a:lnTo>
                  <a:lnTo>
                    <a:pt x="209" y="369"/>
                  </a:lnTo>
                  <a:lnTo>
                    <a:pt x="209" y="385"/>
                  </a:lnTo>
                  <a:lnTo>
                    <a:pt x="209" y="406"/>
                  </a:lnTo>
                  <a:lnTo>
                    <a:pt x="182" y="374"/>
                  </a:lnTo>
                  <a:lnTo>
                    <a:pt x="156" y="343"/>
                  </a:lnTo>
                  <a:lnTo>
                    <a:pt x="130" y="309"/>
                  </a:lnTo>
                  <a:lnTo>
                    <a:pt x="106" y="275"/>
                  </a:lnTo>
                  <a:lnTo>
                    <a:pt x="79" y="241"/>
                  </a:lnTo>
                  <a:lnTo>
                    <a:pt x="55" y="209"/>
                  </a:lnTo>
                  <a:lnTo>
                    <a:pt x="29" y="175"/>
                  </a:lnTo>
                  <a:lnTo>
                    <a:pt x="2" y="144"/>
                  </a:lnTo>
                  <a:lnTo>
                    <a:pt x="2" y="126"/>
                  </a:lnTo>
                  <a:lnTo>
                    <a:pt x="2" y="110"/>
                  </a:lnTo>
                  <a:lnTo>
                    <a:pt x="2" y="91"/>
                  </a:lnTo>
                  <a:lnTo>
                    <a:pt x="0" y="73"/>
                  </a:lnTo>
                  <a:lnTo>
                    <a:pt x="0" y="55"/>
                  </a:lnTo>
                  <a:lnTo>
                    <a:pt x="0" y="36"/>
                  </a:lnTo>
                  <a:lnTo>
                    <a:pt x="2" y="18"/>
                  </a:lnTo>
                  <a:lnTo>
                    <a:pt x="2" y="0"/>
                  </a:lnTo>
                  <a:lnTo>
                    <a:pt x="29" y="31"/>
                  </a:lnTo>
                  <a:lnTo>
                    <a:pt x="55" y="63"/>
                  </a:lnTo>
                  <a:lnTo>
                    <a:pt x="82" y="97"/>
                  </a:lnTo>
                  <a:lnTo>
                    <a:pt x="106" y="131"/>
                  </a:lnTo>
                  <a:lnTo>
                    <a:pt x="130" y="162"/>
                  </a:lnTo>
                  <a:lnTo>
                    <a:pt x="156" y="196"/>
                  </a:lnTo>
                  <a:lnTo>
                    <a:pt x="182" y="230"/>
                  </a:lnTo>
                  <a:lnTo>
                    <a:pt x="209" y="26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36" name="Freeform 29"/>
            <p:cNvSpPr>
              <a:spLocks noChangeAspect="1"/>
            </p:cNvSpPr>
            <p:nvPr/>
          </p:nvSpPr>
          <p:spPr bwMode="auto">
            <a:xfrm>
              <a:off x="1314" y="1314"/>
              <a:ext cx="206" cy="400"/>
            </a:xfrm>
            <a:custGeom>
              <a:avLst/>
              <a:gdLst>
                <a:gd name="T0" fmla="*/ 204 w 206"/>
                <a:gd name="T1" fmla="*/ 139 h 401"/>
                <a:gd name="T2" fmla="*/ 180 w 206"/>
                <a:gd name="T3" fmla="*/ 171 h 401"/>
                <a:gd name="T4" fmla="*/ 156 w 206"/>
                <a:gd name="T5" fmla="*/ 205 h 401"/>
                <a:gd name="T6" fmla="*/ 130 w 206"/>
                <a:gd name="T7" fmla="*/ 236 h 401"/>
                <a:gd name="T8" fmla="*/ 106 w 206"/>
                <a:gd name="T9" fmla="*/ 268 h 401"/>
                <a:gd name="T10" fmla="*/ 79 w 206"/>
                <a:gd name="T11" fmla="*/ 302 h 401"/>
                <a:gd name="T12" fmla="*/ 55 w 206"/>
                <a:gd name="T13" fmla="*/ 333 h 401"/>
                <a:gd name="T14" fmla="*/ 29 w 206"/>
                <a:gd name="T15" fmla="*/ 367 h 401"/>
                <a:gd name="T16" fmla="*/ 5 w 206"/>
                <a:gd name="T17" fmla="*/ 401 h 401"/>
                <a:gd name="T18" fmla="*/ 0 w 206"/>
                <a:gd name="T19" fmla="*/ 262 h 401"/>
                <a:gd name="T20" fmla="*/ 26 w 206"/>
                <a:gd name="T21" fmla="*/ 231 h 401"/>
                <a:gd name="T22" fmla="*/ 53 w 206"/>
                <a:gd name="T23" fmla="*/ 197 h 401"/>
                <a:gd name="T24" fmla="*/ 77 w 206"/>
                <a:gd name="T25" fmla="*/ 165 h 401"/>
                <a:gd name="T26" fmla="*/ 103 w 206"/>
                <a:gd name="T27" fmla="*/ 131 h 401"/>
                <a:gd name="T28" fmla="*/ 127 w 206"/>
                <a:gd name="T29" fmla="*/ 97 h 401"/>
                <a:gd name="T30" fmla="*/ 154 w 206"/>
                <a:gd name="T31" fmla="*/ 63 h 401"/>
                <a:gd name="T32" fmla="*/ 180 w 206"/>
                <a:gd name="T33" fmla="*/ 32 h 401"/>
                <a:gd name="T34" fmla="*/ 206 w 206"/>
                <a:gd name="T35" fmla="*/ 0 h 401"/>
                <a:gd name="T36" fmla="*/ 204 w 206"/>
                <a:gd name="T37" fmla="*/ 139 h 40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6"/>
                <a:gd name="T58" fmla="*/ 0 h 401"/>
                <a:gd name="T59" fmla="*/ 206 w 206"/>
                <a:gd name="T60" fmla="*/ 401 h 40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6" h="401">
                  <a:moveTo>
                    <a:pt x="204" y="139"/>
                  </a:moveTo>
                  <a:lnTo>
                    <a:pt x="180" y="171"/>
                  </a:lnTo>
                  <a:lnTo>
                    <a:pt x="156" y="205"/>
                  </a:lnTo>
                  <a:lnTo>
                    <a:pt x="130" y="236"/>
                  </a:lnTo>
                  <a:lnTo>
                    <a:pt x="106" y="268"/>
                  </a:lnTo>
                  <a:lnTo>
                    <a:pt x="79" y="302"/>
                  </a:lnTo>
                  <a:lnTo>
                    <a:pt x="55" y="333"/>
                  </a:lnTo>
                  <a:lnTo>
                    <a:pt x="29" y="367"/>
                  </a:lnTo>
                  <a:lnTo>
                    <a:pt x="5" y="401"/>
                  </a:lnTo>
                  <a:lnTo>
                    <a:pt x="0" y="262"/>
                  </a:lnTo>
                  <a:lnTo>
                    <a:pt x="26" y="231"/>
                  </a:lnTo>
                  <a:lnTo>
                    <a:pt x="53" y="197"/>
                  </a:lnTo>
                  <a:lnTo>
                    <a:pt x="77" y="165"/>
                  </a:lnTo>
                  <a:lnTo>
                    <a:pt x="103" y="131"/>
                  </a:lnTo>
                  <a:lnTo>
                    <a:pt x="127" y="97"/>
                  </a:lnTo>
                  <a:lnTo>
                    <a:pt x="154" y="63"/>
                  </a:lnTo>
                  <a:lnTo>
                    <a:pt x="180" y="32"/>
                  </a:lnTo>
                  <a:lnTo>
                    <a:pt x="206" y="0"/>
                  </a:lnTo>
                  <a:lnTo>
                    <a:pt x="204" y="13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37" name="Freeform 30"/>
            <p:cNvSpPr>
              <a:spLocks noChangeAspect="1"/>
            </p:cNvSpPr>
            <p:nvPr/>
          </p:nvSpPr>
          <p:spPr bwMode="auto">
            <a:xfrm>
              <a:off x="538" y="1454"/>
              <a:ext cx="310" cy="1204"/>
            </a:xfrm>
            <a:custGeom>
              <a:avLst/>
              <a:gdLst>
                <a:gd name="T0" fmla="*/ 256 w 309"/>
                <a:gd name="T1" fmla="*/ 53 h 1205"/>
                <a:gd name="T2" fmla="*/ 194 w 309"/>
                <a:gd name="T3" fmla="*/ 121 h 1205"/>
                <a:gd name="T4" fmla="*/ 132 w 309"/>
                <a:gd name="T5" fmla="*/ 189 h 1205"/>
                <a:gd name="T6" fmla="*/ 72 w 309"/>
                <a:gd name="T7" fmla="*/ 254 h 1205"/>
                <a:gd name="T8" fmla="*/ 33 w 309"/>
                <a:gd name="T9" fmla="*/ 307 h 1205"/>
                <a:gd name="T10" fmla="*/ 19 w 309"/>
                <a:gd name="T11" fmla="*/ 349 h 1205"/>
                <a:gd name="T12" fmla="*/ 14 w 309"/>
                <a:gd name="T13" fmla="*/ 396 h 1205"/>
                <a:gd name="T14" fmla="*/ 19 w 309"/>
                <a:gd name="T15" fmla="*/ 443 h 1205"/>
                <a:gd name="T16" fmla="*/ 31 w 309"/>
                <a:gd name="T17" fmla="*/ 482 h 1205"/>
                <a:gd name="T18" fmla="*/ 50 w 309"/>
                <a:gd name="T19" fmla="*/ 514 h 1205"/>
                <a:gd name="T20" fmla="*/ 74 w 309"/>
                <a:gd name="T21" fmla="*/ 540 h 1205"/>
                <a:gd name="T22" fmla="*/ 103 w 309"/>
                <a:gd name="T23" fmla="*/ 558 h 1205"/>
                <a:gd name="T24" fmla="*/ 141 w 309"/>
                <a:gd name="T25" fmla="*/ 566 h 1205"/>
                <a:gd name="T26" fmla="*/ 189 w 309"/>
                <a:gd name="T27" fmla="*/ 571 h 1205"/>
                <a:gd name="T28" fmla="*/ 235 w 309"/>
                <a:gd name="T29" fmla="*/ 571 h 1205"/>
                <a:gd name="T30" fmla="*/ 280 w 309"/>
                <a:gd name="T31" fmla="*/ 571 h 1205"/>
                <a:gd name="T32" fmla="*/ 307 w 309"/>
                <a:gd name="T33" fmla="*/ 655 h 1205"/>
                <a:gd name="T34" fmla="*/ 309 w 309"/>
                <a:gd name="T35" fmla="*/ 812 h 1205"/>
                <a:gd name="T36" fmla="*/ 307 w 309"/>
                <a:gd name="T37" fmla="*/ 967 h 1205"/>
                <a:gd name="T38" fmla="*/ 304 w 309"/>
                <a:gd name="T39" fmla="*/ 1124 h 1205"/>
                <a:gd name="T40" fmla="*/ 292 w 309"/>
                <a:gd name="T41" fmla="*/ 1205 h 1205"/>
                <a:gd name="T42" fmla="*/ 290 w 309"/>
                <a:gd name="T43" fmla="*/ 595 h 1205"/>
                <a:gd name="T44" fmla="*/ 220 w 309"/>
                <a:gd name="T45" fmla="*/ 592 h 1205"/>
                <a:gd name="T46" fmla="*/ 153 w 309"/>
                <a:gd name="T47" fmla="*/ 589 h 1205"/>
                <a:gd name="T48" fmla="*/ 88 w 309"/>
                <a:gd name="T49" fmla="*/ 576 h 1205"/>
                <a:gd name="T50" fmla="*/ 62 w 309"/>
                <a:gd name="T51" fmla="*/ 561 h 1205"/>
                <a:gd name="T52" fmla="*/ 38 w 309"/>
                <a:gd name="T53" fmla="*/ 537 h 1205"/>
                <a:gd name="T54" fmla="*/ 12 w 309"/>
                <a:gd name="T55" fmla="*/ 490 h 1205"/>
                <a:gd name="T56" fmla="*/ 0 w 309"/>
                <a:gd name="T57" fmla="*/ 438 h 1205"/>
                <a:gd name="T58" fmla="*/ 0 w 309"/>
                <a:gd name="T59" fmla="*/ 377 h 1205"/>
                <a:gd name="T60" fmla="*/ 12 w 309"/>
                <a:gd name="T61" fmla="*/ 320 h 1205"/>
                <a:gd name="T62" fmla="*/ 24 w 309"/>
                <a:gd name="T63" fmla="*/ 291 h 1205"/>
                <a:gd name="T64" fmla="*/ 40 w 309"/>
                <a:gd name="T65" fmla="*/ 267 h 1205"/>
                <a:gd name="T66" fmla="*/ 60 w 309"/>
                <a:gd name="T67" fmla="*/ 244 h 1205"/>
                <a:gd name="T68" fmla="*/ 79 w 309"/>
                <a:gd name="T69" fmla="*/ 223 h 1205"/>
                <a:gd name="T70" fmla="*/ 117 w 309"/>
                <a:gd name="T71" fmla="*/ 184 h 1205"/>
                <a:gd name="T72" fmla="*/ 153 w 309"/>
                <a:gd name="T73" fmla="*/ 144 h 1205"/>
                <a:gd name="T74" fmla="*/ 187 w 309"/>
                <a:gd name="T75" fmla="*/ 105 h 1205"/>
                <a:gd name="T76" fmla="*/ 223 w 309"/>
                <a:gd name="T77" fmla="*/ 66 h 1205"/>
                <a:gd name="T78" fmla="*/ 237 w 309"/>
                <a:gd name="T79" fmla="*/ 50 h 1205"/>
                <a:gd name="T80" fmla="*/ 254 w 309"/>
                <a:gd name="T81" fmla="*/ 34 h 1205"/>
                <a:gd name="T82" fmla="*/ 271 w 309"/>
                <a:gd name="T83" fmla="*/ 16 h 1205"/>
                <a:gd name="T84" fmla="*/ 288 w 309"/>
                <a:gd name="T85" fmla="*/ 0 h 120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09"/>
                <a:gd name="T130" fmla="*/ 0 h 1205"/>
                <a:gd name="T131" fmla="*/ 309 w 309"/>
                <a:gd name="T132" fmla="*/ 1205 h 120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09" h="1205">
                  <a:moveTo>
                    <a:pt x="288" y="21"/>
                  </a:moveTo>
                  <a:lnTo>
                    <a:pt x="256" y="53"/>
                  </a:lnTo>
                  <a:lnTo>
                    <a:pt x="225" y="87"/>
                  </a:lnTo>
                  <a:lnTo>
                    <a:pt x="194" y="121"/>
                  </a:lnTo>
                  <a:lnTo>
                    <a:pt x="163" y="155"/>
                  </a:lnTo>
                  <a:lnTo>
                    <a:pt x="132" y="189"/>
                  </a:lnTo>
                  <a:lnTo>
                    <a:pt x="100" y="220"/>
                  </a:lnTo>
                  <a:lnTo>
                    <a:pt x="72" y="254"/>
                  </a:lnTo>
                  <a:lnTo>
                    <a:pt x="43" y="288"/>
                  </a:lnTo>
                  <a:lnTo>
                    <a:pt x="33" y="307"/>
                  </a:lnTo>
                  <a:lnTo>
                    <a:pt x="24" y="328"/>
                  </a:lnTo>
                  <a:lnTo>
                    <a:pt x="19" y="349"/>
                  </a:lnTo>
                  <a:lnTo>
                    <a:pt x="16" y="372"/>
                  </a:lnTo>
                  <a:lnTo>
                    <a:pt x="14" y="396"/>
                  </a:lnTo>
                  <a:lnTo>
                    <a:pt x="16" y="419"/>
                  </a:lnTo>
                  <a:lnTo>
                    <a:pt x="19" y="443"/>
                  </a:lnTo>
                  <a:lnTo>
                    <a:pt x="26" y="464"/>
                  </a:lnTo>
                  <a:lnTo>
                    <a:pt x="31" y="482"/>
                  </a:lnTo>
                  <a:lnTo>
                    <a:pt x="40" y="498"/>
                  </a:lnTo>
                  <a:lnTo>
                    <a:pt x="50" y="514"/>
                  </a:lnTo>
                  <a:lnTo>
                    <a:pt x="62" y="527"/>
                  </a:lnTo>
                  <a:lnTo>
                    <a:pt x="74" y="540"/>
                  </a:lnTo>
                  <a:lnTo>
                    <a:pt x="88" y="550"/>
                  </a:lnTo>
                  <a:lnTo>
                    <a:pt x="103" y="558"/>
                  </a:lnTo>
                  <a:lnTo>
                    <a:pt x="120" y="563"/>
                  </a:lnTo>
                  <a:lnTo>
                    <a:pt x="141" y="566"/>
                  </a:lnTo>
                  <a:lnTo>
                    <a:pt x="165" y="569"/>
                  </a:lnTo>
                  <a:lnTo>
                    <a:pt x="189" y="571"/>
                  </a:lnTo>
                  <a:lnTo>
                    <a:pt x="213" y="571"/>
                  </a:lnTo>
                  <a:lnTo>
                    <a:pt x="235" y="571"/>
                  </a:lnTo>
                  <a:lnTo>
                    <a:pt x="259" y="571"/>
                  </a:lnTo>
                  <a:lnTo>
                    <a:pt x="280" y="571"/>
                  </a:lnTo>
                  <a:lnTo>
                    <a:pt x="304" y="571"/>
                  </a:lnTo>
                  <a:lnTo>
                    <a:pt x="307" y="655"/>
                  </a:lnTo>
                  <a:lnTo>
                    <a:pt x="309" y="733"/>
                  </a:lnTo>
                  <a:lnTo>
                    <a:pt x="309" y="812"/>
                  </a:lnTo>
                  <a:lnTo>
                    <a:pt x="309" y="891"/>
                  </a:lnTo>
                  <a:lnTo>
                    <a:pt x="307" y="967"/>
                  </a:lnTo>
                  <a:lnTo>
                    <a:pt x="307" y="1045"/>
                  </a:lnTo>
                  <a:lnTo>
                    <a:pt x="304" y="1124"/>
                  </a:lnTo>
                  <a:lnTo>
                    <a:pt x="304" y="1205"/>
                  </a:lnTo>
                  <a:lnTo>
                    <a:pt x="292" y="1205"/>
                  </a:lnTo>
                  <a:lnTo>
                    <a:pt x="295" y="760"/>
                  </a:lnTo>
                  <a:lnTo>
                    <a:pt x="290" y="595"/>
                  </a:lnTo>
                  <a:lnTo>
                    <a:pt x="256" y="592"/>
                  </a:lnTo>
                  <a:lnTo>
                    <a:pt x="220" y="592"/>
                  </a:lnTo>
                  <a:lnTo>
                    <a:pt x="187" y="592"/>
                  </a:lnTo>
                  <a:lnTo>
                    <a:pt x="153" y="589"/>
                  </a:lnTo>
                  <a:lnTo>
                    <a:pt x="120" y="584"/>
                  </a:lnTo>
                  <a:lnTo>
                    <a:pt x="88" y="576"/>
                  </a:lnTo>
                  <a:lnTo>
                    <a:pt x="74" y="569"/>
                  </a:lnTo>
                  <a:lnTo>
                    <a:pt x="62" y="561"/>
                  </a:lnTo>
                  <a:lnTo>
                    <a:pt x="50" y="550"/>
                  </a:lnTo>
                  <a:lnTo>
                    <a:pt x="38" y="537"/>
                  </a:lnTo>
                  <a:lnTo>
                    <a:pt x="24" y="516"/>
                  </a:lnTo>
                  <a:lnTo>
                    <a:pt x="12" y="490"/>
                  </a:lnTo>
                  <a:lnTo>
                    <a:pt x="4" y="464"/>
                  </a:lnTo>
                  <a:lnTo>
                    <a:pt x="0" y="438"/>
                  </a:lnTo>
                  <a:lnTo>
                    <a:pt x="0" y="409"/>
                  </a:lnTo>
                  <a:lnTo>
                    <a:pt x="0" y="377"/>
                  </a:lnTo>
                  <a:lnTo>
                    <a:pt x="4" y="349"/>
                  </a:lnTo>
                  <a:lnTo>
                    <a:pt x="12" y="320"/>
                  </a:lnTo>
                  <a:lnTo>
                    <a:pt x="19" y="304"/>
                  </a:lnTo>
                  <a:lnTo>
                    <a:pt x="24" y="291"/>
                  </a:lnTo>
                  <a:lnTo>
                    <a:pt x="33" y="280"/>
                  </a:lnTo>
                  <a:lnTo>
                    <a:pt x="40" y="267"/>
                  </a:lnTo>
                  <a:lnTo>
                    <a:pt x="50" y="257"/>
                  </a:lnTo>
                  <a:lnTo>
                    <a:pt x="60" y="244"/>
                  </a:lnTo>
                  <a:lnTo>
                    <a:pt x="69" y="233"/>
                  </a:lnTo>
                  <a:lnTo>
                    <a:pt x="79" y="223"/>
                  </a:lnTo>
                  <a:lnTo>
                    <a:pt x="98" y="202"/>
                  </a:lnTo>
                  <a:lnTo>
                    <a:pt x="117" y="184"/>
                  </a:lnTo>
                  <a:lnTo>
                    <a:pt x="134" y="165"/>
                  </a:lnTo>
                  <a:lnTo>
                    <a:pt x="153" y="144"/>
                  </a:lnTo>
                  <a:lnTo>
                    <a:pt x="170" y="126"/>
                  </a:lnTo>
                  <a:lnTo>
                    <a:pt x="187" y="105"/>
                  </a:lnTo>
                  <a:lnTo>
                    <a:pt x="204" y="84"/>
                  </a:lnTo>
                  <a:lnTo>
                    <a:pt x="223" y="66"/>
                  </a:lnTo>
                  <a:lnTo>
                    <a:pt x="230" y="58"/>
                  </a:lnTo>
                  <a:lnTo>
                    <a:pt x="237" y="50"/>
                  </a:lnTo>
                  <a:lnTo>
                    <a:pt x="247" y="42"/>
                  </a:lnTo>
                  <a:lnTo>
                    <a:pt x="254" y="34"/>
                  </a:lnTo>
                  <a:lnTo>
                    <a:pt x="261" y="24"/>
                  </a:lnTo>
                  <a:lnTo>
                    <a:pt x="271" y="16"/>
                  </a:lnTo>
                  <a:lnTo>
                    <a:pt x="278" y="8"/>
                  </a:lnTo>
                  <a:lnTo>
                    <a:pt x="288" y="0"/>
                  </a:lnTo>
                  <a:lnTo>
                    <a:pt x="288" y="2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38" name="Freeform 31"/>
            <p:cNvSpPr>
              <a:spLocks noChangeAspect="1"/>
            </p:cNvSpPr>
            <p:nvPr/>
          </p:nvSpPr>
          <p:spPr bwMode="auto">
            <a:xfrm>
              <a:off x="1048" y="1542"/>
              <a:ext cx="206" cy="400"/>
            </a:xfrm>
            <a:custGeom>
              <a:avLst/>
              <a:gdLst>
                <a:gd name="T0" fmla="*/ 207 w 207"/>
                <a:gd name="T1" fmla="*/ 262 h 403"/>
                <a:gd name="T2" fmla="*/ 207 w 207"/>
                <a:gd name="T3" fmla="*/ 277 h 403"/>
                <a:gd name="T4" fmla="*/ 207 w 207"/>
                <a:gd name="T5" fmla="*/ 296 h 403"/>
                <a:gd name="T6" fmla="*/ 207 w 207"/>
                <a:gd name="T7" fmla="*/ 314 h 403"/>
                <a:gd name="T8" fmla="*/ 207 w 207"/>
                <a:gd name="T9" fmla="*/ 332 h 403"/>
                <a:gd name="T10" fmla="*/ 207 w 207"/>
                <a:gd name="T11" fmla="*/ 351 h 403"/>
                <a:gd name="T12" fmla="*/ 207 w 207"/>
                <a:gd name="T13" fmla="*/ 369 h 403"/>
                <a:gd name="T14" fmla="*/ 207 w 207"/>
                <a:gd name="T15" fmla="*/ 387 h 403"/>
                <a:gd name="T16" fmla="*/ 207 w 207"/>
                <a:gd name="T17" fmla="*/ 403 h 403"/>
                <a:gd name="T18" fmla="*/ 178 w 207"/>
                <a:gd name="T19" fmla="*/ 374 h 403"/>
                <a:gd name="T20" fmla="*/ 154 w 207"/>
                <a:gd name="T21" fmla="*/ 340 h 403"/>
                <a:gd name="T22" fmla="*/ 128 w 207"/>
                <a:gd name="T23" fmla="*/ 309 h 403"/>
                <a:gd name="T24" fmla="*/ 104 w 207"/>
                <a:gd name="T25" fmla="*/ 275 h 403"/>
                <a:gd name="T26" fmla="*/ 77 w 207"/>
                <a:gd name="T27" fmla="*/ 241 h 403"/>
                <a:gd name="T28" fmla="*/ 53 w 207"/>
                <a:gd name="T29" fmla="*/ 207 h 403"/>
                <a:gd name="T30" fmla="*/ 27 w 207"/>
                <a:gd name="T31" fmla="*/ 175 h 403"/>
                <a:gd name="T32" fmla="*/ 0 w 207"/>
                <a:gd name="T33" fmla="*/ 141 h 403"/>
                <a:gd name="T34" fmla="*/ 0 w 207"/>
                <a:gd name="T35" fmla="*/ 0 h 403"/>
                <a:gd name="T36" fmla="*/ 27 w 207"/>
                <a:gd name="T37" fmla="*/ 31 h 403"/>
                <a:gd name="T38" fmla="*/ 53 w 207"/>
                <a:gd name="T39" fmla="*/ 62 h 403"/>
                <a:gd name="T40" fmla="*/ 77 w 207"/>
                <a:gd name="T41" fmla="*/ 94 h 403"/>
                <a:gd name="T42" fmla="*/ 104 w 207"/>
                <a:gd name="T43" fmla="*/ 128 h 403"/>
                <a:gd name="T44" fmla="*/ 128 w 207"/>
                <a:gd name="T45" fmla="*/ 162 h 403"/>
                <a:gd name="T46" fmla="*/ 154 w 207"/>
                <a:gd name="T47" fmla="*/ 196 h 403"/>
                <a:gd name="T48" fmla="*/ 180 w 207"/>
                <a:gd name="T49" fmla="*/ 227 h 403"/>
                <a:gd name="T50" fmla="*/ 207 w 207"/>
                <a:gd name="T51" fmla="*/ 262 h 40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7"/>
                <a:gd name="T79" fmla="*/ 0 h 403"/>
                <a:gd name="T80" fmla="*/ 207 w 207"/>
                <a:gd name="T81" fmla="*/ 403 h 40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7" h="403">
                  <a:moveTo>
                    <a:pt x="207" y="262"/>
                  </a:moveTo>
                  <a:lnTo>
                    <a:pt x="207" y="277"/>
                  </a:lnTo>
                  <a:lnTo>
                    <a:pt x="207" y="296"/>
                  </a:lnTo>
                  <a:lnTo>
                    <a:pt x="207" y="314"/>
                  </a:lnTo>
                  <a:lnTo>
                    <a:pt x="207" y="332"/>
                  </a:lnTo>
                  <a:lnTo>
                    <a:pt x="207" y="351"/>
                  </a:lnTo>
                  <a:lnTo>
                    <a:pt x="207" y="369"/>
                  </a:lnTo>
                  <a:lnTo>
                    <a:pt x="207" y="387"/>
                  </a:lnTo>
                  <a:lnTo>
                    <a:pt x="207" y="403"/>
                  </a:lnTo>
                  <a:lnTo>
                    <a:pt x="178" y="374"/>
                  </a:lnTo>
                  <a:lnTo>
                    <a:pt x="154" y="340"/>
                  </a:lnTo>
                  <a:lnTo>
                    <a:pt x="128" y="309"/>
                  </a:lnTo>
                  <a:lnTo>
                    <a:pt x="104" y="275"/>
                  </a:lnTo>
                  <a:lnTo>
                    <a:pt x="77" y="241"/>
                  </a:lnTo>
                  <a:lnTo>
                    <a:pt x="53" y="207"/>
                  </a:lnTo>
                  <a:lnTo>
                    <a:pt x="27" y="175"/>
                  </a:lnTo>
                  <a:lnTo>
                    <a:pt x="0" y="141"/>
                  </a:lnTo>
                  <a:lnTo>
                    <a:pt x="0" y="0"/>
                  </a:lnTo>
                  <a:lnTo>
                    <a:pt x="27" y="31"/>
                  </a:lnTo>
                  <a:lnTo>
                    <a:pt x="53" y="62"/>
                  </a:lnTo>
                  <a:lnTo>
                    <a:pt x="77" y="94"/>
                  </a:lnTo>
                  <a:lnTo>
                    <a:pt x="104" y="128"/>
                  </a:lnTo>
                  <a:lnTo>
                    <a:pt x="128" y="162"/>
                  </a:lnTo>
                  <a:lnTo>
                    <a:pt x="154" y="196"/>
                  </a:lnTo>
                  <a:lnTo>
                    <a:pt x="180" y="227"/>
                  </a:lnTo>
                  <a:lnTo>
                    <a:pt x="207" y="26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39" name="Freeform 32"/>
            <p:cNvSpPr>
              <a:spLocks noChangeAspect="1"/>
            </p:cNvSpPr>
            <p:nvPr/>
          </p:nvSpPr>
          <p:spPr bwMode="auto">
            <a:xfrm>
              <a:off x="1311" y="1542"/>
              <a:ext cx="206" cy="400"/>
            </a:xfrm>
            <a:custGeom>
              <a:avLst/>
              <a:gdLst>
                <a:gd name="T0" fmla="*/ 205 w 205"/>
                <a:gd name="T1" fmla="*/ 141 h 403"/>
                <a:gd name="T2" fmla="*/ 178 w 205"/>
                <a:gd name="T3" fmla="*/ 172 h 403"/>
                <a:gd name="T4" fmla="*/ 154 w 205"/>
                <a:gd name="T5" fmla="*/ 204 h 403"/>
                <a:gd name="T6" fmla="*/ 130 w 205"/>
                <a:gd name="T7" fmla="*/ 238 h 403"/>
                <a:gd name="T8" fmla="*/ 104 w 205"/>
                <a:gd name="T9" fmla="*/ 269 h 403"/>
                <a:gd name="T10" fmla="*/ 80 w 205"/>
                <a:gd name="T11" fmla="*/ 303 h 403"/>
                <a:gd name="T12" fmla="*/ 56 w 205"/>
                <a:gd name="T13" fmla="*/ 337 h 403"/>
                <a:gd name="T14" fmla="*/ 29 w 205"/>
                <a:gd name="T15" fmla="*/ 369 h 403"/>
                <a:gd name="T16" fmla="*/ 3 w 205"/>
                <a:gd name="T17" fmla="*/ 403 h 403"/>
                <a:gd name="T18" fmla="*/ 0 w 205"/>
                <a:gd name="T19" fmla="*/ 267 h 403"/>
                <a:gd name="T20" fmla="*/ 12 w 205"/>
                <a:gd name="T21" fmla="*/ 248 h 403"/>
                <a:gd name="T22" fmla="*/ 27 w 205"/>
                <a:gd name="T23" fmla="*/ 233 h 403"/>
                <a:gd name="T24" fmla="*/ 41 w 205"/>
                <a:gd name="T25" fmla="*/ 214 h 403"/>
                <a:gd name="T26" fmla="*/ 53 w 205"/>
                <a:gd name="T27" fmla="*/ 196 h 403"/>
                <a:gd name="T28" fmla="*/ 68 w 205"/>
                <a:gd name="T29" fmla="*/ 178 h 403"/>
                <a:gd name="T30" fmla="*/ 82 w 205"/>
                <a:gd name="T31" fmla="*/ 159 h 403"/>
                <a:gd name="T32" fmla="*/ 94 w 205"/>
                <a:gd name="T33" fmla="*/ 141 h 403"/>
                <a:gd name="T34" fmla="*/ 109 w 205"/>
                <a:gd name="T35" fmla="*/ 123 h 403"/>
                <a:gd name="T36" fmla="*/ 202 w 205"/>
                <a:gd name="T37" fmla="*/ 0 h 403"/>
                <a:gd name="T38" fmla="*/ 205 w 205"/>
                <a:gd name="T39" fmla="*/ 5 h 403"/>
                <a:gd name="T40" fmla="*/ 205 w 205"/>
                <a:gd name="T41" fmla="*/ 141 h 40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5"/>
                <a:gd name="T64" fmla="*/ 0 h 403"/>
                <a:gd name="T65" fmla="*/ 205 w 205"/>
                <a:gd name="T66" fmla="*/ 403 h 40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5" h="403">
                  <a:moveTo>
                    <a:pt x="205" y="141"/>
                  </a:moveTo>
                  <a:lnTo>
                    <a:pt x="178" y="172"/>
                  </a:lnTo>
                  <a:lnTo>
                    <a:pt x="154" y="204"/>
                  </a:lnTo>
                  <a:lnTo>
                    <a:pt x="130" y="238"/>
                  </a:lnTo>
                  <a:lnTo>
                    <a:pt x="104" y="269"/>
                  </a:lnTo>
                  <a:lnTo>
                    <a:pt x="80" y="303"/>
                  </a:lnTo>
                  <a:lnTo>
                    <a:pt x="56" y="337"/>
                  </a:lnTo>
                  <a:lnTo>
                    <a:pt x="29" y="369"/>
                  </a:lnTo>
                  <a:lnTo>
                    <a:pt x="3" y="403"/>
                  </a:lnTo>
                  <a:lnTo>
                    <a:pt x="0" y="267"/>
                  </a:lnTo>
                  <a:lnTo>
                    <a:pt x="12" y="248"/>
                  </a:lnTo>
                  <a:lnTo>
                    <a:pt x="27" y="233"/>
                  </a:lnTo>
                  <a:lnTo>
                    <a:pt x="41" y="214"/>
                  </a:lnTo>
                  <a:lnTo>
                    <a:pt x="53" y="196"/>
                  </a:lnTo>
                  <a:lnTo>
                    <a:pt x="68" y="178"/>
                  </a:lnTo>
                  <a:lnTo>
                    <a:pt x="82" y="159"/>
                  </a:lnTo>
                  <a:lnTo>
                    <a:pt x="94" y="141"/>
                  </a:lnTo>
                  <a:lnTo>
                    <a:pt x="109" y="123"/>
                  </a:lnTo>
                  <a:lnTo>
                    <a:pt x="202" y="0"/>
                  </a:lnTo>
                  <a:lnTo>
                    <a:pt x="205" y="5"/>
                  </a:lnTo>
                  <a:lnTo>
                    <a:pt x="205" y="14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40" name="Freeform 33"/>
            <p:cNvSpPr>
              <a:spLocks noChangeAspect="1"/>
            </p:cNvSpPr>
            <p:nvPr/>
          </p:nvSpPr>
          <p:spPr bwMode="auto">
            <a:xfrm>
              <a:off x="656" y="1579"/>
              <a:ext cx="348" cy="374"/>
            </a:xfrm>
            <a:custGeom>
              <a:avLst/>
              <a:gdLst>
                <a:gd name="T0" fmla="*/ 341 w 348"/>
                <a:gd name="T1" fmla="*/ 301 h 377"/>
                <a:gd name="T2" fmla="*/ 336 w 348"/>
                <a:gd name="T3" fmla="*/ 312 h 377"/>
                <a:gd name="T4" fmla="*/ 331 w 348"/>
                <a:gd name="T5" fmla="*/ 322 h 377"/>
                <a:gd name="T6" fmla="*/ 327 w 348"/>
                <a:gd name="T7" fmla="*/ 333 h 377"/>
                <a:gd name="T8" fmla="*/ 319 w 348"/>
                <a:gd name="T9" fmla="*/ 341 h 377"/>
                <a:gd name="T10" fmla="*/ 310 w 348"/>
                <a:gd name="T11" fmla="*/ 351 h 377"/>
                <a:gd name="T12" fmla="*/ 303 w 348"/>
                <a:gd name="T13" fmla="*/ 359 h 377"/>
                <a:gd name="T14" fmla="*/ 293 w 348"/>
                <a:gd name="T15" fmla="*/ 364 h 377"/>
                <a:gd name="T16" fmla="*/ 283 w 348"/>
                <a:gd name="T17" fmla="*/ 370 h 377"/>
                <a:gd name="T18" fmla="*/ 269 w 348"/>
                <a:gd name="T19" fmla="*/ 372 h 377"/>
                <a:gd name="T20" fmla="*/ 257 w 348"/>
                <a:gd name="T21" fmla="*/ 375 h 377"/>
                <a:gd name="T22" fmla="*/ 243 w 348"/>
                <a:gd name="T23" fmla="*/ 377 h 377"/>
                <a:gd name="T24" fmla="*/ 228 w 348"/>
                <a:gd name="T25" fmla="*/ 377 h 377"/>
                <a:gd name="T26" fmla="*/ 214 w 348"/>
                <a:gd name="T27" fmla="*/ 375 h 377"/>
                <a:gd name="T28" fmla="*/ 199 w 348"/>
                <a:gd name="T29" fmla="*/ 372 h 377"/>
                <a:gd name="T30" fmla="*/ 187 w 348"/>
                <a:gd name="T31" fmla="*/ 367 h 377"/>
                <a:gd name="T32" fmla="*/ 175 w 348"/>
                <a:gd name="T33" fmla="*/ 362 h 377"/>
                <a:gd name="T34" fmla="*/ 161 w 348"/>
                <a:gd name="T35" fmla="*/ 367 h 377"/>
                <a:gd name="T36" fmla="*/ 142 w 348"/>
                <a:gd name="T37" fmla="*/ 372 h 377"/>
                <a:gd name="T38" fmla="*/ 125 w 348"/>
                <a:gd name="T39" fmla="*/ 375 h 377"/>
                <a:gd name="T40" fmla="*/ 106 w 348"/>
                <a:gd name="T41" fmla="*/ 377 h 377"/>
                <a:gd name="T42" fmla="*/ 87 w 348"/>
                <a:gd name="T43" fmla="*/ 375 h 377"/>
                <a:gd name="T44" fmla="*/ 70 w 348"/>
                <a:gd name="T45" fmla="*/ 372 h 377"/>
                <a:gd name="T46" fmla="*/ 53 w 348"/>
                <a:gd name="T47" fmla="*/ 364 h 377"/>
                <a:gd name="T48" fmla="*/ 41 w 348"/>
                <a:gd name="T49" fmla="*/ 354 h 377"/>
                <a:gd name="T50" fmla="*/ 27 w 348"/>
                <a:gd name="T51" fmla="*/ 338 h 377"/>
                <a:gd name="T52" fmla="*/ 17 w 348"/>
                <a:gd name="T53" fmla="*/ 320 h 377"/>
                <a:gd name="T54" fmla="*/ 10 w 348"/>
                <a:gd name="T55" fmla="*/ 301 h 377"/>
                <a:gd name="T56" fmla="*/ 3 w 348"/>
                <a:gd name="T57" fmla="*/ 283 h 377"/>
                <a:gd name="T58" fmla="*/ 0 w 348"/>
                <a:gd name="T59" fmla="*/ 262 h 377"/>
                <a:gd name="T60" fmla="*/ 0 w 348"/>
                <a:gd name="T61" fmla="*/ 241 h 377"/>
                <a:gd name="T62" fmla="*/ 3 w 348"/>
                <a:gd name="T63" fmla="*/ 220 h 377"/>
                <a:gd name="T64" fmla="*/ 5 w 348"/>
                <a:gd name="T65" fmla="*/ 199 h 377"/>
                <a:gd name="T66" fmla="*/ 17 w 348"/>
                <a:gd name="T67" fmla="*/ 173 h 377"/>
                <a:gd name="T68" fmla="*/ 31 w 348"/>
                <a:gd name="T69" fmla="*/ 147 h 377"/>
                <a:gd name="T70" fmla="*/ 51 w 348"/>
                <a:gd name="T71" fmla="*/ 123 h 377"/>
                <a:gd name="T72" fmla="*/ 70 w 348"/>
                <a:gd name="T73" fmla="*/ 102 h 377"/>
                <a:gd name="T74" fmla="*/ 91 w 348"/>
                <a:gd name="T75" fmla="*/ 81 h 377"/>
                <a:gd name="T76" fmla="*/ 113 w 348"/>
                <a:gd name="T77" fmla="*/ 61 h 377"/>
                <a:gd name="T78" fmla="*/ 132 w 348"/>
                <a:gd name="T79" fmla="*/ 40 h 377"/>
                <a:gd name="T80" fmla="*/ 151 w 348"/>
                <a:gd name="T81" fmla="*/ 16 h 377"/>
                <a:gd name="T82" fmla="*/ 154 w 348"/>
                <a:gd name="T83" fmla="*/ 16 h 377"/>
                <a:gd name="T84" fmla="*/ 156 w 348"/>
                <a:gd name="T85" fmla="*/ 13 h 377"/>
                <a:gd name="T86" fmla="*/ 159 w 348"/>
                <a:gd name="T87" fmla="*/ 11 h 377"/>
                <a:gd name="T88" fmla="*/ 163 w 348"/>
                <a:gd name="T89" fmla="*/ 6 h 377"/>
                <a:gd name="T90" fmla="*/ 166 w 348"/>
                <a:gd name="T91" fmla="*/ 3 h 377"/>
                <a:gd name="T92" fmla="*/ 168 w 348"/>
                <a:gd name="T93" fmla="*/ 3 h 377"/>
                <a:gd name="T94" fmla="*/ 173 w 348"/>
                <a:gd name="T95" fmla="*/ 0 h 377"/>
                <a:gd name="T96" fmla="*/ 175 w 348"/>
                <a:gd name="T97" fmla="*/ 0 h 377"/>
                <a:gd name="T98" fmla="*/ 204 w 348"/>
                <a:gd name="T99" fmla="*/ 32 h 377"/>
                <a:gd name="T100" fmla="*/ 238 w 348"/>
                <a:gd name="T101" fmla="*/ 63 h 377"/>
                <a:gd name="T102" fmla="*/ 269 w 348"/>
                <a:gd name="T103" fmla="*/ 97 h 377"/>
                <a:gd name="T104" fmla="*/ 300 w 348"/>
                <a:gd name="T105" fmla="*/ 131 h 377"/>
                <a:gd name="T106" fmla="*/ 312 w 348"/>
                <a:gd name="T107" fmla="*/ 150 h 377"/>
                <a:gd name="T108" fmla="*/ 324 w 348"/>
                <a:gd name="T109" fmla="*/ 168 h 377"/>
                <a:gd name="T110" fmla="*/ 334 w 348"/>
                <a:gd name="T111" fmla="*/ 186 h 377"/>
                <a:gd name="T112" fmla="*/ 341 w 348"/>
                <a:gd name="T113" fmla="*/ 207 h 377"/>
                <a:gd name="T114" fmla="*/ 346 w 348"/>
                <a:gd name="T115" fmla="*/ 231 h 377"/>
                <a:gd name="T116" fmla="*/ 348 w 348"/>
                <a:gd name="T117" fmla="*/ 252 h 377"/>
                <a:gd name="T118" fmla="*/ 346 w 348"/>
                <a:gd name="T119" fmla="*/ 275 h 377"/>
                <a:gd name="T120" fmla="*/ 341 w 348"/>
                <a:gd name="T121" fmla="*/ 301 h 37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8"/>
                <a:gd name="T184" fmla="*/ 0 h 377"/>
                <a:gd name="T185" fmla="*/ 348 w 348"/>
                <a:gd name="T186" fmla="*/ 377 h 37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8" h="377">
                  <a:moveTo>
                    <a:pt x="341" y="301"/>
                  </a:moveTo>
                  <a:lnTo>
                    <a:pt x="336" y="312"/>
                  </a:lnTo>
                  <a:lnTo>
                    <a:pt x="331" y="322"/>
                  </a:lnTo>
                  <a:lnTo>
                    <a:pt x="327" y="333"/>
                  </a:lnTo>
                  <a:lnTo>
                    <a:pt x="319" y="341"/>
                  </a:lnTo>
                  <a:lnTo>
                    <a:pt x="310" y="351"/>
                  </a:lnTo>
                  <a:lnTo>
                    <a:pt x="303" y="359"/>
                  </a:lnTo>
                  <a:lnTo>
                    <a:pt x="293" y="364"/>
                  </a:lnTo>
                  <a:lnTo>
                    <a:pt x="283" y="370"/>
                  </a:lnTo>
                  <a:lnTo>
                    <a:pt x="269" y="372"/>
                  </a:lnTo>
                  <a:lnTo>
                    <a:pt x="257" y="375"/>
                  </a:lnTo>
                  <a:lnTo>
                    <a:pt x="243" y="377"/>
                  </a:lnTo>
                  <a:lnTo>
                    <a:pt x="228" y="377"/>
                  </a:lnTo>
                  <a:lnTo>
                    <a:pt x="214" y="375"/>
                  </a:lnTo>
                  <a:lnTo>
                    <a:pt x="199" y="372"/>
                  </a:lnTo>
                  <a:lnTo>
                    <a:pt x="187" y="367"/>
                  </a:lnTo>
                  <a:lnTo>
                    <a:pt x="175" y="362"/>
                  </a:lnTo>
                  <a:lnTo>
                    <a:pt x="161" y="367"/>
                  </a:lnTo>
                  <a:lnTo>
                    <a:pt x="142" y="372"/>
                  </a:lnTo>
                  <a:lnTo>
                    <a:pt x="125" y="375"/>
                  </a:lnTo>
                  <a:lnTo>
                    <a:pt x="106" y="377"/>
                  </a:lnTo>
                  <a:lnTo>
                    <a:pt x="87" y="375"/>
                  </a:lnTo>
                  <a:lnTo>
                    <a:pt x="70" y="372"/>
                  </a:lnTo>
                  <a:lnTo>
                    <a:pt x="53" y="364"/>
                  </a:lnTo>
                  <a:lnTo>
                    <a:pt x="41" y="354"/>
                  </a:lnTo>
                  <a:lnTo>
                    <a:pt x="27" y="338"/>
                  </a:lnTo>
                  <a:lnTo>
                    <a:pt x="17" y="320"/>
                  </a:lnTo>
                  <a:lnTo>
                    <a:pt x="10" y="301"/>
                  </a:lnTo>
                  <a:lnTo>
                    <a:pt x="3" y="283"/>
                  </a:lnTo>
                  <a:lnTo>
                    <a:pt x="0" y="262"/>
                  </a:lnTo>
                  <a:lnTo>
                    <a:pt x="0" y="241"/>
                  </a:lnTo>
                  <a:lnTo>
                    <a:pt x="3" y="220"/>
                  </a:lnTo>
                  <a:lnTo>
                    <a:pt x="5" y="199"/>
                  </a:lnTo>
                  <a:lnTo>
                    <a:pt x="17" y="173"/>
                  </a:lnTo>
                  <a:lnTo>
                    <a:pt x="31" y="147"/>
                  </a:lnTo>
                  <a:lnTo>
                    <a:pt x="51" y="123"/>
                  </a:lnTo>
                  <a:lnTo>
                    <a:pt x="70" y="102"/>
                  </a:lnTo>
                  <a:lnTo>
                    <a:pt x="91" y="81"/>
                  </a:lnTo>
                  <a:lnTo>
                    <a:pt x="113" y="61"/>
                  </a:lnTo>
                  <a:lnTo>
                    <a:pt x="132" y="40"/>
                  </a:lnTo>
                  <a:lnTo>
                    <a:pt x="151" y="16"/>
                  </a:lnTo>
                  <a:lnTo>
                    <a:pt x="154" y="16"/>
                  </a:lnTo>
                  <a:lnTo>
                    <a:pt x="156" y="13"/>
                  </a:lnTo>
                  <a:lnTo>
                    <a:pt x="159" y="11"/>
                  </a:lnTo>
                  <a:lnTo>
                    <a:pt x="163" y="6"/>
                  </a:lnTo>
                  <a:lnTo>
                    <a:pt x="166" y="3"/>
                  </a:lnTo>
                  <a:lnTo>
                    <a:pt x="168" y="3"/>
                  </a:lnTo>
                  <a:lnTo>
                    <a:pt x="173" y="0"/>
                  </a:lnTo>
                  <a:lnTo>
                    <a:pt x="175" y="0"/>
                  </a:lnTo>
                  <a:lnTo>
                    <a:pt x="204" y="32"/>
                  </a:lnTo>
                  <a:lnTo>
                    <a:pt x="238" y="63"/>
                  </a:lnTo>
                  <a:lnTo>
                    <a:pt x="269" y="97"/>
                  </a:lnTo>
                  <a:lnTo>
                    <a:pt x="300" y="131"/>
                  </a:lnTo>
                  <a:lnTo>
                    <a:pt x="312" y="150"/>
                  </a:lnTo>
                  <a:lnTo>
                    <a:pt x="324" y="168"/>
                  </a:lnTo>
                  <a:lnTo>
                    <a:pt x="334" y="186"/>
                  </a:lnTo>
                  <a:lnTo>
                    <a:pt x="341" y="207"/>
                  </a:lnTo>
                  <a:lnTo>
                    <a:pt x="346" y="231"/>
                  </a:lnTo>
                  <a:lnTo>
                    <a:pt x="348" y="252"/>
                  </a:lnTo>
                  <a:lnTo>
                    <a:pt x="346" y="275"/>
                  </a:lnTo>
                  <a:lnTo>
                    <a:pt x="341" y="30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41" name="Freeform 34"/>
            <p:cNvSpPr>
              <a:spLocks noChangeAspect="1"/>
            </p:cNvSpPr>
            <p:nvPr/>
          </p:nvSpPr>
          <p:spPr bwMode="auto">
            <a:xfrm>
              <a:off x="1044" y="1766"/>
              <a:ext cx="209" cy="408"/>
            </a:xfrm>
            <a:custGeom>
              <a:avLst/>
              <a:gdLst>
                <a:gd name="T0" fmla="*/ 206 w 209"/>
                <a:gd name="T1" fmla="*/ 262 h 406"/>
                <a:gd name="T2" fmla="*/ 209 w 209"/>
                <a:gd name="T3" fmla="*/ 280 h 406"/>
                <a:gd name="T4" fmla="*/ 209 w 209"/>
                <a:gd name="T5" fmla="*/ 298 h 406"/>
                <a:gd name="T6" fmla="*/ 209 w 209"/>
                <a:gd name="T7" fmla="*/ 317 h 406"/>
                <a:gd name="T8" fmla="*/ 209 w 209"/>
                <a:gd name="T9" fmla="*/ 335 h 406"/>
                <a:gd name="T10" fmla="*/ 209 w 209"/>
                <a:gd name="T11" fmla="*/ 353 h 406"/>
                <a:gd name="T12" fmla="*/ 209 w 209"/>
                <a:gd name="T13" fmla="*/ 372 h 406"/>
                <a:gd name="T14" fmla="*/ 209 w 209"/>
                <a:gd name="T15" fmla="*/ 390 h 406"/>
                <a:gd name="T16" fmla="*/ 209 w 209"/>
                <a:gd name="T17" fmla="*/ 406 h 406"/>
                <a:gd name="T18" fmla="*/ 180 w 209"/>
                <a:gd name="T19" fmla="*/ 374 h 406"/>
                <a:gd name="T20" fmla="*/ 154 w 209"/>
                <a:gd name="T21" fmla="*/ 340 h 406"/>
                <a:gd name="T22" fmla="*/ 130 w 209"/>
                <a:gd name="T23" fmla="*/ 309 h 406"/>
                <a:gd name="T24" fmla="*/ 103 w 209"/>
                <a:gd name="T25" fmla="*/ 275 h 406"/>
                <a:gd name="T26" fmla="*/ 79 w 209"/>
                <a:gd name="T27" fmla="*/ 243 h 406"/>
                <a:gd name="T28" fmla="*/ 55 w 209"/>
                <a:gd name="T29" fmla="*/ 209 h 406"/>
                <a:gd name="T30" fmla="*/ 29 w 209"/>
                <a:gd name="T31" fmla="*/ 175 h 406"/>
                <a:gd name="T32" fmla="*/ 2 w 209"/>
                <a:gd name="T33" fmla="*/ 144 h 406"/>
                <a:gd name="T34" fmla="*/ 0 w 209"/>
                <a:gd name="T35" fmla="*/ 126 h 406"/>
                <a:gd name="T36" fmla="*/ 0 w 209"/>
                <a:gd name="T37" fmla="*/ 107 h 406"/>
                <a:gd name="T38" fmla="*/ 0 w 209"/>
                <a:gd name="T39" fmla="*/ 89 h 406"/>
                <a:gd name="T40" fmla="*/ 0 w 209"/>
                <a:gd name="T41" fmla="*/ 71 h 406"/>
                <a:gd name="T42" fmla="*/ 0 w 209"/>
                <a:gd name="T43" fmla="*/ 55 h 406"/>
                <a:gd name="T44" fmla="*/ 0 w 209"/>
                <a:gd name="T45" fmla="*/ 37 h 406"/>
                <a:gd name="T46" fmla="*/ 0 w 209"/>
                <a:gd name="T47" fmla="*/ 21 h 406"/>
                <a:gd name="T48" fmla="*/ 2 w 209"/>
                <a:gd name="T49" fmla="*/ 0 h 406"/>
                <a:gd name="T50" fmla="*/ 29 w 209"/>
                <a:gd name="T51" fmla="*/ 34 h 406"/>
                <a:gd name="T52" fmla="*/ 55 w 209"/>
                <a:gd name="T53" fmla="*/ 65 h 406"/>
                <a:gd name="T54" fmla="*/ 79 w 209"/>
                <a:gd name="T55" fmla="*/ 97 h 406"/>
                <a:gd name="T56" fmla="*/ 106 w 209"/>
                <a:gd name="T57" fmla="*/ 131 h 406"/>
                <a:gd name="T58" fmla="*/ 130 w 209"/>
                <a:gd name="T59" fmla="*/ 162 h 406"/>
                <a:gd name="T60" fmla="*/ 156 w 209"/>
                <a:gd name="T61" fmla="*/ 196 h 406"/>
                <a:gd name="T62" fmla="*/ 180 w 209"/>
                <a:gd name="T63" fmla="*/ 230 h 406"/>
                <a:gd name="T64" fmla="*/ 206 w 209"/>
                <a:gd name="T65" fmla="*/ 262 h 4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9"/>
                <a:gd name="T100" fmla="*/ 0 h 406"/>
                <a:gd name="T101" fmla="*/ 209 w 209"/>
                <a:gd name="T102" fmla="*/ 406 h 4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9" h="406">
                  <a:moveTo>
                    <a:pt x="206" y="262"/>
                  </a:moveTo>
                  <a:lnTo>
                    <a:pt x="209" y="280"/>
                  </a:lnTo>
                  <a:lnTo>
                    <a:pt x="209" y="298"/>
                  </a:lnTo>
                  <a:lnTo>
                    <a:pt x="209" y="317"/>
                  </a:lnTo>
                  <a:lnTo>
                    <a:pt x="209" y="335"/>
                  </a:lnTo>
                  <a:lnTo>
                    <a:pt x="209" y="353"/>
                  </a:lnTo>
                  <a:lnTo>
                    <a:pt x="209" y="372"/>
                  </a:lnTo>
                  <a:lnTo>
                    <a:pt x="209" y="390"/>
                  </a:lnTo>
                  <a:lnTo>
                    <a:pt x="209" y="406"/>
                  </a:lnTo>
                  <a:lnTo>
                    <a:pt x="180" y="374"/>
                  </a:lnTo>
                  <a:lnTo>
                    <a:pt x="154" y="340"/>
                  </a:lnTo>
                  <a:lnTo>
                    <a:pt x="130" y="309"/>
                  </a:lnTo>
                  <a:lnTo>
                    <a:pt x="103" y="275"/>
                  </a:lnTo>
                  <a:lnTo>
                    <a:pt x="79" y="243"/>
                  </a:lnTo>
                  <a:lnTo>
                    <a:pt x="55" y="209"/>
                  </a:lnTo>
                  <a:lnTo>
                    <a:pt x="29" y="175"/>
                  </a:lnTo>
                  <a:lnTo>
                    <a:pt x="2" y="144"/>
                  </a:lnTo>
                  <a:lnTo>
                    <a:pt x="0" y="126"/>
                  </a:lnTo>
                  <a:lnTo>
                    <a:pt x="0" y="107"/>
                  </a:lnTo>
                  <a:lnTo>
                    <a:pt x="0" y="89"/>
                  </a:lnTo>
                  <a:lnTo>
                    <a:pt x="0" y="71"/>
                  </a:lnTo>
                  <a:lnTo>
                    <a:pt x="0" y="55"/>
                  </a:lnTo>
                  <a:lnTo>
                    <a:pt x="0" y="37"/>
                  </a:lnTo>
                  <a:lnTo>
                    <a:pt x="0" y="21"/>
                  </a:lnTo>
                  <a:lnTo>
                    <a:pt x="2" y="0"/>
                  </a:lnTo>
                  <a:lnTo>
                    <a:pt x="29" y="34"/>
                  </a:lnTo>
                  <a:lnTo>
                    <a:pt x="55" y="65"/>
                  </a:lnTo>
                  <a:lnTo>
                    <a:pt x="79" y="97"/>
                  </a:lnTo>
                  <a:lnTo>
                    <a:pt x="106" y="131"/>
                  </a:lnTo>
                  <a:lnTo>
                    <a:pt x="130" y="162"/>
                  </a:lnTo>
                  <a:lnTo>
                    <a:pt x="156" y="196"/>
                  </a:lnTo>
                  <a:lnTo>
                    <a:pt x="180" y="230"/>
                  </a:lnTo>
                  <a:lnTo>
                    <a:pt x="206" y="26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42" name="Freeform 35"/>
            <p:cNvSpPr>
              <a:spLocks noChangeAspect="1"/>
            </p:cNvSpPr>
            <p:nvPr/>
          </p:nvSpPr>
          <p:spPr bwMode="auto">
            <a:xfrm>
              <a:off x="1314" y="1770"/>
              <a:ext cx="206" cy="400"/>
            </a:xfrm>
            <a:custGeom>
              <a:avLst/>
              <a:gdLst>
                <a:gd name="T0" fmla="*/ 206 w 206"/>
                <a:gd name="T1" fmla="*/ 137 h 401"/>
                <a:gd name="T2" fmla="*/ 182 w 206"/>
                <a:gd name="T3" fmla="*/ 171 h 401"/>
                <a:gd name="T4" fmla="*/ 156 w 206"/>
                <a:gd name="T5" fmla="*/ 202 h 401"/>
                <a:gd name="T6" fmla="*/ 132 w 206"/>
                <a:gd name="T7" fmla="*/ 236 h 401"/>
                <a:gd name="T8" fmla="*/ 106 w 206"/>
                <a:gd name="T9" fmla="*/ 270 h 401"/>
                <a:gd name="T10" fmla="*/ 82 w 206"/>
                <a:gd name="T11" fmla="*/ 302 h 401"/>
                <a:gd name="T12" fmla="*/ 55 w 206"/>
                <a:gd name="T13" fmla="*/ 336 h 401"/>
                <a:gd name="T14" fmla="*/ 31 w 206"/>
                <a:gd name="T15" fmla="*/ 367 h 401"/>
                <a:gd name="T16" fmla="*/ 5 w 206"/>
                <a:gd name="T17" fmla="*/ 401 h 401"/>
                <a:gd name="T18" fmla="*/ 0 w 206"/>
                <a:gd name="T19" fmla="*/ 262 h 401"/>
                <a:gd name="T20" fmla="*/ 204 w 206"/>
                <a:gd name="T21" fmla="*/ 0 h 401"/>
                <a:gd name="T22" fmla="*/ 204 w 206"/>
                <a:gd name="T23" fmla="*/ 16 h 401"/>
                <a:gd name="T24" fmla="*/ 206 w 206"/>
                <a:gd name="T25" fmla="*/ 35 h 401"/>
                <a:gd name="T26" fmla="*/ 206 w 206"/>
                <a:gd name="T27" fmla="*/ 50 h 401"/>
                <a:gd name="T28" fmla="*/ 206 w 206"/>
                <a:gd name="T29" fmla="*/ 69 h 401"/>
                <a:gd name="T30" fmla="*/ 206 w 206"/>
                <a:gd name="T31" fmla="*/ 84 h 401"/>
                <a:gd name="T32" fmla="*/ 206 w 206"/>
                <a:gd name="T33" fmla="*/ 103 h 401"/>
                <a:gd name="T34" fmla="*/ 206 w 206"/>
                <a:gd name="T35" fmla="*/ 118 h 401"/>
                <a:gd name="T36" fmla="*/ 206 w 206"/>
                <a:gd name="T37" fmla="*/ 137 h 40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6"/>
                <a:gd name="T58" fmla="*/ 0 h 401"/>
                <a:gd name="T59" fmla="*/ 206 w 206"/>
                <a:gd name="T60" fmla="*/ 401 h 40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6" h="401">
                  <a:moveTo>
                    <a:pt x="206" y="137"/>
                  </a:moveTo>
                  <a:lnTo>
                    <a:pt x="182" y="171"/>
                  </a:lnTo>
                  <a:lnTo>
                    <a:pt x="156" y="202"/>
                  </a:lnTo>
                  <a:lnTo>
                    <a:pt x="132" y="236"/>
                  </a:lnTo>
                  <a:lnTo>
                    <a:pt x="106" y="270"/>
                  </a:lnTo>
                  <a:lnTo>
                    <a:pt x="82" y="302"/>
                  </a:lnTo>
                  <a:lnTo>
                    <a:pt x="55" y="336"/>
                  </a:lnTo>
                  <a:lnTo>
                    <a:pt x="31" y="367"/>
                  </a:lnTo>
                  <a:lnTo>
                    <a:pt x="5" y="401"/>
                  </a:lnTo>
                  <a:lnTo>
                    <a:pt x="0" y="262"/>
                  </a:lnTo>
                  <a:lnTo>
                    <a:pt x="204" y="0"/>
                  </a:lnTo>
                  <a:lnTo>
                    <a:pt x="204" y="16"/>
                  </a:lnTo>
                  <a:lnTo>
                    <a:pt x="206" y="35"/>
                  </a:lnTo>
                  <a:lnTo>
                    <a:pt x="206" y="50"/>
                  </a:lnTo>
                  <a:lnTo>
                    <a:pt x="206" y="69"/>
                  </a:lnTo>
                  <a:lnTo>
                    <a:pt x="206" y="84"/>
                  </a:lnTo>
                  <a:lnTo>
                    <a:pt x="206" y="103"/>
                  </a:lnTo>
                  <a:lnTo>
                    <a:pt x="206" y="118"/>
                  </a:lnTo>
                  <a:lnTo>
                    <a:pt x="206" y="13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43" name="Freeform 36"/>
            <p:cNvSpPr>
              <a:spLocks noChangeAspect="1"/>
            </p:cNvSpPr>
            <p:nvPr/>
          </p:nvSpPr>
          <p:spPr bwMode="auto">
            <a:xfrm>
              <a:off x="1756" y="1865"/>
              <a:ext cx="199" cy="327"/>
            </a:xfrm>
            <a:custGeom>
              <a:avLst/>
              <a:gdLst>
                <a:gd name="T0" fmla="*/ 199 w 199"/>
                <a:gd name="T1" fmla="*/ 328 h 328"/>
                <a:gd name="T2" fmla="*/ 149 w 199"/>
                <a:gd name="T3" fmla="*/ 328 h 328"/>
                <a:gd name="T4" fmla="*/ 130 w 199"/>
                <a:gd name="T5" fmla="*/ 286 h 328"/>
                <a:gd name="T6" fmla="*/ 110 w 199"/>
                <a:gd name="T7" fmla="*/ 247 h 328"/>
                <a:gd name="T8" fmla="*/ 91 w 199"/>
                <a:gd name="T9" fmla="*/ 207 h 328"/>
                <a:gd name="T10" fmla="*/ 72 w 199"/>
                <a:gd name="T11" fmla="*/ 168 h 328"/>
                <a:gd name="T12" fmla="*/ 53 w 199"/>
                <a:gd name="T13" fmla="*/ 126 h 328"/>
                <a:gd name="T14" fmla="*/ 34 w 199"/>
                <a:gd name="T15" fmla="*/ 87 h 328"/>
                <a:gd name="T16" fmla="*/ 17 w 199"/>
                <a:gd name="T17" fmla="*/ 48 h 328"/>
                <a:gd name="T18" fmla="*/ 0 w 199"/>
                <a:gd name="T19" fmla="*/ 6 h 328"/>
                <a:gd name="T20" fmla="*/ 46 w 199"/>
                <a:gd name="T21" fmla="*/ 0 h 328"/>
                <a:gd name="T22" fmla="*/ 65 w 199"/>
                <a:gd name="T23" fmla="*/ 40 h 328"/>
                <a:gd name="T24" fmla="*/ 86 w 199"/>
                <a:gd name="T25" fmla="*/ 82 h 328"/>
                <a:gd name="T26" fmla="*/ 106 w 199"/>
                <a:gd name="T27" fmla="*/ 121 h 328"/>
                <a:gd name="T28" fmla="*/ 125 w 199"/>
                <a:gd name="T29" fmla="*/ 163 h 328"/>
                <a:gd name="T30" fmla="*/ 144 w 199"/>
                <a:gd name="T31" fmla="*/ 205 h 328"/>
                <a:gd name="T32" fmla="*/ 161 w 199"/>
                <a:gd name="T33" fmla="*/ 244 h 328"/>
                <a:gd name="T34" fmla="*/ 180 w 199"/>
                <a:gd name="T35" fmla="*/ 286 h 328"/>
                <a:gd name="T36" fmla="*/ 199 w 199"/>
                <a:gd name="T37" fmla="*/ 328 h 3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9"/>
                <a:gd name="T58" fmla="*/ 0 h 328"/>
                <a:gd name="T59" fmla="*/ 199 w 199"/>
                <a:gd name="T60" fmla="*/ 328 h 3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9" h="328">
                  <a:moveTo>
                    <a:pt x="199" y="328"/>
                  </a:moveTo>
                  <a:lnTo>
                    <a:pt x="149" y="328"/>
                  </a:lnTo>
                  <a:lnTo>
                    <a:pt x="130" y="286"/>
                  </a:lnTo>
                  <a:lnTo>
                    <a:pt x="110" y="247"/>
                  </a:lnTo>
                  <a:lnTo>
                    <a:pt x="91" y="207"/>
                  </a:lnTo>
                  <a:lnTo>
                    <a:pt x="72" y="168"/>
                  </a:lnTo>
                  <a:lnTo>
                    <a:pt x="53" y="126"/>
                  </a:lnTo>
                  <a:lnTo>
                    <a:pt x="34" y="87"/>
                  </a:lnTo>
                  <a:lnTo>
                    <a:pt x="17" y="48"/>
                  </a:lnTo>
                  <a:lnTo>
                    <a:pt x="0" y="6"/>
                  </a:lnTo>
                  <a:lnTo>
                    <a:pt x="46" y="0"/>
                  </a:lnTo>
                  <a:lnTo>
                    <a:pt x="65" y="40"/>
                  </a:lnTo>
                  <a:lnTo>
                    <a:pt x="86" y="82"/>
                  </a:lnTo>
                  <a:lnTo>
                    <a:pt x="106" y="121"/>
                  </a:lnTo>
                  <a:lnTo>
                    <a:pt x="125" y="163"/>
                  </a:lnTo>
                  <a:lnTo>
                    <a:pt x="144" y="205"/>
                  </a:lnTo>
                  <a:lnTo>
                    <a:pt x="161" y="244"/>
                  </a:lnTo>
                  <a:lnTo>
                    <a:pt x="180" y="286"/>
                  </a:lnTo>
                  <a:lnTo>
                    <a:pt x="199" y="32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44" name="Freeform 37"/>
            <p:cNvSpPr>
              <a:spLocks noChangeAspect="1"/>
            </p:cNvSpPr>
            <p:nvPr/>
          </p:nvSpPr>
          <p:spPr bwMode="auto">
            <a:xfrm>
              <a:off x="1837" y="1876"/>
              <a:ext cx="260" cy="316"/>
            </a:xfrm>
            <a:custGeom>
              <a:avLst/>
              <a:gdLst>
                <a:gd name="T0" fmla="*/ 159 w 262"/>
                <a:gd name="T1" fmla="*/ 162 h 317"/>
                <a:gd name="T2" fmla="*/ 161 w 262"/>
                <a:gd name="T3" fmla="*/ 170 h 317"/>
                <a:gd name="T4" fmla="*/ 166 w 262"/>
                <a:gd name="T5" fmla="*/ 178 h 317"/>
                <a:gd name="T6" fmla="*/ 171 w 262"/>
                <a:gd name="T7" fmla="*/ 186 h 317"/>
                <a:gd name="T8" fmla="*/ 175 w 262"/>
                <a:gd name="T9" fmla="*/ 194 h 317"/>
                <a:gd name="T10" fmla="*/ 178 w 262"/>
                <a:gd name="T11" fmla="*/ 199 h 317"/>
                <a:gd name="T12" fmla="*/ 183 w 262"/>
                <a:gd name="T13" fmla="*/ 207 h 317"/>
                <a:gd name="T14" fmla="*/ 187 w 262"/>
                <a:gd name="T15" fmla="*/ 215 h 317"/>
                <a:gd name="T16" fmla="*/ 192 w 262"/>
                <a:gd name="T17" fmla="*/ 222 h 317"/>
                <a:gd name="T18" fmla="*/ 197 w 262"/>
                <a:gd name="T19" fmla="*/ 236 h 317"/>
                <a:gd name="T20" fmla="*/ 204 w 262"/>
                <a:gd name="T21" fmla="*/ 249 h 317"/>
                <a:gd name="T22" fmla="*/ 214 w 262"/>
                <a:gd name="T23" fmla="*/ 262 h 317"/>
                <a:gd name="T24" fmla="*/ 221 w 262"/>
                <a:gd name="T25" fmla="*/ 272 h 317"/>
                <a:gd name="T26" fmla="*/ 231 w 262"/>
                <a:gd name="T27" fmla="*/ 285 h 317"/>
                <a:gd name="T28" fmla="*/ 240 w 262"/>
                <a:gd name="T29" fmla="*/ 296 h 317"/>
                <a:gd name="T30" fmla="*/ 250 w 262"/>
                <a:gd name="T31" fmla="*/ 306 h 317"/>
                <a:gd name="T32" fmla="*/ 262 w 262"/>
                <a:gd name="T33" fmla="*/ 317 h 317"/>
                <a:gd name="T34" fmla="*/ 156 w 262"/>
                <a:gd name="T35" fmla="*/ 317 h 317"/>
                <a:gd name="T36" fmla="*/ 135 w 262"/>
                <a:gd name="T37" fmla="*/ 277 h 317"/>
                <a:gd name="T38" fmla="*/ 113 w 262"/>
                <a:gd name="T39" fmla="*/ 238 h 317"/>
                <a:gd name="T40" fmla="*/ 94 w 262"/>
                <a:gd name="T41" fmla="*/ 199 h 317"/>
                <a:gd name="T42" fmla="*/ 77 w 262"/>
                <a:gd name="T43" fmla="*/ 160 h 317"/>
                <a:gd name="T44" fmla="*/ 58 w 262"/>
                <a:gd name="T45" fmla="*/ 120 h 317"/>
                <a:gd name="T46" fmla="*/ 39 w 262"/>
                <a:gd name="T47" fmla="*/ 78 h 317"/>
                <a:gd name="T48" fmla="*/ 19 w 262"/>
                <a:gd name="T49" fmla="*/ 39 h 317"/>
                <a:gd name="T50" fmla="*/ 0 w 262"/>
                <a:gd name="T51" fmla="*/ 0 h 317"/>
                <a:gd name="T52" fmla="*/ 24 w 262"/>
                <a:gd name="T53" fmla="*/ 13 h 317"/>
                <a:gd name="T54" fmla="*/ 48 w 262"/>
                <a:gd name="T55" fmla="*/ 29 h 317"/>
                <a:gd name="T56" fmla="*/ 70 w 262"/>
                <a:gd name="T57" fmla="*/ 47 h 317"/>
                <a:gd name="T58" fmla="*/ 89 w 262"/>
                <a:gd name="T59" fmla="*/ 65 h 317"/>
                <a:gd name="T60" fmla="*/ 108 w 262"/>
                <a:gd name="T61" fmla="*/ 89 h 317"/>
                <a:gd name="T62" fmla="*/ 125 w 262"/>
                <a:gd name="T63" fmla="*/ 112 h 317"/>
                <a:gd name="T64" fmla="*/ 142 w 262"/>
                <a:gd name="T65" fmla="*/ 136 h 317"/>
                <a:gd name="T66" fmla="*/ 159 w 262"/>
                <a:gd name="T67" fmla="*/ 162 h 3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62"/>
                <a:gd name="T103" fmla="*/ 0 h 317"/>
                <a:gd name="T104" fmla="*/ 262 w 262"/>
                <a:gd name="T105" fmla="*/ 317 h 31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62" h="317">
                  <a:moveTo>
                    <a:pt x="159" y="162"/>
                  </a:moveTo>
                  <a:lnTo>
                    <a:pt x="161" y="170"/>
                  </a:lnTo>
                  <a:lnTo>
                    <a:pt x="166" y="178"/>
                  </a:lnTo>
                  <a:lnTo>
                    <a:pt x="171" y="186"/>
                  </a:lnTo>
                  <a:lnTo>
                    <a:pt x="175" y="194"/>
                  </a:lnTo>
                  <a:lnTo>
                    <a:pt x="178" y="199"/>
                  </a:lnTo>
                  <a:lnTo>
                    <a:pt x="183" y="207"/>
                  </a:lnTo>
                  <a:lnTo>
                    <a:pt x="187" y="215"/>
                  </a:lnTo>
                  <a:lnTo>
                    <a:pt x="192" y="222"/>
                  </a:lnTo>
                  <a:lnTo>
                    <a:pt x="197" y="236"/>
                  </a:lnTo>
                  <a:lnTo>
                    <a:pt x="204" y="249"/>
                  </a:lnTo>
                  <a:lnTo>
                    <a:pt x="214" y="262"/>
                  </a:lnTo>
                  <a:lnTo>
                    <a:pt x="221" y="272"/>
                  </a:lnTo>
                  <a:lnTo>
                    <a:pt x="231" y="285"/>
                  </a:lnTo>
                  <a:lnTo>
                    <a:pt x="240" y="296"/>
                  </a:lnTo>
                  <a:lnTo>
                    <a:pt x="250" y="306"/>
                  </a:lnTo>
                  <a:lnTo>
                    <a:pt x="262" y="317"/>
                  </a:lnTo>
                  <a:lnTo>
                    <a:pt x="156" y="317"/>
                  </a:lnTo>
                  <a:lnTo>
                    <a:pt x="135" y="277"/>
                  </a:lnTo>
                  <a:lnTo>
                    <a:pt x="113" y="238"/>
                  </a:lnTo>
                  <a:lnTo>
                    <a:pt x="94" y="199"/>
                  </a:lnTo>
                  <a:lnTo>
                    <a:pt x="77" y="160"/>
                  </a:lnTo>
                  <a:lnTo>
                    <a:pt x="58" y="120"/>
                  </a:lnTo>
                  <a:lnTo>
                    <a:pt x="39" y="78"/>
                  </a:lnTo>
                  <a:lnTo>
                    <a:pt x="19" y="39"/>
                  </a:lnTo>
                  <a:lnTo>
                    <a:pt x="0" y="0"/>
                  </a:lnTo>
                  <a:lnTo>
                    <a:pt x="24" y="13"/>
                  </a:lnTo>
                  <a:lnTo>
                    <a:pt x="48" y="29"/>
                  </a:lnTo>
                  <a:lnTo>
                    <a:pt x="70" y="47"/>
                  </a:lnTo>
                  <a:lnTo>
                    <a:pt x="89" y="65"/>
                  </a:lnTo>
                  <a:lnTo>
                    <a:pt x="108" y="89"/>
                  </a:lnTo>
                  <a:lnTo>
                    <a:pt x="125" y="112"/>
                  </a:lnTo>
                  <a:lnTo>
                    <a:pt x="142" y="136"/>
                  </a:lnTo>
                  <a:lnTo>
                    <a:pt x="159" y="16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45" name="Freeform 38"/>
            <p:cNvSpPr>
              <a:spLocks noChangeAspect="1"/>
            </p:cNvSpPr>
            <p:nvPr/>
          </p:nvSpPr>
          <p:spPr bwMode="auto">
            <a:xfrm>
              <a:off x="1679" y="1887"/>
              <a:ext cx="199" cy="308"/>
            </a:xfrm>
            <a:custGeom>
              <a:avLst/>
              <a:gdLst>
                <a:gd name="T0" fmla="*/ 199 w 199"/>
                <a:gd name="T1" fmla="*/ 307 h 309"/>
                <a:gd name="T2" fmla="*/ 194 w 199"/>
                <a:gd name="T3" fmla="*/ 307 h 309"/>
                <a:gd name="T4" fmla="*/ 187 w 199"/>
                <a:gd name="T5" fmla="*/ 307 h 309"/>
                <a:gd name="T6" fmla="*/ 182 w 199"/>
                <a:gd name="T7" fmla="*/ 307 h 309"/>
                <a:gd name="T8" fmla="*/ 175 w 199"/>
                <a:gd name="T9" fmla="*/ 309 h 309"/>
                <a:gd name="T10" fmla="*/ 168 w 199"/>
                <a:gd name="T11" fmla="*/ 309 h 309"/>
                <a:gd name="T12" fmla="*/ 163 w 199"/>
                <a:gd name="T13" fmla="*/ 307 h 309"/>
                <a:gd name="T14" fmla="*/ 156 w 199"/>
                <a:gd name="T15" fmla="*/ 307 h 309"/>
                <a:gd name="T16" fmla="*/ 149 w 199"/>
                <a:gd name="T17" fmla="*/ 307 h 309"/>
                <a:gd name="T18" fmla="*/ 129 w 199"/>
                <a:gd name="T19" fmla="*/ 273 h 309"/>
                <a:gd name="T20" fmla="*/ 110 w 199"/>
                <a:gd name="T21" fmla="*/ 239 h 309"/>
                <a:gd name="T22" fmla="*/ 93 w 199"/>
                <a:gd name="T23" fmla="*/ 202 h 309"/>
                <a:gd name="T24" fmla="*/ 74 w 199"/>
                <a:gd name="T25" fmla="*/ 165 h 309"/>
                <a:gd name="T26" fmla="*/ 55 w 199"/>
                <a:gd name="T27" fmla="*/ 129 h 309"/>
                <a:gd name="T28" fmla="*/ 38 w 199"/>
                <a:gd name="T29" fmla="*/ 95 h 309"/>
                <a:gd name="T30" fmla="*/ 19 w 199"/>
                <a:gd name="T31" fmla="*/ 58 h 309"/>
                <a:gd name="T32" fmla="*/ 0 w 199"/>
                <a:gd name="T33" fmla="*/ 27 h 309"/>
                <a:gd name="T34" fmla="*/ 38 w 199"/>
                <a:gd name="T35" fmla="*/ 0 h 309"/>
                <a:gd name="T36" fmla="*/ 60 w 199"/>
                <a:gd name="T37" fmla="*/ 37 h 309"/>
                <a:gd name="T38" fmla="*/ 81 w 199"/>
                <a:gd name="T39" fmla="*/ 76 h 309"/>
                <a:gd name="T40" fmla="*/ 101 w 199"/>
                <a:gd name="T41" fmla="*/ 113 h 309"/>
                <a:gd name="T42" fmla="*/ 122 w 199"/>
                <a:gd name="T43" fmla="*/ 152 h 309"/>
                <a:gd name="T44" fmla="*/ 141 w 199"/>
                <a:gd name="T45" fmla="*/ 192 h 309"/>
                <a:gd name="T46" fmla="*/ 161 w 199"/>
                <a:gd name="T47" fmla="*/ 231 h 309"/>
                <a:gd name="T48" fmla="*/ 180 w 199"/>
                <a:gd name="T49" fmla="*/ 267 h 309"/>
                <a:gd name="T50" fmla="*/ 199 w 199"/>
                <a:gd name="T51" fmla="*/ 307 h 30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9"/>
                <a:gd name="T79" fmla="*/ 0 h 309"/>
                <a:gd name="T80" fmla="*/ 199 w 199"/>
                <a:gd name="T81" fmla="*/ 309 h 30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9" h="309">
                  <a:moveTo>
                    <a:pt x="199" y="307"/>
                  </a:moveTo>
                  <a:lnTo>
                    <a:pt x="194" y="307"/>
                  </a:lnTo>
                  <a:lnTo>
                    <a:pt x="187" y="307"/>
                  </a:lnTo>
                  <a:lnTo>
                    <a:pt x="182" y="307"/>
                  </a:lnTo>
                  <a:lnTo>
                    <a:pt x="175" y="309"/>
                  </a:lnTo>
                  <a:lnTo>
                    <a:pt x="168" y="309"/>
                  </a:lnTo>
                  <a:lnTo>
                    <a:pt x="163" y="307"/>
                  </a:lnTo>
                  <a:lnTo>
                    <a:pt x="156" y="307"/>
                  </a:lnTo>
                  <a:lnTo>
                    <a:pt x="149" y="307"/>
                  </a:lnTo>
                  <a:lnTo>
                    <a:pt x="129" y="273"/>
                  </a:lnTo>
                  <a:lnTo>
                    <a:pt x="110" y="239"/>
                  </a:lnTo>
                  <a:lnTo>
                    <a:pt x="93" y="202"/>
                  </a:lnTo>
                  <a:lnTo>
                    <a:pt x="74" y="165"/>
                  </a:lnTo>
                  <a:lnTo>
                    <a:pt x="55" y="129"/>
                  </a:lnTo>
                  <a:lnTo>
                    <a:pt x="38" y="95"/>
                  </a:lnTo>
                  <a:lnTo>
                    <a:pt x="19" y="58"/>
                  </a:lnTo>
                  <a:lnTo>
                    <a:pt x="0" y="27"/>
                  </a:lnTo>
                  <a:lnTo>
                    <a:pt x="38" y="0"/>
                  </a:lnTo>
                  <a:lnTo>
                    <a:pt x="60" y="37"/>
                  </a:lnTo>
                  <a:lnTo>
                    <a:pt x="81" y="76"/>
                  </a:lnTo>
                  <a:lnTo>
                    <a:pt x="101" y="113"/>
                  </a:lnTo>
                  <a:lnTo>
                    <a:pt x="122" y="152"/>
                  </a:lnTo>
                  <a:lnTo>
                    <a:pt x="141" y="192"/>
                  </a:lnTo>
                  <a:lnTo>
                    <a:pt x="161" y="231"/>
                  </a:lnTo>
                  <a:lnTo>
                    <a:pt x="180" y="267"/>
                  </a:lnTo>
                  <a:lnTo>
                    <a:pt x="199" y="30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46" name="Freeform 39"/>
            <p:cNvSpPr>
              <a:spLocks noChangeAspect="1"/>
            </p:cNvSpPr>
            <p:nvPr/>
          </p:nvSpPr>
          <p:spPr bwMode="auto">
            <a:xfrm>
              <a:off x="1631" y="1931"/>
              <a:ext cx="159" cy="261"/>
            </a:xfrm>
            <a:custGeom>
              <a:avLst/>
              <a:gdLst>
                <a:gd name="T0" fmla="*/ 149 w 161"/>
                <a:gd name="T1" fmla="*/ 230 h 262"/>
                <a:gd name="T2" fmla="*/ 161 w 161"/>
                <a:gd name="T3" fmla="*/ 256 h 262"/>
                <a:gd name="T4" fmla="*/ 113 w 161"/>
                <a:gd name="T5" fmla="*/ 262 h 262"/>
                <a:gd name="T6" fmla="*/ 98 w 161"/>
                <a:gd name="T7" fmla="*/ 236 h 262"/>
                <a:gd name="T8" fmla="*/ 84 w 161"/>
                <a:gd name="T9" fmla="*/ 209 h 262"/>
                <a:gd name="T10" fmla="*/ 69 w 161"/>
                <a:gd name="T11" fmla="*/ 183 h 262"/>
                <a:gd name="T12" fmla="*/ 55 w 161"/>
                <a:gd name="T13" fmla="*/ 157 h 262"/>
                <a:gd name="T14" fmla="*/ 41 w 161"/>
                <a:gd name="T15" fmla="*/ 131 h 262"/>
                <a:gd name="T16" fmla="*/ 26 w 161"/>
                <a:gd name="T17" fmla="*/ 105 h 262"/>
                <a:gd name="T18" fmla="*/ 14 w 161"/>
                <a:gd name="T19" fmla="*/ 78 h 262"/>
                <a:gd name="T20" fmla="*/ 0 w 161"/>
                <a:gd name="T21" fmla="*/ 52 h 262"/>
                <a:gd name="T22" fmla="*/ 2 w 161"/>
                <a:gd name="T23" fmla="*/ 44 h 262"/>
                <a:gd name="T24" fmla="*/ 5 w 161"/>
                <a:gd name="T25" fmla="*/ 37 h 262"/>
                <a:gd name="T26" fmla="*/ 7 w 161"/>
                <a:gd name="T27" fmla="*/ 31 h 262"/>
                <a:gd name="T28" fmla="*/ 9 w 161"/>
                <a:gd name="T29" fmla="*/ 26 h 262"/>
                <a:gd name="T30" fmla="*/ 14 w 161"/>
                <a:gd name="T31" fmla="*/ 18 h 262"/>
                <a:gd name="T32" fmla="*/ 17 w 161"/>
                <a:gd name="T33" fmla="*/ 13 h 262"/>
                <a:gd name="T34" fmla="*/ 21 w 161"/>
                <a:gd name="T35" fmla="*/ 8 h 262"/>
                <a:gd name="T36" fmla="*/ 24 w 161"/>
                <a:gd name="T37" fmla="*/ 0 h 262"/>
                <a:gd name="T38" fmla="*/ 41 w 161"/>
                <a:gd name="T39" fmla="*/ 29 h 262"/>
                <a:gd name="T40" fmla="*/ 57 w 161"/>
                <a:gd name="T41" fmla="*/ 57 h 262"/>
                <a:gd name="T42" fmla="*/ 72 w 161"/>
                <a:gd name="T43" fmla="*/ 86 h 262"/>
                <a:gd name="T44" fmla="*/ 89 w 161"/>
                <a:gd name="T45" fmla="*/ 115 h 262"/>
                <a:gd name="T46" fmla="*/ 103 w 161"/>
                <a:gd name="T47" fmla="*/ 144 h 262"/>
                <a:gd name="T48" fmla="*/ 117 w 161"/>
                <a:gd name="T49" fmla="*/ 173 h 262"/>
                <a:gd name="T50" fmla="*/ 134 w 161"/>
                <a:gd name="T51" fmla="*/ 202 h 262"/>
                <a:gd name="T52" fmla="*/ 149 w 161"/>
                <a:gd name="T53" fmla="*/ 230 h 2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61"/>
                <a:gd name="T82" fmla="*/ 0 h 262"/>
                <a:gd name="T83" fmla="*/ 161 w 161"/>
                <a:gd name="T84" fmla="*/ 262 h 26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61" h="262">
                  <a:moveTo>
                    <a:pt x="149" y="230"/>
                  </a:moveTo>
                  <a:lnTo>
                    <a:pt x="161" y="256"/>
                  </a:lnTo>
                  <a:lnTo>
                    <a:pt x="113" y="262"/>
                  </a:lnTo>
                  <a:lnTo>
                    <a:pt x="98" y="236"/>
                  </a:lnTo>
                  <a:lnTo>
                    <a:pt x="84" y="209"/>
                  </a:lnTo>
                  <a:lnTo>
                    <a:pt x="69" y="183"/>
                  </a:lnTo>
                  <a:lnTo>
                    <a:pt x="55" y="157"/>
                  </a:lnTo>
                  <a:lnTo>
                    <a:pt x="41" y="131"/>
                  </a:lnTo>
                  <a:lnTo>
                    <a:pt x="26" y="105"/>
                  </a:lnTo>
                  <a:lnTo>
                    <a:pt x="14" y="78"/>
                  </a:lnTo>
                  <a:lnTo>
                    <a:pt x="0" y="52"/>
                  </a:lnTo>
                  <a:lnTo>
                    <a:pt x="2" y="44"/>
                  </a:lnTo>
                  <a:lnTo>
                    <a:pt x="5" y="37"/>
                  </a:lnTo>
                  <a:lnTo>
                    <a:pt x="7" y="31"/>
                  </a:lnTo>
                  <a:lnTo>
                    <a:pt x="9" y="26"/>
                  </a:lnTo>
                  <a:lnTo>
                    <a:pt x="14" y="18"/>
                  </a:lnTo>
                  <a:lnTo>
                    <a:pt x="17" y="13"/>
                  </a:lnTo>
                  <a:lnTo>
                    <a:pt x="21" y="8"/>
                  </a:lnTo>
                  <a:lnTo>
                    <a:pt x="24" y="0"/>
                  </a:lnTo>
                  <a:lnTo>
                    <a:pt x="41" y="29"/>
                  </a:lnTo>
                  <a:lnTo>
                    <a:pt x="57" y="57"/>
                  </a:lnTo>
                  <a:lnTo>
                    <a:pt x="72" y="86"/>
                  </a:lnTo>
                  <a:lnTo>
                    <a:pt x="89" y="115"/>
                  </a:lnTo>
                  <a:lnTo>
                    <a:pt x="103" y="144"/>
                  </a:lnTo>
                  <a:lnTo>
                    <a:pt x="117" y="173"/>
                  </a:lnTo>
                  <a:lnTo>
                    <a:pt x="134" y="202"/>
                  </a:lnTo>
                  <a:lnTo>
                    <a:pt x="149" y="23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47" name="Freeform 40"/>
            <p:cNvSpPr>
              <a:spLocks noChangeAspect="1"/>
            </p:cNvSpPr>
            <p:nvPr/>
          </p:nvSpPr>
          <p:spPr bwMode="auto">
            <a:xfrm>
              <a:off x="1625" y="2030"/>
              <a:ext cx="84" cy="162"/>
            </a:xfrm>
            <a:custGeom>
              <a:avLst/>
              <a:gdLst>
                <a:gd name="T0" fmla="*/ 86 w 86"/>
                <a:gd name="T1" fmla="*/ 157 h 163"/>
                <a:gd name="T2" fmla="*/ 76 w 86"/>
                <a:gd name="T3" fmla="*/ 160 h 163"/>
                <a:gd name="T4" fmla="*/ 69 w 86"/>
                <a:gd name="T5" fmla="*/ 160 h 163"/>
                <a:gd name="T6" fmla="*/ 60 w 86"/>
                <a:gd name="T7" fmla="*/ 163 h 163"/>
                <a:gd name="T8" fmla="*/ 50 w 86"/>
                <a:gd name="T9" fmla="*/ 163 h 163"/>
                <a:gd name="T10" fmla="*/ 43 w 86"/>
                <a:gd name="T11" fmla="*/ 160 h 163"/>
                <a:gd name="T12" fmla="*/ 36 w 86"/>
                <a:gd name="T13" fmla="*/ 157 h 163"/>
                <a:gd name="T14" fmla="*/ 31 w 86"/>
                <a:gd name="T15" fmla="*/ 150 h 163"/>
                <a:gd name="T16" fmla="*/ 26 w 86"/>
                <a:gd name="T17" fmla="*/ 139 h 163"/>
                <a:gd name="T18" fmla="*/ 21 w 86"/>
                <a:gd name="T19" fmla="*/ 123 h 163"/>
                <a:gd name="T20" fmla="*/ 14 w 86"/>
                <a:gd name="T21" fmla="*/ 108 h 163"/>
                <a:gd name="T22" fmla="*/ 9 w 86"/>
                <a:gd name="T23" fmla="*/ 89 h 163"/>
                <a:gd name="T24" fmla="*/ 4 w 86"/>
                <a:gd name="T25" fmla="*/ 74 h 163"/>
                <a:gd name="T26" fmla="*/ 2 w 86"/>
                <a:gd name="T27" fmla="*/ 55 h 163"/>
                <a:gd name="T28" fmla="*/ 0 w 86"/>
                <a:gd name="T29" fmla="*/ 37 h 163"/>
                <a:gd name="T30" fmla="*/ 0 w 86"/>
                <a:gd name="T31" fmla="*/ 19 h 163"/>
                <a:gd name="T32" fmla="*/ 2 w 86"/>
                <a:gd name="T33" fmla="*/ 0 h 163"/>
                <a:gd name="T34" fmla="*/ 14 w 86"/>
                <a:gd name="T35" fmla="*/ 19 h 163"/>
                <a:gd name="T36" fmla="*/ 24 w 86"/>
                <a:gd name="T37" fmla="*/ 40 h 163"/>
                <a:gd name="T38" fmla="*/ 33 w 86"/>
                <a:gd name="T39" fmla="*/ 61 h 163"/>
                <a:gd name="T40" fmla="*/ 45 w 86"/>
                <a:gd name="T41" fmla="*/ 79 h 163"/>
                <a:gd name="T42" fmla="*/ 55 w 86"/>
                <a:gd name="T43" fmla="*/ 100 h 163"/>
                <a:gd name="T44" fmla="*/ 64 w 86"/>
                <a:gd name="T45" fmla="*/ 118 h 163"/>
                <a:gd name="T46" fmla="*/ 74 w 86"/>
                <a:gd name="T47" fmla="*/ 139 h 163"/>
                <a:gd name="T48" fmla="*/ 86 w 86"/>
                <a:gd name="T49" fmla="*/ 157 h 16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6"/>
                <a:gd name="T76" fmla="*/ 0 h 163"/>
                <a:gd name="T77" fmla="*/ 86 w 86"/>
                <a:gd name="T78" fmla="*/ 163 h 16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6" h="163">
                  <a:moveTo>
                    <a:pt x="86" y="157"/>
                  </a:moveTo>
                  <a:lnTo>
                    <a:pt x="76" y="160"/>
                  </a:lnTo>
                  <a:lnTo>
                    <a:pt x="69" y="160"/>
                  </a:lnTo>
                  <a:lnTo>
                    <a:pt x="60" y="163"/>
                  </a:lnTo>
                  <a:lnTo>
                    <a:pt x="50" y="163"/>
                  </a:lnTo>
                  <a:lnTo>
                    <a:pt x="43" y="160"/>
                  </a:lnTo>
                  <a:lnTo>
                    <a:pt x="36" y="157"/>
                  </a:lnTo>
                  <a:lnTo>
                    <a:pt x="31" y="150"/>
                  </a:lnTo>
                  <a:lnTo>
                    <a:pt x="26" y="139"/>
                  </a:lnTo>
                  <a:lnTo>
                    <a:pt x="21" y="123"/>
                  </a:lnTo>
                  <a:lnTo>
                    <a:pt x="14" y="108"/>
                  </a:lnTo>
                  <a:lnTo>
                    <a:pt x="9" y="89"/>
                  </a:lnTo>
                  <a:lnTo>
                    <a:pt x="4" y="74"/>
                  </a:lnTo>
                  <a:lnTo>
                    <a:pt x="2" y="55"/>
                  </a:lnTo>
                  <a:lnTo>
                    <a:pt x="0" y="37"/>
                  </a:lnTo>
                  <a:lnTo>
                    <a:pt x="0" y="19"/>
                  </a:lnTo>
                  <a:lnTo>
                    <a:pt x="2" y="0"/>
                  </a:lnTo>
                  <a:lnTo>
                    <a:pt x="14" y="19"/>
                  </a:lnTo>
                  <a:lnTo>
                    <a:pt x="24" y="40"/>
                  </a:lnTo>
                  <a:lnTo>
                    <a:pt x="33" y="61"/>
                  </a:lnTo>
                  <a:lnTo>
                    <a:pt x="45" y="79"/>
                  </a:lnTo>
                  <a:lnTo>
                    <a:pt x="55" y="100"/>
                  </a:lnTo>
                  <a:lnTo>
                    <a:pt x="64" y="118"/>
                  </a:lnTo>
                  <a:lnTo>
                    <a:pt x="74" y="139"/>
                  </a:lnTo>
                  <a:lnTo>
                    <a:pt x="86" y="15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48" name="Freeform 41"/>
            <p:cNvSpPr>
              <a:spLocks noChangeAspect="1"/>
            </p:cNvSpPr>
            <p:nvPr/>
          </p:nvSpPr>
          <p:spPr bwMode="auto">
            <a:xfrm>
              <a:off x="1625" y="2218"/>
              <a:ext cx="479" cy="327"/>
            </a:xfrm>
            <a:custGeom>
              <a:avLst/>
              <a:gdLst>
                <a:gd name="T0" fmla="*/ 451 w 480"/>
                <a:gd name="T1" fmla="*/ 3 h 327"/>
                <a:gd name="T2" fmla="*/ 453 w 480"/>
                <a:gd name="T3" fmla="*/ 3 h 327"/>
                <a:gd name="T4" fmla="*/ 458 w 480"/>
                <a:gd name="T5" fmla="*/ 0 h 327"/>
                <a:gd name="T6" fmla="*/ 460 w 480"/>
                <a:gd name="T7" fmla="*/ 3 h 327"/>
                <a:gd name="T8" fmla="*/ 465 w 480"/>
                <a:gd name="T9" fmla="*/ 3 h 327"/>
                <a:gd name="T10" fmla="*/ 468 w 480"/>
                <a:gd name="T11" fmla="*/ 3 h 327"/>
                <a:gd name="T12" fmla="*/ 472 w 480"/>
                <a:gd name="T13" fmla="*/ 5 h 327"/>
                <a:gd name="T14" fmla="*/ 475 w 480"/>
                <a:gd name="T15" fmla="*/ 5 h 327"/>
                <a:gd name="T16" fmla="*/ 480 w 480"/>
                <a:gd name="T17" fmla="*/ 3 h 327"/>
                <a:gd name="T18" fmla="*/ 456 w 480"/>
                <a:gd name="T19" fmla="*/ 26 h 327"/>
                <a:gd name="T20" fmla="*/ 434 w 480"/>
                <a:gd name="T21" fmla="*/ 55 h 327"/>
                <a:gd name="T22" fmla="*/ 415 w 480"/>
                <a:gd name="T23" fmla="*/ 81 h 327"/>
                <a:gd name="T24" fmla="*/ 396 w 480"/>
                <a:gd name="T25" fmla="*/ 113 h 327"/>
                <a:gd name="T26" fmla="*/ 379 w 480"/>
                <a:gd name="T27" fmla="*/ 141 h 327"/>
                <a:gd name="T28" fmla="*/ 362 w 480"/>
                <a:gd name="T29" fmla="*/ 173 h 327"/>
                <a:gd name="T30" fmla="*/ 343 w 480"/>
                <a:gd name="T31" fmla="*/ 202 h 327"/>
                <a:gd name="T32" fmla="*/ 324 w 480"/>
                <a:gd name="T33" fmla="*/ 228 h 327"/>
                <a:gd name="T34" fmla="*/ 304 w 480"/>
                <a:gd name="T35" fmla="*/ 254 h 327"/>
                <a:gd name="T36" fmla="*/ 283 w 480"/>
                <a:gd name="T37" fmla="*/ 275 h 327"/>
                <a:gd name="T38" fmla="*/ 259 w 480"/>
                <a:gd name="T39" fmla="*/ 293 h 327"/>
                <a:gd name="T40" fmla="*/ 232 w 480"/>
                <a:gd name="T41" fmla="*/ 309 h 327"/>
                <a:gd name="T42" fmla="*/ 220 w 480"/>
                <a:gd name="T43" fmla="*/ 317 h 327"/>
                <a:gd name="T44" fmla="*/ 206 w 480"/>
                <a:gd name="T45" fmla="*/ 319 h 327"/>
                <a:gd name="T46" fmla="*/ 192 w 480"/>
                <a:gd name="T47" fmla="*/ 325 h 327"/>
                <a:gd name="T48" fmla="*/ 177 w 480"/>
                <a:gd name="T49" fmla="*/ 327 h 327"/>
                <a:gd name="T50" fmla="*/ 163 w 480"/>
                <a:gd name="T51" fmla="*/ 327 h 327"/>
                <a:gd name="T52" fmla="*/ 148 w 480"/>
                <a:gd name="T53" fmla="*/ 327 h 327"/>
                <a:gd name="T54" fmla="*/ 134 w 480"/>
                <a:gd name="T55" fmla="*/ 325 h 327"/>
                <a:gd name="T56" fmla="*/ 117 w 480"/>
                <a:gd name="T57" fmla="*/ 319 h 327"/>
                <a:gd name="T58" fmla="*/ 100 w 480"/>
                <a:gd name="T59" fmla="*/ 314 h 327"/>
                <a:gd name="T60" fmla="*/ 86 w 480"/>
                <a:gd name="T61" fmla="*/ 306 h 327"/>
                <a:gd name="T62" fmla="*/ 72 w 480"/>
                <a:gd name="T63" fmla="*/ 298 h 327"/>
                <a:gd name="T64" fmla="*/ 60 w 480"/>
                <a:gd name="T65" fmla="*/ 288 h 327"/>
                <a:gd name="T66" fmla="*/ 48 w 480"/>
                <a:gd name="T67" fmla="*/ 275 h 327"/>
                <a:gd name="T68" fmla="*/ 36 w 480"/>
                <a:gd name="T69" fmla="*/ 262 h 327"/>
                <a:gd name="T70" fmla="*/ 26 w 480"/>
                <a:gd name="T71" fmla="*/ 246 h 327"/>
                <a:gd name="T72" fmla="*/ 16 w 480"/>
                <a:gd name="T73" fmla="*/ 230 h 327"/>
                <a:gd name="T74" fmla="*/ 19 w 480"/>
                <a:gd name="T75" fmla="*/ 228 h 327"/>
                <a:gd name="T76" fmla="*/ 9 w 480"/>
                <a:gd name="T77" fmla="*/ 202 h 327"/>
                <a:gd name="T78" fmla="*/ 4 w 480"/>
                <a:gd name="T79" fmla="*/ 173 h 327"/>
                <a:gd name="T80" fmla="*/ 0 w 480"/>
                <a:gd name="T81" fmla="*/ 141 h 327"/>
                <a:gd name="T82" fmla="*/ 2 w 480"/>
                <a:gd name="T83" fmla="*/ 110 h 327"/>
                <a:gd name="T84" fmla="*/ 7 w 480"/>
                <a:gd name="T85" fmla="*/ 81 h 327"/>
                <a:gd name="T86" fmla="*/ 14 w 480"/>
                <a:gd name="T87" fmla="*/ 52 h 327"/>
                <a:gd name="T88" fmla="*/ 19 w 480"/>
                <a:gd name="T89" fmla="*/ 39 h 327"/>
                <a:gd name="T90" fmla="*/ 26 w 480"/>
                <a:gd name="T91" fmla="*/ 26 h 327"/>
                <a:gd name="T92" fmla="*/ 33 w 480"/>
                <a:gd name="T93" fmla="*/ 13 h 327"/>
                <a:gd name="T94" fmla="*/ 43 w 480"/>
                <a:gd name="T95" fmla="*/ 3 h 327"/>
                <a:gd name="T96" fmla="*/ 96 w 480"/>
                <a:gd name="T97" fmla="*/ 0 h 327"/>
                <a:gd name="T98" fmla="*/ 146 w 480"/>
                <a:gd name="T99" fmla="*/ 0 h 327"/>
                <a:gd name="T100" fmla="*/ 199 w 480"/>
                <a:gd name="T101" fmla="*/ 0 h 327"/>
                <a:gd name="T102" fmla="*/ 249 w 480"/>
                <a:gd name="T103" fmla="*/ 3 h 327"/>
                <a:gd name="T104" fmla="*/ 297 w 480"/>
                <a:gd name="T105" fmla="*/ 3 h 327"/>
                <a:gd name="T106" fmla="*/ 348 w 480"/>
                <a:gd name="T107" fmla="*/ 3 h 327"/>
                <a:gd name="T108" fmla="*/ 398 w 480"/>
                <a:gd name="T109" fmla="*/ 3 h 327"/>
                <a:gd name="T110" fmla="*/ 446 w 480"/>
                <a:gd name="T111" fmla="*/ 0 h 327"/>
                <a:gd name="T112" fmla="*/ 451 w 480"/>
                <a:gd name="T113" fmla="*/ 3 h 32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80"/>
                <a:gd name="T172" fmla="*/ 0 h 327"/>
                <a:gd name="T173" fmla="*/ 480 w 480"/>
                <a:gd name="T174" fmla="*/ 327 h 32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80" h="327">
                  <a:moveTo>
                    <a:pt x="451" y="3"/>
                  </a:moveTo>
                  <a:lnTo>
                    <a:pt x="453" y="3"/>
                  </a:lnTo>
                  <a:lnTo>
                    <a:pt x="458" y="0"/>
                  </a:lnTo>
                  <a:lnTo>
                    <a:pt x="460" y="3"/>
                  </a:lnTo>
                  <a:lnTo>
                    <a:pt x="465" y="3"/>
                  </a:lnTo>
                  <a:lnTo>
                    <a:pt x="468" y="3"/>
                  </a:lnTo>
                  <a:lnTo>
                    <a:pt x="472" y="5"/>
                  </a:lnTo>
                  <a:lnTo>
                    <a:pt x="475" y="5"/>
                  </a:lnTo>
                  <a:lnTo>
                    <a:pt x="480" y="3"/>
                  </a:lnTo>
                  <a:lnTo>
                    <a:pt x="456" y="26"/>
                  </a:lnTo>
                  <a:lnTo>
                    <a:pt x="434" y="55"/>
                  </a:lnTo>
                  <a:lnTo>
                    <a:pt x="415" y="81"/>
                  </a:lnTo>
                  <a:lnTo>
                    <a:pt x="396" y="113"/>
                  </a:lnTo>
                  <a:lnTo>
                    <a:pt x="379" y="141"/>
                  </a:lnTo>
                  <a:lnTo>
                    <a:pt x="362" y="173"/>
                  </a:lnTo>
                  <a:lnTo>
                    <a:pt x="343" y="202"/>
                  </a:lnTo>
                  <a:lnTo>
                    <a:pt x="324" y="228"/>
                  </a:lnTo>
                  <a:lnTo>
                    <a:pt x="304" y="254"/>
                  </a:lnTo>
                  <a:lnTo>
                    <a:pt x="283" y="275"/>
                  </a:lnTo>
                  <a:lnTo>
                    <a:pt x="259" y="293"/>
                  </a:lnTo>
                  <a:lnTo>
                    <a:pt x="232" y="309"/>
                  </a:lnTo>
                  <a:lnTo>
                    <a:pt x="220" y="317"/>
                  </a:lnTo>
                  <a:lnTo>
                    <a:pt x="206" y="319"/>
                  </a:lnTo>
                  <a:lnTo>
                    <a:pt x="192" y="325"/>
                  </a:lnTo>
                  <a:lnTo>
                    <a:pt x="177" y="327"/>
                  </a:lnTo>
                  <a:lnTo>
                    <a:pt x="163" y="327"/>
                  </a:lnTo>
                  <a:lnTo>
                    <a:pt x="148" y="327"/>
                  </a:lnTo>
                  <a:lnTo>
                    <a:pt x="134" y="325"/>
                  </a:lnTo>
                  <a:lnTo>
                    <a:pt x="117" y="319"/>
                  </a:lnTo>
                  <a:lnTo>
                    <a:pt x="100" y="314"/>
                  </a:lnTo>
                  <a:lnTo>
                    <a:pt x="86" y="306"/>
                  </a:lnTo>
                  <a:lnTo>
                    <a:pt x="72" y="298"/>
                  </a:lnTo>
                  <a:lnTo>
                    <a:pt x="60" y="288"/>
                  </a:lnTo>
                  <a:lnTo>
                    <a:pt x="48" y="275"/>
                  </a:lnTo>
                  <a:lnTo>
                    <a:pt x="36" y="262"/>
                  </a:lnTo>
                  <a:lnTo>
                    <a:pt x="26" y="246"/>
                  </a:lnTo>
                  <a:lnTo>
                    <a:pt x="16" y="230"/>
                  </a:lnTo>
                  <a:lnTo>
                    <a:pt x="19" y="228"/>
                  </a:lnTo>
                  <a:lnTo>
                    <a:pt x="9" y="202"/>
                  </a:lnTo>
                  <a:lnTo>
                    <a:pt x="4" y="173"/>
                  </a:lnTo>
                  <a:lnTo>
                    <a:pt x="0" y="141"/>
                  </a:lnTo>
                  <a:lnTo>
                    <a:pt x="2" y="110"/>
                  </a:lnTo>
                  <a:lnTo>
                    <a:pt x="7" y="81"/>
                  </a:lnTo>
                  <a:lnTo>
                    <a:pt x="14" y="52"/>
                  </a:lnTo>
                  <a:lnTo>
                    <a:pt x="19" y="39"/>
                  </a:lnTo>
                  <a:lnTo>
                    <a:pt x="26" y="26"/>
                  </a:lnTo>
                  <a:lnTo>
                    <a:pt x="33" y="13"/>
                  </a:lnTo>
                  <a:lnTo>
                    <a:pt x="43" y="3"/>
                  </a:lnTo>
                  <a:lnTo>
                    <a:pt x="96" y="0"/>
                  </a:lnTo>
                  <a:lnTo>
                    <a:pt x="146" y="0"/>
                  </a:lnTo>
                  <a:lnTo>
                    <a:pt x="199" y="0"/>
                  </a:lnTo>
                  <a:lnTo>
                    <a:pt x="249" y="3"/>
                  </a:lnTo>
                  <a:lnTo>
                    <a:pt x="297" y="3"/>
                  </a:lnTo>
                  <a:lnTo>
                    <a:pt x="348" y="3"/>
                  </a:lnTo>
                  <a:lnTo>
                    <a:pt x="398" y="3"/>
                  </a:lnTo>
                  <a:lnTo>
                    <a:pt x="446" y="0"/>
                  </a:lnTo>
                  <a:lnTo>
                    <a:pt x="451" y="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49" name="Freeform 42"/>
            <p:cNvSpPr>
              <a:spLocks noChangeAspect="1"/>
            </p:cNvSpPr>
            <p:nvPr/>
          </p:nvSpPr>
          <p:spPr bwMode="auto">
            <a:xfrm>
              <a:off x="1638" y="2295"/>
              <a:ext cx="486" cy="338"/>
            </a:xfrm>
            <a:custGeom>
              <a:avLst/>
              <a:gdLst>
                <a:gd name="T0" fmla="*/ 468 w 487"/>
                <a:gd name="T1" fmla="*/ 42 h 338"/>
                <a:gd name="T2" fmla="*/ 442 w 487"/>
                <a:gd name="T3" fmla="*/ 81 h 338"/>
                <a:gd name="T4" fmla="*/ 420 w 487"/>
                <a:gd name="T5" fmla="*/ 118 h 338"/>
                <a:gd name="T6" fmla="*/ 398 w 487"/>
                <a:gd name="T7" fmla="*/ 154 h 338"/>
                <a:gd name="T8" fmla="*/ 374 w 487"/>
                <a:gd name="T9" fmla="*/ 191 h 338"/>
                <a:gd name="T10" fmla="*/ 350 w 487"/>
                <a:gd name="T11" fmla="*/ 225 h 338"/>
                <a:gd name="T12" fmla="*/ 324 w 487"/>
                <a:gd name="T13" fmla="*/ 257 h 338"/>
                <a:gd name="T14" fmla="*/ 310 w 487"/>
                <a:gd name="T15" fmla="*/ 270 h 338"/>
                <a:gd name="T16" fmla="*/ 293 w 487"/>
                <a:gd name="T17" fmla="*/ 285 h 338"/>
                <a:gd name="T18" fmla="*/ 276 w 487"/>
                <a:gd name="T19" fmla="*/ 298 h 338"/>
                <a:gd name="T20" fmla="*/ 257 w 487"/>
                <a:gd name="T21" fmla="*/ 312 h 338"/>
                <a:gd name="T22" fmla="*/ 240 w 487"/>
                <a:gd name="T23" fmla="*/ 319 h 338"/>
                <a:gd name="T24" fmla="*/ 226 w 487"/>
                <a:gd name="T25" fmla="*/ 325 h 338"/>
                <a:gd name="T26" fmla="*/ 209 w 487"/>
                <a:gd name="T27" fmla="*/ 330 h 338"/>
                <a:gd name="T28" fmla="*/ 192 w 487"/>
                <a:gd name="T29" fmla="*/ 335 h 338"/>
                <a:gd name="T30" fmla="*/ 175 w 487"/>
                <a:gd name="T31" fmla="*/ 335 h 338"/>
                <a:gd name="T32" fmla="*/ 158 w 487"/>
                <a:gd name="T33" fmla="*/ 338 h 338"/>
                <a:gd name="T34" fmla="*/ 142 w 487"/>
                <a:gd name="T35" fmla="*/ 335 h 338"/>
                <a:gd name="T36" fmla="*/ 122 w 487"/>
                <a:gd name="T37" fmla="*/ 332 h 338"/>
                <a:gd name="T38" fmla="*/ 89 w 487"/>
                <a:gd name="T39" fmla="*/ 325 h 338"/>
                <a:gd name="T40" fmla="*/ 58 w 487"/>
                <a:gd name="T41" fmla="*/ 314 h 338"/>
                <a:gd name="T42" fmla="*/ 26 w 487"/>
                <a:gd name="T43" fmla="*/ 296 h 338"/>
                <a:gd name="T44" fmla="*/ 0 w 487"/>
                <a:gd name="T45" fmla="*/ 277 h 338"/>
                <a:gd name="T46" fmla="*/ 0 w 487"/>
                <a:gd name="T47" fmla="*/ 275 h 338"/>
                <a:gd name="T48" fmla="*/ 0 w 487"/>
                <a:gd name="T49" fmla="*/ 272 h 338"/>
                <a:gd name="T50" fmla="*/ 2 w 487"/>
                <a:gd name="T51" fmla="*/ 272 h 338"/>
                <a:gd name="T52" fmla="*/ 2 w 487"/>
                <a:gd name="T53" fmla="*/ 272 h 338"/>
                <a:gd name="T54" fmla="*/ 5 w 487"/>
                <a:gd name="T55" fmla="*/ 270 h 338"/>
                <a:gd name="T56" fmla="*/ 5 w 487"/>
                <a:gd name="T57" fmla="*/ 270 h 338"/>
                <a:gd name="T58" fmla="*/ 7 w 487"/>
                <a:gd name="T59" fmla="*/ 270 h 338"/>
                <a:gd name="T60" fmla="*/ 7 w 487"/>
                <a:gd name="T61" fmla="*/ 270 h 338"/>
                <a:gd name="T62" fmla="*/ 31 w 487"/>
                <a:gd name="T63" fmla="*/ 285 h 338"/>
                <a:gd name="T64" fmla="*/ 62 w 487"/>
                <a:gd name="T65" fmla="*/ 301 h 338"/>
                <a:gd name="T66" fmla="*/ 96 w 487"/>
                <a:gd name="T67" fmla="*/ 309 h 338"/>
                <a:gd name="T68" fmla="*/ 130 w 487"/>
                <a:gd name="T69" fmla="*/ 317 h 338"/>
                <a:gd name="T70" fmla="*/ 166 w 487"/>
                <a:gd name="T71" fmla="*/ 317 h 338"/>
                <a:gd name="T72" fmla="*/ 199 w 487"/>
                <a:gd name="T73" fmla="*/ 314 h 338"/>
                <a:gd name="T74" fmla="*/ 216 w 487"/>
                <a:gd name="T75" fmla="*/ 312 h 338"/>
                <a:gd name="T76" fmla="*/ 233 w 487"/>
                <a:gd name="T77" fmla="*/ 306 h 338"/>
                <a:gd name="T78" fmla="*/ 247 w 487"/>
                <a:gd name="T79" fmla="*/ 298 h 338"/>
                <a:gd name="T80" fmla="*/ 262 w 487"/>
                <a:gd name="T81" fmla="*/ 291 h 338"/>
                <a:gd name="T82" fmla="*/ 278 w 487"/>
                <a:gd name="T83" fmla="*/ 277 h 338"/>
                <a:gd name="T84" fmla="*/ 295 w 487"/>
                <a:gd name="T85" fmla="*/ 264 h 338"/>
                <a:gd name="T86" fmla="*/ 312 w 487"/>
                <a:gd name="T87" fmla="*/ 249 h 338"/>
                <a:gd name="T88" fmla="*/ 326 w 487"/>
                <a:gd name="T89" fmla="*/ 230 h 338"/>
                <a:gd name="T90" fmla="*/ 355 w 487"/>
                <a:gd name="T91" fmla="*/ 196 h 338"/>
                <a:gd name="T92" fmla="*/ 384 w 487"/>
                <a:gd name="T93" fmla="*/ 157 h 338"/>
                <a:gd name="T94" fmla="*/ 408 w 487"/>
                <a:gd name="T95" fmla="*/ 118 h 338"/>
                <a:gd name="T96" fmla="*/ 434 w 487"/>
                <a:gd name="T97" fmla="*/ 78 h 338"/>
                <a:gd name="T98" fmla="*/ 461 w 487"/>
                <a:gd name="T99" fmla="*/ 37 h 338"/>
                <a:gd name="T100" fmla="*/ 485 w 487"/>
                <a:gd name="T101" fmla="*/ 0 h 338"/>
                <a:gd name="T102" fmla="*/ 487 w 487"/>
                <a:gd name="T103" fmla="*/ 2 h 338"/>
                <a:gd name="T104" fmla="*/ 487 w 487"/>
                <a:gd name="T105" fmla="*/ 8 h 338"/>
                <a:gd name="T106" fmla="*/ 485 w 487"/>
                <a:gd name="T107" fmla="*/ 13 h 338"/>
                <a:gd name="T108" fmla="*/ 480 w 487"/>
                <a:gd name="T109" fmla="*/ 18 h 338"/>
                <a:gd name="T110" fmla="*/ 478 w 487"/>
                <a:gd name="T111" fmla="*/ 26 h 338"/>
                <a:gd name="T112" fmla="*/ 473 w 487"/>
                <a:gd name="T113" fmla="*/ 31 h 338"/>
                <a:gd name="T114" fmla="*/ 470 w 487"/>
                <a:gd name="T115" fmla="*/ 37 h 338"/>
                <a:gd name="T116" fmla="*/ 468 w 487"/>
                <a:gd name="T117" fmla="*/ 42 h 3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87"/>
                <a:gd name="T178" fmla="*/ 0 h 338"/>
                <a:gd name="T179" fmla="*/ 487 w 487"/>
                <a:gd name="T180" fmla="*/ 338 h 33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87" h="338">
                  <a:moveTo>
                    <a:pt x="468" y="42"/>
                  </a:moveTo>
                  <a:lnTo>
                    <a:pt x="442" y="81"/>
                  </a:lnTo>
                  <a:lnTo>
                    <a:pt x="420" y="118"/>
                  </a:lnTo>
                  <a:lnTo>
                    <a:pt x="398" y="154"/>
                  </a:lnTo>
                  <a:lnTo>
                    <a:pt x="374" y="191"/>
                  </a:lnTo>
                  <a:lnTo>
                    <a:pt x="350" y="225"/>
                  </a:lnTo>
                  <a:lnTo>
                    <a:pt x="324" y="257"/>
                  </a:lnTo>
                  <a:lnTo>
                    <a:pt x="310" y="270"/>
                  </a:lnTo>
                  <a:lnTo>
                    <a:pt x="293" y="285"/>
                  </a:lnTo>
                  <a:lnTo>
                    <a:pt x="276" y="298"/>
                  </a:lnTo>
                  <a:lnTo>
                    <a:pt x="257" y="312"/>
                  </a:lnTo>
                  <a:lnTo>
                    <a:pt x="240" y="319"/>
                  </a:lnTo>
                  <a:lnTo>
                    <a:pt x="226" y="325"/>
                  </a:lnTo>
                  <a:lnTo>
                    <a:pt x="209" y="330"/>
                  </a:lnTo>
                  <a:lnTo>
                    <a:pt x="192" y="335"/>
                  </a:lnTo>
                  <a:lnTo>
                    <a:pt x="175" y="335"/>
                  </a:lnTo>
                  <a:lnTo>
                    <a:pt x="158" y="338"/>
                  </a:lnTo>
                  <a:lnTo>
                    <a:pt x="142" y="335"/>
                  </a:lnTo>
                  <a:lnTo>
                    <a:pt x="122" y="332"/>
                  </a:lnTo>
                  <a:lnTo>
                    <a:pt x="89" y="325"/>
                  </a:lnTo>
                  <a:lnTo>
                    <a:pt x="58" y="314"/>
                  </a:lnTo>
                  <a:lnTo>
                    <a:pt x="26" y="296"/>
                  </a:lnTo>
                  <a:lnTo>
                    <a:pt x="0" y="277"/>
                  </a:lnTo>
                  <a:lnTo>
                    <a:pt x="0" y="275"/>
                  </a:lnTo>
                  <a:lnTo>
                    <a:pt x="0" y="272"/>
                  </a:lnTo>
                  <a:lnTo>
                    <a:pt x="2" y="272"/>
                  </a:lnTo>
                  <a:lnTo>
                    <a:pt x="5" y="270"/>
                  </a:lnTo>
                  <a:lnTo>
                    <a:pt x="7" y="270"/>
                  </a:lnTo>
                  <a:lnTo>
                    <a:pt x="31" y="285"/>
                  </a:lnTo>
                  <a:lnTo>
                    <a:pt x="62" y="301"/>
                  </a:lnTo>
                  <a:lnTo>
                    <a:pt x="96" y="309"/>
                  </a:lnTo>
                  <a:lnTo>
                    <a:pt x="130" y="317"/>
                  </a:lnTo>
                  <a:lnTo>
                    <a:pt x="166" y="317"/>
                  </a:lnTo>
                  <a:lnTo>
                    <a:pt x="199" y="314"/>
                  </a:lnTo>
                  <a:lnTo>
                    <a:pt x="216" y="312"/>
                  </a:lnTo>
                  <a:lnTo>
                    <a:pt x="233" y="306"/>
                  </a:lnTo>
                  <a:lnTo>
                    <a:pt x="247" y="298"/>
                  </a:lnTo>
                  <a:lnTo>
                    <a:pt x="262" y="291"/>
                  </a:lnTo>
                  <a:lnTo>
                    <a:pt x="278" y="277"/>
                  </a:lnTo>
                  <a:lnTo>
                    <a:pt x="295" y="264"/>
                  </a:lnTo>
                  <a:lnTo>
                    <a:pt x="312" y="249"/>
                  </a:lnTo>
                  <a:lnTo>
                    <a:pt x="326" y="230"/>
                  </a:lnTo>
                  <a:lnTo>
                    <a:pt x="355" y="196"/>
                  </a:lnTo>
                  <a:lnTo>
                    <a:pt x="384" y="157"/>
                  </a:lnTo>
                  <a:lnTo>
                    <a:pt x="408" y="118"/>
                  </a:lnTo>
                  <a:lnTo>
                    <a:pt x="434" y="78"/>
                  </a:lnTo>
                  <a:lnTo>
                    <a:pt x="461" y="37"/>
                  </a:lnTo>
                  <a:lnTo>
                    <a:pt x="485" y="0"/>
                  </a:lnTo>
                  <a:lnTo>
                    <a:pt x="487" y="2"/>
                  </a:lnTo>
                  <a:lnTo>
                    <a:pt x="487" y="8"/>
                  </a:lnTo>
                  <a:lnTo>
                    <a:pt x="485" y="13"/>
                  </a:lnTo>
                  <a:lnTo>
                    <a:pt x="480" y="18"/>
                  </a:lnTo>
                  <a:lnTo>
                    <a:pt x="478" y="26"/>
                  </a:lnTo>
                  <a:lnTo>
                    <a:pt x="473" y="31"/>
                  </a:lnTo>
                  <a:lnTo>
                    <a:pt x="470" y="37"/>
                  </a:lnTo>
                  <a:lnTo>
                    <a:pt x="468" y="4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50" name="Freeform 43"/>
            <p:cNvSpPr>
              <a:spLocks noChangeAspect="1"/>
            </p:cNvSpPr>
            <p:nvPr/>
          </p:nvSpPr>
          <p:spPr bwMode="auto">
            <a:xfrm>
              <a:off x="1318" y="2783"/>
              <a:ext cx="142" cy="99"/>
            </a:xfrm>
            <a:custGeom>
              <a:avLst/>
              <a:gdLst>
                <a:gd name="T0" fmla="*/ 141 w 141"/>
                <a:gd name="T1" fmla="*/ 81 h 99"/>
                <a:gd name="T2" fmla="*/ 139 w 141"/>
                <a:gd name="T3" fmla="*/ 99 h 99"/>
                <a:gd name="T4" fmla="*/ 65 w 141"/>
                <a:gd name="T5" fmla="*/ 16 h 99"/>
                <a:gd name="T6" fmla="*/ 57 w 141"/>
                <a:gd name="T7" fmla="*/ 24 h 99"/>
                <a:gd name="T8" fmla="*/ 48 w 141"/>
                <a:gd name="T9" fmla="*/ 31 h 99"/>
                <a:gd name="T10" fmla="*/ 41 w 141"/>
                <a:gd name="T11" fmla="*/ 39 h 99"/>
                <a:gd name="T12" fmla="*/ 31 w 141"/>
                <a:gd name="T13" fmla="*/ 47 h 99"/>
                <a:gd name="T14" fmla="*/ 24 w 141"/>
                <a:gd name="T15" fmla="*/ 58 h 99"/>
                <a:gd name="T16" fmla="*/ 14 w 141"/>
                <a:gd name="T17" fmla="*/ 65 h 99"/>
                <a:gd name="T18" fmla="*/ 7 w 141"/>
                <a:gd name="T19" fmla="*/ 71 h 99"/>
                <a:gd name="T20" fmla="*/ 0 w 141"/>
                <a:gd name="T21" fmla="*/ 79 h 99"/>
                <a:gd name="T22" fmla="*/ 0 w 141"/>
                <a:gd name="T23" fmla="*/ 65 h 99"/>
                <a:gd name="T24" fmla="*/ 65 w 141"/>
                <a:gd name="T25" fmla="*/ 0 h 99"/>
                <a:gd name="T26" fmla="*/ 72 w 141"/>
                <a:gd name="T27" fmla="*/ 3 h 99"/>
                <a:gd name="T28" fmla="*/ 141 w 141"/>
                <a:gd name="T29" fmla="*/ 81 h 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1"/>
                <a:gd name="T46" fmla="*/ 0 h 99"/>
                <a:gd name="T47" fmla="*/ 141 w 141"/>
                <a:gd name="T48" fmla="*/ 99 h 9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1" h="99">
                  <a:moveTo>
                    <a:pt x="141" y="81"/>
                  </a:moveTo>
                  <a:lnTo>
                    <a:pt x="139" y="99"/>
                  </a:lnTo>
                  <a:lnTo>
                    <a:pt x="65" y="16"/>
                  </a:lnTo>
                  <a:lnTo>
                    <a:pt x="57" y="24"/>
                  </a:lnTo>
                  <a:lnTo>
                    <a:pt x="48" y="31"/>
                  </a:lnTo>
                  <a:lnTo>
                    <a:pt x="41" y="39"/>
                  </a:lnTo>
                  <a:lnTo>
                    <a:pt x="31" y="47"/>
                  </a:lnTo>
                  <a:lnTo>
                    <a:pt x="24" y="58"/>
                  </a:lnTo>
                  <a:lnTo>
                    <a:pt x="14" y="65"/>
                  </a:lnTo>
                  <a:lnTo>
                    <a:pt x="7" y="71"/>
                  </a:lnTo>
                  <a:lnTo>
                    <a:pt x="0" y="79"/>
                  </a:lnTo>
                  <a:lnTo>
                    <a:pt x="0" y="65"/>
                  </a:lnTo>
                  <a:lnTo>
                    <a:pt x="65" y="0"/>
                  </a:lnTo>
                  <a:lnTo>
                    <a:pt x="72" y="3"/>
                  </a:lnTo>
                  <a:lnTo>
                    <a:pt x="141" y="8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51" name="Freeform 44"/>
            <p:cNvSpPr>
              <a:spLocks noChangeAspect="1"/>
            </p:cNvSpPr>
            <p:nvPr/>
          </p:nvSpPr>
          <p:spPr bwMode="auto">
            <a:xfrm>
              <a:off x="967" y="2860"/>
              <a:ext cx="283" cy="106"/>
            </a:xfrm>
            <a:custGeom>
              <a:avLst/>
              <a:gdLst>
                <a:gd name="T0" fmla="*/ 285 w 285"/>
                <a:gd name="T1" fmla="*/ 68 h 104"/>
                <a:gd name="T2" fmla="*/ 285 w 285"/>
                <a:gd name="T3" fmla="*/ 81 h 104"/>
                <a:gd name="T4" fmla="*/ 221 w 285"/>
                <a:gd name="T5" fmla="*/ 18 h 104"/>
                <a:gd name="T6" fmla="*/ 209 w 285"/>
                <a:gd name="T7" fmla="*/ 31 h 104"/>
                <a:gd name="T8" fmla="*/ 199 w 285"/>
                <a:gd name="T9" fmla="*/ 41 h 104"/>
                <a:gd name="T10" fmla="*/ 189 w 285"/>
                <a:gd name="T11" fmla="*/ 52 h 104"/>
                <a:gd name="T12" fmla="*/ 182 w 285"/>
                <a:gd name="T13" fmla="*/ 62 h 104"/>
                <a:gd name="T14" fmla="*/ 173 w 285"/>
                <a:gd name="T15" fmla="*/ 73 h 104"/>
                <a:gd name="T16" fmla="*/ 163 w 285"/>
                <a:gd name="T17" fmla="*/ 83 h 104"/>
                <a:gd name="T18" fmla="*/ 153 w 285"/>
                <a:gd name="T19" fmla="*/ 94 h 104"/>
                <a:gd name="T20" fmla="*/ 144 w 285"/>
                <a:gd name="T21" fmla="*/ 104 h 104"/>
                <a:gd name="T22" fmla="*/ 132 w 285"/>
                <a:gd name="T23" fmla="*/ 96 h 104"/>
                <a:gd name="T24" fmla="*/ 122 w 285"/>
                <a:gd name="T25" fmla="*/ 86 h 104"/>
                <a:gd name="T26" fmla="*/ 113 w 285"/>
                <a:gd name="T27" fmla="*/ 75 h 104"/>
                <a:gd name="T28" fmla="*/ 103 w 285"/>
                <a:gd name="T29" fmla="*/ 65 h 104"/>
                <a:gd name="T30" fmla="*/ 93 w 285"/>
                <a:gd name="T31" fmla="*/ 55 h 104"/>
                <a:gd name="T32" fmla="*/ 84 w 285"/>
                <a:gd name="T33" fmla="*/ 47 h 104"/>
                <a:gd name="T34" fmla="*/ 72 w 285"/>
                <a:gd name="T35" fmla="*/ 36 h 104"/>
                <a:gd name="T36" fmla="*/ 60 w 285"/>
                <a:gd name="T37" fmla="*/ 26 h 104"/>
                <a:gd name="T38" fmla="*/ 0 w 285"/>
                <a:gd name="T39" fmla="*/ 81 h 104"/>
                <a:gd name="T40" fmla="*/ 0 w 285"/>
                <a:gd name="T41" fmla="*/ 65 h 104"/>
                <a:gd name="T42" fmla="*/ 9 w 285"/>
                <a:gd name="T43" fmla="*/ 57 h 104"/>
                <a:gd name="T44" fmla="*/ 17 w 285"/>
                <a:gd name="T45" fmla="*/ 49 h 104"/>
                <a:gd name="T46" fmla="*/ 24 w 285"/>
                <a:gd name="T47" fmla="*/ 39 h 104"/>
                <a:gd name="T48" fmla="*/ 31 w 285"/>
                <a:gd name="T49" fmla="*/ 31 h 104"/>
                <a:gd name="T50" fmla="*/ 41 w 285"/>
                <a:gd name="T51" fmla="*/ 23 h 104"/>
                <a:gd name="T52" fmla="*/ 48 w 285"/>
                <a:gd name="T53" fmla="*/ 18 h 104"/>
                <a:gd name="T54" fmla="*/ 55 w 285"/>
                <a:gd name="T55" fmla="*/ 10 h 104"/>
                <a:gd name="T56" fmla="*/ 65 w 285"/>
                <a:gd name="T57" fmla="*/ 7 h 104"/>
                <a:gd name="T58" fmla="*/ 139 w 285"/>
                <a:gd name="T59" fmla="*/ 81 h 104"/>
                <a:gd name="T60" fmla="*/ 216 w 285"/>
                <a:gd name="T61" fmla="*/ 0 h 104"/>
                <a:gd name="T62" fmla="*/ 225 w 285"/>
                <a:gd name="T63" fmla="*/ 5 h 104"/>
                <a:gd name="T64" fmla="*/ 235 w 285"/>
                <a:gd name="T65" fmla="*/ 13 h 104"/>
                <a:gd name="T66" fmla="*/ 242 w 285"/>
                <a:gd name="T67" fmla="*/ 20 h 104"/>
                <a:gd name="T68" fmla="*/ 252 w 285"/>
                <a:gd name="T69" fmla="*/ 31 h 104"/>
                <a:gd name="T70" fmla="*/ 259 w 285"/>
                <a:gd name="T71" fmla="*/ 39 h 104"/>
                <a:gd name="T72" fmla="*/ 269 w 285"/>
                <a:gd name="T73" fmla="*/ 49 h 104"/>
                <a:gd name="T74" fmla="*/ 276 w 285"/>
                <a:gd name="T75" fmla="*/ 60 h 104"/>
                <a:gd name="T76" fmla="*/ 285 w 285"/>
                <a:gd name="T77" fmla="*/ 68 h 1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85"/>
                <a:gd name="T118" fmla="*/ 0 h 104"/>
                <a:gd name="T119" fmla="*/ 285 w 285"/>
                <a:gd name="T120" fmla="*/ 104 h 1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85" h="104">
                  <a:moveTo>
                    <a:pt x="285" y="68"/>
                  </a:moveTo>
                  <a:lnTo>
                    <a:pt x="285" y="81"/>
                  </a:lnTo>
                  <a:lnTo>
                    <a:pt x="221" y="18"/>
                  </a:lnTo>
                  <a:lnTo>
                    <a:pt x="209" y="31"/>
                  </a:lnTo>
                  <a:lnTo>
                    <a:pt x="199" y="41"/>
                  </a:lnTo>
                  <a:lnTo>
                    <a:pt x="189" y="52"/>
                  </a:lnTo>
                  <a:lnTo>
                    <a:pt x="182" y="62"/>
                  </a:lnTo>
                  <a:lnTo>
                    <a:pt x="173" y="73"/>
                  </a:lnTo>
                  <a:lnTo>
                    <a:pt x="163" y="83"/>
                  </a:lnTo>
                  <a:lnTo>
                    <a:pt x="153" y="94"/>
                  </a:lnTo>
                  <a:lnTo>
                    <a:pt x="144" y="104"/>
                  </a:lnTo>
                  <a:lnTo>
                    <a:pt x="132" y="96"/>
                  </a:lnTo>
                  <a:lnTo>
                    <a:pt x="122" y="86"/>
                  </a:lnTo>
                  <a:lnTo>
                    <a:pt x="113" y="75"/>
                  </a:lnTo>
                  <a:lnTo>
                    <a:pt x="103" y="65"/>
                  </a:lnTo>
                  <a:lnTo>
                    <a:pt x="93" y="55"/>
                  </a:lnTo>
                  <a:lnTo>
                    <a:pt x="84" y="47"/>
                  </a:lnTo>
                  <a:lnTo>
                    <a:pt x="72" y="36"/>
                  </a:lnTo>
                  <a:lnTo>
                    <a:pt x="60" y="26"/>
                  </a:lnTo>
                  <a:lnTo>
                    <a:pt x="0" y="81"/>
                  </a:lnTo>
                  <a:lnTo>
                    <a:pt x="0" y="65"/>
                  </a:lnTo>
                  <a:lnTo>
                    <a:pt x="9" y="57"/>
                  </a:lnTo>
                  <a:lnTo>
                    <a:pt x="17" y="49"/>
                  </a:lnTo>
                  <a:lnTo>
                    <a:pt x="24" y="39"/>
                  </a:lnTo>
                  <a:lnTo>
                    <a:pt x="31" y="31"/>
                  </a:lnTo>
                  <a:lnTo>
                    <a:pt x="41" y="23"/>
                  </a:lnTo>
                  <a:lnTo>
                    <a:pt x="48" y="18"/>
                  </a:lnTo>
                  <a:lnTo>
                    <a:pt x="55" y="10"/>
                  </a:lnTo>
                  <a:lnTo>
                    <a:pt x="65" y="7"/>
                  </a:lnTo>
                  <a:lnTo>
                    <a:pt x="139" y="81"/>
                  </a:lnTo>
                  <a:lnTo>
                    <a:pt x="216" y="0"/>
                  </a:lnTo>
                  <a:lnTo>
                    <a:pt x="225" y="5"/>
                  </a:lnTo>
                  <a:lnTo>
                    <a:pt x="235" y="13"/>
                  </a:lnTo>
                  <a:lnTo>
                    <a:pt x="242" y="20"/>
                  </a:lnTo>
                  <a:lnTo>
                    <a:pt x="252" y="31"/>
                  </a:lnTo>
                  <a:lnTo>
                    <a:pt x="259" y="39"/>
                  </a:lnTo>
                  <a:lnTo>
                    <a:pt x="269" y="49"/>
                  </a:lnTo>
                  <a:lnTo>
                    <a:pt x="276" y="60"/>
                  </a:lnTo>
                  <a:lnTo>
                    <a:pt x="285" y="6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52" name="Freeform 45"/>
            <p:cNvSpPr>
              <a:spLocks noChangeAspect="1"/>
            </p:cNvSpPr>
            <p:nvPr/>
          </p:nvSpPr>
          <p:spPr bwMode="auto">
            <a:xfrm>
              <a:off x="1314" y="2860"/>
              <a:ext cx="283" cy="106"/>
            </a:xfrm>
            <a:custGeom>
              <a:avLst/>
              <a:gdLst>
                <a:gd name="T0" fmla="*/ 82 w 284"/>
                <a:gd name="T1" fmla="*/ 10 h 104"/>
                <a:gd name="T2" fmla="*/ 99 w 284"/>
                <a:gd name="T3" fmla="*/ 31 h 104"/>
                <a:gd name="T4" fmla="*/ 118 w 284"/>
                <a:gd name="T5" fmla="*/ 52 h 104"/>
                <a:gd name="T6" fmla="*/ 137 w 284"/>
                <a:gd name="T7" fmla="*/ 70 h 104"/>
                <a:gd name="T8" fmla="*/ 224 w 284"/>
                <a:gd name="T9" fmla="*/ 5 h 104"/>
                <a:gd name="T10" fmla="*/ 240 w 284"/>
                <a:gd name="T11" fmla="*/ 18 h 104"/>
                <a:gd name="T12" fmla="*/ 255 w 284"/>
                <a:gd name="T13" fmla="*/ 31 h 104"/>
                <a:gd name="T14" fmla="*/ 267 w 284"/>
                <a:gd name="T15" fmla="*/ 47 h 104"/>
                <a:gd name="T16" fmla="*/ 284 w 284"/>
                <a:gd name="T17" fmla="*/ 60 h 104"/>
                <a:gd name="T18" fmla="*/ 281 w 284"/>
                <a:gd name="T19" fmla="*/ 75 h 104"/>
                <a:gd name="T20" fmla="*/ 279 w 284"/>
                <a:gd name="T21" fmla="*/ 75 h 104"/>
                <a:gd name="T22" fmla="*/ 274 w 284"/>
                <a:gd name="T23" fmla="*/ 75 h 104"/>
                <a:gd name="T24" fmla="*/ 272 w 284"/>
                <a:gd name="T25" fmla="*/ 73 h 104"/>
                <a:gd name="T26" fmla="*/ 267 w 284"/>
                <a:gd name="T27" fmla="*/ 65 h 104"/>
                <a:gd name="T28" fmla="*/ 255 w 284"/>
                <a:gd name="T29" fmla="*/ 52 h 104"/>
                <a:gd name="T30" fmla="*/ 243 w 284"/>
                <a:gd name="T31" fmla="*/ 41 h 104"/>
                <a:gd name="T32" fmla="*/ 231 w 284"/>
                <a:gd name="T33" fmla="*/ 28 h 104"/>
                <a:gd name="T34" fmla="*/ 221 w 284"/>
                <a:gd name="T35" fmla="*/ 26 h 104"/>
                <a:gd name="T36" fmla="*/ 212 w 284"/>
                <a:gd name="T37" fmla="*/ 34 h 104"/>
                <a:gd name="T38" fmla="*/ 204 w 284"/>
                <a:gd name="T39" fmla="*/ 41 h 104"/>
                <a:gd name="T40" fmla="*/ 197 w 284"/>
                <a:gd name="T41" fmla="*/ 52 h 104"/>
                <a:gd name="T42" fmla="*/ 195 w 284"/>
                <a:gd name="T43" fmla="*/ 55 h 104"/>
                <a:gd name="T44" fmla="*/ 180 w 284"/>
                <a:gd name="T45" fmla="*/ 68 h 104"/>
                <a:gd name="T46" fmla="*/ 168 w 284"/>
                <a:gd name="T47" fmla="*/ 81 h 104"/>
                <a:gd name="T48" fmla="*/ 156 w 284"/>
                <a:gd name="T49" fmla="*/ 94 h 104"/>
                <a:gd name="T50" fmla="*/ 142 w 284"/>
                <a:gd name="T51" fmla="*/ 104 h 104"/>
                <a:gd name="T52" fmla="*/ 128 w 284"/>
                <a:gd name="T53" fmla="*/ 83 h 104"/>
                <a:gd name="T54" fmla="*/ 108 w 284"/>
                <a:gd name="T55" fmla="*/ 60 h 104"/>
                <a:gd name="T56" fmla="*/ 89 w 284"/>
                <a:gd name="T57" fmla="*/ 36 h 104"/>
                <a:gd name="T58" fmla="*/ 70 w 284"/>
                <a:gd name="T59" fmla="*/ 15 h 104"/>
                <a:gd name="T60" fmla="*/ 53 w 284"/>
                <a:gd name="T61" fmla="*/ 31 h 104"/>
                <a:gd name="T62" fmla="*/ 36 w 284"/>
                <a:gd name="T63" fmla="*/ 47 h 104"/>
                <a:gd name="T64" fmla="*/ 20 w 284"/>
                <a:gd name="T65" fmla="*/ 62 h 104"/>
                <a:gd name="T66" fmla="*/ 3 w 284"/>
                <a:gd name="T67" fmla="*/ 78 h 104"/>
                <a:gd name="T68" fmla="*/ 68 w 284"/>
                <a:gd name="T69" fmla="*/ 0 h 1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4"/>
                <a:gd name="T106" fmla="*/ 0 h 104"/>
                <a:gd name="T107" fmla="*/ 284 w 284"/>
                <a:gd name="T108" fmla="*/ 104 h 1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4" h="104">
                  <a:moveTo>
                    <a:pt x="72" y="0"/>
                  </a:moveTo>
                  <a:lnTo>
                    <a:pt x="82" y="10"/>
                  </a:lnTo>
                  <a:lnTo>
                    <a:pt x="92" y="20"/>
                  </a:lnTo>
                  <a:lnTo>
                    <a:pt x="99" y="31"/>
                  </a:lnTo>
                  <a:lnTo>
                    <a:pt x="108" y="41"/>
                  </a:lnTo>
                  <a:lnTo>
                    <a:pt x="118" y="52"/>
                  </a:lnTo>
                  <a:lnTo>
                    <a:pt x="128" y="62"/>
                  </a:lnTo>
                  <a:lnTo>
                    <a:pt x="137" y="70"/>
                  </a:lnTo>
                  <a:lnTo>
                    <a:pt x="149" y="81"/>
                  </a:lnTo>
                  <a:lnTo>
                    <a:pt x="224" y="5"/>
                  </a:lnTo>
                  <a:lnTo>
                    <a:pt x="233" y="10"/>
                  </a:lnTo>
                  <a:lnTo>
                    <a:pt x="240" y="18"/>
                  </a:lnTo>
                  <a:lnTo>
                    <a:pt x="248" y="26"/>
                  </a:lnTo>
                  <a:lnTo>
                    <a:pt x="255" y="31"/>
                  </a:lnTo>
                  <a:lnTo>
                    <a:pt x="260" y="39"/>
                  </a:lnTo>
                  <a:lnTo>
                    <a:pt x="267" y="47"/>
                  </a:lnTo>
                  <a:lnTo>
                    <a:pt x="274" y="52"/>
                  </a:lnTo>
                  <a:lnTo>
                    <a:pt x="284" y="60"/>
                  </a:lnTo>
                  <a:lnTo>
                    <a:pt x="284" y="78"/>
                  </a:lnTo>
                  <a:lnTo>
                    <a:pt x="281" y="75"/>
                  </a:lnTo>
                  <a:lnTo>
                    <a:pt x="279" y="75"/>
                  </a:lnTo>
                  <a:lnTo>
                    <a:pt x="276" y="75"/>
                  </a:lnTo>
                  <a:lnTo>
                    <a:pt x="274" y="75"/>
                  </a:lnTo>
                  <a:lnTo>
                    <a:pt x="272" y="73"/>
                  </a:lnTo>
                  <a:lnTo>
                    <a:pt x="272" y="70"/>
                  </a:lnTo>
                  <a:lnTo>
                    <a:pt x="267" y="65"/>
                  </a:lnTo>
                  <a:lnTo>
                    <a:pt x="262" y="57"/>
                  </a:lnTo>
                  <a:lnTo>
                    <a:pt x="255" y="52"/>
                  </a:lnTo>
                  <a:lnTo>
                    <a:pt x="250" y="47"/>
                  </a:lnTo>
                  <a:lnTo>
                    <a:pt x="243" y="41"/>
                  </a:lnTo>
                  <a:lnTo>
                    <a:pt x="238" y="34"/>
                  </a:lnTo>
                  <a:lnTo>
                    <a:pt x="231" y="28"/>
                  </a:lnTo>
                  <a:lnTo>
                    <a:pt x="226" y="23"/>
                  </a:lnTo>
                  <a:lnTo>
                    <a:pt x="221" y="26"/>
                  </a:lnTo>
                  <a:lnTo>
                    <a:pt x="216" y="28"/>
                  </a:lnTo>
                  <a:lnTo>
                    <a:pt x="212" y="34"/>
                  </a:lnTo>
                  <a:lnTo>
                    <a:pt x="207" y="36"/>
                  </a:lnTo>
                  <a:lnTo>
                    <a:pt x="204" y="41"/>
                  </a:lnTo>
                  <a:lnTo>
                    <a:pt x="200" y="47"/>
                  </a:lnTo>
                  <a:lnTo>
                    <a:pt x="197" y="52"/>
                  </a:lnTo>
                  <a:lnTo>
                    <a:pt x="195" y="55"/>
                  </a:lnTo>
                  <a:lnTo>
                    <a:pt x="188" y="60"/>
                  </a:lnTo>
                  <a:lnTo>
                    <a:pt x="180" y="68"/>
                  </a:lnTo>
                  <a:lnTo>
                    <a:pt x="176" y="75"/>
                  </a:lnTo>
                  <a:lnTo>
                    <a:pt x="168" y="81"/>
                  </a:lnTo>
                  <a:lnTo>
                    <a:pt x="164" y="86"/>
                  </a:lnTo>
                  <a:lnTo>
                    <a:pt x="156" y="94"/>
                  </a:lnTo>
                  <a:lnTo>
                    <a:pt x="149" y="99"/>
                  </a:lnTo>
                  <a:lnTo>
                    <a:pt x="142" y="104"/>
                  </a:lnTo>
                  <a:lnTo>
                    <a:pt x="135" y="94"/>
                  </a:lnTo>
                  <a:lnTo>
                    <a:pt x="128" y="83"/>
                  </a:lnTo>
                  <a:lnTo>
                    <a:pt x="118" y="70"/>
                  </a:lnTo>
                  <a:lnTo>
                    <a:pt x="108" y="60"/>
                  </a:lnTo>
                  <a:lnTo>
                    <a:pt x="99" y="49"/>
                  </a:lnTo>
                  <a:lnTo>
                    <a:pt x="89" y="36"/>
                  </a:lnTo>
                  <a:lnTo>
                    <a:pt x="80" y="26"/>
                  </a:lnTo>
                  <a:lnTo>
                    <a:pt x="70" y="15"/>
                  </a:lnTo>
                  <a:lnTo>
                    <a:pt x="60" y="23"/>
                  </a:lnTo>
                  <a:lnTo>
                    <a:pt x="53" y="31"/>
                  </a:lnTo>
                  <a:lnTo>
                    <a:pt x="44" y="39"/>
                  </a:lnTo>
                  <a:lnTo>
                    <a:pt x="36" y="47"/>
                  </a:lnTo>
                  <a:lnTo>
                    <a:pt x="27" y="55"/>
                  </a:lnTo>
                  <a:lnTo>
                    <a:pt x="20" y="62"/>
                  </a:lnTo>
                  <a:lnTo>
                    <a:pt x="10" y="70"/>
                  </a:lnTo>
                  <a:lnTo>
                    <a:pt x="3" y="78"/>
                  </a:lnTo>
                  <a:lnTo>
                    <a:pt x="0" y="68"/>
                  </a:lnTo>
                  <a:lnTo>
                    <a:pt x="68" y="0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53" name="Freeform 46"/>
            <p:cNvSpPr>
              <a:spLocks noChangeAspect="1"/>
            </p:cNvSpPr>
            <p:nvPr/>
          </p:nvSpPr>
          <p:spPr bwMode="auto">
            <a:xfrm>
              <a:off x="950" y="3047"/>
              <a:ext cx="297" cy="349"/>
            </a:xfrm>
            <a:custGeom>
              <a:avLst/>
              <a:gdLst>
                <a:gd name="T0" fmla="*/ 298 w 298"/>
                <a:gd name="T1" fmla="*/ 68 h 346"/>
                <a:gd name="T2" fmla="*/ 298 w 298"/>
                <a:gd name="T3" fmla="*/ 346 h 346"/>
                <a:gd name="T4" fmla="*/ 272 w 298"/>
                <a:gd name="T5" fmla="*/ 341 h 346"/>
                <a:gd name="T6" fmla="*/ 245 w 298"/>
                <a:gd name="T7" fmla="*/ 335 h 346"/>
                <a:gd name="T8" fmla="*/ 221 w 298"/>
                <a:gd name="T9" fmla="*/ 325 h 346"/>
                <a:gd name="T10" fmla="*/ 197 w 298"/>
                <a:gd name="T11" fmla="*/ 314 h 346"/>
                <a:gd name="T12" fmla="*/ 176 w 298"/>
                <a:gd name="T13" fmla="*/ 304 h 346"/>
                <a:gd name="T14" fmla="*/ 154 w 298"/>
                <a:gd name="T15" fmla="*/ 288 h 346"/>
                <a:gd name="T16" fmla="*/ 135 w 298"/>
                <a:gd name="T17" fmla="*/ 272 h 346"/>
                <a:gd name="T18" fmla="*/ 116 w 298"/>
                <a:gd name="T19" fmla="*/ 257 h 346"/>
                <a:gd name="T20" fmla="*/ 99 w 298"/>
                <a:gd name="T21" fmla="*/ 238 h 346"/>
                <a:gd name="T22" fmla="*/ 82 w 298"/>
                <a:gd name="T23" fmla="*/ 217 h 346"/>
                <a:gd name="T24" fmla="*/ 65 w 298"/>
                <a:gd name="T25" fmla="*/ 197 h 346"/>
                <a:gd name="T26" fmla="*/ 51 w 298"/>
                <a:gd name="T27" fmla="*/ 176 h 346"/>
                <a:gd name="T28" fmla="*/ 36 w 298"/>
                <a:gd name="T29" fmla="*/ 152 h 346"/>
                <a:gd name="T30" fmla="*/ 24 w 298"/>
                <a:gd name="T31" fmla="*/ 128 h 346"/>
                <a:gd name="T32" fmla="*/ 12 w 298"/>
                <a:gd name="T33" fmla="*/ 105 h 346"/>
                <a:gd name="T34" fmla="*/ 0 w 298"/>
                <a:gd name="T35" fmla="*/ 79 h 346"/>
                <a:gd name="T36" fmla="*/ 75 w 298"/>
                <a:gd name="T37" fmla="*/ 3 h 346"/>
                <a:gd name="T38" fmla="*/ 87 w 298"/>
                <a:gd name="T39" fmla="*/ 13 h 346"/>
                <a:gd name="T40" fmla="*/ 96 w 298"/>
                <a:gd name="T41" fmla="*/ 21 h 346"/>
                <a:gd name="T42" fmla="*/ 106 w 298"/>
                <a:gd name="T43" fmla="*/ 32 h 346"/>
                <a:gd name="T44" fmla="*/ 116 w 298"/>
                <a:gd name="T45" fmla="*/ 42 h 346"/>
                <a:gd name="T46" fmla="*/ 125 w 298"/>
                <a:gd name="T47" fmla="*/ 55 h 346"/>
                <a:gd name="T48" fmla="*/ 135 w 298"/>
                <a:gd name="T49" fmla="*/ 66 h 346"/>
                <a:gd name="T50" fmla="*/ 147 w 298"/>
                <a:gd name="T51" fmla="*/ 76 h 346"/>
                <a:gd name="T52" fmla="*/ 156 w 298"/>
                <a:gd name="T53" fmla="*/ 87 h 346"/>
                <a:gd name="T54" fmla="*/ 231 w 298"/>
                <a:gd name="T55" fmla="*/ 0 h 346"/>
                <a:gd name="T56" fmla="*/ 236 w 298"/>
                <a:gd name="T57" fmla="*/ 0 h 346"/>
                <a:gd name="T58" fmla="*/ 298 w 298"/>
                <a:gd name="T59" fmla="*/ 68 h 34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98"/>
                <a:gd name="T91" fmla="*/ 0 h 346"/>
                <a:gd name="T92" fmla="*/ 298 w 298"/>
                <a:gd name="T93" fmla="*/ 346 h 34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98" h="346">
                  <a:moveTo>
                    <a:pt x="298" y="68"/>
                  </a:moveTo>
                  <a:lnTo>
                    <a:pt x="298" y="346"/>
                  </a:lnTo>
                  <a:lnTo>
                    <a:pt x="272" y="341"/>
                  </a:lnTo>
                  <a:lnTo>
                    <a:pt x="245" y="335"/>
                  </a:lnTo>
                  <a:lnTo>
                    <a:pt x="221" y="325"/>
                  </a:lnTo>
                  <a:lnTo>
                    <a:pt x="197" y="314"/>
                  </a:lnTo>
                  <a:lnTo>
                    <a:pt x="176" y="304"/>
                  </a:lnTo>
                  <a:lnTo>
                    <a:pt x="154" y="288"/>
                  </a:lnTo>
                  <a:lnTo>
                    <a:pt x="135" y="272"/>
                  </a:lnTo>
                  <a:lnTo>
                    <a:pt x="116" y="257"/>
                  </a:lnTo>
                  <a:lnTo>
                    <a:pt x="99" y="238"/>
                  </a:lnTo>
                  <a:lnTo>
                    <a:pt x="82" y="217"/>
                  </a:lnTo>
                  <a:lnTo>
                    <a:pt x="65" y="197"/>
                  </a:lnTo>
                  <a:lnTo>
                    <a:pt x="51" y="176"/>
                  </a:lnTo>
                  <a:lnTo>
                    <a:pt x="36" y="152"/>
                  </a:lnTo>
                  <a:lnTo>
                    <a:pt x="24" y="128"/>
                  </a:lnTo>
                  <a:lnTo>
                    <a:pt x="12" y="105"/>
                  </a:lnTo>
                  <a:lnTo>
                    <a:pt x="0" y="79"/>
                  </a:lnTo>
                  <a:lnTo>
                    <a:pt x="75" y="3"/>
                  </a:lnTo>
                  <a:lnTo>
                    <a:pt x="87" y="13"/>
                  </a:lnTo>
                  <a:lnTo>
                    <a:pt x="96" y="21"/>
                  </a:lnTo>
                  <a:lnTo>
                    <a:pt x="106" y="32"/>
                  </a:lnTo>
                  <a:lnTo>
                    <a:pt x="116" y="42"/>
                  </a:lnTo>
                  <a:lnTo>
                    <a:pt x="125" y="55"/>
                  </a:lnTo>
                  <a:lnTo>
                    <a:pt x="135" y="66"/>
                  </a:lnTo>
                  <a:lnTo>
                    <a:pt x="147" y="76"/>
                  </a:lnTo>
                  <a:lnTo>
                    <a:pt x="156" y="87"/>
                  </a:lnTo>
                  <a:lnTo>
                    <a:pt x="231" y="0"/>
                  </a:lnTo>
                  <a:lnTo>
                    <a:pt x="236" y="0"/>
                  </a:lnTo>
                  <a:lnTo>
                    <a:pt x="298" y="6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195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792717" y="1547191"/>
            <a:ext cx="7786800" cy="48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1296368" y="188640"/>
            <a:ext cx="658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Nároky plodin na živiny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871703" y="1521320"/>
            <a:ext cx="7841894" cy="45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1296368" y="188640"/>
            <a:ext cx="658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Nároky plodin na živiny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21"/>
          <p:cNvGraphicFramePr>
            <a:graphicFrameLocks/>
          </p:cNvGraphicFramePr>
          <p:nvPr/>
        </p:nvGraphicFramePr>
        <p:xfrm>
          <a:off x="971600" y="1700808"/>
          <a:ext cx="7704856" cy="4735189"/>
        </p:xfrm>
        <a:graphic>
          <a:graphicData uri="http://schemas.openxmlformats.org/drawingml/2006/table">
            <a:tbl>
              <a:tblPr/>
              <a:tblGrid>
                <a:gridCol w="1885689"/>
                <a:gridCol w="2506799"/>
                <a:gridCol w="3312368"/>
              </a:tblGrid>
              <a:tr h="379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Trofická úroveň</a:t>
                      </a:r>
                    </a:p>
                  </a:txBody>
                  <a:tcPr marL="91445" marR="91445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Zástupce</a:t>
                      </a:r>
                    </a:p>
                  </a:txBody>
                  <a:tcPr marL="91445" marR="91445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Endpoint</a:t>
                      </a:r>
                    </a:p>
                  </a:txBody>
                  <a:tcPr marL="91445" marR="91445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687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Dekompozitoři</a:t>
                      </a:r>
                    </a:p>
                  </a:txBody>
                  <a:tcPr marL="91445" marR="91445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Půdní 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mikroflora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45" marR="91445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Inhibice respirace</a:t>
                      </a:r>
                    </a:p>
                  </a:txBody>
                  <a:tcPr marL="91445" marR="91445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528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</a:rPr>
                        <a:t>Vibrio 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</a:rPr>
                        <a:t>fischeri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45" marR="91445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</a:rPr>
                        <a:t>Inhibice 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</a:rPr>
                        <a:t>luminescence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45" marR="91445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4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Arthrobacter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globiformis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45" marR="91445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Inhibice 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dehydrogenázové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 aktivity</a:t>
                      </a:r>
                    </a:p>
                  </a:txBody>
                  <a:tcPr marL="91445" marR="91445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8854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Producenti</a:t>
                      </a:r>
                    </a:p>
                  </a:txBody>
                  <a:tcPr marL="91445" marR="91445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Amonifikační bakterie</a:t>
                      </a:r>
                    </a:p>
                  </a:txBody>
                  <a:tcPr marL="91445" marR="91445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Inhibice amonifikace</a:t>
                      </a:r>
                    </a:p>
                  </a:txBody>
                  <a:tcPr marL="91445" marR="91445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4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Salát</a:t>
                      </a:r>
                    </a:p>
                  </a:txBody>
                  <a:tcPr marL="91445" marR="91445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Inhibice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růstu kořene</a:t>
                      </a:r>
                    </a:p>
                  </a:txBody>
                  <a:tcPr marL="91445" marR="91445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4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</a:rPr>
                        <a:t>Okřehek</a:t>
                      </a:r>
                    </a:p>
                  </a:txBody>
                  <a:tcPr marL="91445" marR="91445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</a:rPr>
                        <a:t>Inhibice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</a:rPr>
                        <a:t>růstu</a:t>
                      </a:r>
                    </a:p>
                  </a:txBody>
                  <a:tcPr marL="91445" marR="91445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4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</a:rPr>
                        <a:t>Řasy</a:t>
                      </a:r>
                    </a:p>
                  </a:txBody>
                  <a:tcPr marL="91445" marR="91445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</a:rPr>
                        <a:t>Inhibice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</a:rPr>
                        <a:t>růstu</a:t>
                      </a:r>
                    </a:p>
                  </a:txBody>
                  <a:tcPr marL="91445" marR="91445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5284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on</a:t>
                      </a:r>
                      <a:r>
                        <a:rPr kumimoji="0" lang="cs-C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z</a:t>
                      </a:r>
                      <a:r>
                        <a:rPr kumimoji="0" lang="en-US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ume</a:t>
                      </a:r>
                      <a:r>
                        <a:rPr kumimoji="0" lang="cs-CZ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nti</a:t>
                      </a:r>
                      <a:endParaRPr kumimoji="0" lang="cs-CZ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45" marR="91445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Chvostoskoci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45" marR="91445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Inhibice re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produ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kce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45" marR="91445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4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Roupice</a:t>
                      </a:r>
                    </a:p>
                  </a:txBody>
                  <a:tcPr marL="91445" marR="91445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Inhibice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reprodu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kce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45" marR="91445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4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Roztoči</a:t>
                      </a:r>
                    </a:p>
                  </a:txBody>
                  <a:tcPr marL="91445" marR="91445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Inhibice r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eprod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ukce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45" marR="91445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1296368" y="188640"/>
            <a:ext cx="658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Testy ekotoxicity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827584" y="1844824"/>
            <a:ext cx="7929562" cy="3046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cs-CZ" sz="3600" dirty="0">
                <a:cs typeface="Times New Roman" pitchFamily="18" charset="0"/>
              </a:rPr>
              <a:t> </a:t>
            </a:r>
            <a:r>
              <a:rPr lang="cs-CZ" sz="3600" dirty="0" err="1">
                <a:cs typeface="Times New Roman" pitchFamily="18" charset="0"/>
              </a:rPr>
              <a:t>Digestát</a:t>
            </a:r>
            <a:r>
              <a:rPr lang="cs-CZ" sz="3600" dirty="0">
                <a:cs typeface="Times New Roman" pitchFamily="18" charset="0"/>
              </a:rPr>
              <a:t> I </a:t>
            </a:r>
            <a:r>
              <a:rPr lang="cs-CZ" sz="2400" dirty="0">
                <a:cs typeface="Times New Roman" pitchFamily="18" charset="0"/>
              </a:rPr>
              <a:t>(obsah čistírenských kalů)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cs-CZ" sz="3600" dirty="0"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sz="3600" dirty="0">
                <a:cs typeface="Times New Roman" pitchFamily="18" charset="0"/>
              </a:rPr>
              <a:t> </a:t>
            </a:r>
            <a:r>
              <a:rPr lang="cs-CZ" sz="4000" dirty="0" err="1">
                <a:cs typeface="Times New Roman" pitchFamily="18" charset="0"/>
              </a:rPr>
              <a:t>Digestát</a:t>
            </a:r>
            <a:r>
              <a:rPr lang="cs-CZ" sz="4000" dirty="0">
                <a:cs typeface="Times New Roman" pitchFamily="18" charset="0"/>
              </a:rPr>
              <a:t> II </a:t>
            </a:r>
            <a:r>
              <a:rPr lang="cs-CZ" sz="2400" dirty="0">
                <a:cs typeface="Times New Roman" pitchFamily="18" charset="0"/>
              </a:rPr>
              <a:t>(obsah vedlejších živočišných produktů)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cs-CZ" sz="3600" dirty="0"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sz="4000" dirty="0">
                <a:cs typeface="Times New Roman" pitchFamily="18" charset="0"/>
              </a:rPr>
              <a:t> Prasečí kejda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296368" y="188640"/>
            <a:ext cx="658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Praktické výstupy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890339" y="1978962"/>
            <a:ext cx="7858125" cy="39703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sz="3600" dirty="0">
                <a:cs typeface="Times New Roman" pitchFamily="18" charset="0"/>
              </a:rPr>
              <a:t>  transformace uhlíku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cs-CZ" sz="3600" dirty="0"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sz="3600" dirty="0">
                <a:cs typeface="Times New Roman" pitchFamily="18" charset="0"/>
              </a:rPr>
              <a:t> krátkodobá nitrifikační aktivita (SNA)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cs-CZ" sz="3600" dirty="0"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sz="3600" dirty="0">
                <a:cs typeface="Times New Roman" pitchFamily="18" charset="0"/>
              </a:rPr>
              <a:t> reprodukční test s roupicemi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cs-CZ" sz="3600" dirty="0"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sz="3600" dirty="0">
                <a:cs typeface="Times New Roman" pitchFamily="18" charset="0"/>
              </a:rPr>
              <a:t> reprodukční test s chvostoskoky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296368" y="188640"/>
            <a:ext cx="658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Praktické výstupy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214438"/>
            <a:ext cx="4319587" cy="260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14438"/>
            <a:ext cx="4319588" cy="260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857625"/>
            <a:ext cx="4319588" cy="2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899592" y="4437112"/>
            <a:ext cx="4000500" cy="16312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Kejda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Digestát</a:t>
            </a: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Digestát</a:t>
            </a: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II</a:t>
            </a:r>
          </a:p>
        </p:txBody>
      </p:sp>
      <p:sp>
        <p:nvSpPr>
          <p:cNvPr id="14" name="Šipka doprava 13"/>
          <p:cNvSpPr/>
          <p:nvPr/>
        </p:nvSpPr>
        <p:spPr>
          <a:xfrm rot="19677566">
            <a:off x="1643063" y="3929063"/>
            <a:ext cx="1000125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6" name="Šipka doprava 15"/>
          <p:cNvSpPr/>
          <p:nvPr/>
        </p:nvSpPr>
        <p:spPr>
          <a:xfrm rot="19677566">
            <a:off x="1982788" y="4160838"/>
            <a:ext cx="3059112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7" name="Šipka doprava 16"/>
          <p:cNvSpPr/>
          <p:nvPr/>
        </p:nvSpPr>
        <p:spPr>
          <a:xfrm>
            <a:off x="2143125" y="5786438"/>
            <a:ext cx="2160588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1296368" y="188640"/>
            <a:ext cx="658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Praktické výstupy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214438"/>
            <a:ext cx="4319587" cy="260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17613"/>
            <a:ext cx="4319588" cy="260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857625"/>
            <a:ext cx="4319588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Šipka doprava 19"/>
          <p:cNvSpPr/>
          <p:nvPr/>
        </p:nvSpPr>
        <p:spPr>
          <a:xfrm rot="19677566">
            <a:off x="1643063" y="3929063"/>
            <a:ext cx="1000125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1" name="Šipka doprava 20"/>
          <p:cNvSpPr/>
          <p:nvPr/>
        </p:nvSpPr>
        <p:spPr>
          <a:xfrm rot="19677566">
            <a:off x="1982788" y="4160838"/>
            <a:ext cx="3059112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2" name="Šipka doprava 21"/>
          <p:cNvSpPr/>
          <p:nvPr/>
        </p:nvSpPr>
        <p:spPr>
          <a:xfrm>
            <a:off x="2143125" y="5786438"/>
            <a:ext cx="2160588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1296368" y="188640"/>
            <a:ext cx="658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Praktické výstupy</a:t>
            </a:r>
            <a:endParaRPr lang="cs-CZ" sz="24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899592" y="4437112"/>
            <a:ext cx="4000500" cy="16312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Kejda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Digestát</a:t>
            </a: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Digestát</a:t>
            </a: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217613"/>
            <a:ext cx="4319587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14438"/>
            <a:ext cx="4319588" cy="259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857625"/>
            <a:ext cx="4319588" cy="2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Šipka doprava 10"/>
          <p:cNvSpPr/>
          <p:nvPr/>
        </p:nvSpPr>
        <p:spPr>
          <a:xfrm rot="19677566">
            <a:off x="1643063" y="3929063"/>
            <a:ext cx="1000125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2" name="Šipka doprava 11"/>
          <p:cNvSpPr/>
          <p:nvPr/>
        </p:nvSpPr>
        <p:spPr>
          <a:xfrm rot="19677566">
            <a:off x="1982788" y="4160838"/>
            <a:ext cx="3059112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3" name="Šipka doprava 12"/>
          <p:cNvSpPr/>
          <p:nvPr/>
        </p:nvSpPr>
        <p:spPr>
          <a:xfrm>
            <a:off x="2143125" y="5786438"/>
            <a:ext cx="2160588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1296368" y="188640"/>
            <a:ext cx="658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Praktické výstupy</a:t>
            </a:r>
            <a:endParaRPr lang="cs-CZ" sz="24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899592" y="4437112"/>
            <a:ext cx="4000500" cy="16312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Kejda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Digestát</a:t>
            </a: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Digestát</a:t>
            </a: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7238" y="1214438"/>
            <a:ext cx="4319587" cy="260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Šipka doprava 18"/>
          <p:cNvSpPr/>
          <p:nvPr/>
        </p:nvSpPr>
        <p:spPr>
          <a:xfrm rot="19677566">
            <a:off x="1643063" y="3929063"/>
            <a:ext cx="1000125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1" name="Šipka doprava 20"/>
          <p:cNvSpPr/>
          <p:nvPr/>
        </p:nvSpPr>
        <p:spPr>
          <a:xfrm>
            <a:off x="2143125" y="5786438"/>
            <a:ext cx="2160588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1024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214438"/>
            <a:ext cx="4319587" cy="260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7238" y="3857625"/>
            <a:ext cx="4319587" cy="2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Šipka doprava 19"/>
          <p:cNvSpPr/>
          <p:nvPr/>
        </p:nvSpPr>
        <p:spPr>
          <a:xfrm rot="19677566">
            <a:off x="1982788" y="4160838"/>
            <a:ext cx="3059112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1296368" y="188640"/>
            <a:ext cx="658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Praktické výstupy</a:t>
            </a:r>
            <a:endParaRPr lang="cs-CZ" sz="24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899592" y="4437112"/>
            <a:ext cx="4000500" cy="16312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Kejda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Digestát</a:t>
            </a: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Digestát</a:t>
            </a: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791518" y="1552946"/>
          <a:ext cx="4500562" cy="2524126"/>
        </p:xfrm>
        <a:graphic>
          <a:graphicData uri="http://schemas.openxmlformats.org/drawingml/2006/table">
            <a:tbl>
              <a:tblPr/>
              <a:tblGrid>
                <a:gridCol w="750887"/>
                <a:gridCol w="749300"/>
                <a:gridCol w="1000125"/>
                <a:gridCol w="1000125"/>
                <a:gridCol w="1000125"/>
              </a:tblGrid>
              <a:tr h="319088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Tab</a:t>
                      </a:r>
                      <a:r>
                        <a:rPr kumimoji="0" lang="cs-CZ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ulka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1:	</a:t>
                      </a:r>
                      <a:r>
                        <a:rPr kumimoji="0" lang="cs-C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Obsah </a:t>
                      </a:r>
                      <a:r>
                        <a:rPr kumimoji="0" lang="cs-CZ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težkých</a:t>
                      </a:r>
                      <a:r>
                        <a:rPr kumimoji="0" lang="cs-C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kovů v sušině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mg.kg</a:t>
                      </a:r>
                      <a:r>
                        <a:rPr kumimoji="0" lang="en-US" sz="9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-1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) 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Limit</a:t>
                      </a:r>
                      <a:r>
                        <a:rPr kumimoji="0" 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ní hodnoty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Diges</a:t>
                      </a:r>
                      <a:r>
                        <a:rPr kumimoji="0" 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tát I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Digest</a:t>
                      </a:r>
                      <a:r>
                        <a:rPr kumimoji="0" 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át II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Kejda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Cd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&lt; 0,1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0,28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&lt; 0,5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Pb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100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&lt; 2,5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3,63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&lt; 3,5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Hg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0,038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0,040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0,027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As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&lt; 0,5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2,84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&lt; 2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Cr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100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2,79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14,3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10,85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Cu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19,8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19,6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491,7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Mo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0,6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2,07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9,222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Ni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50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2,62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15,4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11,42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Zn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300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110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65,3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1062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467742" y="4293096"/>
          <a:ext cx="8640762" cy="2514600"/>
        </p:xfrm>
        <a:graphic>
          <a:graphicData uri="http://schemas.openxmlformats.org/drawingml/2006/table">
            <a:tbl>
              <a:tblPr/>
              <a:tblGrid>
                <a:gridCol w="979487"/>
                <a:gridCol w="882650"/>
                <a:gridCol w="884238"/>
                <a:gridCol w="882650"/>
                <a:gridCol w="877887"/>
                <a:gridCol w="877888"/>
                <a:gridCol w="881062"/>
                <a:gridCol w="793750"/>
                <a:gridCol w="792163"/>
                <a:gridCol w="788987"/>
              </a:tblGrid>
              <a:tr h="314325">
                <a:tc gridSpan="10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Tab</a:t>
                      </a:r>
                      <a:r>
                        <a:rPr kumimoji="0" lang="cs-CZ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ulka</a:t>
                      </a:r>
                      <a:r>
                        <a:rPr kumimoji="0" lang="cs-C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2:	</a:t>
                      </a:r>
                      <a:r>
                        <a:rPr kumimoji="0" lang="cs-C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Výsledky toxicity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t.ha</a:t>
                      </a:r>
                      <a:r>
                        <a:rPr kumimoji="0" lang="en-US" sz="9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-1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) 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Digest</a:t>
                      </a:r>
                      <a:r>
                        <a:rPr kumimoji="0" 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át I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Digest</a:t>
                      </a:r>
                      <a:r>
                        <a:rPr kumimoji="0" 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át II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Standard"/>
                          <a:cs typeface="Times New Roman" pitchFamily="18" charset="0"/>
                        </a:rPr>
                        <a:t>Kejda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SNA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EC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FC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SNA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EC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FC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SNA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EC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FC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NOEC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80,0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10,0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80,0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10,0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80,0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80,0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40,0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20,0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20,0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LOEC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160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20,0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160,0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20,0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160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160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80,0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40,0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40,0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EC</a:t>
                      </a:r>
                      <a:r>
                        <a:rPr kumimoji="0" lang="en-US" sz="9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20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n.d.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22,3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n.d.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59,9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96,3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134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107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38,6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28,7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EC</a:t>
                      </a:r>
                      <a:r>
                        <a:rPr kumimoji="0" lang="en-US" sz="9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50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n.d.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116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n.d.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154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145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150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253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129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35,3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4325">
                <a:tc gridSpan="10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n.d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. – </a:t>
                      </a:r>
                      <a:r>
                        <a:rPr kumimoji="0" lang="cs-C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nespočteno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 Standard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5364088" y="1412776"/>
            <a:ext cx="3779912" cy="1938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latin typeface="+mj-lt"/>
                <a:cs typeface="Times New Roman" pitchFamily="18" charset="0"/>
              </a:rPr>
              <a:t>Doporučená aplikační dávka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>
              <a:latin typeface="+mj-lt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latin typeface="+mj-lt"/>
                <a:cs typeface="Times New Roman" pitchFamily="18" charset="0"/>
              </a:rPr>
              <a:t>Digestát I   </a:t>
            </a:r>
            <a:r>
              <a:rPr lang="cs-CZ" sz="2400" dirty="0" smtClean="0">
                <a:latin typeface="+mj-lt"/>
                <a:cs typeface="Times New Roman" pitchFamily="18" charset="0"/>
              </a:rPr>
              <a:t> 40 </a:t>
            </a:r>
            <a:r>
              <a:rPr lang="cs-CZ" sz="2400" dirty="0" err="1">
                <a:latin typeface="+mj-lt"/>
                <a:cs typeface="Times New Roman" pitchFamily="18" charset="0"/>
              </a:rPr>
              <a:t>t.ha</a:t>
            </a:r>
            <a:r>
              <a:rPr lang="cs-CZ" sz="2400" baseline="30000" dirty="0">
                <a:latin typeface="+mj-lt"/>
                <a:cs typeface="Times New Roman" pitchFamily="18" charset="0"/>
              </a:rPr>
              <a:t>-1</a:t>
            </a:r>
            <a:r>
              <a:rPr lang="cs-CZ" sz="2400" dirty="0">
                <a:latin typeface="+mj-lt"/>
                <a:cs typeface="Times New Roman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latin typeface="+mj-lt"/>
                <a:cs typeface="Times New Roman" pitchFamily="18" charset="0"/>
              </a:rPr>
              <a:t>Digestát </a:t>
            </a:r>
            <a:r>
              <a:rPr lang="cs-CZ" sz="2400" dirty="0" smtClean="0">
                <a:latin typeface="+mj-lt"/>
                <a:cs typeface="Times New Roman" pitchFamily="18" charset="0"/>
              </a:rPr>
              <a:t>II   </a:t>
            </a:r>
            <a:r>
              <a:rPr lang="cs-CZ" sz="2400" dirty="0">
                <a:latin typeface="+mj-lt"/>
                <a:cs typeface="Times New Roman" pitchFamily="18" charset="0"/>
              </a:rPr>
              <a:t>40 </a:t>
            </a:r>
            <a:r>
              <a:rPr lang="cs-CZ" sz="2400" dirty="0" err="1">
                <a:latin typeface="+mj-lt"/>
                <a:cs typeface="Times New Roman" pitchFamily="18" charset="0"/>
              </a:rPr>
              <a:t>t.ha</a:t>
            </a:r>
            <a:r>
              <a:rPr lang="cs-CZ" sz="2400" baseline="30000" dirty="0">
                <a:latin typeface="+mj-lt"/>
                <a:cs typeface="Times New Roman" pitchFamily="18" charset="0"/>
              </a:rPr>
              <a:t>-1</a:t>
            </a:r>
            <a:r>
              <a:rPr lang="cs-CZ" sz="2400" dirty="0">
                <a:latin typeface="+mj-lt"/>
                <a:cs typeface="Times New Roman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latin typeface="+mj-lt"/>
                <a:cs typeface="Times New Roman" pitchFamily="18" charset="0"/>
              </a:rPr>
              <a:t>Kejda         </a:t>
            </a:r>
            <a:r>
              <a:rPr lang="cs-CZ" sz="2400" dirty="0" smtClean="0">
                <a:latin typeface="+mj-lt"/>
                <a:cs typeface="Times New Roman" pitchFamily="18" charset="0"/>
              </a:rPr>
              <a:t>  80 </a:t>
            </a:r>
            <a:r>
              <a:rPr lang="cs-CZ" sz="2400" dirty="0" err="1">
                <a:latin typeface="+mj-lt"/>
                <a:cs typeface="Times New Roman" pitchFamily="18" charset="0"/>
              </a:rPr>
              <a:t>t.ha</a:t>
            </a:r>
            <a:r>
              <a:rPr lang="cs-CZ" sz="2400" baseline="30000" dirty="0">
                <a:latin typeface="+mj-lt"/>
                <a:cs typeface="Times New Roman" pitchFamily="18" charset="0"/>
              </a:rPr>
              <a:t>-1</a:t>
            </a:r>
            <a:r>
              <a:rPr lang="cs-CZ" sz="2400" dirty="0">
                <a:latin typeface="+mj-lt"/>
                <a:cs typeface="Times New Roman" pitchFamily="18" charset="0"/>
              </a:rPr>
              <a:t> </a:t>
            </a:r>
          </a:p>
        </p:txBody>
      </p:sp>
      <p:sp>
        <p:nvSpPr>
          <p:cNvPr id="9" name="Elipsa 8"/>
          <p:cNvSpPr/>
          <p:nvPr/>
        </p:nvSpPr>
        <p:spPr>
          <a:xfrm>
            <a:off x="2453278" y="5915937"/>
            <a:ext cx="642937" cy="2857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0" name="Elipsa 9"/>
          <p:cNvSpPr/>
          <p:nvPr/>
        </p:nvSpPr>
        <p:spPr>
          <a:xfrm>
            <a:off x="2453277" y="5553615"/>
            <a:ext cx="642938" cy="2857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8381375" y="5575438"/>
            <a:ext cx="642938" cy="2857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7590800" y="5575438"/>
            <a:ext cx="642938" cy="2857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7584450" y="5892938"/>
            <a:ext cx="642938" cy="2857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8381375" y="5891350"/>
            <a:ext cx="642938" cy="2857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296368" y="188640"/>
            <a:ext cx="658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Praktické výstupy</a:t>
            </a:r>
            <a:endParaRPr lang="cs-CZ" sz="2400" b="1" dirty="0"/>
          </a:p>
        </p:txBody>
      </p:sp>
      <p:sp>
        <p:nvSpPr>
          <p:cNvPr id="17" name="Elipsa 16"/>
          <p:cNvSpPr/>
          <p:nvPr/>
        </p:nvSpPr>
        <p:spPr>
          <a:xfrm>
            <a:off x="4693688" y="3205550"/>
            <a:ext cx="642937" cy="2857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8" name="Elipsa 17"/>
          <p:cNvSpPr/>
          <p:nvPr/>
        </p:nvSpPr>
        <p:spPr>
          <a:xfrm>
            <a:off x="4697401" y="3839580"/>
            <a:ext cx="642937" cy="2857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076" y="4725144"/>
            <a:ext cx="2434721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ek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4473" y="4725144"/>
            <a:ext cx="1861223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1296368" y="188640"/>
            <a:ext cx="658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Nakládání s odpady</a:t>
            </a:r>
            <a:endParaRPr lang="cs-CZ" sz="2400" b="1" dirty="0"/>
          </a:p>
        </p:txBody>
      </p:sp>
      <p:pic>
        <p:nvPicPr>
          <p:cNvPr id="32772" name="Picture 4" descr="http://www.ccibioenergy.com/userfiles/html_img/phs%204%20%20%20%20%20Digestate%20Close%20U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7902" y="4725144"/>
            <a:ext cx="2436098" cy="1620000"/>
          </a:xfrm>
          <a:prstGeom prst="rect">
            <a:avLst/>
          </a:prstGeom>
          <a:noFill/>
        </p:spPr>
      </p:pic>
      <p:pic>
        <p:nvPicPr>
          <p:cNvPr id="32773" name="Picture 5" descr="D:\Martin Vana\Prace materialy\Prezentace\Prezentace RECETOX\World_Canada_Seattle_town_007535_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1556034"/>
            <a:ext cx="3168000" cy="1980000"/>
          </a:xfrm>
          <a:prstGeom prst="rect">
            <a:avLst/>
          </a:prstGeom>
          <a:noFill/>
        </p:spPr>
      </p:pic>
      <p:pic>
        <p:nvPicPr>
          <p:cNvPr id="32774" name="Picture 6" descr="D:\Martin Vana\Prace materialy\Prezentace\Prezentace RECETOX\256132-gallery1-n51s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7532" y="1556792"/>
            <a:ext cx="3520000" cy="1980000"/>
          </a:xfrm>
          <a:prstGeom prst="rect">
            <a:avLst/>
          </a:prstGeom>
          <a:noFill/>
        </p:spPr>
      </p:pic>
      <p:pic>
        <p:nvPicPr>
          <p:cNvPr id="2" name="Obrázek 8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4806" y="4725144"/>
            <a:ext cx="2158987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99592" y="2900536"/>
            <a:ext cx="6400800" cy="1752600"/>
          </a:xfrm>
        </p:spPr>
        <p:txBody>
          <a:bodyPr/>
          <a:lstStyle/>
          <a:p>
            <a:r>
              <a:rPr lang="cs-CZ" sz="6000" dirty="0" smtClean="0">
                <a:solidFill>
                  <a:schemeClr val="tx1"/>
                </a:solidFill>
              </a:rPr>
              <a:t>Děkuji za pozornost</a:t>
            </a:r>
            <a:endParaRPr lang="cs-CZ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48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899592" y="1556792"/>
          <a:ext cx="7703999" cy="4872510"/>
        </p:xfrm>
        <a:graphic>
          <a:graphicData uri="http://schemas.openxmlformats.org/drawingml/2006/table">
            <a:tbl>
              <a:tblPr/>
              <a:tblGrid>
                <a:gridCol w="1325994"/>
                <a:gridCol w="1269535"/>
                <a:gridCol w="1271992"/>
                <a:gridCol w="1304733"/>
                <a:gridCol w="1106633"/>
                <a:gridCol w="1425112"/>
              </a:tblGrid>
              <a:tr h="828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b="1" dirty="0">
                          <a:latin typeface="Calibri"/>
                          <a:ea typeface="Calibri"/>
                          <a:cs typeface="Times New Roman"/>
                        </a:rPr>
                        <a:t>Celkem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b="1" dirty="0">
                          <a:latin typeface="Calibri"/>
                          <a:ea typeface="Calibri"/>
                          <a:cs typeface="Times New Roman"/>
                        </a:rPr>
                        <a:t>Skládky podíl v %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b="1" dirty="0">
                          <a:latin typeface="Calibri"/>
                          <a:ea typeface="Calibri"/>
                          <a:cs typeface="Times New Roman"/>
                        </a:rPr>
                        <a:t>Spalovny podíl v %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b="1" dirty="0">
                          <a:latin typeface="Calibri"/>
                          <a:ea typeface="Calibri"/>
                          <a:cs typeface="Times New Roman"/>
                        </a:rPr>
                        <a:t>Recyklace podíl v %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b="1" dirty="0">
                          <a:latin typeface="Calibri"/>
                          <a:ea typeface="Calibri"/>
                          <a:cs typeface="Times New Roman"/>
                        </a:rPr>
                        <a:t>Kompostování a digesce podíl v %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9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b="1" dirty="0">
                          <a:latin typeface="Calibri"/>
                          <a:ea typeface="Calibri"/>
                          <a:cs typeface="Times New Roman"/>
                        </a:rPr>
                        <a:t>ČR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latin typeface="Calibri"/>
                          <a:ea typeface="Calibri"/>
                          <a:cs typeface="Times New Roman"/>
                        </a:rPr>
                        <a:t>320</a:t>
                      </a:r>
                    </a:p>
                  </a:txBody>
                  <a:tcPr marL="68580" marR="68580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latin typeface="Calibri"/>
                          <a:ea typeface="Calibri"/>
                          <a:cs typeface="Times New Roman"/>
                        </a:rPr>
                        <a:t>65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9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b="1" dirty="0">
                          <a:latin typeface="Calibri"/>
                          <a:ea typeface="Calibri"/>
                          <a:cs typeface="Times New Roman"/>
                        </a:rPr>
                        <a:t>Polsko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latin typeface="Calibri"/>
                          <a:ea typeface="Calibri"/>
                          <a:cs typeface="Times New Roman"/>
                        </a:rPr>
                        <a:t>315</a:t>
                      </a:r>
                    </a:p>
                  </a:txBody>
                  <a:tcPr marL="68580" marR="68580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latin typeface="Calibri"/>
                          <a:ea typeface="Calibri"/>
                          <a:cs typeface="Times New Roman"/>
                        </a:rPr>
                        <a:t>57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9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b="1" dirty="0">
                          <a:latin typeface="Calibri"/>
                          <a:ea typeface="Calibri"/>
                          <a:cs typeface="Times New Roman"/>
                        </a:rPr>
                        <a:t>Slovensko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latin typeface="Calibri"/>
                          <a:ea typeface="Calibri"/>
                          <a:cs typeface="Times New Roman"/>
                        </a:rPr>
                        <a:t>327</a:t>
                      </a:r>
                    </a:p>
                  </a:txBody>
                  <a:tcPr marL="68580" marR="68580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latin typeface="Calibri"/>
                          <a:ea typeface="Calibri"/>
                          <a:cs typeface="Times New Roman"/>
                        </a:rPr>
                        <a:t>75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9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b="1" dirty="0">
                          <a:latin typeface="Calibri"/>
                          <a:ea typeface="Calibri"/>
                          <a:cs typeface="Times New Roman"/>
                        </a:rPr>
                        <a:t>Německo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latin typeface="Calibri"/>
                          <a:ea typeface="Calibri"/>
                          <a:cs typeface="Times New Roman"/>
                        </a:rPr>
                        <a:t>597</a:t>
                      </a:r>
                    </a:p>
                  </a:txBody>
                  <a:tcPr marL="68580" marR="68580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latin typeface="Calibri"/>
                          <a:ea typeface="Calibri"/>
                          <a:cs typeface="Times New Roman"/>
                        </a:rPr>
                        <a:t>37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latin typeface="Calibri"/>
                          <a:ea typeface="Calibri"/>
                          <a:cs typeface="Times New Roman"/>
                        </a:rPr>
                        <a:t>45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479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b="1" dirty="0">
                          <a:latin typeface="Calibri"/>
                          <a:ea typeface="Calibri"/>
                          <a:cs typeface="Times New Roman"/>
                        </a:rPr>
                        <a:t>Rakousko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latin typeface="Calibri"/>
                          <a:ea typeface="Calibri"/>
                          <a:cs typeface="Times New Roman"/>
                        </a:rPr>
                        <a:t>552</a:t>
                      </a:r>
                    </a:p>
                  </a:txBody>
                  <a:tcPr marL="68580" marR="68580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latin typeface="Calibri"/>
                          <a:ea typeface="Calibri"/>
                          <a:cs typeface="Times New Roman"/>
                        </a:rPr>
                        <a:t>33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latin typeface="Calibri"/>
                          <a:ea typeface="Calibri"/>
                          <a:cs typeface="Times New Roman"/>
                        </a:rPr>
                        <a:t>27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latin typeface="Calibri"/>
                          <a:ea typeface="Calibri"/>
                          <a:cs typeface="Times New Roman"/>
                        </a:rPr>
                        <a:t>32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479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b="1" dirty="0">
                          <a:latin typeface="Calibri"/>
                          <a:ea typeface="Calibri"/>
                          <a:cs typeface="Times New Roman"/>
                        </a:rPr>
                        <a:t>Dánsko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latin typeface="Calibri"/>
                          <a:ea typeface="Calibri"/>
                          <a:cs typeface="Times New Roman"/>
                        </a:rPr>
                        <a:t>719</a:t>
                      </a:r>
                    </a:p>
                  </a:txBody>
                  <a:tcPr marL="68580" marR="68580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latin typeface="Calibri"/>
                          <a:ea typeface="Calibri"/>
                          <a:cs typeface="Times New Roman"/>
                        </a:rPr>
                        <a:t>54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latin typeface="Calibri"/>
                          <a:ea typeface="Calibri"/>
                          <a:cs typeface="Times New Roman"/>
                        </a:rPr>
                        <a:t>31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479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b="1" dirty="0">
                          <a:latin typeface="Calibri"/>
                          <a:ea typeface="Calibri"/>
                          <a:cs typeface="Times New Roman"/>
                        </a:rPr>
                        <a:t>Itálie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latin typeface="Calibri"/>
                          <a:ea typeface="Calibri"/>
                          <a:cs typeface="Times New Roman"/>
                        </a:rPr>
                        <a:t>535</a:t>
                      </a:r>
                    </a:p>
                  </a:txBody>
                  <a:tcPr marL="68580" marR="68580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latin typeface="Calibri"/>
                          <a:ea typeface="Calibri"/>
                          <a:cs typeface="Times New Roman"/>
                        </a:rPr>
                        <a:t>46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9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b="1" dirty="0">
                          <a:latin typeface="Calibri"/>
                          <a:ea typeface="Calibri"/>
                          <a:cs typeface="Times New Roman"/>
                        </a:rPr>
                        <a:t>Finsko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latin typeface="Calibri"/>
                          <a:ea typeface="Calibri"/>
                          <a:cs typeface="Times New Roman"/>
                        </a:rPr>
                        <a:t>505</a:t>
                      </a:r>
                    </a:p>
                  </a:txBody>
                  <a:tcPr marL="68580" marR="68580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latin typeface="Calibri"/>
                          <a:ea typeface="Calibri"/>
                          <a:cs typeface="Times New Roman"/>
                        </a:rPr>
                        <a:t>40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latin typeface="Calibri"/>
                          <a:ea typeface="Calibri"/>
                          <a:cs typeface="Times New Roman"/>
                        </a:rPr>
                        <a:t>22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9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b="1" dirty="0">
                          <a:latin typeface="Calibri"/>
                          <a:ea typeface="Calibri"/>
                          <a:cs typeface="Times New Roman"/>
                        </a:rPr>
                        <a:t>EU 28 průměr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latin typeface="Calibri"/>
                          <a:ea typeface="Calibri"/>
                          <a:cs typeface="Times New Roman"/>
                        </a:rPr>
                        <a:t>499</a:t>
                      </a:r>
                    </a:p>
                  </a:txBody>
                  <a:tcPr marL="68580" marR="68580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latin typeface="Calibri"/>
                          <a:ea typeface="Calibri"/>
                          <a:cs typeface="Times New Roman"/>
                        </a:rPr>
                        <a:t>36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latin typeface="Calibri"/>
                          <a:ea typeface="Calibri"/>
                          <a:cs typeface="Times New Roman"/>
                        </a:rPr>
                        <a:t>22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latin typeface="Calibri"/>
                          <a:ea typeface="Calibri"/>
                          <a:cs typeface="Times New Roman"/>
                        </a:rPr>
                        <a:t>24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1296368" y="188640"/>
            <a:ext cx="658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Tvorba komunálního odpadu v ČR a střední Evropě na osobu v kg/rok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 cstate="print"/>
          <a:srcRect l="36025" t="16800" r="29032" b="47767"/>
          <a:stretch>
            <a:fillRect/>
          </a:stretch>
        </p:blipFill>
        <p:spPr bwMode="auto">
          <a:xfrm>
            <a:off x="822633" y="1809336"/>
            <a:ext cx="8141855" cy="46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6660232" y="6237336"/>
            <a:ext cx="2340000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Mapa bioplynových stanic, </a:t>
            </a:r>
            <a:r>
              <a:rPr lang="cs-CZ" sz="1000" dirty="0" err="1" smtClean="0"/>
              <a:t>CZ</a:t>
            </a:r>
            <a:r>
              <a:rPr lang="cs-CZ" sz="1000" dirty="0" smtClean="0"/>
              <a:t> Biom, 2009</a:t>
            </a:r>
            <a:endParaRPr lang="cs-CZ" sz="1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296368" y="188640"/>
            <a:ext cx="658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Mapa bioplynových stanic v ČR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.idnes.cz/12/042/cl6/KVI4268ed_Bioplynova_stanice_Oz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556792"/>
            <a:ext cx="4229374" cy="2880000"/>
          </a:xfrm>
          <a:prstGeom prst="rect">
            <a:avLst/>
          </a:prstGeom>
          <a:noFill/>
        </p:spPr>
      </p:pic>
      <p:pic>
        <p:nvPicPr>
          <p:cNvPr id="3" name="Picture 4" descr="http://www.sigmet.cz/temp/paragraph_right_zoom_171.jpg"/>
          <p:cNvPicPr>
            <a:picLocks noChangeAspect="1" noChangeArrowheads="1"/>
          </p:cNvPicPr>
          <p:nvPr/>
        </p:nvPicPr>
        <p:blipFill>
          <a:blip r:embed="rId4" cstate="print"/>
          <a:srcRect r="11280"/>
          <a:stretch>
            <a:fillRect/>
          </a:stretch>
        </p:blipFill>
        <p:spPr bwMode="auto">
          <a:xfrm>
            <a:off x="4991415" y="1544917"/>
            <a:ext cx="3960440" cy="2896011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1296368" y="188640"/>
            <a:ext cx="658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Bioplynová stanice</a:t>
            </a:r>
            <a:endParaRPr lang="cs-CZ" sz="24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755576" y="4412023"/>
            <a:ext cx="770485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Vstupní suroviny </a:t>
            </a:r>
          </a:p>
          <a:p>
            <a:r>
              <a:rPr lang="cs-CZ" sz="2400" dirty="0" smtClean="0"/>
              <a:t>– siláže z kukuřice, pícnin nebo energetických rostlin</a:t>
            </a:r>
          </a:p>
          <a:p>
            <a:r>
              <a:rPr lang="cs-CZ" sz="2400" dirty="0" smtClean="0"/>
              <a:t>– hnůj, kejda</a:t>
            </a:r>
          </a:p>
          <a:p>
            <a:r>
              <a:rPr lang="cs-CZ" sz="2400" dirty="0" smtClean="0"/>
              <a:t>– čistírenské kaly </a:t>
            </a:r>
          </a:p>
          <a:p>
            <a:r>
              <a:rPr lang="cs-CZ" sz="2400" dirty="0" smtClean="0"/>
              <a:t>– jateční nebo kuchyňské odpady</a:t>
            </a:r>
          </a:p>
          <a:p>
            <a:r>
              <a:rPr lang="cs-CZ" sz="2400" dirty="0" smtClean="0"/>
              <a:t>– vedlejší živočišné produkty …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296368" y="188640"/>
            <a:ext cx="658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Bioplynová stanice</a:t>
            </a:r>
            <a:endParaRPr lang="cs-CZ" sz="2400" b="1" dirty="0"/>
          </a:p>
        </p:txBody>
      </p:sp>
      <p:pic>
        <p:nvPicPr>
          <p:cNvPr id="3" name="Picture 2" descr="D:\Prezentace\Hrotovice\schema_bioplyn_stani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1384" y="1484784"/>
            <a:ext cx="7939088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http://www.dorset.nu/upload/Image/dorset-gm/toepassingen/porkkorrel_los-w800p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5415" y="4460862"/>
            <a:ext cx="3469210" cy="2268000"/>
          </a:xfrm>
          <a:prstGeom prst="rect">
            <a:avLst/>
          </a:prstGeom>
          <a:noFill/>
        </p:spPr>
      </p:pic>
      <p:sp>
        <p:nvSpPr>
          <p:cNvPr id="2" name="TextovéPole 1"/>
          <p:cNvSpPr txBox="1"/>
          <p:nvPr/>
        </p:nvSpPr>
        <p:spPr>
          <a:xfrm>
            <a:off x="1296368" y="188640"/>
            <a:ext cx="658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Využití digestátu</a:t>
            </a:r>
            <a:endParaRPr lang="cs-CZ" sz="2400" b="1" dirty="0"/>
          </a:p>
        </p:txBody>
      </p:sp>
      <p:pic>
        <p:nvPicPr>
          <p:cNvPr id="35842" name="Picture 2" descr="http://thener.fr/upload/images/digestat%20liquid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717032"/>
            <a:ext cx="3097707" cy="1944000"/>
          </a:xfrm>
          <a:prstGeom prst="rect">
            <a:avLst/>
          </a:prstGeom>
          <a:noFill/>
        </p:spPr>
      </p:pic>
      <p:pic>
        <p:nvPicPr>
          <p:cNvPr id="35846" name="Picture 6" descr="http://www.lecourrier.qc.ca/_media/image/photos489_160_21_1089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2313056"/>
            <a:ext cx="2269868" cy="1620000"/>
          </a:xfrm>
          <a:prstGeom prst="rect">
            <a:avLst/>
          </a:prstGeom>
          <a:noFill/>
        </p:spPr>
      </p:pic>
      <p:pic>
        <p:nvPicPr>
          <p:cNvPr id="35848" name="Picture 8" descr="http://biom.cz/upload/9dde8a86bc39c815ad93f4e52cbe3ebf/habart_tekuty_digesta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7133" y="1628800"/>
            <a:ext cx="2168303" cy="1620000"/>
          </a:xfrm>
          <a:prstGeom prst="rect">
            <a:avLst/>
          </a:prstGeom>
          <a:noFill/>
        </p:spPr>
      </p:pic>
      <p:pic>
        <p:nvPicPr>
          <p:cNvPr id="35850" name="Picture 10" descr="http://biom.cz/upload/9dde8a86bc39c815ad93f4e52cbe3ebf/bacik_humus_plau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3717032"/>
            <a:ext cx="2241000" cy="2988000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899592" y="1700808"/>
            <a:ext cx="77048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– návrat zpět do </a:t>
            </a:r>
            <a:r>
              <a:rPr lang="cs-CZ" sz="2400" dirty="0" err="1" smtClean="0"/>
              <a:t>BPS</a:t>
            </a:r>
            <a:endParaRPr lang="cs-CZ" sz="2400" dirty="0" smtClean="0"/>
          </a:p>
          <a:p>
            <a:r>
              <a:rPr lang="cs-CZ" sz="2400" dirty="0" smtClean="0"/>
              <a:t>– hnojivo</a:t>
            </a:r>
          </a:p>
          <a:p>
            <a:r>
              <a:rPr lang="cs-CZ" sz="2400" dirty="0" smtClean="0"/>
              <a:t>– substrát pro pěstování rostlin</a:t>
            </a:r>
          </a:p>
          <a:p>
            <a:r>
              <a:rPr lang="cs-CZ" sz="2400" dirty="0" smtClean="0"/>
              <a:t>– přídavek do kompostu</a:t>
            </a:r>
          </a:p>
          <a:p>
            <a:r>
              <a:rPr lang="cs-CZ" sz="2400" dirty="0" smtClean="0"/>
              <a:t>– pelety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99592" y="1700808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Vzorek digestátu musí splňovat limitní hodnoty rizikových </a:t>
            </a:r>
          </a:p>
          <a:p>
            <a:r>
              <a:rPr lang="cs-CZ" sz="2400" dirty="0" smtClean="0"/>
              <a:t>prků uvedených v příloze č. 1, tabulka č. 2 vyhlášky </a:t>
            </a:r>
          </a:p>
          <a:p>
            <a:r>
              <a:rPr lang="cs-CZ" sz="2400" dirty="0" smtClean="0"/>
              <a:t>č. 474/2000 Sb., o stanovení požadavků na hnojiva, ve </a:t>
            </a:r>
          </a:p>
          <a:p>
            <a:r>
              <a:rPr lang="cs-CZ" sz="2400" dirty="0" smtClean="0"/>
              <a:t>znění pozdějších předpisů</a:t>
            </a:r>
            <a:endParaRPr lang="cs-CZ" sz="2400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1897850" y="4016939"/>
          <a:ext cx="7199997" cy="1512000"/>
        </p:xfrm>
        <a:graphic>
          <a:graphicData uri="http://schemas.openxmlformats.org/drawingml/2006/table">
            <a:tbl>
              <a:tblPr/>
              <a:tblGrid>
                <a:gridCol w="799400"/>
                <a:gridCol w="800171"/>
                <a:gridCol w="800171"/>
                <a:gridCol w="800171"/>
                <a:gridCol w="799400"/>
                <a:gridCol w="800171"/>
                <a:gridCol w="800171"/>
                <a:gridCol w="800171"/>
                <a:gridCol w="800171"/>
              </a:tblGrid>
              <a:tr h="517580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800" b="1" dirty="0">
                          <a:latin typeface="Calibri"/>
                          <a:ea typeface="Calibri"/>
                          <a:cs typeface="Times New Roman"/>
                        </a:rPr>
                        <a:t>mg/kg sušiny</a:t>
                      </a:r>
                      <a:endParaRPr lang="cs-CZ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972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800" dirty="0">
                          <a:latin typeface="Calibri"/>
                          <a:ea typeface="Calibri"/>
                          <a:cs typeface="Times New Roman"/>
                        </a:rPr>
                        <a:t>Cd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800">
                          <a:latin typeface="Calibri"/>
                          <a:ea typeface="Calibri"/>
                          <a:cs typeface="Times New Roman"/>
                        </a:rPr>
                        <a:t>Pb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800">
                          <a:latin typeface="Calibri"/>
                          <a:ea typeface="Calibri"/>
                          <a:cs typeface="Times New Roman"/>
                        </a:rPr>
                        <a:t>Hg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800" dirty="0">
                          <a:latin typeface="Calibri"/>
                          <a:ea typeface="Calibri"/>
                          <a:cs typeface="Times New Roman"/>
                        </a:rPr>
                        <a:t>As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800" dirty="0" err="1">
                          <a:latin typeface="Calibri"/>
                          <a:ea typeface="Calibri"/>
                          <a:cs typeface="Times New Roman"/>
                        </a:rPr>
                        <a:t>Cr</a:t>
                      </a:r>
                      <a:endParaRPr lang="cs-CZ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800" dirty="0" err="1">
                          <a:latin typeface="Calibri"/>
                          <a:ea typeface="Calibri"/>
                          <a:cs typeface="Times New Roman"/>
                        </a:rPr>
                        <a:t>Cu</a:t>
                      </a:r>
                      <a:endParaRPr lang="cs-CZ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800">
                          <a:latin typeface="Calibri"/>
                          <a:ea typeface="Calibri"/>
                          <a:cs typeface="Times New Roman"/>
                        </a:rPr>
                        <a:t>Mo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800">
                          <a:latin typeface="Calibri"/>
                          <a:ea typeface="Calibri"/>
                          <a:cs typeface="Times New Roman"/>
                        </a:rPr>
                        <a:t>Ni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800">
                          <a:latin typeface="Calibri"/>
                          <a:ea typeface="Calibri"/>
                          <a:cs typeface="Times New Roman"/>
                        </a:rPr>
                        <a:t>Zn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2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8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800" dirty="0"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800" dirty="0">
                          <a:latin typeface="Calibri"/>
                          <a:ea typeface="Calibri"/>
                          <a:cs typeface="Times New Roman"/>
                        </a:rPr>
                        <a:t>1,0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800" dirty="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800" dirty="0"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800" dirty="0"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800" dirty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800" dirty="0"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800" dirty="0">
                          <a:latin typeface="Calibri"/>
                          <a:ea typeface="Calibri"/>
                          <a:cs typeface="Times New Roman"/>
                        </a:rPr>
                        <a:t>300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0962" name="Picture 2" descr="http://www.asociace-sos.cz/wp-content/uploads/paragraf-recnici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169" y="3249376"/>
            <a:ext cx="2309591" cy="35640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296368" y="188640"/>
            <a:ext cx="658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Podmínky použití digestátu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831057"/>
              </p:ext>
            </p:extLst>
          </p:nvPr>
        </p:nvGraphicFramePr>
        <p:xfrm>
          <a:off x="827583" y="1624647"/>
          <a:ext cx="7848872" cy="4900699"/>
        </p:xfrm>
        <a:graphic>
          <a:graphicData uri="http://schemas.openxmlformats.org/drawingml/2006/table">
            <a:tbl>
              <a:tblPr/>
              <a:tblGrid>
                <a:gridCol w="1961797"/>
                <a:gridCol w="1962639"/>
                <a:gridCol w="1961797"/>
                <a:gridCol w="1962639"/>
              </a:tblGrid>
              <a:tr h="6169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 err="1">
                          <a:latin typeface="Calibri"/>
                          <a:ea typeface="Calibri"/>
                          <a:cs typeface="Times New Roman"/>
                        </a:rPr>
                        <a:t>Digestát</a:t>
                      </a:r>
                      <a:r>
                        <a:rPr lang="cs-CZ" sz="20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x (t/ha)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 err="1">
                          <a:latin typeface="Calibri"/>
                          <a:ea typeface="Calibri"/>
                          <a:cs typeface="Times New Roman"/>
                        </a:rPr>
                        <a:t>Digestát</a:t>
                      </a:r>
                      <a:r>
                        <a:rPr lang="cs-CZ" sz="20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2000" b="1" dirty="0" smtClean="0">
                          <a:latin typeface="+mn-lt"/>
                          <a:ea typeface="Calibri"/>
                          <a:cs typeface="Times New Roman"/>
                        </a:rPr>
                        <a:t>y (t/ha)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 err="1">
                          <a:latin typeface="Calibri"/>
                          <a:ea typeface="Calibri"/>
                          <a:cs typeface="Times New Roman"/>
                        </a:rPr>
                        <a:t>Digestát</a:t>
                      </a:r>
                      <a:r>
                        <a:rPr lang="cs-CZ" sz="20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2000" b="1" dirty="0" smtClean="0">
                          <a:latin typeface="+mn-lt"/>
                          <a:ea typeface="Calibri"/>
                          <a:cs typeface="Times New Roman"/>
                        </a:rPr>
                        <a:t>z (t/ha)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latin typeface="Calibri"/>
                          <a:ea typeface="Calibri"/>
                          <a:cs typeface="Times New Roman"/>
                        </a:rPr>
                        <a:t>Obiloviny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68580" marR="68580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45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latin typeface="Calibri"/>
                          <a:ea typeface="Calibri"/>
                          <a:cs typeface="Times New Roman"/>
                        </a:rPr>
                        <a:t>Řepka ozimá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68580" marR="68580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latin typeface="Calibri"/>
                          <a:ea typeface="Calibri"/>
                          <a:cs typeface="Times New Roman"/>
                        </a:rPr>
                        <a:t>40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latin typeface="Calibri"/>
                          <a:ea typeface="Calibri"/>
                          <a:cs typeface="Times New Roman"/>
                        </a:rPr>
                        <a:t>Brambory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68580" marR="68580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latin typeface="Calibri"/>
                          <a:ea typeface="Calibri"/>
                          <a:cs typeface="Times New Roman"/>
                        </a:rPr>
                        <a:t>90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latin typeface="Calibri"/>
                          <a:ea typeface="Calibri"/>
                          <a:cs typeface="Times New Roman"/>
                        </a:rPr>
                        <a:t>40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>
                          <a:latin typeface="Calibri"/>
                          <a:ea typeface="Calibri"/>
                          <a:cs typeface="Times New Roman"/>
                        </a:rPr>
                        <a:t>Cukrovka</a:t>
                      </a: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68580" marR="68580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latin typeface="Calibri"/>
                          <a:ea typeface="Calibri"/>
                          <a:cs typeface="Times New Roman"/>
                        </a:rPr>
                        <a:t>45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>
                          <a:latin typeface="Calibri"/>
                          <a:ea typeface="Calibri"/>
                          <a:cs typeface="Times New Roman"/>
                        </a:rPr>
                        <a:t>Krmná řepa</a:t>
                      </a: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68580" marR="68580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115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>
                          <a:latin typeface="Calibri"/>
                          <a:ea typeface="Calibri"/>
                          <a:cs typeface="Times New Roman"/>
                        </a:rPr>
                        <a:t>Kukuřice na siláž</a:t>
                      </a: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68580" marR="68580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110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45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>
                          <a:latin typeface="Calibri"/>
                          <a:ea typeface="Calibri"/>
                          <a:cs typeface="Times New Roman"/>
                        </a:rPr>
                        <a:t>Jetelotráva</a:t>
                      </a: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40</a:t>
                      </a:r>
                    </a:p>
                  </a:txBody>
                  <a:tcPr marL="68580" marR="68580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>
                          <a:latin typeface="Calibri"/>
                          <a:ea typeface="Calibri"/>
                          <a:cs typeface="Times New Roman"/>
                        </a:rPr>
                        <a:t>Jetel a vojtěška</a:t>
                      </a: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8580" marR="68580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40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>
                          <a:latin typeface="Calibri"/>
                          <a:ea typeface="Calibri"/>
                          <a:cs typeface="Times New Roman"/>
                        </a:rPr>
                        <a:t>TTP</a:t>
                      </a: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68580" marR="68580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1296368" y="188640"/>
            <a:ext cx="658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Nároky plodin na živiny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Živl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845</Words>
  <Application>Microsoft Office PowerPoint</Application>
  <PresentationFormat>Předvádění na obrazovce (4:3)</PresentationFormat>
  <Paragraphs>337</Paragraphs>
  <Slides>20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systému Office</vt:lpstr>
      <vt:lpstr>Digestáty: druhotné využití odpadů v zemědělství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HODNOCENÍ RIZIK (SSDs)</dc:title>
  <dc:creator>62041</dc:creator>
  <cp:lastModifiedBy>62041</cp:lastModifiedBy>
  <cp:revision>54</cp:revision>
  <dcterms:created xsi:type="dcterms:W3CDTF">2012-04-09T07:13:46Z</dcterms:created>
  <dcterms:modified xsi:type="dcterms:W3CDTF">2013-11-27T19:24:38Z</dcterms:modified>
</cp:coreProperties>
</file>