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79" r:id="rId9"/>
    <p:sldId id="263" r:id="rId10"/>
    <p:sldId id="273" r:id="rId11"/>
    <p:sldId id="264" r:id="rId12"/>
    <p:sldId id="265" r:id="rId13"/>
    <p:sldId id="275" r:id="rId14"/>
    <p:sldId id="266" r:id="rId15"/>
    <p:sldId id="267" r:id="rId16"/>
    <p:sldId id="268" r:id="rId17"/>
    <p:sldId id="276" r:id="rId18"/>
    <p:sldId id="269" r:id="rId19"/>
    <p:sldId id="270" r:id="rId20"/>
    <p:sldId id="27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66" y="-8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15.9.2013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15.9.2013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15.9.2013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15.9.2013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tabulce. </a:t>
            </a:r>
            <a:endParaRPr kumimoji="0" lang="cs-CZ" sz="16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dále.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</a:t>
            </a:r>
            <a:r>
              <a:rPr lang="cs-CZ" sz="1600" dirty="0" smtClean="0"/>
              <a:t>“.</a:t>
            </a: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buňky.</a:t>
            </a: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</a:t>
            </a:r>
            <a:r>
              <a:rPr lang="cs-CZ" sz="1400" dirty="0" smtClean="0"/>
              <a:t>řádek.</a:t>
            </a: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</a:t>
            </a:r>
            <a:r>
              <a:rPr lang="cs-CZ" sz="1400" dirty="0" smtClean="0"/>
              <a:t>sloupec.</a:t>
            </a: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! 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</a:t>
            </a:r>
            <a:r>
              <a:rPr lang="cs-CZ" sz="1400" dirty="0" smtClean="0"/>
              <a:t>příček.</a:t>
            </a:r>
            <a:endParaRPr lang="cs-CZ" sz="14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707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</a:t>
            </a:r>
            <a:r>
              <a:rPr kumimoji="1" lang="cs-CZ" sz="1400" b="0" i="0" dirty="0" smtClean="0"/>
              <a:t>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7651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p:oleObj spid="_x0000_s1026" name="Visio" r:id="rId3" imgW="495148" imgH="448170" progId="">
              <p:embed/>
            </p:oleObj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dirty="0" smtClean="0"/>
              <a:t>U sloupců použitých pro filtraci jsou rozbalovací seznamy zbarveny modře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softwarů. Předpokladem úspěchu je správné uložení dat v definované formě.</a:t>
            </a:r>
          </a:p>
          <a:p>
            <a:r>
              <a:rPr lang="cs-CZ" dirty="0" smtClean="0"/>
              <a:t>Nejčastěji je o databázové tabulky umožňující zpracování dat v celé škále různých aplikací.</a:t>
            </a:r>
          </a:p>
          <a:p>
            <a:r>
              <a:rPr lang="cs-CZ" dirty="0" smtClean="0"/>
              <a:t>Neméně důležité je věnovat pozornost čištění dat předcházejícímu vlastní analýze. Každá chyba, která vznikne nebo není nalezena ve fázi přípravy dat,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  <p:pic>
        <p:nvPicPr>
          <p:cNvPr id="10" name="Obrázek 9" descr="ob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8332609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800"/>
            <a:ext cx="8785100" cy="4460850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</a:t>
            </a:r>
            <a:r>
              <a:rPr lang="cs-CZ" sz="1800" dirty="0" smtClean="0"/>
              <a:t>analýzy.</a:t>
            </a:r>
            <a:endParaRPr lang="cs-CZ" sz="1800" dirty="0" smtClean="0"/>
          </a:p>
          <a:p>
            <a:r>
              <a:rPr lang="cs-CZ" sz="1800" dirty="0" smtClean="0"/>
              <a:t>Je vhodné rozmyslet si předem jak budou data </a:t>
            </a:r>
            <a:r>
              <a:rPr lang="cs-CZ" sz="1800" dirty="0" smtClean="0"/>
              <a:t>ukládána.</a:t>
            </a:r>
            <a:endParaRPr lang="cs-CZ" sz="1800" dirty="0" smtClean="0"/>
          </a:p>
          <a:p>
            <a:r>
              <a:rPr lang="cs-CZ" sz="1800" dirty="0" smtClean="0"/>
              <a:t>Pro počítačové zpracování dat je </a:t>
            </a:r>
            <a:r>
              <a:rPr lang="cs-CZ" sz="1800" dirty="0" smtClean="0"/>
              <a:t>vhodné </a:t>
            </a:r>
            <a:r>
              <a:rPr lang="cs-CZ" sz="1800" dirty="0" smtClean="0"/>
              <a:t>ukládat data </a:t>
            </a:r>
            <a:r>
              <a:rPr lang="cs-CZ" sz="1800" dirty="0" smtClean="0"/>
              <a:t>v </a:t>
            </a:r>
            <a:r>
              <a:rPr lang="cs-CZ" sz="1800" dirty="0" smtClean="0"/>
              <a:t>tabulární </a:t>
            </a:r>
            <a:r>
              <a:rPr lang="cs-CZ" sz="1800" dirty="0" smtClean="0"/>
              <a:t>formě.</a:t>
            </a:r>
            <a:endParaRPr lang="cs-CZ" sz="1800" dirty="0" smtClean="0"/>
          </a:p>
          <a:p>
            <a:r>
              <a:rPr lang="cs-CZ" sz="1800" dirty="0" smtClean="0"/>
              <a:t>Nejvhodnějším způsobem je uložení dat ve formě databázové </a:t>
            </a:r>
            <a:r>
              <a:rPr lang="cs-CZ" sz="1800" dirty="0" smtClean="0"/>
              <a:t>tabulky:</a:t>
            </a:r>
            <a:endParaRPr lang="cs-CZ" sz="1800" dirty="0" smtClean="0"/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/>
              <a:t>sloupec obsahuje pouze jediný typ dat, identifikovaný hlavičkou </a:t>
            </a:r>
            <a:r>
              <a:rPr lang="cs-CZ" sz="1600" dirty="0" smtClean="0"/>
              <a:t>sloupce;</a:t>
            </a:r>
            <a:endParaRPr lang="cs-CZ" sz="1600" dirty="0" smtClean="0"/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/>
              <a:t>řádek obsahuje minimální jednotku dat (např. pacient, </a:t>
            </a:r>
            <a:r>
              <a:rPr lang="cs-CZ" sz="1600" dirty="0" smtClean="0"/>
              <a:t>měření </a:t>
            </a:r>
            <a:r>
              <a:rPr lang="cs-CZ" sz="1600" dirty="0" smtClean="0"/>
              <a:t>apod</a:t>
            </a:r>
            <a:r>
              <a:rPr lang="cs-CZ" sz="1600" dirty="0" smtClean="0"/>
              <a:t>.);</a:t>
            </a:r>
            <a:endParaRPr lang="cs-CZ" sz="1600" dirty="0" smtClean="0"/>
          </a:p>
          <a:p>
            <a:pPr lvl="1"/>
            <a:r>
              <a:rPr lang="cs-CZ" sz="1600" dirty="0" smtClean="0"/>
              <a:t>je </a:t>
            </a:r>
            <a:r>
              <a:rPr lang="cs-CZ" sz="1600" dirty="0" smtClean="0"/>
              <a:t>nepřípustné kombinovat v jednom sloupci číselné a textové </a:t>
            </a:r>
            <a:r>
              <a:rPr lang="cs-CZ" sz="1600" dirty="0" smtClean="0"/>
              <a:t>hodnoty;</a:t>
            </a:r>
            <a:endParaRPr lang="cs-CZ" sz="1600" dirty="0" smtClean="0"/>
          </a:p>
          <a:p>
            <a:pPr lvl="1"/>
            <a:r>
              <a:rPr lang="cs-CZ" sz="1600" dirty="0" smtClean="0"/>
              <a:t>komentáře </a:t>
            </a:r>
            <a:r>
              <a:rPr lang="cs-CZ" sz="1600" dirty="0" smtClean="0"/>
              <a:t>jsou uloženy v samostatných </a:t>
            </a:r>
            <a:r>
              <a:rPr lang="cs-CZ" sz="1600" dirty="0" smtClean="0"/>
              <a:t>sloupcích;</a:t>
            </a:r>
            <a:endParaRPr lang="cs-CZ" sz="1600" dirty="0" smtClean="0"/>
          </a:p>
          <a:p>
            <a:pPr lvl="1"/>
            <a:r>
              <a:rPr lang="cs-CZ" sz="1600" dirty="0" smtClean="0"/>
              <a:t>u </a:t>
            </a:r>
            <a:r>
              <a:rPr lang="cs-CZ" sz="1600" dirty="0" smtClean="0"/>
              <a:t>textových </a:t>
            </a:r>
            <a:r>
              <a:rPr lang="cs-CZ" sz="1600" dirty="0" smtClean="0"/>
              <a:t>(kategoriálních) dat je nezbytné </a:t>
            </a:r>
            <a:r>
              <a:rPr lang="cs-CZ" sz="1600" dirty="0" smtClean="0"/>
              <a:t>kontrolovat překlepy v názvech </a:t>
            </a:r>
            <a:r>
              <a:rPr lang="cs-CZ" sz="1600" dirty="0" smtClean="0"/>
              <a:t>kategorií;</a:t>
            </a:r>
            <a:endParaRPr lang="cs-CZ" sz="1600" dirty="0" smtClean="0"/>
          </a:p>
          <a:p>
            <a:pPr lvl="1"/>
            <a:r>
              <a:rPr lang="cs-CZ" sz="1600" dirty="0" smtClean="0"/>
              <a:t>specifickým </a:t>
            </a:r>
            <a:r>
              <a:rPr lang="cs-CZ" sz="1600" dirty="0" smtClean="0"/>
              <a:t>typem dat jsou kalendářní data u nichž je nezbytné kontrolovat, zda jsou uložena v korektním </a:t>
            </a:r>
            <a:r>
              <a:rPr lang="cs-CZ" sz="1600" dirty="0" smtClean="0"/>
              <a:t>formátu (dle aplikace).</a:t>
            </a:r>
            <a:endParaRPr lang="cs-CZ" sz="1600" dirty="0" smtClean="0"/>
          </a:p>
          <a:p>
            <a:r>
              <a:rPr lang="cs-CZ" sz="1800" dirty="0" smtClean="0"/>
              <a:t>Takto </a:t>
            </a:r>
            <a:r>
              <a:rPr lang="cs-CZ" sz="1800" dirty="0" smtClean="0"/>
              <a:t>uspořádaná data je v tabulkových nebo databázových programech možné převést na libovolnou výstupní </a:t>
            </a:r>
            <a:r>
              <a:rPr lang="cs-CZ" sz="1800" dirty="0" smtClean="0"/>
              <a:t>tabulku.</a:t>
            </a:r>
            <a:endParaRPr lang="cs-CZ" sz="1800" dirty="0" smtClean="0"/>
          </a:p>
          <a:p>
            <a:r>
              <a:rPr lang="cs-CZ" sz="1800" dirty="0" smtClean="0"/>
              <a:t>Pro základní uložení a čištění dat menšího rozsahu je možné využít aplikací MS </a:t>
            </a:r>
            <a:r>
              <a:rPr lang="cs-CZ" sz="1800" dirty="0" smtClean="0"/>
              <a:t>Office.</a:t>
            </a:r>
            <a:endParaRPr lang="cs-CZ" sz="10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První verze programu 30. 9. 1985 (Macintosh).</a:t>
            </a:r>
          </a:p>
          <a:p>
            <a:r>
              <a:rPr lang="cs-CZ" sz="2400" dirty="0" smtClean="0"/>
              <a:t>Součást balíku kancelářských aplikací MS Excel.</a:t>
            </a:r>
            <a:endParaRPr lang="cs-CZ" sz="2400" dirty="0" smtClean="0"/>
          </a:p>
          <a:p>
            <a:r>
              <a:rPr lang="cs-CZ" sz="2400" dirty="0" smtClean="0"/>
              <a:t>Aktualizace každé 2 až 3 roky; nové funkce, rozšíření počtu řádků a sloupců, změna formátu.</a:t>
            </a:r>
          </a:p>
          <a:p>
            <a:r>
              <a:rPr lang="cs-CZ" sz="2400" dirty="0" smtClean="0"/>
              <a:t>Nejnovější formát Office XML je zazipovaný XML dokument, přípona .</a:t>
            </a:r>
            <a:r>
              <a:rPr lang="cs-CZ" sz="2400" dirty="0" err="1" smtClean="0"/>
              <a:t>xlsx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Aktuální verze 2013 umožňuje ukládat tabulku až o </a:t>
            </a:r>
            <a:r>
              <a:rPr lang="cs-CZ" sz="2400" dirty="0" smtClean="0"/>
              <a:t>1 048 576 řádcích a 16 384 sloupcích.</a:t>
            </a:r>
          </a:p>
          <a:p>
            <a:r>
              <a:rPr lang="cs-CZ" sz="2400" dirty="0" smtClean="0"/>
              <a:t>Maximální velikost buňky je </a:t>
            </a:r>
            <a:r>
              <a:rPr lang="cs-CZ" sz="2400" dirty="0" smtClean="0"/>
              <a:t>32 767 znaků.</a:t>
            </a:r>
          </a:p>
          <a:p>
            <a:r>
              <a:rPr lang="cs-CZ" sz="2400" dirty="0" smtClean="0"/>
              <a:t>Excel umožňuje práci se širokou škálou dalších formátů.</a:t>
            </a:r>
          </a:p>
          <a:p>
            <a:endParaRPr lang="cs-CZ" sz="24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Správa a práce s tabulárními </a:t>
            </a:r>
            <a:r>
              <a:rPr lang="cs-CZ" sz="1600" dirty="0" smtClean="0">
                <a:solidFill>
                  <a:srgbClr val="000000"/>
                </a:solidFill>
              </a:rPr>
              <a:t>daty.</a:t>
            </a:r>
            <a:endParaRPr lang="cs-CZ" sz="1600" dirty="0" smtClean="0">
              <a:solidFill>
                <a:srgbClr val="000000"/>
              </a:solidFill>
            </a:endParaRPr>
          </a:p>
          <a:p>
            <a:r>
              <a:rPr lang="cs-CZ" sz="1600" dirty="0" smtClean="0">
                <a:solidFill>
                  <a:srgbClr val="000000"/>
                </a:solidFill>
              </a:rPr>
              <a:t> Řazení dat, výběry z dat, přehledy </a:t>
            </a:r>
            <a:r>
              <a:rPr lang="cs-CZ" sz="1600" dirty="0" smtClean="0">
                <a:solidFill>
                  <a:srgbClr val="000000"/>
                </a:solidFill>
              </a:rPr>
              <a:t>dat.</a:t>
            </a:r>
            <a:endParaRPr lang="cs-CZ" sz="1600" dirty="0" smtClean="0">
              <a:solidFill>
                <a:srgbClr val="000000"/>
              </a:solidFill>
            </a:endParaRPr>
          </a:p>
          <a:p>
            <a:r>
              <a:rPr lang="cs-CZ" sz="1600" dirty="0" smtClean="0">
                <a:solidFill>
                  <a:srgbClr val="000000"/>
                </a:solidFill>
              </a:rPr>
              <a:t> Formátování a přehledné zobrazení </a:t>
            </a:r>
            <a:r>
              <a:rPr lang="cs-CZ" sz="1600" dirty="0" smtClean="0">
                <a:solidFill>
                  <a:srgbClr val="000000"/>
                </a:solidFill>
              </a:rPr>
              <a:t>dat.</a:t>
            </a:r>
            <a:endParaRPr lang="cs-CZ" sz="1600" dirty="0" smtClean="0">
              <a:solidFill>
                <a:srgbClr val="000000"/>
              </a:solidFill>
            </a:endParaRPr>
          </a:p>
          <a:p>
            <a:r>
              <a:rPr lang="cs-CZ" sz="1600" dirty="0" smtClean="0">
                <a:solidFill>
                  <a:srgbClr val="000000"/>
                </a:solidFill>
              </a:rPr>
              <a:t> Zobrazení dat ve formě </a:t>
            </a:r>
            <a:r>
              <a:rPr lang="cs-CZ" sz="1600" dirty="0" smtClean="0">
                <a:solidFill>
                  <a:srgbClr val="000000"/>
                </a:solidFill>
              </a:rPr>
              <a:t>grafů.</a:t>
            </a:r>
            <a:endParaRPr lang="cs-CZ" sz="1600" dirty="0" smtClean="0">
              <a:solidFill>
                <a:srgbClr val="000000"/>
              </a:solidFill>
            </a:endParaRPr>
          </a:p>
          <a:p>
            <a:r>
              <a:rPr lang="cs-CZ" sz="1600" dirty="0" smtClean="0">
                <a:solidFill>
                  <a:srgbClr val="000000"/>
                </a:solidFill>
              </a:rPr>
              <a:t> Různé druhy výpočtů pomocí zabudovaných </a:t>
            </a:r>
            <a:r>
              <a:rPr lang="cs-CZ" sz="1600" dirty="0" smtClean="0">
                <a:solidFill>
                  <a:srgbClr val="000000"/>
                </a:solidFill>
              </a:rPr>
              <a:t>funkcí.</a:t>
            </a:r>
            <a:endParaRPr lang="cs-CZ" sz="1600" dirty="0" smtClean="0">
              <a:solidFill>
                <a:srgbClr val="000000"/>
              </a:solidFill>
            </a:endParaRPr>
          </a:p>
          <a:p>
            <a:r>
              <a:rPr lang="cs-CZ" sz="1600" dirty="0" smtClean="0">
                <a:solidFill>
                  <a:srgbClr val="000000"/>
                </a:solidFill>
              </a:rPr>
              <a:t> Tvorba tiskových </a:t>
            </a:r>
            <a:r>
              <a:rPr lang="cs-CZ" sz="1600" dirty="0" smtClean="0">
                <a:solidFill>
                  <a:srgbClr val="000000"/>
                </a:solidFill>
              </a:rPr>
              <a:t>sestav.</a:t>
            </a:r>
            <a:endParaRPr lang="cs-CZ" sz="1600" dirty="0" smtClean="0">
              <a:solidFill>
                <a:srgbClr val="000000"/>
              </a:solidFill>
            </a:endParaRPr>
          </a:p>
          <a:p>
            <a:r>
              <a:rPr lang="cs-CZ" sz="1600" dirty="0" smtClean="0">
                <a:solidFill>
                  <a:srgbClr val="000000"/>
                </a:solidFill>
              </a:rPr>
              <a:t> Makra – zautomatizování častých </a:t>
            </a:r>
            <a:r>
              <a:rPr lang="cs-CZ" sz="1600" dirty="0" smtClean="0">
                <a:solidFill>
                  <a:srgbClr val="000000"/>
                </a:solidFill>
              </a:rPr>
              <a:t>činností.</a:t>
            </a:r>
            <a:endParaRPr lang="cs-CZ" sz="1600" dirty="0" smtClean="0">
              <a:solidFill>
                <a:srgbClr val="000000"/>
              </a:solidFill>
            </a:endParaRPr>
          </a:p>
          <a:p>
            <a:r>
              <a:rPr lang="cs-CZ" sz="1600" dirty="0" smtClean="0">
                <a:solidFill>
                  <a:srgbClr val="000000"/>
                </a:solidFill>
              </a:rPr>
              <a:t> Tvorba aplikací (</a:t>
            </a:r>
            <a:r>
              <a:rPr lang="cs-CZ" sz="1600" dirty="0" err="1" smtClean="0">
                <a:solidFill>
                  <a:srgbClr val="000000"/>
                </a:solidFill>
              </a:rPr>
              <a:t>Visual</a:t>
            </a:r>
            <a:r>
              <a:rPr lang="cs-CZ" sz="1600" dirty="0" smtClean="0">
                <a:solidFill>
                  <a:srgbClr val="000000"/>
                </a:solidFill>
              </a:rPr>
              <a:t> Basic </a:t>
            </a:r>
            <a:r>
              <a:rPr lang="cs-CZ" sz="1600" dirty="0" err="1" smtClean="0">
                <a:solidFill>
                  <a:srgbClr val="000000"/>
                </a:solidFill>
              </a:rPr>
              <a:t>for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</a:rPr>
              <a:t>Aplications</a:t>
            </a:r>
            <a:r>
              <a:rPr lang="cs-CZ" sz="1600" dirty="0" smtClean="0">
                <a:solidFill>
                  <a:srgbClr val="000000"/>
                </a:solidFill>
              </a:rPr>
              <a:t>).</a:t>
            </a:r>
            <a:endParaRPr lang="cs-CZ" sz="1600" dirty="0" smtClean="0">
              <a:solidFill>
                <a:srgbClr val="000000"/>
              </a:solidFill>
            </a:endParaRP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076700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1557338"/>
            <a:ext cx="3162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652963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221163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800" dirty="0" smtClean="0"/>
              <a:t>manuální zadávání;</a:t>
            </a:r>
          </a:p>
          <a:p>
            <a:pPr lvl="1"/>
            <a:r>
              <a:rPr lang="cs-CZ" sz="1800" dirty="0" smtClean="0"/>
              <a:t>import – podpora importu ze starších verzí Excelu, textových souborů, databází apod.;</a:t>
            </a:r>
          </a:p>
          <a:p>
            <a:pPr lvl="1"/>
            <a:r>
              <a:rPr lang="cs-CZ" sz="1800" dirty="0" smtClean="0"/>
              <a:t>kopírování přes schránku Windows – vkládání z nejrůznějších aplikací – MS Office, </a:t>
            </a:r>
            <a:r>
              <a:rPr lang="cs-CZ" sz="1800" dirty="0" err="1" smtClean="0"/>
              <a:t>Statistica</a:t>
            </a:r>
            <a:r>
              <a:rPr lang="cs-CZ" sz="1800" dirty="0" smtClean="0"/>
              <a:t>, přímo z HTML </a:t>
            </a:r>
            <a:r>
              <a:rPr lang="cs-CZ" sz="1800" dirty="0" smtClean="0"/>
              <a:t>apod.;</a:t>
            </a:r>
          </a:p>
          <a:p>
            <a:pPr lvl="1"/>
            <a:r>
              <a:rPr lang="cs-CZ" sz="1800" dirty="0" smtClean="0"/>
              <a:t>využití textových souborů jako kompatibilního formátu pro přenos dat mezi různými aplikacemi.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800" dirty="0" smtClean="0"/>
              <a:t>ukládáním souborů ve formátech podporovaných jinými SW, časté jsou textové soubory, </a:t>
            </a:r>
            <a:r>
              <a:rPr lang="cs-CZ" sz="1800" dirty="0" err="1" smtClean="0"/>
              <a:t>dbf</a:t>
            </a:r>
            <a:r>
              <a:rPr lang="cs-CZ" sz="1800" dirty="0" smtClean="0"/>
              <a:t> soubory nebo starší verze Excelu;</a:t>
            </a:r>
          </a:p>
          <a:p>
            <a:pPr lvl="1"/>
            <a:r>
              <a:rPr lang="cs-CZ" sz="1800" dirty="0" smtClean="0"/>
              <a:t>přímé </a:t>
            </a:r>
            <a:r>
              <a:rPr lang="cs-CZ" sz="1800" dirty="0" smtClean="0"/>
              <a:t>kopírování přes schránku Windows.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Nejčastější datové formáty používané v MS Excel</a:t>
            </a:r>
            <a:endParaRPr lang="cs-CZ" sz="2200" b="1" dirty="0" smtClean="0"/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xlsx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současný Office Open XML formát od verze MS Excel 2007;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starší binární varianta listů MS Excel (více verzí), stále používaná,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csv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comma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nejjednodušší tabulkový formát, 2 varianty,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formát </a:t>
            </a:r>
            <a:r>
              <a:rPr lang="cs-CZ" dirty="0" err="1" smtClean="0"/>
              <a:t>dBase</a:t>
            </a:r>
            <a:r>
              <a:rPr lang="cs-CZ" dirty="0" smtClean="0"/>
              <a:t>, široce využívaný formát pro velké databáze;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Paradox </a:t>
            </a:r>
            <a:r>
              <a:rPr lang="cs-CZ" dirty="0" err="1" smtClean="0"/>
              <a:t>database</a:t>
            </a:r>
            <a:r>
              <a:rPr lang="cs-CZ" dirty="0" smtClean="0"/>
              <a:t>, starší </a:t>
            </a:r>
            <a:r>
              <a:rPr lang="cs-CZ" dirty="0" err="1" smtClean="0"/>
              <a:t>databízový</a:t>
            </a:r>
            <a:r>
              <a:rPr lang="cs-CZ" dirty="0" smtClean="0"/>
              <a:t> systém;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slk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SYmbolic</a:t>
            </a:r>
            <a:r>
              <a:rPr lang="cs-CZ" dirty="0" smtClean="0"/>
              <a:t> </a:t>
            </a:r>
            <a:r>
              <a:rPr lang="cs-CZ" dirty="0" err="1" smtClean="0"/>
              <a:t>LinK</a:t>
            </a:r>
            <a:r>
              <a:rPr lang="cs-CZ" dirty="0" smtClean="0"/>
              <a:t> (SYLK) formát pro výměnu dat mezi aplikacemi Microsoft, neveřejný;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txt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základní textový formát, často jediná možnost výměny dat s MS Excel.</a:t>
            </a:r>
            <a:endParaRPr lang="cs-CZ" dirty="0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</a:t>
            </a:r>
            <a:r>
              <a:rPr lang="cs-CZ" sz="1300" dirty="0" smtClean="0">
                <a:solidFill>
                  <a:srgbClr val="000000"/>
                </a:solidFill>
              </a:rPr>
              <a:t>tabulky;</a:t>
            </a:r>
            <a:endParaRPr lang="cs-CZ" sz="13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</a:t>
            </a:r>
            <a:r>
              <a:rPr lang="cs-CZ" sz="1300" dirty="0" smtClean="0">
                <a:solidFill>
                  <a:srgbClr val="000000"/>
                </a:solidFill>
              </a:rPr>
              <a:t>tabulky;</a:t>
            </a:r>
            <a:endParaRPr lang="cs-CZ" sz="13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</a:t>
            </a:r>
            <a:r>
              <a:rPr lang="cs-CZ" sz="1300" dirty="0" smtClean="0">
                <a:solidFill>
                  <a:srgbClr val="000000"/>
                </a:solidFill>
              </a:rPr>
              <a:t>listu;</a:t>
            </a:r>
            <a:endParaRPr lang="cs-CZ" sz="13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  <a:r>
              <a:rPr lang="cs-CZ" sz="1300" dirty="0" smtClean="0">
                <a:solidFill>
                  <a:srgbClr val="000000"/>
                </a:solidFill>
              </a:rPr>
              <a:t>;</a:t>
            </a:r>
            <a:endParaRPr lang="cs-CZ" sz="13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</a:t>
            </a:r>
            <a:r>
              <a:rPr lang="cs-CZ" sz="1300" dirty="0" smtClean="0">
                <a:solidFill>
                  <a:srgbClr val="000000"/>
                </a:solidFill>
              </a:rPr>
              <a:t>buněk;</a:t>
            </a:r>
            <a:endParaRPr lang="cs-CZ" sz="13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</a:t>
            </a:r>
            <a:r>
              <a:rPr lang="cs-CZ" sz="1300" dirty="0" smtClean="0">
                <a:solidFill>
                  <a:srgbClr val="000000"/>
                </a:solidFill>
              </a:rPr>
              <a:t>šipky;</a:t>
            </a:r>
            <a:endParaRPr lang="cs-CZ" sz="13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</a:t>
            </a:r>
            <a:r>
              <a:rPr lang="cs-CZ" sz="1300" dirty="0" smtClean="0">
                <a:solidFill>
                  <a:srgbClr val="000000"/>
                </a:solidFill>
              </a:rPr>
              <a:t>listu;</a:t>
            </a:r>
            <a:endParaRPr lang="cs-CZ" sz="13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</a:t>
            </a:r>
            <a:r>
              <a:rPr lang="cs-CZ" sz="1300" dirty="0" smtClean="0">
                <a:solidFill>
                  <a:srgbClr val="000000"/>
                </a:solidFill>
              </a:rPr>
              <a:t>buněk;</a:t>
            </a:r>
            <a:endParaRPr lang="cs-CZ" sz="13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</a:t>
            </a:r>
            <a:r>
              <a:rPr lang="cs-CZ" sz="1300" dirty="0" smtClean="0">
                <a:solidFill>
                  <a:srgbClr val="000000"/>
                </a:solidFill>
              </a:rPr>
              <a:t>objektů.</a:t>
            </a:r>
            <a:endParaRPr lang="cs-CZ" sz="13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</a:t>
            </a:r>
            <a:r>
              <a:rPr lang="cs-CZ" sz="1300" dirty="0" smtClean="0">
                <a:solidFill>
                  <a:srgbClr val="000000"/>
                </a:solidFill>
              </a:rPr>
              <a:t>buněk;</a:t>
            </a:r>
            <a:endParaRPr lang="cs-CZ" sz="13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</a:t>
            </a:r>
            <a:r>
              <a:rPr lang="cs-CZ" sz="1300" dirty="0" smtClean="0">
                <a:solidFill>
                  <a:srgbClr val="000000"/>
                </a:solidFill>
              </a:rPr>
              <a:t>objekt, data </a:t>
            </a:r>
            <a:r>
              <a:rPr lang="cs-CZ" sz="1300" dirty="0" smtClean="0">
                <a:solidFill>
                  <a:srgbClr val="000000"/>
                </a:solidFill>
              </a:rPr>
              <a:t>z jiné </a:t>
            </a:r>
            <a:r>
              <a:rPr lang="cs-CZ" sz="1300" dirty="0" smtClean="0">
                <a:solidFill>
                  <a:srgbClr val="000000"/>
                </a:solidFill>
              </a:rPr>
              <a:t>aplikace;</a:t>
            </a:r>
            <a:endParaRPr lang="cs-CZ" sz="13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1403</Words>
  <Application>Microsoft Office PowerPoint</Application>
  <PresentationFormat>Předvádění na obrazovce (4:3)</PresentationFormat>
  <Paragraphs>203</Paragraphs>
  <Slides>20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Administrativní</vt:lpstr>
      <vt:lpstr>Visio</vt:lpstr>
      <vt:lpstr>I. Příprava dat</vt:lpstr>
      <vt:lpstr>Anotace</vt:lpstr>
      <vt:lpstr>Snímek 3</vt:lpstr>
      <vt:lpstr>Zásady pro ukládání dat</vt:lpstr>
      <vt:lpstr>MS Excel</vt:lpstr>
      <vt:lpstr>Možnosti MS Excel</vt:lpstr>
      <vt:lpstr>Import a export dat</vt:lpstr>
      <vt:lpstr>Import a export dat</vt:lpstr>
      <vt:lpstr>Tipy a triky</vt:lpstr>
      <vt:lpstr>Ukotvení příček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Automatické dokončování hodnot buněk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kalina</cp:lastModifiedBy>
  <cp:revision>44</cp:revision>
  <dcterms:created xsi:type="dcterms:W3CDTF">2011-03-03T07:28:24Z</dcterms:created>
  <dcterms:modified xsi:type="dcterms:W3CDTF">2013-09-15T22:12:43Z</dcterms:modified>
</cp:coreProperties>
</file>