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D12A7-6A99-4593-A689-1AC0182A6D00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925DA-F258-4D29-98F0-7014ADDEA8D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3600" b="1" i="1" smtClean="0">
                <a:solidFill>
                  <a:schemeClr val="folHlink"/>
                </a:solidFill>
              </a:rPr>
              <a:t>Imunoblotting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80728"/>
            <a:ext cx="8929687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SOUTHERN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 vyvinut v r. 1970, k detekci DNA, molekuly DNA se přenášejí z </a:t>
            </a:r>
            <a:r>
              <a:rPr lang="cs-CZ" sz="2400" dirty="0" err="1" smtClean="0"/>
              <a:t>agarózového</a:t>
            </a:r>
            <a:r>
              <a:rPr lang="cs-CZ" sz="2400" dirty="0" smtClean="0"/>
              <a:t> gelu na membránu k nalezení části sekvence DNA či konkrétního genu v genomu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NORTHERN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RNA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přenos nám umožňuje zjistit přítomnost, nepřítomnost a relativní množství specifických RNA sekvencí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bílkovin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touto metodou dokážeme najít jednu bílkovinu v množství jiných, přičemž určit i délku daného proteinu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je závislá na použití velmi kvalitních Ab zaměřených na vybranou bílkovinu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>
                <a:solidFill>
                  <a:schemeClr val="folHlink"/>
                </a:solidFill>
              </a:rPr>
              <a:t>Podstatou </a:t>
            </a:r>
            <a:r>
              <a:rPr lang="cs-CZ" sz="2400" b="1" dirty="0" err="1" smtClean="0">
                <a:solidFill>
                  <a:schemeClr val="folHlink"/>
                </a:solidFill>
              </a:rPr>
              <a:t>blottingu</a:t>
            </a:r>
            <a:r>
              <a:rPr lang="cs-CZ" sz="2400" b="1" dirty="0" smtClean="0">
                <a:solidFill>
                  <a:schemeClr val="folHlink"/>
                </a:solidFill>
              </a:rPr>
              <a:t>:</a:t>
            </a:r>
            <a:r>
              <a:rPr lang="cs-CZ" sz="2400" b="1" dirty="0" smtClean="0"/>
              <a:t> izolovaná látka (obvykle separovaná) se přenáší na membránu.</a:t>
            </a:r>
            <a:br>
              <a:rPr lang="cs-CZ" sz="2400" b="1" dirty="0" smtClean="0"/>
            </a:br>
            <a:endParaRPr lang="cs-CZ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69325" cy="1116012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4">
                    <a:lumMod val="75000"/>
                  </a:schemeClr>
                </a:solidFill>
              </a:rPr>
              <a:t>Imuno</a:t>
            </a:r>
            <a:r>
              <a:rPr lang="cs-CZ" sz="4000" b="1" dirty="0" smtClean="0">
                <a:solidFill>
                  <a:schemeClr val="accent4">
                    <a:lumMod val="75000"/>
                  </a:schemeClr>
                </a:solidFill>
              </a:rPr>
              <a:t>chemické</a:t>
            </a:r>
            <a:r>
              <a:rPr lang="en-GB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4">
                    <a:lumMod val="75000"/>
                  </a:schemeClr>
                </a:solidFill>
              </a:rPr>
              <a:t>metody</a:t>
            </a:r>
            <a:endParaRPr lang="en-GB" sz="40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43063"/>
            <a:ext cx="8542337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Je to </a:t>
            </a:r>
            <a:r>
              <a:rPr lang="en-GB" sz="2400" dirty="0" err="1" smtClean="0"/>
              <a:t>praktická</a:t>
            </a:r>
            <a:r>
              <a:rPr lang="en-GB" sz="2400" dirty="0" smtClean="0"/>
              <a:t> </a:t>
            </a:r>
            <a:r>
              <a:rPr lang="en-GB" sz="2400" dirty="0" err="1" smtClean="0"/>
              <a:t>realizace</a:t>
            </a:r>
            <a:r>
              <a:rPr lang="en-GB" sz="2400" dirty="0" smtClean="0"/>
              <a:t> </a:t>
            </a:r>
            <a:r>
              <a:rPr lang="en-GB" sz="2400" dirty="0" err="1" smtClean="0"/>
              <a:t>poznatků</a:t>
            </a:r>
            <a:r>
              <a:rPr lang="en-GB" sz="2400" dirty="0" smtClean="0"/>
              <a:t> </a:t>
            </a:r>
            <a:r>
              <a:rPr lang="en-GB" sz="2400" dirty="0" err="1" smtClean="0"/>
              <a:t>imunologie</a:t>
            </a:r>
            <a:r>
              <a:rPr lang="en-GB" sz="2400" dirty="0" smtClean="0"/>
              <a:t>, </a:t>
            </a:r>
            <a:r>
              <a:rPr lang="cs-CZ" sz="2400" dirty="0" smtClean="0"/>
              <a:t>radiochemie, </a:t>
            </a:r>
            <a:r>
              <a:rPr lang="en-GB" sz="2400" dirty="0" err="1" smtClean="0"/>
              <a:t>enzymologie</a:t>
            </a:r>
            <a:r>
              <a:rPr lang="en-GB" sz="2400" dirty="0" smtClean="0"/>
              <a:t> a </a:t>
            </a:r>
            <a:r>
              <a:rPr lang="en-GB" sz="2400" dirty="0" err="1" smtClean="0"/>
              <a:t>fotometrie</a:t>
            </a:r>
            <a:r>
              <a:rPr lang="cs-CZ" sz="2400" dirty="0" smtClean="0"/>
              <a:t> a dalších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err="1" smtClean="0"/>
              <a:t>Vznik</a:t>
            </a:r>
            <a:r>
              <a:rPr lang="en-GB" sz="2400" dirty="0" smtClean="0"/>
              <a:t> </a:t>
            </a:r>
            <a:r>
              <a:rPr lang="en-GB" sz="2400" dirty="0" err="1" smtClean="0"/>
              <a:t>imunochemických</a:t>
            </a:r>
            <a:r>
              <a:rPr lang="en-GB" sz="2400" dirty="0" smtClean="0"/>
              <a:t> </a:t>
            </a:r>
            <a:r>
              <a:rPr lang="cs-CZ" sz="2400" dirty="0" smtClean="0"/>
              <a:t>diagnostických </a:t>
            </a:r>
            <a:r>
              <a:rPr lang="en-GB" sz="2400" dirty="0" err="1" smtClean="0"/>
              <a:t>metod</a:t>
            </a:r>
            <a:r>
              <a:rPr lang="en-GB" sz="2400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en-GB" sz="2400" dirty="0" smtClean="0"/>
              <a:t>V </a:t>
            </a:r>
            <a:r>
              <a:rPr lang="en-GB" sz="2400" dirty="0" err="1" smtClean="0"/>
              <a:t>průběhu</a:t>
            </a:r>
            <a:r>
              <a:rPr lang="en-GB" sz="2400" dirty="0" smtClean="0"/>
              <a:t> 70</a:t>
            </a:r>
            <a:r>
              <a:rPr lang="cs-CZ" sz="2400" dirty="0" smtClean="0"/>
              <a:t>-80</a:t>
            </a:r>
            <a:r>
              <a:rPr lang="en-GB" sz="2400" dirty="0" err="1" smtClean="0"/>
              <a:t>tých</a:t>
            </a:r>
            <a:r>
              <a:rPr lang="en-GB" sz="2400" dirty="0" smtClean="0"/>
              <a:t> let s </a:t>
            </a:r>
            <a:r>
              <a:rPr lang="en-GB" sz="2400" dirty="0" err="1" smtClean="0"/>
              <a:t>rozvojem</a:t>
            </a:r>
            <a:r>
              <a:rPr lang="en-GB" sz="2400" dirty="0" smtClean="0"/>
              <a:t> </a:t>
            </a:r>
            <a:r>
              <a:rPr lang="en-GB" sz="2400" dirty="0" err="1" smtClean="0"/>
              <a:t>klinické</a:t>
            </a:r>
            <a:r>
              <a:rPr lang="en-GB" sz="2400" dirty="0" smtClean="0"/>
              <a:t> </a:t>
            </a:r>
            <a:r>
              <a:rPr lang="en-GB" sz="2400" dirty="0" err="1" smtClean="0"/>
              <a:t>imunologie</a:t>
            </a:r>
            <a:r>
              <a:rPr lang="en-GB" sz="2400" dirty="0" smtClean="0"/>
              <a:t>, </a:t>
            </a:r>
            <a:r>
              <a:rPr lang="en-GB" sz="2400" dirty="0" err="1" smtClean="0"/>
              <a:t>vir</a:t>
            </a:r>
            <a:r>
              <a:rPr lang="cs-CZ" sz="2400" dirty="0" smtClean="0"/>
              <a:t>o</a:t>
            </a:r>
            <a:r>
              <a:rPr lang="en-GB" sz="2400" dirty="0" err="1" smtClean="0"/>
              <a:t>logie</a:t>
            </a:r>
            <a:r>
              <a:rPr lang="en-GB" sz="2400" dirty="0" smtClean="0"/>
              <a:t>, </a:t>
            </a:r>
            <a:r>
              <a:rPr lang="en-GB" sz="2400" dirty="0" err="1" smtClean="0"/>
              <a:t>farmakologie</a:t>
            </a:r>
            <a:r>
              <a:rPr lang="en-GB" sz="2400" dirty="0" smtClean="0"/>
              <a:t> a </a:t>
            </a:r>
            <a:r>
              <a:rPr lang="en-GB" sz="2400" dirty="0" err="1" smtClean="0"/>
              <a:t>dalších</a:t>
            </a:r>
            <a:r>
              <a:rPr lang="en-GB" sz="2400" dirty="0" smtClean="0"/>
              <a:t> </a:t>
            </a:r>
            <a:r>
              <a:rPr lang="en-GB" sz="2400" dirty="0" err="1" smtClean="0"/>
              <a:t>oborů</a:t>
            </a:r>
            <a:r>
              <a:rPr lang="en-GB" sz="2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Z</a:t>
            </a:r>
            <a:r>
              <a:rPr lang="en-GB" sz="2400" dirty="0" err="1" smtClean="0"/>
              <a:t>výšily</a:t>
            </a:r>
            <a:r>
              <a:rPr lang="cs-CZ" sz="2400" dirty="0" smtClean="0"/>
              <a:t> se</a:t>
            </a:r>
            <a:r>
              <a:rPr lang="en-GB" sz="2400" dirty="0" smtClean="0"/>
              <a:t> </a:t>
            </a:r>
            <a:r>
              <a:rPr lang="en-GB" sz="2400" dirty="0" err="1" smtClean="0"/>
              <a:t>nároky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rychlost</a:t>
            </a:r>
            <a:r>
              <a:rPr lang="en-GB" sz="2400" dirty="0" smtClean="0"/>
              <a:t> a </a:t>
            </a:r>
            <a:r>
              <a:rPr lang="en-GB" sz="2400" dirty="0" err="1" smtClean="0"/>
              <a:t>kvalitu</a:t>
            </a:r>
            <a:r>
              <a:rPr lang="en-GB" sz="2400" dirty="0" smtClean="0"/>
              <a:t> </a:t>
            </a:r>
            <a:r>
              <a:rPr lang="en-GB" sz="2400" dirty="0" err="1" smtClean="0"/>
              <a:t>požadovaných</a:t>
            </a:r>
            <a:r>
              <a:rPr lang="en-GB" sz="2400" dirty="0" smtClean="0"/>
              <a:t> </a:t>
            </a:r>
            <a:r>
              <a:rPr lang="en-GB" sz="2400" dirty="0" err="1" smtClean="0"/>
              <a:t>laboratorních</a:t>
            </a:r>
            <a:r>
              <a:rPr lang="en-GB" sz="2400" dirty="0" smtClean="0"/>
              <a:t> </a:t>
            </a:r>
            <a:r>
              <a:rPr lang="en-GB" sz="2400" dirty="0" err="1" smtClean="0"/>
              <a:t>vyšetření</a:t>
            </a:r>
            <a:r>
              <a:rPr lang="en-GB" sz="2400" dirty="0" smtClean="0"/>
              <a:t>. </a:t>
            </a:r>
            <a:r>
              <a:rPr lang="en-GB" sz="2400" dirty="0" err="1" smtClean="0"/>
              <a:t>Klade</a:t>
            </a:r>
            <a:r>
              <a:rPr lang="en-GB" sz="2400" dirty="0" smtClean="0"/>
              <a:t> se </a:t>
            </a:r>
            <a:r>
              <a:rPr lang="en-GB" sz="2400" dirty="0" err="1" smtClean="0"/>
              <a:t>důraz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vysokou</a:t>
            </a:r>
            <a:r>
              <a:rPr lang="en-GB" sz="2400" dirty="0" smtClean="0"/>
              <a:t> </a:t>
            </a:r>
            <a:r>
              <a:rPr lang="en-GB" sz="2400" dirty="0" err="1" smtClean="0"/>
              <a:t>citlivost</a:t>
            </a:r>
            <a:r>
              <a:rPr lang="en-GB" sz="2400" dirty="0" smtClean="0"/>
              <a:t>, </a:t>
            </a:r>
            <a:r>
              <a:rPr lang="en-GB" sz="2400" dirty="0" err="1" smtClean="0"/>
              <a:t>specifitu</a:t>
            </a:r>
            <a:r>
              <a:rPr lang="en-GB" sz="2400" dirty="0" smtClean="0"/>
              <a:t> a </a:t>
            </a:r>
            <a:r>
              <a:rPr lang="en-GB" sz="2400" dirty="0" err="1" smtClean="0"/>
              <a:t>možnost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automatizace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Do </a:t>
            </a:r>
            <a:r>
              <a:rPr lang="en-GB" sz="2400" dirty="0" err="1" smtClean="0"/>
              <a:t>té</a:t>
            </a:r>
            <a:r>
              <a:rPr lang="en-GB" sz="2400" dirty="0" smtClean="0"/>
              <a:t> </a:t>
            </a:r>
            <a:r>
              <a:rPr lang="en-GB" sz="2400" dirty="0" err="1" smtClean="0"/>
              <a:t>doby</a:t>
            </a:r>
            <a:r>
              <a:rPr lang="en-GB" sz="2400" dirty="0" smtClean="0"/>
              <a:t> </a:t>
            </a:r>
            <a:r>
              <a:rPr lang="en-GB" sz="2400" dirty="0" err="1" smtClean="0"/>
              <a:t>sloužily</a:t>
            </a:r>
            <a:r>
              <a:rPr lang="en-GB" sz="2400" dirty="0" smtClean="0"/>
              <a:t> k </a:t>
            </a:r>
            <a:r>
              <a:rPr lang="en-GB" sz="2400" dirty="0" err="1" smtClean="0"/>
              <a:t>detekci</a:t>
            </a:r>
            <a:r>
              <a:rPr lang="en-GB" sz="2400" dirty="0" smtClean="0"/>
              <a:t> Ag a </a:t>
            </a:r>
            <a:r>
              <a:rPr lang="en-GB" sz="2400" dirty="0" err="1" smtClean="0"/>
              <a:t>Ab</a:t>
            </a:r>
            <a:r>
              <a:rPr lang="en-GB" sz="2400" dirty="0" smtClean="0"/>
              <a:t> </a:t>
            </a:r>
            <a:r>
              <a:rPr lang="en-GB" sz="2400" dirty="0" err="1" smtClean="0"/>
              <a:t>klasické</a:t>
            </a:r>
            <a:r>
              <a:rPr lang="en-GB" sz="2400" dirty="0" smtClean="0"/>
              <a:t> </a:t>
            </a:r>
            <a:r>
              <a:rPr lang="en-GB" sz="2400" dirty="0" err="1" smtClean="0"/>
              <a:t>metody</a:t>
            </a:r>
            <a:r>
              <a:rPr lang="en-GB" sz="2400" dirty="0" smtClean="0"/>
              <a:t>: </a:t>
            </a:r>
            <a:r>
              <a:rPr lang="en-GB" sz="2400" dirty="0" smtClean="0">
                <a:solidFill>
                  <a:schemeClr val="folHlink"/>
                </a:solidFill>
              </a:rPr>
              <a:t>KFR, </a:t>
            </a:r>
            <a:r>
              <a:rPr lang="en-GB" sz="2400" dirty="0" err="1" smtClean="0">
                <a:solidFill>
                  <a:schemeClr val="folHlink"/>
                </a:solidFill>
              </a:rPr>
              <a:t>neutralizace</a:t>
            </a:r>
            <a:r>
              <a:rPr lang="en-GB" sz="2400" dirty="0" smtClean="0">
                <a:solidFill>
                  <a:schemeClr val="folHlink"/>
                </a:solidFill>
              </a:rPr>
              <a:t> Ag </a:t>
            </a:r>
            <a:r>
              <a:rPr lang="en-GB" sz="2400" dirty="0" err="1" smtClean="0">
                <a:solidFill>
                  <a:schemeClr val="folHlink"/>
                </a:solidFill>
              </a:rPr>
              <a:t>pomocí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specifické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Ab</a:t>
            </a:r>
            <a:r>
              <a:rPr lang="en-GB" sz="2400" dirty="0" smtClean="0">
                <a:solidFill>
                  <a:schemeClr val="folHlink"/>
                </a:solidFill>
              </a:rPr>
              <a:t>, </a:t>
            </a:r>
            <a:r>
              <a:rPr lang="en-GB" sz="2400" dirty="0" err="1" smtClean="0">
                <a:solidFill>
                  <a:schemeClr val="folHlink"/>
                </a:solidFill>
              </a:rPr>
              <a:t>světelná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či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elektronová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mikroskopie</a:t>
            </a:r>
            <a:r>
              <a:rPr lang="en-GB" sz="2400" dirty="0" smtClean="0">
                <a:solidFill>
                  <a:schemeClr val="folHlink"/>
                </a:solidFill>
              </a:rPr>
              <a:t>, </a:t>
            </a:r>
            <a:r>
              <a:rPr lang="en-GB" sz="2400" dirty="0" err="1" smtClean="0">
                <a:solidFill>
                  <a:schemeClr val="folHlink"/>
                </a:solidFill>
              </a:rPr>
              <a:t>prostá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či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elektroforetická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imunodifuze</a:t>
            </a:r>
            <a:r>
              <a:rPr lang="en-GB" sz="2400" dirty="0" smtClean="0"/>
              <a:t>, </a:t>
            </a:r>
            <a:r>
              <a:rPr lang="en-GB" sz="2400" dirty="0" err="1" smtClean="0"/>
              <a:t>které</a:t>
            </a:r>
            <a:r>
              <a:rPr lang="en-GB" sz="2400" dirty="0" smtClean="0"/>
              <a:t> </a:t>
            </a:r>
            <a:r>
              <a:rPr lang="en-GB" sz="2400" dirty="0" err="1" smtClean="0"/>
              <a:t>byly</a:t>
            </a:r>
            <a:r>
              <a:rPr lang="en-GB" sz="2400" dirty="0" smtClean="0"/>
              <a:t> </a:t>
            </a:r>
            <a:r>
              <a:rPr lang="en-GB" sz="2400" dirty="0" err="1" smtClean="0"/>
              <a:t>nahrazeny</a:t>
            </a:r>
            <a:r>
              <a:rPr lang="en-GB" sz="2400" dirty="0" smtClean="0"/>
              <a:t> </a:t>
            </a:r>
            <a:r>
              <a:rPr lang="en-GB" sz="2400" dirty="0" err="1" smtClean="0"/>
              <a:t>imunochemickými</a:t>
            </a:r>
            <a:r>
              <a:rPr lang="en-GB" sz="2400" dirty="0" smtClean="0"/>
              <a:t> </a:t>
            </a:r>
            <a:r>
              <a:rPr lang="en-GB" sz="2400" dirty="0" err="1" smtClean="0"/>
              <a:t>metodami</a:t>
            </a:r>
            <a:r>
              <a:rPr lang="en-GB" sz="2400" dirty="0" smtClean="0"/>
              <a:t>: FIA, RIA, EIA</a:t>
            </a:r>
            <a:r>
              <a:rPr lang="cs-CZ" sz="2400" dirty="0" smtClean="0"/>
              <a:t> a další</a:t>
            </a:r>
            <a:endParaRPr lang="en-GB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4"/>
          <p:cNvSpPr>
            <a:spLocks noChangeShapeType="1"/>
          </p:cNvSpPr>
          <p:nvPr/>
        </p:nvSpPr>
        <p:spPr bwMode="auto">
          <a:xfrm>
            <a:off x="2195513" y="21336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1" name="Line 6"/>
          <p:cNvSpPr>
            <a:spLocks noChangeShapeType="1"/>
          </p:cNvSpPr>
          <p:nvPr/>
        </p:nvSpPr>
        <p:spPr bwMode="auto">
          <a:xfrm flipH="1" flipV="1">
            <a:off x="2627313" y="1989138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 flipH="1">
            <a:off x="2627313" y="21336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3" name="Rectangle 7"/>
          <p:cNvSpPr>
            <a:spLocks noChangeArrowheads="1"/>
          </p:cNvSpPr>
          <p:nvPr/>
        </p:nvSpPr>
        <p:spPr bwMode="auto">
          <a:xfrm>
            <a:off x="323850" y="161935"/>
            <a:ext cx="864235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 i="1" dirty="0">
                <a:cs typeface="Times New Roman" pitchFamily="18" charset="0"/>
              </a:rPr>
              <a:t>- stanovení </a:t>
            </a:r>
            <a:r>
              <a:rPr lang="cs-CZ" sz="2400" b="1" i="1" dirty="0" err="1">
                <a:cs typeface="Times New Roman" pitchFamily="18" charset="0"/>
              </a:rPr>
              <a:t>Ag</a:t>
            </a:r>
            <a:r>
              <a:rPr lang="cs-CZ" sz="2400" b="1" i="1" dirty="0">
                <a:cs typeface="Times New Roman" pitchFamily="18" charset="0"/>
              </a:rPr>
              <a:t> či Ab v histologických preparátech, tělních tekutinách, a jiných vzorcích, </a:t>
            </a:r>
            <a:r>
              <a:rPr lang="cs-CZ" sz="2400" b="1" i="1" dirty="0" err="1"/>
              <a:t>Imunoeseje</a:t>
            </a:r>
            <a:r>
              <a:rPr lang="cs-CZ" sz="2400" b="1" i="1" dirty="0"/>
              <a:t>, reakce třetí </a:t>
            </a:r>
            <a:r>
              <a:rPr lang="cs-CZ" sz="2400" b="1" i="1" dirty="0" smtClean="0"/>
              <a:t>generace </a:t>
            </a:r>
            <a:endParaRPr lang="cs-CZ" sz="2400" b="1" i="1" dirty="0"/>
          </a:p>
          <a:p>
            <a:pPr eaLnBrk="0" hangingPunct="0"/>
            <a:r>
              <a:rPr lang="cs-CZ" sz="2400" b="1" dirty="0">
                <a:cs typeface="Times New Roman" pitchFamily="18" charset="0"/>
              </a:rPr>
              <a:t>základem je reakce:</a:t>
            </a:r>
            <a:endParaRPr lang="cs-CZ" sz="2400" dirty="0"/>
          </a:p>
          <a:p>
            <a:pPr eaLnBrk="0" hangingPunct="0"/>
            <a:endParaRPr lang="cs-CZ" sz="2000" dirty="0"/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1338263" y="2835275"/>
            <a:ext cx="1841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r>
              <a:rPr lang="cs-CZ" sz="1800"/>
              <a:t/>
            </a:r>
            <a:br>
              <a:rPr lang="cs-CZ" sz="1800"/>
            </a:br>
            <a:endParaRPr lang="cs-CZ" sz="1200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cs-CZ" sz="1800"/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428625" y="1516827"/>
            <a:ext cx="8001000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de-DE" sz="2400" i="1" dirty="0" smtClean="0">
                <a:latin typeface="Times New Roman" pitchFamily="18" charset="0"/>
                <a:cs typeface="Times New Roman" pitchFamily="18" charset="0"/>
              </a:rPr>
              <a:t>     +     Ab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de-DE" sz="2400" i="1" dirty="0" smtClean="0"/>
              <a:t>IK</a:t>
            </a:r>
            <a:r>
              <a:rPr lang="cs-CZ" sz="2400" i="1" dirty="0" smtClean="0">
                <a:cs typeface="Times New Roman" pitchFamily="18" charset="0"/>
              </a:rPr>
              <a:t>  - </a:t>
            </a:r>
            <a:r>
              <a:rPr lang="cs-CZ" sz="2400" i="1" dirty="0" err="1" smtClean="0">
                <a:cs typeface="Times New Roman" pitchFamily="18" charset="0"/>
              </a:rPr>
              <a:t>imunokomplex</a:t>
            </a:r>
            <a:endParaRPr lang="cs-CZ" sz="2400" dirty="0" smtClean="0"/>
          </a:p>
          <a:p>
            <a:endParaRPr lang="cs-CZ" sz="2400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Times New Roman" pitchFamily="18" charset="0"/>
              </a:rPr>
              <a:t>jeden </a:t>
            </a:r>
            <a:r>
              <a:rPr lang="cs-CZ" sz="2400" dirty="0">
                <a:cs typeface="Times New Roman" pitchFamily="18" charset="0"/>
              </a:rPr>
              <a:t>z reaktantů nese </a:t>
            </a:r>
            <a:r>
              <a:rPr lang="cs-CZ" sz="2400" i="1" dirty="0">
                <a:cs typeface="Times New Roman" pitchFamily="18" charset="0"/>
              </a:rPr>
              <a:t>značku a tím je </a:t>
            </a:r>
            <a:r>
              <a:rPr lang="cs-CZ" sz="2400" i="1" dirty="0" err="1">
                <a:cs typeface="Times New Roman" pitchFamily="18" charset="0"/>
              </a:rPr>
              <a:t>vizualizován</a:t>
            </a:r>
            <a:r>
              <a:rPr lang="cs-CZ" sz="2400" i="1" dirty="0">
                <a:cs typeface="Times New Roman" pitchFamily="18" charset="0"/>
              </a:rPr>
              <a:t> výsledek</a:t>
            </a:r>
            <a:r>
              <a:rPr lang="cs-CZ" sz="2400" dirty="0">
                <a:cs typeface="Times New Roman" pitchFamily="18" charset="0"/>
              </a:rPr>
              <a:t>. </a:t>
            </a:r>
            <a:r>
              <a:rPr lang="cs-CZ" sz="2400" dirty="0" smtClean="0">
                <a:cs typeface="Times New Roman" pitchFamily="18" charset="0"/>
              </a:rPr>
              <a:t>Detekční systém </a:t>
            </a:r>
            <a:r>
              <a:rPr lang="cs-CZ" sz="2400" dirty="0">
                <a:cs typeface="Times New Roman" pitchFamily="18" charset="0"/>
              </a:rPr>
              <a:t>tak zvyšuje citlivost reakce a umožňuje modifikace, které prostou precipitací reakce nejsou dosažitelné.</a:t>
            </a:r>
          </a:p>
          <a:p>
            <a:r>
              <a:rPr lang="cs-CZ" sz="2400" dirty="0">
                <a:solidFill>
                  <a:srgbClr val="FF0000"/>
                </a:solidFill>
                <a:cs typeface="Times New Roman" pitchFamily="18" charset="0"/>
              </a:rPr>
              <a:t>Druhy reakcí: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rgbClr val="FF0000"/>
                </a:solidFill>
              </a:rPr>
              <a:t>enzym  EIA, EMIT  enzyme </a:t>
            </a:r>
            <a:r>
              <a:rPr lang="cs-CZ" sz="2400" dirty="0" err="1">
                <a:solidFill>
                  <a:srgbClr val="FF0000"/>
                </a:solidFill>
              </a:rPr>
              <a:t>multiplyed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immunoassay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technique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 -geneticky upravený enzym  CEDIA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-radioizotop  RIA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-fluorescenční látka  FIA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-chemiluminiscenční látka </a:t>
            </a:r>
            <a:r>
              <a:rPr lang="cs-CZ" sz="2400" dirty="0" smtClean="0">
                <a:solidFill>
                  <a:srgbClr val="FF0000"/>
                </a:solidFill>
              </a:rPr>
              <a:t>LIA, CL</a:t>
            </a:r>
            <a:endParaRPr lang="cs-CZ" sz="2400" dirty="0">
              <a:solidFill>
                <a:srgbClr val="FF0000"/>
              </a:solidFill>
            </a:endParaRPr>
          </a:p>
          <a:p>
            <a:pPr algn="ctr"/>
            <a:endParaRPr lang="cs-CZ" sz="24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cs-CZ" sz="1600" dirty="0"/>
          </a:p>
          <a:p>
            <a:pPr eaLnBrk="0" hangingPunct="0"/>
            <a:r>
              <a:rPr lang="cs-CZ" sz="1200" dirty="0">
                <a:cs typeface="Times New Roman" pitchFamily="18" charset="0"/>
                <a:sym typeface="Symbol" pitchFamily="18" charset="2"/>
              </a:rPr>
              <a:t>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>
          <a:xfrm>
            <a:off x="500063" y="785813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</a:rPr>
              <a:t>Antigeny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FFC000"/>
                </a:solidFill>
                <a:latin typeface="Times New Roman" pitchFamily="18" charset="0"/>
              </a:rPr>
              <a:t>Ag</a:t>
            </a:r>
            <a:r>
              <a:rPr lang="cs-CZ" sz="2400" dirty="0" smtClean="0">
                <a:latin typeface="Times New Roman" pitchFamily="18" charset="0"/>
              </a:rPr>
              <a:t>– makromolekuly (polymery: proteiny, polypeptidy…)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navozují specifickou imunitní </a:t>
            </a:r>
            <a:r>
              <a:rPr lang="cs-CZ" sz="2400" dirty="0" err="1" smtClean="0">
                <a:latin typeface="Times New Roman" pitchFamily="18" charset="0"/>
              </a:rPr>
              <a:t>opověd</a:t>
            </a:r>
            <a:r>
              <a:rPr lang="cs-CZ" sz="2400" dirty="0" smtClean="0">
                <a:latin typeface="Times New Roman" pitchFamily="18" charset="0"/>
              </a:rPr>
              <a:t>ˇ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specificky reagují s protilátkami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hapten – nízkomolekulární látka (léčiva, drogy) navázána na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   vysokomolekulární nosič 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</a:rPr>
              <a:t>Protilátky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</a:rPr>
              <a:t>Ab</a:t>
            </a:r>
            <a:r>
              <a:rPr lang="cs-CZ" sz="2400" dirty="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</a:rPr>
              <a:t>– bílkoviny (glykoproteiny) tělních tekutin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vykazují specifickou vazebnou schopnost vůči antigenu, na jehož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    podnět se vytvořily, mohou být cíleně připravené 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jen proti </a:t>
            </a:r>
            <a:r>
              <a:rPr lang="cs-CZ" sz="2000" b="1" dirty="0" smtClean="0"/>
              <a:t>jedné chemické skupině </a:t>
            </a:r>
          </a:p>
          <a:p>
            <a:pPr>
              <a:buFont typeface="Wingdings" pitchFamily="2" charset="2"/>
              <a:buChar char="§"/>
            </a:pPr>
            <a:r>
              <a:rPr lang="cs-CZ" sz="2000" b="1" dirty="0" smtClean="0"/>
              <a:t> která je společná pro více strukturně chemicky příbuzných látek</a:t>
            </a:r>
            <a:r>
              <a:rPr lang="cs-CZ" sz="2000" dirty="0" smtClean="0"/>
              <a:t> </a:t>
            </a:r>
            <a:endParaRPr lang="cs-CZ" sz="2000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53451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i="1" dirty="0" smtClean="0">
                <a:solidFill>
                  <a:srgbClr val="FFFF00"/>
                </a:solidFill>
              </a:rPr>
              <a:t>Heterogenní </a:t>
            </a:r>
            <a:r>
              <a:rPr lang="cs-CZ" b="1" i="1" dirty="0" err="1" smtClean="0">
                <a:solidFill>
                  <a:srgbClr val="FFFF00"/>
                </a:solidFill>
              </a:rPr>
              <a:t>imunometody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– oddělení volných molekul značených reaktantů (</a:t>
            </a:r>
            <a:r>
              <a:rPr lang="cs-CZ" dirty="0" err="1" smtClean="0"/>
              <a:t>Ag</a:t>
            </a:r>
            <a:r>
              <a:rPr lang="cs-CZ" dirty="0" smtClean="0"/>
              <a:t>, Ab, H, </a:t>
            </a:r>
            <a:r>
              <a:rPr lang="cs-CZ" dirty="0" err="1" smtClean="0"/>
              <a:t>Abs</a:t>
            </a:r>
            <a:r>
              <a:rPr lang="cs-CZ" dirty="0" smtClean="0"/>
              <a:t>) od značeného reaktantu vázaného v </a:t>
            </a:r>
            <a:r>
              <a:rPr lang="cs-CZ" dirty="0" err="1" smtClean="0"/>
              <a:t>imunokomplexu</a:t>
            </a:r>
            <a:r>
              <a:rPr lang="cs-CZ" dirty="0" smtClean="0"/>
              <a:t>, intenzita značené reakce se nemění, stanovení makromolekulárních látek (</a:t>
            </a:r>
            <a:r>
              <a:rPr lang="cs-CZ" dirty="0" err="1" smtClean="0"/>
              <a:t>radioimunometody</a:t>
            </a:r>
            <a:r>
              <a:rPr lang="cs-CZ" dirty="0" smtClean="0"/>
              <a:t>, ELISA) – vysoká citlivost</a:t>
            </a:r>
          </a:p>
          <a:p>
            <a:pPr>
              <a:lnSpc>
                <a:spcPct val="90000"/>
              </a:lnSpc>
            </a:pPr>
            <a:r>
              <a:rPr lang="cs-CZ" b="1" i="1" dirty="0" smtClean="0">
                <a:solidFill>
                  <a:srgbClr val="FFFF00"/>
                </a:solidFill>
              </a:rPr>
              <a:t>Homogenní </a:t>
            </a:r>
            <a:r>
              <a:rPr lang="cs-CZ" b="1" i="1" dirty="0" err="1" smtClean="0">
                <a:solidFill>
                  <a:srgbClr val="FFFF00"/>
                </a:solidFill>
              </a:rPr>
              <a:t>imunometody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– bez separace frakcí, intenzita značené reakce se mění, stanovení </a:t>
            </a:r>
            <a:r>
              <a:rPr lang="cs-CZ" dirty="0" err="1" smtClean="0"/>
              <a:t>nízkomolek</a:t>
            </a:r>
            <a:r>
              <a:rPr lang="cs-CZ" dirty="0" smtClean="0"/>
              <a:t>. látek, jsou jednodušší, rychlejší, lze  je automatizovat (enzymová, fluorescenční a chemiluminiscenční </a:t>
            </a:r>
            <a:r>
              <a:rPr lang="cs-CZ" dirty="0" err="1" smtClean="0"/>
              <a:t>imunoanalýza</a:t>
            </a:r>
            <a:r>
              <a:rPr lang="cs-CZ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843213" y="160338"/>
            <a:ext cx="480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i="1">
                <a:solidFill>
                  <a:schemeClr val="folHlink"/>
                </a:solidFill>
              </a:rPr>
              <a:t>Imunochemické metody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folHlink"/>
                </a:solidFill>
              </a:rPr>
              <a:t>RIA </a:t>
            </a:r>
            <a:r>
              <a:rPr lang="cs-CZ" sz="3200" i="1" smtClean="0">
                <a:solidFill>
                  <a:schemeClr val="folHlink"/>
                </a:solidFill>
                <a:sym typeface="Symbol" pitchFamily="18" charset="2"/>
              </a:rPr>
              <a:t></a:t>
            </a:r>
            <a:r>
              <a:rPr lang="cs-CZ" sz="3200" i="1" smtClean="0">
                <a:solidFill>
                  <a:schemeClr val="folHlink"/>
                </a:solidFill>
              </a:rPr>
              <a:t> radioimmunoassay</a:t>
            </a:r>
            <a:r>
              <a:rPr lang="cs-CZ" smtClean="0"/>
              <a:t> 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8686800" cy="58769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zavedena 1959</a:t>
            </a:r>
            <a:endParaRPr lang="cs-CZ" sz="2800" b="1" dirty="0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rgbClr val="FFC000"/>
                </a:solidFill>
                <a:sym typeface="Monotype Sorts" charset="2"/>
              </a:rPr>
              <a:t>Princip metody:</a:t>
            </a:r>
            <a:r>
              <a:rPr lang="cs-CZ" sz="2800" dirty="0" smtClean="0">
                <a:solidFill>
                  <a:srgbClr val="FFC000"/>
                </a:solidFill>
                <a:sym typeface="Monotype Sorts" charset="2"/>
              </a:rPr>
              <a:t> </a:t>
            </a:r>
            <a:r>
              <a:rPr lang="cs-CZ" sz="2800" dirty="0" smtClean="0">
                <a:sym typeface="Monotype Sorts" charset="2"/>
              </a:rPr>
              <a:t>spojuje jednoduchou imunologickou reakci </a:t>
            </a:r>
            <a:r>
              <a:rPr lang="cs-CZ" sz="2800" dirty="0" err="1" smtClean="0">
                <a:sym typeface="Monotype Sorts" charset="2"/>
              </a:rPr>
              <a:t>Ag</a:t>
            </a:r>
            <a:r>
              <a:rPr lang="cs-CZ" sz="2800" dirty="0" smtClean="0">
                <a:sym typeface="Monotype Sorts" charset="2"/>
              </a:rPr>
              <a:t> s Ab s metodikami radiochemie, která používá </a:t>
            </a:r>
            <a:r>
              <a:rPr lang="cs-CZ" sz="2800" dirty="0" err="1" smtClean="0">
                <a:sym typeface="Monotype Sorts" charset="2"/>
              </a:rPr>
              <a:t>Ag</a:t>
            </a:r>
            <a:r>
              <a:rPr lang="cs-CZ" sz="2800" dirty="0" smtClean="0">
                <a:sym typeface="Monotype Sorts" charset="2"/>
              </a:rPr>
              <a:t> nebo Ab značené </a:t>
            </a:r>
            <a:r>
              <a:rPr lang="cs-CZ" sz="2800" dirty="0" err="1" smtClean="0">
                <a:sym typeface="Monotype Sorts" charset="2"/>
              </a:rPr>
              <a:t>radionuklidy</a:t>
            </a:r>
            <a:endParaRPr lang="cs-CZ" sz="2800" dirty="0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- </a:t>
            </a:r>
            <a:r>
              <a:rPr lang="cs-CZ" sz="2800" u="sng" dirty="0" smtClean="0">
                <a:sym typeface="Monotype Sorts" charset="2"/>
              </a:rPr>
              <a:t>citlivost</a:t>
            </a:r>
            <a:r>
              <a:rPr lang="cs-CZ" sz="2800" dirty="0" smtClean="0">
                <a:sym typeface="Monotype Sorts" charset="2"/>
              </a:rPr>
              <a:t>: </a:t>
            </a:r>
            <a:r>
              <a:rPr lang="cs-CZ" sz="2800" i="1" dirty="0" smtClean="0">
                <a:solidFill>
                  <a:srgbClr val="00B0F0"/>
                </a:solidFill>
                <a:sym typeface="Monotype Sorts" charset="2"/>
              </a:rPr>
              <a:t>10-9- 10-17 </a:t>
            </a:r>
            <a:r>
              <a:rPr lang="cs-CZ" sz="2800" i="1" dirty="0" smtClean="0">
                <a:sym typeface="Monotype Sorts" charset="2"/>
              </a:rPr>
              <a:t>mol/l</a:t>
            </a:r>
            <a:r>
              <a:rPr lang="cs-CZ" sz="2800" dirty="0" smtClean="0">
                <a:sym typeface="Monotype Sorts" charset="2"/>
              </a:rPr>
              <a:t> </a:t>
            </a:r>
            <a:r>
              <a:rPr lang="cs-CZ" sz="2800" dirty="0" smtClean="0">
                <a:sym typeface="Symbol" pitchFamily="18" charset="2"/>
              </a:rPr>
              <a:t></a:t>
            </a:r>
            <a:r>
              <a:rPr lang="cs-CZ" sz="2800" dirty="0" smtClean="0">
                <a:sym typeface="Monotype Sorts" charset="2"/>
              </a:rPr>
              <a:t>velmi významné, nejcitlivější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- je možné stanovovat látky i v tělesných tekutinách /</a:t>
            </a:r>
            <a:r>
              <a:rPr lang="cs-CZ" sz="2800" i="1" dirty="0" smtClean="0">
                <a:sym typeface="Monotype Sorts" charset="2"/>
              </a:rPr>
              <a:t>krev, moč, mozkomíšní mok...</a:t>
            </a:r>
            <a:r>
              <a:rPr lang="cs-CZ" sz="2800" dirty="0" smtClean="0">
                <a:sym typeface="Monotype Sorts" charset="2"/>
              </a:rPr>
              <a:t>/ i více než v pg10-12(</a:t>
            </a:r>
            <a:r>
              <a:rPr lang="cs-CZ" sz="2800" dirty="0" err="1" smtClean="0">
                <a:sym typeface="Monotype Sorts" charset="2"/>
              </a:rPr>
              <a:t>pikogramech</a:t>
            </a:r>
            <a:r>
              <a:rPr lang="cs-CZ" sz="2800" dirty="0" smtClean="0">
                <a:sym typeface="Monotype Sorts" charset="2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- stanovujeme </a:t>
            </a:r>
            <a:r>
              <a:rPr lang="cs-CZ" sz="2800" b="1" i="1" dirty="0" smtClean="0">
                <a:solidFill>
                  <a:srgbClr val="00B0F0"/>
                </a:solidFill>
                <a:sym typeface="Monotype Sorts" charset="2"/>
              </a:rPr>
              <a:t>jakékoliv látky</a:t>
            </a:r>
            <a:r>
              <a:rPr lang="cs-CZ" sz="2800" b="1" i="1" dirty="0" smtClean="0">
                <a:sym typeface="Monotype Sorts" charset="2"/>
              </a:rPr>
              <a:t>, proti nimž lze </a:t>
            </a:r>
            <a:r>
              <a:rPr lang="cs-CZ" sz="2800" b="1" i="1" dirty="0" smtClean="0">
                <a:solidFill>
                  <a:srgbClr val="00B0F0"/>
                </a:solidFill>
                <a:sym typeface="Monotype Sorts" charset="2"/>
              </a:rPr>
              <a:t>vytvořit protilátku</a:t>
            </a:r>
            <a:endParaRPr lang="cs-CZ" sz="2800" dirty="0" smtClean="0">
              <a:solidFill>
                <a:srgbClr val="00B0F0"/>
              </a:solidFill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Monotype Sorts" charset="2"/>
              </a:rPr>
              <a:t>  protilátku získáme komerčně nebo </a:t>
            </a:r>
            <a:r>
              <a:rPr lang="cs-CZ" sz="2800" dirty="0" err="1" smtClean="0">
                <a:sym typeface="Monotype Sorts" charset="2"/>
              </a:rPr>
              <a:t>injikací</a:t>
            </a:r>
            <a:r>
              <a:rPr lang="cs-CZ" sz="2800" dirty="0" smtClean="0">
                <a:sym typeface="Monotype Sorts" charset="2"/>
              </a:rPr>
              <a:t> </a:t>
            </a:r>
            <a:r>
              <a:rPr lang="cs-CZ" sz="2800" dirty="0" err="1" smtClean="0">
                <a:sym typeface="Monotype Sorts" charset="2"/>
              </a:rPr>
              <a:t>Ag</a:t>
            </a:r>
            <a:r>
              <a:rPr lang="cs-CZ" sz="2800" dirty="0" smtClean="0">
                <a:sym typeface="Monotype Sorts" charset="2"/>
              </a:rPr>
              <a:t> či haptenu do králíka nebo morčete  </a:t>
            </a:r>
          </a:p>
          <a:p>
            <a:pPr>
              <a:lnSpc>
                <a:spcPct val="80000"/>
              </a:lnSpc>
            </a:pPr>
            <a:r>
              <a:rPr lang="cs-CZ" sz="2800" b="1" i="1" dirty="0" smtClean="0">
                <a:solidFill>
                  <a:schemeClr val="accent1"/>
                </a:solidFill>
              </a:rPr>
              <a:t>značení radioaktivním prvkem</a:t>
            </a:r>
            <a:r>
              <a:rPr lang="cs-CZ" sz="2800" dirty="0" smtClean="0"/>
              <a:t> (</a:t>
            </a:r>
            <a:r>
              <a:rPr lang="cs-CZ" sz="2800" i="1" dirty="0" err="1" smtClean="0"/>
              <a:t>Ag</a:t>
            </a:r>
            <a:r>
              <a:rPr lang="cs-CZ" sz="2800" i="1" dirty="0" smtClean="0"/>
              <a:t> = X...značka</a:t>
            </a:r>
            <a:r>
              <a:rPr lang="cs-CZ" sz="28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- 3 prvky: </a:t>
            </a:r>
            <a:r>
              <a:rPr lang="cs-CZ" sz="2800" i="1" dirty="0" smtClean="0"/>
              <a:t>3H,14C,125I, 131I</a:t>
            </a: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- označený </a:t>
            </a:r>
            <a:r>
              <a:rPr lang="cs-CZ" sz="2800" dirty="0" err="1" smtClean="0"/>
              <a:t>Ag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 pitchFamily="18" charset="2"/>
              </a:rPr>
              <a:t></a:t>
            </a:r>
            <a:r>
              <a:rPr lang="cs-CZ" sz="2800" dirty="0" smtClean="0"/>
              <a:t> </a:t>
            </a:r>
            <a:r>
              <a:rPr lang="cs-CZ" sz="2800" b="1" dirty="0" err="1" smtClean="0"/>
              <a:t>Xx</a:t>
            </a:r>
            <a:endParaRPr lang="cs-CZ" sz="2800" dirty="0" smtClean="0">
              <a:sym typeface="Monotype Sorts" charset="2"/>
            </a:endParaRPr>
          </a:p>
          <a:p>
            <a:pPr>
              <a:lnSpc>
                <a:spcPct val="80000"/>
              </a:lnSpc>
            </a:pPr>
            <a:r>
              <a:rPr lang="cs-CZ" sz="2800" b="1" i="1" dirty="0" smtClean="0"/>
              <a:t>vlastní reakce</a:t>
            </a:r>
            <a:r>
              <a:rPr lang="cs-CZ" sz="2800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- </a:t>
            </a:r>
            <a:r>
              <a:rPr lang="cs-CZ" sz="2800" i="1" dirty="0" smtClean="0"/>
              <a:t>4 složky</a:t>
            </a:r>
            <a:r>
              <a:rPr lang="cs-CZ" sz="2800" dirty="0" smtClean="0"/>
              <a:t>:</a:t>
            </a:r>
            <a:endParaRPr lang="cs-CZ" sz="2800" u="sng" dirty="0" smtClean="0">
              <a:solidFill>
                <a:schemeClr val="accent1"/>
              </a:solidFill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/>
          <p:cNvGraphicFramePr>
            <a:graphicFrameLocks noChangeAspect="1"/>
          </p:cNvGraphicFramePr>
          <p:nvPr>
            <p:ph idx="1"/>
          </p:nvPr>
        </p:nvGraphicFramePr>
        <p:xfrm>
          <a:off x="323850" y="260350"/>
          <a:ext cx="6399213" cy="2143125"/>
        </p:xfrm>
        <a:graphic>
          <a:graphicData uri="http://schemas.openxmlformats.org/presentationml/2006/ole">
            <p:oleObj spid="_x0000_s1026" name="Rastrový obrázek" r:id="rId3" imgW="6400000" imgH="2142857" progId="PBrush">
              <p:embed/>
            </p:oleObj>
          </a:graphicData>
        </a:graphic>
      </p:graphicFrame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395288" y="2636838"/>
            <a:ext cx="3924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/>
              <a:t>Xx</a:t>
            </a:r>
            <a:r>
              <a:rPr lang="cs-CZ" sz="1600" i="1"/>
              <a:t>.................značený Ag</a:t>
            </a:r>
            <a:endParaRPr lang="cs-CZ" sz="1600"/>
          </a:p>
          <a:p>
            <a:r>
              <a:rPr lang="cs-CZ" sz="1600" b="1" i="1"/>
              <a:t>Ab lim60%</a:t>
            </a:r>
            <a:r>
              <a:rPr lang="cs-CZ" sz="1600" i="1"/>
              <a:t>........protilátka ze zvířete /je limitováno </a:t>
            </a:r>
            <a:r>
              <a:rPr lang="cs-CZ" sz="1600" i="1">
                <a:sym typeface="Symbol" pitchFamily="18" charset="2"/>
              </a:rPr>
              <a:t></a:t>
            </a:r>
            <a:r>
              <a:rPr lang="cs-CZ" sz="1600" i="1"/>
              <a:t> známo její množství/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XN</a:t>
            </a:r>
            <a:r>
              <a:rPr lang="cs-CZ" sz="1600" i="1">
                <a:sym typeface="Symbol" pitchFamily="18" charset="2"/>
              </a:rPr>
              <a:t>.................neznámý antigen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XS</a:t>
            </a:r>
            <a:r>
              <a:rPr lang="cs-CZ" sz="1600" i="1">
                <a:sym typeface="Symbol" pitchFamily="18" charset="2"/>
              </a:rPr>
              <a:t>.................standardní antigen</a:t>
            </a: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4500563" y="2565400"/>
            <a:ext cx="442753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 dirty="0" smtClean="0"/>
              <a:t>oddělení </a:t>
            </a:r>
            <a:r>
              <a:rPr lang="cs-CZ" sz="1600" b="1" i="1" dirty="0"/>
              <a:t>IK:</a:t>
            </a:r>
            <a:endParaRPr lang="cs-CZ" sz="1600" dirty="0">
              <a:sym typeface="Symbol" pitchFamily="18" charset="2"/>
            </a:endParaRPr>
          </a:p>
          <a:p>
            <a:r>
              <a:rPr lang="cs-CZ" sz="1600" dirty="0">
                <a:sym typeface="Symbol" pitchFamily="18" charset="2"/>
              </a:rPr>
              <a:t></a:t>
            </a:r>
            <a:r>
              <a:rPr lang="cs-CZ" sz="1600" dirty="0"/>
              <a:t> </a:t>
            </a:r>
            <a:r>
              <a:rPr lang="cs-CZ" sz="1600" b="1" i="1" dirty="0"/>
              <a:t>imunochemické</a:t>
            </a:r>
            <a:r>
              <a:rPr lang="cs-CZ" sz="1600" dirty="0"/>
              <a:t> – </a:t>
            </a:r>
            <a:r>
              <a:rPr lang="cs-CZ" sz="1600" i="1" dirty="0"/>
              <a:t>sekundární protilátka </a:t>
            </a:r>
            <a:r>
              <a:rPr lang="cs-CZ" sz="1600" b="1" i="1" dirty="0" err="1"/>
              <a:t>Abs</a:t>
            </a:r>
            <a:endParaRPr lang="cs-CZ" sz="1600" dirty="0"/>
          </a:p>
          <a:p>
            <a:r>
              <a:rPr lang="cs-CZ" sz="1600" dirty="0"/>
              <a:t>- vyrobí se proti prvotní protilátce Ab </a:t>
            </a:r>
            <a:r>
              <a:rPr lang="cs-CZ" sz="1600" dirty="0">
                <a:sym typeface="Symbol" pitchFamily="18" charset="2"/>
              </a:rPr>
              <a:t></a:t>
            </a:r>
            <a:r>
              <a:rPr lang="cs-CZ" sz="1600" dirty="0"/>
              <a:t> </a:t>
            </a:r>
            <a:r>
              <a:rPr lang="cs-CZ" sz="1600" dirty="0" err="1"/>
              <a:t>Ab</a:t>
            </a:r>
            <a:r>
              <a:rPr lang="cs-CZ" sz="1600" dirty="0"/>
              <a:t> pak vystupuje jako </a:t>
            </a:r>
            <a:r>
              <a:rPr lang="cs-CZ" sz="1600" dirty="0" err="1"/>
              <a:t>Ag</a:t>
            </a:r>
            <a:endParaRPr lang="cs-CZ" sz="1600" dirty="0">
              <a:sym typeface="Symbol" pitchFamily="18" charset="2"/>
            </a:endParaRPr>
          </a:p>
          <a:p>
            <a:r>
              <a:rPr lang="cs-CZ" sz="1600" dirty="0">
                <a:sym typeface="Symbol" pitchFamily="18" charset="2"/>
              </a:rPr>
              <a:t></a:t>
            </a:r>
            <a:r>
              <a:rPr lang="cs-CZ" sz="1600" dirty="0"/>
              <a:t> </a:t>
            </a:r>
            <a:r>
              <a:rPr lang="cs-CZ" sz="1600" dirty="0" err="1"/>
              <a:t>Abs</a:t>
            </a:r>
            <a:r>
              <a:rPr lang="cs-CZ" sz="1600" dirty="0"/>
              <a:t> + Ab ...vznikají sraženiny IK</a:t>
            </a:r>
          </a:p>
        </p:txBody>
      </p:sp>
      <p:pic>
        <p:nvPicPr>
          <p:cNvPr id="13317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4149725"/>
            <a:ext cx="5903912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11"/>
          <p:cNvSpPr>
            <a:spLocks noChangeArrowheads="1"/>
          </p:cNvSpPr>
          <p:nvPr/>
        </p:nvSpPr>
        <p:spPr bwMode="auto">
          <a:xfrm>
            <a:off x="468313" y="5168900"/>
            <a:ext cx="792003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- </a:t>
            </a:r>
            <a:r>
              <a:rPr lang="cs-CZ" sz="1800" b="1" dirty="0">
                <a:solidFill>
                  <a:schemeClr val="accent1"/>
                </a:solidFill>
              </a:rPr>
              <a:t>izolace IK</a:t>
            </a:r>
            <a:r>
              <a:rPr lang="cs-CZ" sz="1800" dirty="0"/>
              <a:t> -</a:t>
            </a:r>
            <a:r>
              <a:rPr lang="cs-CZ" sz="1800" b="1" dirty="0"/>
              <a:t>imunochemicky</a:t>
            </a:r>
            <a:r>
              <a:rPr lang="cs-CZ" sz="1800" dirty="0"/>
              <a:t> – </a:t>
            </a:r>
            <a:r>
              <a:rPr lang="cs-CZ" sz="1800" dirty="0" err="1"/>
              <a:t>Abs</a:t>
            </a:r>
            <a:r>
              <a:rPr lang="cs-CZ" sz="1800" dirty="0"/>
              <a:t>,  </a:t>
            </a:r>
            <a:r>
              <a:rPr lang="cs-CZ" sz="1800" b="1" i="1" dirty="0"/>
              <a:t>fyzikálně</a:t>
            </a:r>
            <a:r>
              <a:rPr lang="cs-CZ" sz="1800" dirty="0"/>
              <a:t> - </a:t>
            </a:r>
            <a:r>
              <a:rPr lang="cs-CZ" sz="1800" i="1" dirty="0"/>
              <a:t>filtrace, centrifugace</a:t>
            </a:r>
            <a:r>
              <a:rPr lang="cs-CZ" sz="1800" dirty="0"/>
              <a:t>...</a:t>
            </a:r>
          </a:p>
          <a:p>
            <a:r>
              <a:rPr lang="cs-CZ" sz="1800" b="1" i="1" dirty="0">
                <a:sym typeface="Symbol" pitchFamily="18" charset="2"/>
              </a:rPr>
              <a:t>molekulární metody</a:t>
            </a:r>
            <a:r>
              <a:rPr lang="cs-CZ" sz="1800" dirty="0">
                <a:sym typeface="Symbol" pitchFamily="18" charset="2"/>
              </a:rPr>
              <a:t> – </a:t>
            </a:r>
            <a:r>
              <a:rPr lang="cs-CZ" sz="1800" i="1" dirty="0">
                <a:sym typeface="Symbol" pitchFamily="18" charset="2"/>
              </a:rPr>
              <a:t>elektroforéza, chromatografie</a:t>
            </a:r>
            <a:r>
              <a:rPr lang="cs-CZ" sz="1800" dirty="0">
                <a:sym typeface="Symbol" pitchFamily="18" charset="2"/>
              </a:rPr>
              <a:t> ...</a:t>
            </a:r>
          </a:p>
          <a:p>
            <a:r>
              <a:rPr lang="cs-CZ" sz="1800" smtClean="0"/>
              <a:t> </a:t>
            </a:r>
            <a:r>
              <a:rPr lang="cs-CZ" sz="1800" b="1" i="1">
                <a:sym typeface="Monotype Sorts" charset="2"/>
              </a:rPr>
              <a:t>vyhodnocení:</a:t>
            </a:r>
            <a:endParaRPr lang="cs-CZ" sz="1800">
              <a:sym typeface="Monotype Sorts" charset="2"/>
            </a:endParaRPr>
          </a:p>
          <a:p>
            <a:r>
              <a:rPr lang="cs-CZ" sz="1800" dirty="0">
                <a:sym typeface="Monotype Sorts" charset="2"/>
              </a:rPr>
              <a:t>- čím </a:t>
            </a:r>
            <a:r>
              <a:rPr lang="cs-CZ" sz="1800" b="1" i="1" dirty="0">
                <a:sym typeface="Monotype Sorts" charset="2"/>
              </a:rPr>
              <a:t>více molekul X</a:t>
            </a:r>
            <a:r>
              <a:rPr lang="cs-CZ" sz="1800" dirty="0">
                <a:sym typeface="Monotype Sorts" charset="2"/>
              </a:rPr>
              <a:t> se bude v každé zkumavce nacházet, tím </a:t>
            </a:r>
            <a:r>
              <a:rPr lang="cs-CZ" sz="1800" b="1" i="1" dirty="0">
                <a:sym typeface="Monotype Sorts" charset="2"/>
              </a:rPr>
              <a:t>méně molekul </a:t>
            </a:r>
            <a:r>
              <a:rPr lang="cs-CZ" sz="1800" b="1" i="1" dirty="0" err="1">
                <a:sym typeface="Monotype Sorts" charset="2"/>
              </a:rPr>
              <a:t>Xx</a:t>
            </a:r>
            <a:r>
              <a:rPr lang="cs-CZ" sz="1800" dirty="0">
                <a:sym typeface="Monotype Sorts" charset="2"/>
              </a:rPr>
              <a:t> se bude moc </a:t>
            </a:r>
            <a:r>
              <a:rPr lang="cs-CZ" sz="1800" b="1" i="1" dirty="0">
                <a:sym typeface="Monotype Sorts" charset="2"/>
              </a:rPr>
              <a:t>navázat s protilátkou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539552" y="1196752"/>
          <a:ext cx="7826249" cy="3574728"/>
        </p:xfrm>
        <a:graphic>
          <a:graphicData uri="http://schemas.openxmlformats.org/presentationml/2006/ole">
            <p:oleObj spid="_x0000_s2050" name="Rastrový obrázek" r:id="rId3" imgW="3296110" imgH="1504762" progId="PBrush">
              <p:embed/>
            </p:oleObj>
          </a:graphicData>
        </a:graphic>
      </p:graphicFrame>
      <p:sp>
        <p:nvSpPr>
          <p:cNvPr id="14339" name="Text Box 13"/>
          <p:cNvSpPr txBox="1">
            <a:spLocks noChangeArrowheads="1"/>
          </p:cNvSpPr>
          <p:nvPr/>
        </p:nvSpPr>
        <p:spPr bwMode="auto">
          <a:xfrm>
            <a:off x="3491880" y="476672"/>
            <a:ext cx="2016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Vyhodnocení: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RIA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3232" cy="5069160"/>
          </a:xfrm>
        </p:spPr>
        <p:txBody>
          <a:bodyPr>
            <a:normAutofit fontScale="40000" lnSpcReduction="20000"/>
          </a:bodyPr>
          <a:lstStyle/>
          <a:p>
            <a:pPr indent="809625"/>
            <a:r>
              <a:rPr lang="cs-CZ" sz="7000" b="1" u="sng" dirty="0" smtClean="0">
                <a:solidFill>
                  <a:schemeClr val="folHlink"/>
                </a:solidFill>
              </a:rPr>
              <a:t>- </a:t>
            </a:r>
            <a:r>
              <a:rPr lang="cs-CZ" sz="7000" b="1" i="1" u="sng" dirty="0" smtClean="0">
                <a:solidFill>
                  <a:schemeClr val="folHlink"/>
                </a:solidFill>
              </a:rPr>
              <a:t>výhody</a:t>
            </a:r>
            <a:r>
              <a:rPr lang="cs-CZ" sz="7000" i="1" dirty="0" smtClean="0">
                <a:solidFill>
                  <a:schemeClr val="folHlink"/>
                </a:solidFill>
              </a:rPr>
              <a:t>:</a:t>
            </a:r>
            <a:r>
              <a:rPr lang="cs-CZ" sz="7000" dirty="0" smtClean="0"/>
              <a:t>       </a:t>
            </a:r>
            <a:r>
              <a:rPr lang="cs-CZ" sz="5900" dirty="0" smtClean="0">
                <a:sym typeface="Symbol" pitchFamily="18" charset="2"/>
              </a:rPr>
              <a:t></a:t>
            </a:r>
            <a:r>
              <a:rPr lang="cs-CZ" sz="5900" dirty="0" smtClean="0"/>
              <a:t> vysoká </a:t>
            </a:r>
            <a:r>
              <a:rPr lang="cs-CZ" sz="5900" i="1" dirty="0" smtClean="0">
                <a:sym typeface="Symbol" pitchFamily="18" charset="2"/>
              </a:rPr>
              <a:t>citlivost, specifičnost, přesnost, automatizace procesů</a:t>
            </a:r>
            <a:endParaRPr lang="cs-CZ" sz="5900" dirty="0" smtClean="0">
              <a:sym typeface="Symbol" pitchFamily="18" charset="2"/>
            </a:endParaRPr>
          </a:p>
          <a:p>
            <a:pPr indent="809625"/>
            <a:r>
              <a:rPr lang="cs-CZ" sz="5900" dirty="0" smtClean="0">
                <a:sym typeface="Symbol" pitchFamily="18" charset="2"/>
              </a:rPr>
              <a:t>          </a:t>
            </a:r>
            <a:r>
              <a:rPr lang="cs-CZ" sz="5900" dirty="0" smtClean="0"/>
              <a:t> </a:t>
            </a:r>
            <a:r>
              <a:rPr lang="cs-CZ" sz="5900" i="1" dirty="0" err="1" smtClean="0">
                <a:sym typeface="Symbol" pitchFamily="18" charset="2"/>
              </a:rPr>
              <a:t>mikromnožství</a:t>
            </a:r>
            <a:r>
              <a:rPr lang="cs-CZ" sz="5900" i="1" dirty="0" smtClean="0">
                <a:sym typeface="Symbol" pitchFamily="18" charset="2"/>
              </a:rPr>
              <a:t> </a:t>
            </a:r>
            <a:r>
              <a:rPr lang="cs-CZ" sz="5900" dirty="0" smtClean="0">
                <a:sym typeface="Symbol" pitchFamily="18" charset="2"/>
              </a:rPr>
              <a:t>látek přímo v </a:t>
            </a:r>
            <a:r>
              <a:rPr lang="cs-CZ" sz="5900" dirty="0" err="1" smtClean="0">
                <a:sym typeface="Symbol" pitchFamily="18" charset="2"/>
              </a:rPr>
              <a:t>bioloogických</a:t>
            </a:r>
            <a:r>
              <a:rPr lang="cs-CZ" sz="5900" dirty="0" smtClean="0">
                <a:sym typeface="Symbol" pitchFamily="18" charset="2"/>
              </a:rPr>
              <a:t> kapalinách</a:t>
            </a:r>
          </a:p>
          <a:p>
            <a:pPr indent="809625">
              <a:buFontTx/>
              <a:buChar char="-"/>
            </a:pPr>
            <a:r>
              <a:rPr lang="cs-CZ" sz="7000" b="1" i="1" u="sng" dirty="0" smtClean="0">
                <a:solidFill>
                  <a:schemeClr val="folHlink"/>
                </a:solidFill>
                <a:sym typeface="Symbol" pitchFamily="18" charset="2"/>
              </a:rPr>
              <a:t>nevýhody:</a:t>
            </a:r>
            <a:r>
              <a:rPr lang="cs-CZ" sz="7000" dirty="0" smtClean="0">
                <a:sym typeface="Symbol" pitchFamily="18" charset="2"/>
              </a:rPr>
              <a:t>  </a:t>
            </a:r>
          </a:p>
          <a:p>
            <a:pPr indent="809625"/>
            <a:r>
              <a:rPr lang="cs-CZ" sz="5900" dirty="0" smtClean="0">
                <a:sym typeface="Symbol" pitchFamily="18" charset="2"/>
              </a:rPr>
              <a:t></a:t>
            </a:r>
            <a:r>
              <a:rPr lang="cs-CZ" sz="5900" dirty="0" smtClean="0"/>
              <a:t> </a:t>
            </a:r>
            <a:r>
              <a:rPr lang="cs-CZ" sz="5900" i="1" dirty="0" smtClean="0">
                <a:solidFill>
                  <a:schemeClr val="folHlink"/>
                </a:solidFill>
                <a:sym typeface="Symbol" pitchFamily="18" charset="2"/>
              </a:rPr>
              <a:t>nákladné</a:t>
            </a:r>
            <a:r>
              <a:rPr lang="cs-CZ" sz="5900" dirty="0" smtClean="0">
                <a:solidFill>
                  <a:schemeClr val="folHlink"/>
                </a:solidFill>
                <a:sym typeface="Symbol" pitchFamily="18" charset="2"/>
              </a:rPr>
              <a:t> zařízení</a:t>
            </a:r>
            <a:r>
              <a:rPr lang="cs-CZ" sz="5900" dirty="0" smtClean="0">
                <a:sym typeface="Symbol" pitchFamily="18" charset="2"/>
              </a:rPr>
              <a:t>, drahé přístroje-</a:t>
            </a:r>
            <a:r>
              <a:rPr lang="cs-CZ" sz="5900" dirty="0" err="1" smtClean="0">
                <a:sym typeface="Symbol" pitchFamily="18" charset="2"/>
              </a:rPr>
              <a:t>scintilátory</a:t>
            </a:r>
            <a:r>
              <a:rPr lang="cs-CZ" sz="5900" dirty="0" smtClean="0">
                <a:sym typeface="Symbol" pitchFamily="18" charset="2"/>
              </a:rPr>
              <a:t>, drahá scintilační tekutina</a:t>
            </a:r>
          </a:p>
          <a:p>
            <a:pPr indent="809625"/>
            <a:r>
              <a:rPr lang="cs-CZ" sz="5900" dirty="0" smtClean="0">
                <a:sym typeface="Symbol" pitchFamily="18" charset="2"/>
              </a:rPr>
              <a:t></a:t>
            </a:r>
            <a:r>
              <a:rPr lang="cs-CZ" sz="5900" dirty="0" smtClean="0"/>
              <a:t> </a:t>
            </a:r>
            <a:r>
              <a:rPr lang="cs-CZ" sz="5900" i="1" dirty="0" smtClean="0">
                <a:solidFill>
                  <a:schemeClr val="folHlink"/>
                </a:solidFill>
                <a:sym typeface="Symbol" pitchFamily="18" charset="2"/>
              </a:rPr>
              <a:t>radioaktivní</a:t>
            </a:r>
            <a:r>
              <a:rPr lang="cs-CZ" sz="5900" dirty="0" smtClean="0">
                <a:solidFill>
                  <a:schemeClr val="folHlink"/>
                </a:solidFill>
                <a:sym typeface="Symbol" pitchFamily="18" charset="2"/>
              </a:rPr>
              <a:t> materiál</a:t>
            </a:r>
            <a:r>
              <a:rPr lang="cs-CZ" sz="5900" dirty="0" smtClean="0">
                <a:sym typeface="Symbol" pitchFamily="18" charset="2"/>
              </a:rPr>
              <a:t> – zdravotní riziko, γ nebo β záření, zvl. bezpečnost při     práci, likvidace </a:t>
            </a:r>
            <a:r>
              <a:rPr lang="cs-CZ" sz="5900" dirty="0" err="1" smtClean="0">
                <a:sym typeface="Symbol" pitchFamily="18" charset="2"/>
              </a:rPr>
              <a:t>radioakt</a:t>
            </a:r>
            <a:r>
              <a:rPr lang="cs-CZ" sz="5900" dirty="0" smtClean="0">
                <a:sym typeface="Symbol" pitchFamily="18" charset="2"/>
              </a:rPr>
              <a:t>. materiálu</a:t>
            </a:r>
          </a:p>
          <a:p>
            <a:pPr indent="809625"/>
            <a:r>
              <a:rPr lang="cs-CZ" sz="5900" dirty="0" smtClean="0">
                <a:sym typeface="Symbol" pitchFamily="18" charset="2"/>
              </a:rPr>
              <a:t>  </a:t>
            </a:r>
            <a:r>
              <a:rPr lang="cs-CZ" sz="5900" dirty="0" smtClean="0"/>
              <a:t> </a:t>
            </a:r>
            <a:r>
              <a:rPr lang="cs-CZ" sz="5900" dirty="0" smtClean="0">
                <a:solidFill>
                  <a:schemeClr val="folHlink"/>
                </a:solidFill>
              </a:rPr>
              <a:t>vlastnosti </a:t>
            </a:r>
            <a:r>
              <a:rPr lang="cs-CZ" sz="5900" i="1" dirty="0" err="1" smtClean="0">
                <a:solidFill>
                  <a:schemeClr val="folHlink"/>
                </a:solidFill>
                <a:sym typeface="Symbol" pitchFamily="18" charset="2"/>
              </a:rPr>
              <a:t>radionuklidů</a:t>
            </a:r>
            <a:r>
              <a:rPr lang="cs-CZ" sz="5900" dirty="0" smtClean="0">
                <a:sym typeface="Symbol" pitchFamily="18" charset="2"/>
              </a:rPr>
              <a:t> </a:t>
            </a:r>
            <a:r>
              <a:rPr lang="cs-CZ" sz="5900" dirty="0" smtClean="0"/>
              <a:t> </a:t>
            </a:r>
            <a:r>
              <a:rPr lang="cs-CZ" sz="5900" i="1" dirty="0" smtClean="0">
                <a:sym typeface="Symbol" pitchFamily="18" charset="2"/>
              </a:rPr>
              <a:t>znehodnocování krátkým poločasem rozpadu</a:t>
            </a:r>
            <a:r>
              <a:rPr lang="cs-CZ" sz="5900" dirty="0" smtClean="0">
                <a:sym typeface="Symbol" pitchFamily="18" charset="2"/>
              </a:rPr>
              <a:t> – časová náročnost (musí se provést hned), u izotopů vydávajících γ záření  (</a:t>
            </a:r>
            <a:r>
              <a:rPr lang="cs-CZ" sz="5900" i="1" dirty="0" smtClean="0">
                <a:sym typeface="Symbol" pitchFamily="18" charset="2"/>
              </a:rPr>
              <a:t>125I, 131I, 75Se) </a:t>
            </a:r>
            <a:r>
              <a:rPr lang="cs-CZ" sz="5900" dirty="0" smtClean="0">
                <a:sym typeface="Symbol" pitchFamily="18" charset="2"/>
              </a:rPr>
              <a:t>je omezena </a:t>
            </a:r>
            <a:r>
              <a:rPr lang="cs-CZ" sz="5900" dirty="0" err="1" smtClean="0">
                <a:sym typeface="Symbol" pitchFamily="18" charset="2"/>
              </a:rPr>
              <a:t>expirace</a:t>
            </a:r>
            <a:r>
              <a:rPr lang="cs-CZ" sz="5900" dirty="0" smtClean="0">
                <a:sym typeface="Symbol" pitchFamily="18" charset="2"/>
              </a:rPr>
              <a:t> souprav krátkým poločasem rozpadu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428625"/>
            <a:ext cx="8472488" cy="5697538"/>
          </a:xfrm>
        </p:spPr>
        <p:txBody>
          <a:bodyPr/>
          <a:lstStyle/>
          <a:p>
            <a:pPr indent="809625">
              <a:buFontTx/>
              <a:buNone/>
            </a:pPr>
            <a:r>
              <a:rPr lang="cs-CZ" sz="2400" b="1" i="1" u="sng" dirty="0" smtClean="0">
                <a:solidFill>
                  <a:schemeClr val="folHlink"/>
                </a:solidFill>
                <a:sym typeface="Symbol" pitchFamily="18" charset="2"/>
              </a:rPr>
              <a:t>využití:</a:t>
            </a:r>
            <a:endParaRPr lang="cs-CZ" sz="24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indent="809625"/>
            <a:r>
              <a:rPr lang="cs-CZ" sz="2400" dirty="0" smtClean="0">
                <a:sym typeface="Symbol" pitchFamily="18" charset="2"/>
              </a:rPr>
              <a:t>využití v kriminalistice, soudním lékařství (detekce jedovatých látek), stanovování velmi malého množství látek (nízko i vysokomolekulárních, </a:t>
            </a:r>
            <a:r>
              <a:rPr lang="cs-CZ" sz="2400" dirty="0" err="1" smtClean="0">
                <a:sym typeface="Symbol" pitchFamily="18" charset="2"/>
              </a:rPr>
              <a:t>např</a:t>
            </a:r>
            <a:r>
              <a:rPr lang="cs-CZ" sz="2400" dirty="0" smtClean="0">
                <a:sym typeface="Symbol" pitchFamily="18" charset="2"/>
              </a:rPr>
              <a:t> </a:t>
            </a:r>
            <a:r>
              <a:rPr lang="cs-CZ" sz="2400" dirty="0" err="1" smtClean="0">
                <a:sym typeface="Symbol" pitchFamily="18" charset="2"/>
              </a:rPr>
              <a:t>IgE</a:t>
            </a:r>
            <a:r>
              <a:rPr lang="cs-CZ" sz="2400" dirty="0" smtClean="0">
                <a:sym typeface="Symbol" pitchFamily="18" charset="2"/>
              </a:rPr>
              <a:t>) např.: kardiotonika, cytostatika (léčba infekčních onemocnění, nádorových onemocnění), hladiny hormonů, léčiv, vitamínů, drogy, minoritních složek séra, ve virologické diagnostice, vyšetření </a:t>
            </a:r>
            <a:r>
              <a:rPr lang="cs-CZ" sz="2400" dirty="0" err="1" smtClean="0">
                <a:sym typeface="Symbol" pitchFamily="18" charset="2"/>
              </a:rPr>
              <a:t>specif</a:t>
            </a:r>
            <a:r>
              <a:rPr lang="cs-CZ" sz="2400" dirty="0" smtClean="0">
                <a:sym typeface="Symbol" pitchFamily="18" charset="2"/>
              </a:rPr>
              <a:t>. autoprotilátek např. proti acetylcholinovému receptoru při </a:t>
            </a:r>
            <a:r>
              <a:rPr lang="cs-CZ" sz="2400" i="1" dirty="0" err="1" smtClean="0">
                <a:sym typeface="Symbol" pitchFamily="18" charset="2"/>
              </a:rPr>
              <a:t>myastemia</a:t>
            </a:r>
            <a:r>
              <a:rPr lang="cs-CZ" sz="2400" i="1" dirty="0" smtClean="0">
                <a:sym typeface="Symbol" pitchFamily="18" charset="2"/>
              </a:rPr>
              <a:t> gravis, </a:t>
            </a:r>
            <a:endParaRPr lang="cs-CZ" sz="2400" dirty="0" smtClean="0">
              <a:sym typeface="Symbol" pitchFamily="18" charset="2"/>
            </a:endParaRPr>
          </a:p>
          <a:p>
            <a:pPr indent="809625"/>
            <a:r>
              <a:rPr lang="cs-CZ" sz="2400" dirty="0" smtClean="0">
                <a:solidFill>
                  <a:schemeClr val="accent1"/>
                </a:solidFill>
                <a:sym typeface="Symbol" pitchFamily="18" charset="2"/>
              </a:rPr>
              <a:t>v </a:t>
            </a:r>
            <a:r>
              <a:rPr lang="cs-CZ" sz="2400" dirty="0" err="1" smtClean="0">
                <a:solidFill>
                  <a:schemeClr val="accent1"/>
                </a:solidFill>
                <a:sym typeface="Symbol" pitchFamily="18" charset="2"/>
              </a:rPr>
              <a:t>alergendiagnostice</a:t>
            </a:r>
            <a:r>
              <a:rPr lang="cs-CZ" sz="2400" dirty="0" smtClean="0">
                <a:solidFill>
                  <a:schemeClr val="accent1"/>
                </a:solidFill>
                <a:sym typeface="Symbol" pitchFamily="18" charset="2"/>
              </a:rPr>
              <a:t>:</a:t>
            </a:r>
            <a:r>
              <a:rPr lang="cs-CZ" sz="2400" dirty="0" smtClean="0">
                <a:sym typeface="Symbol" pitchFamily="18" charset="2"/>
              </a:rPr>
              <a:t>  </a:t>
            </a:r>
            <a:r>
              <a:rPr lang="cs-CZ" sz="2400" b="1" dirty="0" smtClean="0">
                <a:solidFill>
                  <a:schemeClr val="accent1"/>
                </a:solidFill>
                <a:sym typeface="Symbol" pitchFamily="18" charset="2"/>
              </a:rPr>
              <a:t>RAST</a:t>
            </a:r>
            <a:r>
              <a:rPr lang="cs-CZ" sz="2400" dirty="0" smtClean="0">
                <a:sym typeface="Symbol" pitchFamily="18" charset="2"/>
              </a:rPr>
              <a:t> test (</a:t>
            </a:r>
            <a:r>
              <a:rPr lang="cs-CZ" sz="2400" dirty="0" err="1" smtClean="0">
                <a:solidFill>
                  <a:schemeClr val="folHlink"/>
                </a:solidFill>
                <a:sym typeface="Symbol" pitchFamily="18" charset="2"/>
              </a:rPr>
              <a:t>radioallergensorbent</a:t>
            </a:r>
            <a:r>
              <a:rPr lang="cs-CZ" sz="2400" dirty="0" smtClean="0">
                <a:solidFill>
                  <a:schemeClr val="folHlink"/>
                </a:solidFill>
                <a:sym typeface="Symbol" pitchFamily="18" charset="2"/>
              </a:rPr>
              <a:t> test</a:t>
            </a:r>
            <a:r>
              <a:rPr lang="cs-CZ" sz="2400" dirty="0" smtClean="0">
                <a:sym typeface="Symbol" pitchFamily="18" charset="2"/>
              </a:rPr>
              <a:t>) je vyvinutý pro detekci Ab proti specifickému alergenu, </a:t>
            </a:r>
            <a:r>
              <a:rPr lang="cs-CZ" sz="2400" b="1" dirty="0" smtClean="0">
                <a:solidFill>
                  <a:schemeClr val="accent1"/>
                </a:solidFill>
                <a:sym typeface="Symbol" pitchFamily="18" charset="2"/>
              </a:rPr>
              <a:t>RIST</a:t>
            </a:r>
            <a:r>
              <a:rPr lang="cs-CZ" sz="2400" dirty="0" smtClean="0">
                <a:sym typeface="Symbol" pitchFamily="18" charset="2"/>
              </a:rPr>
              <a:t> test (</a:t>
            </a:r>
            <a:r>
              <a:rPr lang="cs-CZ" sz="2400" dirty="0" err="1" smtClean="0">
                <a:solidFill>
                  <a:schemeClr val="folHlink"/>
                </a:solidFill>
                <a:sym typeface="Symbol" pitchFamily="18" charset="2"/>
              </a:rPr>
              <a:t>radioimmunosorbent</a:t>
            </a:r>
            <a:r>
              <a:rPr lang="cs-CZ" sz="2400" dirty="0" smtClean="0">
                <a:solidFill>
                  <a:schemeClr val="folHlink"/>
                </a:solidFill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test) je testem vyvinutým pro </a:t>
            </a:r>
            <a:r>
              <a:rPr lang="cs-CZ" sz="2400" dirty="0" err="1" smtClean="0">
                <a:sym typeface="Symbol" pitchFamily="18" charset="2"/>
              </a:rPr>
              <a:t>zjistění</a:t>
            </a:r>
            <a:r>
              <a:rPr lang="cs-CZ" sz="2400" dirty="0" smtClean="0">
                <a:sym typeface="Symbol" pitchFamily="18" charset="2"/>
              </a:rPr>
              <a:t> antigenu, </a:t>
            </a:r>
            <a:r>
              <a:rPr lang="cs-CZ" sz="2400" b="1" dirty="0" err="1" smtClean="0">
                <a:sym typeface="Symbol" pitchFamily="18" charset="2"/>
              </a:rPr>
              <a:t>Radioimunoprecipitace</a:t>
            </a:r>
            <a:r>
              <a:rPr lang="cs-CZ" sz="2400" dirty="0" smtClean="0">
                <a:sym typeface="Symbol" pitchFamily="18" charset="2"/>
              </a:rPr>
              <a:t> je pokládána za nejpřesnější metodu pro stanovení </a:t>
            </a:r>
            <a:r>
              <a:rPr lang="cs-CZ" sz="2400" dirty="0" err="1" smtClean="0">
                <a:sym typeface="Symbol" pitchFamily="18" charset="2"/>
              </a:rPr>
              <a:t>IgE</a:t>
            </a:r>
            <a:r>
              <a:rPr lang="cs-CZ" sz="2400" dirty="0" smtClean="0">
                <a:sym typeface="Symbol" pitchFamily="18" charset="2"/>
              </a:rPr>
              <a:t> v sérech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7030A0"/>
                </a:solidFill>
              </a:rPr>
              <a:t>FIA</a:t>
            </a:r>
            <a:endParaRPr lang="cs-CZ" i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68760"/>
            <a:ext cx="8147248" cy="485740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dirty="0" smtClean="0"/>
              <a:t>Vypracována v r. 1941, uvedena do praxe v 50. letech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folHlink"/>
                </a:solidFill>
              </a:rPr>
              <a:t>Princip:</a:t>
            </a:r>
            <a:r>
              <a:rPr lang="cs-CZ" sz="2400" dirty="0" smtClean="0"/>
              <a:t> navázáním fluoresceinu – </a:t>
            </a:r>
            <a:r>
              <a:rPr lang="cs-CZ" sz="2400" dirty="0" err="1" smtClean="0"/>
              <a:t>fluorochromu</a:t>
            </a:r>
            <a:r>
              <a:rPr lang="cs-CZ" sz="2400" dirty="0" smtClean="0"/>
              <a:t> na bílkovin séra (</a:t>
            </a:r>
            <a:r>
              <a:rPr lang="cs-CZ" sz="2400" dirty="0" err="1" smtClean="0"/>
              <a:t>Ag</a:t>
            </a:r>
            <a:r>
              <a:rPr lang="cs-CZ" sz="2400" dirty="0" smtClean="0"/>
              <a:t> nebo Ab), podmínkou je neztratit imunologické vlastnosti. Výsledkem je spojení vysoké </a:t>
            </a:r>
            <a:r>
              <a:rPr lang="cs-CZ" sz="2400" dirty="0" err="1" smtClean="0"/>
              <a:t>specifity</a:t>
            </a:r>
            <a:r>
              <a:rPr lang="cs-CZ" sz="2400" dirty="0" smtClean="0"/>
              <a:t> imunologických reakcí s citlivostí průkazu fluorescence pomocí fluorescenčního mikroskopu- citlivost: </a:t>
            </a:r>
            <a:r>
              <a:rPr lang="cs-CZ" sz="2400" i="1" dirty="0" smtClean="0"/>
              <a:t>10-9- 10-12 mol/l</a:t>
            </a: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endParaRPr lang="cs-CZ" sz="2400" b="1" i="1" dirty="0" smtClean="0"/>
          </a:p>
          <a:p>
            <a:pPr>
              <a:lnSpc>
                <a:spcPct val="80000"/>
              </a:lnSpc>
            </a:pPr>
            <a:r>
              <a:rPr lang="cs-CZ" sz="2400" b="1" i="1" dirty="0" smtClean="0"/>
              <a:t>  </a:t>
            </a:r>
            <a:r>
              <a:rPr lang="cs-CZ" sz="2400" b="1" dirty="0" smtClean="0">
                <a:solidFill>
                  <a:srgbClr val="FFC000"/>
                </a:solidFill>
              </a:rPr>
              <a:t>fluorescenční barviva</a:t>
            </a:r>
            <a:r>
              <a:rPr lang="cs-CZ" sz="2400" b="1" i="1" dirty="0" smtClean="0">
                <a:solidFill>
                  <a:srgbClr val="FFC000"/>
                </a:solidFill>
              </a:rPr>
              <a:t>: </a:t>
            </a:r>
            <a:r>
              <a:rPr lang="cs-CZ" sz="2400" dirty="0" err="1" smtClean="0">
                <a:solidFill>
                  <a:schemeClr val="accent1"/>
                </a:solidFill>
              </a:rPr>
              <a:t>TMRITC</a:t>
            </a:r>
            <a:r>
              <a:rPr lang="cs-CZ" sz="2400" b="1" i="1" dirty="0" err="1" smtClean="0"/>
              <a:t>........</a:t>
            </a:r>
            <a:r>
              <a:rPr lang="cs-CZ" sz="2400" b="1" dirty="0" err="1" smtClean="0"/>
              <a:t>tetramethylrodaminizothiokyanát</a:t>
            </a:r>
            <a:endParaRPr lang="cs-CZ" sz="2400" b="1" i="1" dirty="0" smtClean="0"/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accent1"/>
                </a:solidFill>
              </a:rPr>
              <a:t>FITC</a:t>
            </a:r>
            <a:r>
              <a:rPr lang="cs-CZ" sz="2400" b="1" dirty="0" smtClean="0"/>
              <a:t> ............fluorescein </a:t>
            </a:r>
            <a:r>
              <a:rPr lang="cs-CZ" sz="2400" b="1" dirty="0" err="1" smtClean="0"/>
              <a:t>izothiokyanát</a:t>
            </a:r>
            <a:r>
              <a:rPr lang="cs-CZ" sz="2400" b="1" dirty="0" smtClean="0"/>
              <a:t>, </a:t>
            </a:r>
            <a:r>
              <a:rPr lang="cs-CZ" sz="2400" dirty="0" smtClean="0">
                <a:solidFill>
                  <a:schemeClr val="accent1"/>
                </a:solidFill>
              </a:rPr>
              <a:t>PE …</a:t>
            </a:r>
            <a:r>
              <a:rPr lang="cs-CZ" sz="2400" b="1" dirty="0" err="1" smtClean="0"/>
              <a:t>phycoerythrin</a:t>
            </a:r>
            <a:endParaRPr lang="cs-CZ" sz="2400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rgbClr val="FFC000"/>
                </a:solidFill>
              </a:rPr>
              <a:t>- </a:t>
            </a:r>
            <a:r>
              <a:rPr lang="cs-CZ" sz="2400" u="sng" dirty="0" smtClean="0">
                <a:solidFill>
                  <a:srgbClr val="FFC000"/>
                </a:solidFill>
              </a:rPr>
              <a:t>podstata</a:t>
            </a:r>
            <a:r>
              <a:rPr lang="cs-CZ" sz="2400" dirty="0" smtClean="0"/>
              <a:t>: molekula přechází </a:t>
            </a:r>
            <a:r>
              <a:rPr lang="cs-CZ" sz="2400" b="1" i="1" dirty="0" smtClean="0"/>
              <a:t>ze základního energetického</a:t>
            </a:r>
            <a:r>
              <a:rPr lang="cs-CZ" sz="2400" dirty="0" smtClean="0"/>
              <a:t> </a:t>
            </a:r>
            <a:r>
              <a:rPr lang="cs-CZ" sz="2400" b="1" i="1" dirty="0" smtClean="0"/>
              <a:t>stavu</a:t>
            </a:r>
            <a:r>
              <a:rPr lang="cs-CZ" sz="2400" dirty="0" smtClean="0"/>
              <a:t> při absorbování energie do stavu </a:t>
            </a:r>
            <a:r>
              <a:rPr lang="cs-CZ" sz="2400" b="1" i="1" dirty="0" smtClean="0"/>
              <a:t>EXCITOVANÉHO</a:t>
            </a:r>
            <a:r>
              <a:rPr lang="cs-CZ" sz="2400" dirty="0" smtClean="0"/>
              <a:t>, kde je </a:t>
            </a:r>
            <a:r>
              <a:rPr lang="cs-CZ" sz="2400" b="1" i="1" dirty="0" smtClean="0"/>
              <a:t>nestabilní</a:t>
            </a:r>
            <a:r>
              <a:rPr lang="cs-CZ" sz="2400" dirty="0" smtClean="0"/>
              <a:t> a </a:t>
            </a:r>
            <a:r>
              <a:rPr lang="cs-CZ" sz="2400" i="1" dirty="0" smtClean="0"/>
              <a:t>vyzářením energie</a:t>
            </a:r>
            <a:r>
              <a:rPr lang="cs-CZ" sz="2400" dirty="0" smtClean="0"/>
              <a:t> ve formě tepla či světla (emise) se </a:t>
            </a:r>
            <a:r>
              <a:rPr lang="cs-CZ" sz="2400" i="1" dirty="0" smtClean="0"/>
              <a:t>vrací zpět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- energie dodána lampou v přístroji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435975" cy="6453336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Podle typu přenosu se </a:t>
            </a:r>
            <a:r>
              <a:rPr lang="cs-CZ" sz="5100" b="1" dirty="0" err="1" smtClean="0">
                <a:solidFill>
                  <a:srgbClr val="7030A0"/>
                </a:solidFill>
              </a:rPr>
              <a:t>bloty</a:t>
            </a:r>
            <a:r>
              <a:rPr lang="cs-CZ" sz="5100" b="1" dirty="0" smtClean="0">
                <a:solidFill>
                  <a:srgbClr val="7030A0"/>
                </a:solidFill>
              </a:rPr>
              <a:t> liší: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Difůzní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 přenosovém pufru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Vakuový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pomocí vakua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Kapilární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kapilárními silami přes filtrační papír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Tankový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elektroblotting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k přenosu využito el. pole (2-3l pufru), na boku nádoby - elektrody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„</a:t>
            </a:r>
            <a:r>
              <a:rPr lang="cs-CZ" sz="5100" b="1" dirty="0" err="1" smtClean="0">
                <a:solidFill>
                  <a:schemeClr val="folHlink"/>
                </a:solidFill>
              </a:rPr>
              <a:t>Semi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dry</a:t>
            </a:r>
            <a:r>
              <a:rPr lang="cs-CZ" sz="5100" b="1" dirty="0" smtClean="0">
                <a:solidFill>
                  <a:schemeClr val="folHlink"/>
                </a:solidFill>
              </a:rPr>
              <a:t>“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využití plošných elektrod (100 ml)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Kapkovací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dot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bílkoviny nejsou </a:t>
            </a:r>
            <a:r>
              <a:rPr lang="cs-CZ" sz="5100" dirty="0" err="1" smtClean="0"/>
              <a:t>rozseparovány</a:t>
            </a:r>
            <a:r>
              <a:rPr lang="cs-CZ" sz="5100" dirty="0" smtClean="0"/>
              <a:t> – imobilizace jednotlivých vzorků</a:t>
            </a:r>
          </a:p>
          <a:p>
            <a:pPr eaLnBrk="1" hangingPunct="1">
              <a:lnSpc>
                <a:spcPct val="80000"/>
              </a:lnSpc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Používané membrány: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Nylonová</a:t>
            </a:r>
            <a:r>
              <a:rPr lang="cs-CZ" sz="5100" dirty="0" smtClean="0"/>
              <a:t> – elektrostatická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PVDF </a:t>
            </a:r>
            <a:r>
              <a:rPr lang="cs-CZ" sz="5100" dirty="0" smtClean="0"/>
              <a:t>(</a:t>
            </a:r>
            <a:r>
              <a:rPr lang="cs-CZ" sz="5100" dirty="0" err="1" smtClean="0"/>
              <a:t>polyvinylen</a:t>
            </a:r>
            <a:r>
              <a:rPr lang="cs-CZ" sz="5100" dirty="0" smtClean="0"/>
              <a:t> </a:t>
            </a:r>
            <a:r>
              <a:rPr lang="cs-CZ" sz="5100" dirty="0" err="1" smtClean="0"/>
              <a:t>difluoridová</a:t>
            </a:r>
            <a:r>
              <a:rPr lang="cs-CZ" sz="5100" dirty="0" smtClean="0"/>
              <a:t>) – hydrofilní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Nitrocelulosová</a:t>
            </a:r>
            <a:r>
              <a:rPr lang="cs-CZ" sz="5100" dirty="0" smtClean="0"/>
              <a:t> – hydrofilní interakce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folHlink"/>
                </a:solidFill>
              </a:rPr>
              <a:t>WESTERN BLOT</a:t>
            </a:r>
            <a:endParaRPr lang="cs-CZ" sz="51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dirty="0" smtClean="0"/>
              <a:t>3 kroky: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1. SDS PAGE</a:t>
            </a:r>
            <a:r>
              <a:rPr lang="cs-CZ" sz="5100" dirty="0" smtClean="0"/>
              <a:t> (gradientová elektroforéza)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2. BLOTTING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3. IMUNODETEKCE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852936"/>
            <a:ext cx="8075612" cy="4005064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cs-CZ" sz="2000" b="1" i="1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i="1" dirty="0" smtClean="0">
                <a:solidFill>
                  <a:schemeClr val="accent1"/>
                </a:solidFill>
              </a:rPr>
              <a:t>vlastnosti SONDY:</a:t>
            </a:r>
            <a:endParaRPr lang="cs-CZ" sz="2400" dirty="0" smtClean="0">
              <a:solidFill>
                <a:schemeClr val="accent1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 smtClean="0">
                <a:sym typeface="Symbol" pitchFamily="18" charset="2"/>
              </a:rPr>
              <a:t></a:t>
            </a:r>
            <a:r>
              <a:rPr lang="cs-CZ" sz="2400" dirty="0" smtClean="0"/>
              <a:t> </a:t>
            </a:r>
            <a:r>
              <a:rPr lang="cs-CZ" sz="2400" i="1" dirty="0" smtClean="0"/>
              <a:t>intenzita fluorescence</a:t>
            </a:r>
            <a:r>
              <a:rPr lang="cs-CZ" sz="2400" dirty="0" smtClean="0"/>
              <a:t> dostatečně vysoká</a:t>
            </a:r>
            <a:endParaRPr lang="cs-CZ" sz="2400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 smtClean="0">
                <a:sym typeface="Symbol" pitchFamily="18" charset="2"/>
              </a:rPr>
              <a:t></a:t>
            </a:r>
            <a:r>
              <a:rPr lang="cs-CZ" sz="2400" dirty="0" smtClean="0"/>
              <a:t> </a:t>
            </a:r>
            <a:r>
              <a:rPr lang="cs-CZ" sz="2400" i="1" dirty="0" smtClean="0"/>
              <a:t>fluorescenční signál odlišitelný</a:t>
            </a:r>
            <a:r>
              <a:rPr lang="cs-CZ" sz="2400" dirty="0" smtClean="0"/>
              <a:t> od pozadí</a:t>
            </a:r>
            <a:endParaRPr lang="cs-CZ" sz="2400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400" dirty="0" smtClean="0"/>
              <a:t>vazba na sondu </a:t>
            </a:r>
            <a:r>
              <a:rPr lang="cs-CZ" sz="2400" i="1" dirty="0" smtClean="0"/>
              <a:t>nesmí deformovat vazebné vlastnosti</a:t>
            </a:r>
            <a:r>
              <a:rPr lang="cs-CZ" sz="2400" dirty="0" smtClean="0"/>
              <a:t> </a:t>
            </a:r>
            <a:r>
              <a:rPr lang="cs-CZ" sz="2400" dirty="0" err="1" smtClean="0"/>
              <a:t>Ag</a:t>
            </a:r>
            <a:r>
              <a:rPr lang="cs-CZ" sz="2400" dirty="0" smtClean="0"/>
              <a:t> a Ab</a:t>
            </a: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400" i="1" dirty="0" smtClean="0"/>
              <a:t>nenavázané barvivo musí být lehce odstranitelné</a:t>
            </a:r>
          </a:p>
          <a:p>
            <a:pPr>
              <a:lnSpc>
                <a:spcPct val="80000"/>
              </a:lnSpc>
              <a:buNone/>
            </a:pPr>
            <a:r>
              <a:rPr lang="cs-CZ" sz="2400" b="1" i="1" dirty="0" smtClean="0"/>
              <a:t>! biologický materiál sám o sobě vyzařuje energii </a:t>
            </a:r>
            <a:r>
              <a:rPr lang="cs-CZ" sz="2400" b="1" i="1" dirty="0" smtClean="0">
                <a:sym typeface="Symbol" pitchFamily="18" charset="2"/>
              </a:rPr>
              <a:t></a:t>
            </a:r>
            <a:r>
              <a:rPr lang="cs-CZ" sz="2400" b="1" i="1" dirty="0" smtClean="0"/>
              <a:t> pozadí</a:t>
            </a: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sz="2400" b="1" dirty="0" smtClean="0">
                <a:sym typeface="Monotype Sorts" charset="2"/>
              </a:rPr>
              <a:t></a:t>
            </a:r>
            <a:r>
              <a:rPr lang="cs-CZ" sz="2400" b="1" dirty="0" smtClean="0"/>
              <a:t> HOMOGENNÍ FIA</a:t>
            </a:r>
            <a:endParaRPr lang="cs-CZ" sz="2400" b="1" dirty="0" smtClean="0">
              <a:sym typeface="Monotype Sorts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dirty="0" smtClean="0">
                <a:sym typeface="Monotype Sorts" charset="2"/>
              </a:rPr>
              <a:t></a:t>
            </a:r>
            <a:r>
              <a:rPr lang="cs-CZ" sz="2400" b="1" dirty="0" smtClean="0"/>
              <a:t> HETEROGENNÍ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18864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FUNKCE FLUOROFORŮ: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Mají schopnost absorbovat světlo v UV oblasti a vyzařovat ve viditelné.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Jsou vhodné k vizualizaci sledovaných objektů. Jsou látky schopné vyzařovat (emitovat) přebytečnou E jako záření  vyšší vlnové délky. Na konjugaci jsou vhodné pouze </a:t>
            </a:r>
            <a:r>
              <a:rPr lang="cs-CZ" sz="2400" dirty="0" err="1" smtClean="0"/>
              <a:t>fluorochromy</a:t>
            </a:r>
            <a:r>
              <a:rPr lang="cs-CZ" sz="2400" dirty="0" smtClean="0"/>
              <a:t> obsahující chemickou skupinu, která se pevně váže na bílkovinu. (Specificky </a:t>
            </a:r>
            <a:r>
              <a:rPr lang="cs-CZ" sz="2400" i="1" dirty="0" smtClean="0"/>
              <a:t>se váží na určité struktury v BB</a:t>
            </a:r>
            <a:r>
              <a:rPr lang="cs-CZ" sz="2400" dirty="0" smtClean="0"/>
              <a:t> </a:t>
            </a:r>
            <a:r>
              <a:rPr lang="cs-CZ" sz="2400" dirty="0" smtClean="0">
                <a:sym typeface="Symbol" pitchFamily="18" charset="2"/>
              </a:rPr>
              <a:t></a:t>
            </a:r>
            <a:r>
              <a:rPr lang="cs-CZ" sz="2400" dirty="0" smtClean="0"/>
              <a:t> umožní jejich zviditelnění a další analýzu </a:t>
            </a:r>
            <a:r>
              <a:rPr lang="cs-CZ" sz="2400" dirty="0" smtClean="0">
                <a:sym typeface="Symbol" pitchFamily="18" charset="2"/>
              </a:rPr>
              <a:t></a:t>
            </a:r>
            <a:r>
              <a:rPr lang="cs-CZ" sz="2400" dirty="0" smtClean="0"/>
              <a:t> vyšší fluorescence = více </a:t>
            </a:r>
            <a:r>
              <a:rPr lang="cs-CZ" sz="2400" dirty="0" err="1" smtClean="0"/>
              <a:t>fluoroforu</a:t>
            </a:r>
            <a:r>
              <a:rPr lang="cs-CZ" sz="2400" dirty="0" smtClean="0"/>
              <a:t> = více látky v BB)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198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b="1" i="1" dirty="0" err="1" smtClean="0"/>
              <a:t>backround</a:t>
            </a:r>
            <a:r>
              <a:rPr lang="cs-CZ" sz="2800" b="1" i="1" dirty="0" smtClean="0"/>
              <a:t> fluorescence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</a:t>
            </a:r>
            <a:r>
              <a:rPr lang="cs-CZ" sz="2800" dirty="0" err="1" smtClean="0"/>
              <a:t>fluorescence</a:t>
            </a:r>
            <a:r>
              <a:rPr lang="cs-CZ" sz="2800" dirty="0" smtClean="0"/>
              <a:t> pozadí – je nežádoucí, musí se odfiltrovat, existují v  podobě :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Symbol" pitchFamily="18" charset="2"/>
              </a:rPr>
              <a:t></a:t>
            </a:r>
            <a:r>
              <a:rPr lang="cs-CZ" sz="2800" dirty="0" smtClean="0"/>
              <a:t> </a:t>
            </a:r>
            <a:r>
              <a:rPr lang="cs-CZ" sz="2800" b="1" i="1" dirty="0" smtClean="0">
                <a:solidFill>
                  <a:schemeClr val="folHlink"/>
                </a:solidFill>
              </a:rPr>
              <a:t>AUTOFLUORESCENCE </a:t>
            </a:r>
            <a:r>
              <a:rPr lang="cs-CZ" sz="2800" dirty="0" smtClean="0"/>
              <a:t>samotného vzorku /flavony, </a:t>
            </a:r>
            <a:r>
              <a:rPr lang="cs-CZ" sz="2800" dirty="0" err="1" smtClean="0"/>
              <a:t>flavoprot</a:t>
            </a:r>
            <a:r>
              <a:rPr lang="cs-CZ" sz="2800" dirty="0" smtClean="0"/>
              <a:t>., NADH.../</a:t>
            </a:r>
            <a:endParaRPr lang="cs-CZ" sz="28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ym typeface="Symbol" pitchFamily="18" charset="2"/>
              </a:rPr>
              <a:t></a:t>
            </a:r>
            <a:r>
              <a:rPr lang="cs-CZ" sz="2800" b="1" i="1" dirty="0" smtClean="0"/>
              <a:t> </a:t>
            </a:r>
            <a:r>
              <a:rPr lang="cs-CZ" sz="2800" b="1" i="1" dirty="0" smtClean="0">
                <a:solidFill>
                  <a:schemeClr val="folHlink"/>
                </a:solidFill>
              </a:rPr>
              <a:t>REAGENČNÍ POZADÍ</a:t>
            </a:r>
            <a:r>
              <a:rPr lang="cs-CZ" sz="2800" dirty="0" smtClean="0"/>
              <a:t> / </a:t>
            </a:r>
            <a:r>
              <a:rPr lang="cs-CZ" sz="2800" dirty="0" err="1" smtClean="0"/>
              <a:t>fluorofor</a:t>
            </a:r>
            <a:r>
              <a:rPr lang="cs-CZ" sz="2800" dirty="0" smtClean="0"/>
              <a:t> se naváže tam, kam nemá /  </a:t>
            </a:r>
          </a:p>
          <a:p>
            <a:pPr eaLnBrk="1" hangingPunct="1">
              <a:lnSpc>
                <a:spcPct val="80000"/>
              </a:lnSpc>
            </a:pPr>
            <a:endParaRPr lang="cs-CZ" sz="28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chemeClr val="folHlink"/>
                </a:solidFill>
              </a:rPr>
              <a:t>Pozitivní reakce:</a:t>
            </a:r>
            <a:r>
              <a:rPr lang="cs-CZ" sz="2800" dirty="0" smtClean="0"/>
              <a:t>  se jeví ve </a:t>
            </a:r>
            <a:r>
              <a:rPr lang="cs-CZ" sz="2800" dirty="0" err="1" smtClean="0"/>
              <a:t>fluoresc</a:t>
            </a:r>
            <a:r>
              <a:rPr lang="cs-CZ" sz="2800" dirty="0" smtClean="0"/>
              <a:t>. mikroskopu vyzařováním světla určité barvy typické pro použitý </a:t>
            </a:r>
            <a:r>
              <a:rPr lang="cs-CZ" sz="2800" dirty="0" err="1" smtClean="0"/>
              <a:t>fluorochrom</a:t>
            </a:r>
            <a:r>
              <a:rPr lang="cs-CZ" sz="2800" dirty="0" smtClean="0"/>
              <a:t>, zvýší se fluorescence v případě vzniku IK na rozdíl od pozadí </a:t>
            </a:r>
            <a:r>
              <a:rPr lang="cs-CZ" sz="2800" dirty="0" err="1" smtClean="0"/>
              <a:t>Ag</a:t>
            </a:r>
            <a:r>
              <a:rPr lang="cs-CZ" sz="2800" dirty="0" smtClean="0"/>
              <a:t> s navázaným F, či jiným způsobem se upřednostní vznik signálu v případě vzniku IK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49288"/>
          </a:xfrm>
        </p:spPr>
        <p:txBody>
          <a:bodyPr>
            <a:normAutofit fontScale="40000" lnSpcReduction="20000"/>
          </a:bodyPr>
          <a:lstStyle/>
          <a:p>
            <a:pPr eaLnBrk="1" hangingPunct="1"/>
            <a:r>
              <a:rPr lang="cs-CZ" sz="1800" dirty="0" smtClean="0"/>
              <a:t>- </a:t>
            </a:r>
            <a:r>
              <a:rPr lang="cs-CZ" sz="2600" dirty="0" smtClean="0"/>
              <a:t>třístupňový proces </a:t>
            </a:r>
            <a:r>
              <a:rPr lang="cs-CZ" sz="2600" b="1" dirty="0" smtClean="0"/>
              <a:t>u FLUOROFORŮ a FLUOROCHROMŮ</a:t>
            </a:r>
            <a:endParaRPr lang="cs-CZ" sz="2600" dirty="0" smtClean="0"/>
          </a:p>
          <a:p>
            <a:pPr eaLnBrk="1" hangingPunct="1"/>
            <a:r>
              <a:rPr lang="cs-CZ" sz="2600" dirty="0" smtClean="0"/>
              <a:t>- schopny absorbovat určité množství světla /struktura – ar. kruh/</a:t>
            </a:r>
            <a:endParaRPr lang="cs-CZ" sz="2600" b="1" dirty="0" smtClean="0"/>
          </a:p>
          <a:p>
            <a:pPr eaLnBrk="1" hangingPunct="1"/>
            <a:r>
              <a:rPr lang="cs-CZ" sz="4500" b="1" dirty="0" smtClean="0">
                <a:solidFill>
                  <a:schemeClr val="folHlink"/>
                </a:solidFill>
              </a:rPr>
              <a:t>1. FÁZE</a:t>
            </a:r>
            <a:r>
              <a:rPr lang="cs-CZ" sz="4500" b="1" dirty="0" smtClean="0"/>
              <a:t> </a:t>
            </a:r>
            <a:r>
              <a:rPr lang="cs-CZ" sz="4500" b="1" dirty="0" smtClean="0">
                <a:sym typeface="Symbol" pitchFamily="18" charset="2"/>
              </a:rPr>
              <a:t></a:t>
            </a:r>
            <a:r>
              <a:rPr lang="cs-CZ" sz="4500" b="1" dirty="0" smtClean="0"/>
              <a:t> EXCITACE</a:t>
            </a:r>
          </a:p>
        </p:txBody>
      </p:sp>
      <p:pic>
        <p:nvPicPr>
          <p:cNvPr id="604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412776"/>
            <a:ext cx="4457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6"/>
          <p:cNvSpPr>
            <a:spLocks noChangeArrowheads="1"/>
          </p:cNvSpPr>
          <p:nvPr/>
        </p:nvSpPr>
        <p:spPr bwMode="auto">
          <a:xfrm>
            <a:off x="0" y="292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sz="1800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981075" y="29337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323528" y="1700808"/>
            <a:ext cx="3949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/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2</a:t>
            </a:r>
            <a:r>
              <a:rPr lang="cs-CZ" b="1" dirty="0">
                <a:solidFill>
                  <a:schemeClr val="folHlink"/>
                </a:solidFill>
              </a:rPr>
              <a:t>.</a:t>
            </a:r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 FÁZE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b="1" dirty="0">
                <a:cs typeface="Times New Roman" pitchFamily="18" charset="0"/>
              </a:rPr>
              <a:t> DOBA EXCITOVANÉHO STAVU</a:t>
            </a:r>
            <a:endParaRPr lang="cs-CZ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trvá 10</a:t>
            </a:r>
            <a:r>
              <a:rPr lang="cs-CZ" b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-9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</a:t>
            </a:r>
            <a:r>
              <a:rPr lang="cs-CZ" b="1" dirty="0">
                <a:cs typeface="Times New Roman" pitchFamily="18" charset="0"/>
              </a:rPr>
              <a:t> velmi krátká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konformační</a:t>
            </a: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změna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disipace energie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lang="cs-CZ" b="1" dirty="0">
                <a:cs typeface="Times New Roman" pitchFamily="18" charset="0"/>
              </a:rPr>
              <a:t> část energie se ztrácí </a:t>
            </a:r>
            <a:endParaRPr lang="cs-CZ" b="1" dirty="0"/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dirty="0">
                <a:cs typeface="Times New Roman" pitchFamily="18" charset="0"/>
              </a:rPr>
              <a:t>– přechází na nižší stav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endParaRPr lang="cs-CZ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3419475" y="188913"/>
            <a:ext cx="229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sz="2400" b="1" i="1" dirty="0">
                <a:solidFill>
                  <a:schemeClr val="folHlink"/>
                </a:solidFill>
              </a:rPr>
              <a:t>FLUORESCENCE</a:t>
            </a:r>
          </a:p>
        </p:txBody>
      </p:sp>
      <p:pic>
        <p:nvPicPr>
          <p:cNvPr id="6042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284984"/>
            <a:ext cx="21621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323528" y="3933056"/>
            <a:ext cx="48974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0488"/>
            <a:r>
              <a:rPr lang="cs-CZ" b="1" dirty="0">
                <a:solidFill>
                  <a:schemeClr val="folHlink"/>
                </a:solidFill>
              </a:rPr>
              <a:t>3.FÁZE </a:t>
            </a:r>
            <a:r>
              <a:rPr lang="cs-CZ" b="1" dirty="0">
                <a:sym typeface="Symbol" pitchFamily="18" charset="2"/>
              </a:rPr>
              <a:t></a:t>
            </a:r>
            <a:r>
              <a:rPr lang="cs-CZ" b="1" dirty="0"/>
              <a:t> EMISE</a:t>
            </a:r>
            <a:endParaRPr lang="cs-CZ" dirty="0">
              <a:sym typeface="Symbol" pitchFamily="18" charset="2"/>
            </a:endParaRPr>
          </a:p>
          <a:p>
            <a:pPr indent="90488"/>
            <a:r>
              <a:rPr lang="cs-CZ" b="1" dirty="0">
                <a:sym typeface="Symbol" pitchFamily="18" charset="2"/>
              </a:rPr>
              <a:t>- vyzáření energie, přechází na základní stav </a:t>
            </a:r>
            <a:r>
              <a:rPr lang="cs-CZ" b="1" i="1" dirty="0">
                <a:sym typeface="Symbol" pitchFamily="18" charset="2"/>
              </a:rPr>
              <a:t></a:t>
            </a:r>
            <a:r>
              <a:rPr lang="cs-CZ" b="1" i="1" dirty="0"/>
              <a:t> vyzáření EMISNÍ ENERGIE</a:t>
            </a:r>
            <a:endParaRPr lang="cs-CZ" b="1" dirty="0">
              <a:sym typeface="Symbol" pitchFamily="18" charset="2"/>
            </a:endParaRPr>
          </a:p>
          <a:p>
            <a:pPr indent="90488"/>
            <a:r>
              <a:rPr lang="cs-CZ" b="1" i="1" dirty="0">
                <a:sym typeface="Symbol" pitchFamily="18" charset="2"/>
              </a:rPr>
              <a:t>/</a:t>
            </a:r>
            <a:r>
              <a:rPr lang="cs-CZ" b="1" i="1" dirty="0"/>
              <a:t> energie emisního spektra/</a:t>
            </a:r>
          </a:p>
        </p:txBody>
      </p:sp>
      <p:pic>
        <p:nvPicPr>
          <p:cNvPr id="6042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5157192"/>
            <a:ext cx="22320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7" name="Rectangle 13"/>
          <p:cNvSpPr>
            <a:spLocks noChangeArrowheads="1"/>
          </p:cNvSpPr>
          <p:nvPr/>
        </p:nvSpPr>
        <p:spPr bwMode="auto">
          <a:xfrm>
            <a:off x="-180975" y="5600611"/>
            <a:ext cx="63198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70100" algn="ctr"/>
            <a:r>
              <a:rPr lang="cs-CZ" b="1" i="1" dirty="0"/>
              <a:t>energie EXCITAČNÍ se </a:t>
            </a:r>
            <a:r>
              <a:rPr lang="cs-CZ" b="1" i="1" dirty="0" err="1"/>
              <a:t>NErovná</a:t>
            </a:r>
            <a:r>
              <a:rPr lang="cs-CZ" b="1" i="1" dirty="0"/>
              <a:t> EMISNÍ !!!</a:t>
            </a:r>
            <a:endParaRPr lang="cs-CZ" dirty="0"/>
          </a:p>
          <a:p>
            <a:pPr indent="2070100" algn="ctr"/>
            <a:r>
              <a:rPr lang="cs-CZ" dirty="0" err="1"/>
              <a:t>Eex</a:t>
            </a:r>
            <a:r>
              <a:rPr lang="cs-CZ" dirty="0">
                <a:sym typeface="Symbol" pitchFamily="18" charset="2"/>
              </a:rPr>
              <a:t></a:t>
            </a:r>
            <a:r>
              <a:rPr lang="cs-CZ" dirty="0"/>
              <a:t> </a:t>
            </a:r>
            <a:r>
              <a:rPr lang="cs-CZ" dirty="0" err="1"/>
              <a:t>E</a:t>
            </a:r>
            <a:r>
              <a:rPr lang="cs-CZ" dirty="0" err="1">
                <a:sym typeface="Symbol" pitchFamily="18" charset="2"/>
              </a:rPr>
              <a:t>em</a:t>
            </a:r>
            <a:r>
              <a:rPr lang="cs-CZ" dirty="0">
                <a:sym typeface="Symbol" pitchFamily="18" charset="2"/>
              </a:rPr>
              <a:t>                      h .(c/</a:t>
            </a:r>
            <a:r>
              <a:rPr lang="cs-CZ" dirty="0"/>
              <a:t>ex</a:t>
            </a:r>
            <a:r>
              <a:rPr lang="cs-CZ" dirty="0">
                <a:sym typeface="Symbol" pitchFamily="18" charset="2"/>
              </a:rPr>
              <a:t>) </a:t>
            </a:r>
            <a:r>
              <a:rPr lang="cs-CZ" dirty="0"/>
              <a:t> .(c/</a:t>
            </a:r>
            <a:r>
              <a:rPr lang="cs-CZ" dirty="0">
                <a:sym typeface="Symbol" pitchFamily="18" charset="2"/>
              </a:rPr>
              <a:t></a:t>
            </a:r>
            <a:r>
              <a:rPr lang="cs-CZ" dirty="0" err="1"/>
              <a:t>em</a:t>
            </a:r>
            <a:r>
              <a:rPr lang="cs-CZ" dirty="0">
                <a:sym typeface="Symbol" pitchFamily="18" charset="2"/>
              </a:rPr>
              <a:t>)</a:t>
            </a:r>
          </a:p>
          <a:p>
            <a:pPr indent="2070100" algn="ctr"/>
            <a:r>
              <a:rPr lang="cs-CZ" dirty="0">
                <a:sym typeface="Symbol" pitchFamily="18" charset="2"/>
              </a:rPr>
              <a:t></a:t>
            </a:r>
            <a:r>
              <a:rPr lang="cs-CZ" dirty="0"/>
              <a:t> </a:t>
            </a:r>
            <a:r>
              <a:rPr lang="cs-CZ" b="1" dirty="0">
                <a:sym typeface="Symbol" pitchFamily="18" charset="2"/>
              </a:rPr>
              <a:t></a:t>
            </a:r>
            <a:r>
              <a:rPr lang="cs-CZ" b="1" dirty="0"/>
              <a:t>ex</a:t>
            </a:r>
            <a:r>
              <a:rPr lang="cs-CZ" b="1" dirty="0">
                <a:sym typeface="Symbol" pitchFamily="18" charset="2"/>
              </a:rPr>
              <a:t> </a:t>
            </a:r>
            <a:r>
              <a:rPr lang="cs-CZ" b="1" dirty="0"/>
              <a:t>   </a:t>
            </a:r>
            <a:r>
              <a:rPr lang="cs-CZ" b="1" dirty="0">
                <a:sym typeface="Symbol" pitchFamily="18" charset="2"/>
              </a:rPr>
              <a:t></a:t>
            </a:r>
            <a:r>
              <a:rPr lang="cs-CZ" b="1" dirty="0" err="1"/>
              <a:t>em</a:t>
            </a:r>
            <a:r>
              <a:rPr lang="cs-CZ" dirty="0">
                <a:sym typeface="Symbol" pitchFamily="18" charset="2"/>
              </a:rPr>
              <a:t> </a:t>
            </a:r>
            <a:r>
              <a:rPr lang="cs-CZ" b="1" dirty="0"/>
              <a:t> </a:t>
            </a:r>
            <a:r>
              <a:rPr lang="cs-CZ" b="1" dirty="0" err="1"/>
              <a:t>vl</a:t>
            </a:r>
            <a:r>
              <a:rPr lang="cs-CZ" b="1" dirty="0"/>
              <a:t>. délka excitační je menší než emisní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507413" cy="6408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heterogení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homogenní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Homogenní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nevyžaduje separaci volného a v imunokomplexech vázaného Ag či Ab před měřením fluorescence.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Citlivost je omezována interferencí s různými látkami ve vzorku (zejména v krevním séru), malý stupeň fluorescenčních změn.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chemeClr val="accent1"/>
                </a:solidFill>
              </a:rPr>
              <a:t>Podstata:</a:t>
            </a:r>
            <a:r>
              <a:rPr lang="cs-CZ" sz="2400" smtClean="0"/>
              <a:t> kompetitivní princip, využívá se fluorescenční polarizace, zhášení, stupńované fluorescence, excitační přenos fluorescence, fluorescenčně značený substrát.</a:t>
            </a:r>
            <a:endParaRPr 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smtClean="0"/>
              <a:t>Podstata:</a:t>
            </a:r>
            <a:r>
              <a:rPr lang="cs-CZ" sz="2400" smtClean="0"/>
              <a:t> volné označené Ag se musí oddělit od Ag vázaných v imunokomplexech ( nebo volné značené Ab od Ab v komplexech) ještě před uskutečněním měření.</a:t>
            </a:r>
            <a:endParaRPr 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accent1"/>
                </a:solidFill>
              </a:rPr>
              <a:t>Oddělení:</a:t>
            </a:r>
            <a:r>
              <a:rPr lang="cs-CZ" sz="2400" b="1" smtClean="0"/>
              <a:t> 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precipitací imunokomplexů,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použitím značeného reaktantu Ag nebo Ab vázaného v tuhé fázi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357188"/>
            <a:ext cx="8401050" cy="6215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3600" b="1" i="1" dirty="0" smtClean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endParaRPr lang="cs-CZ" sz="2800" b="1" i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Mikroskopická IFA má 2 modifikace: </a:t>
            </a:r>
            <a:r>
              <a:rPr lang="cs-CZ" sz="2800" dirty="0" smtClean="0">
                <a:solidFill>
                  <a:schemeClr val="folHlink"/>
                </a:solidFill>
              </a:rPr>
              <a:t>1</a:t>
            </a:r>
            <a:r>
              <a:rPr lang="cs-CZ" sz="2800" dirty="0" smtClean="0"/>
              <a:t>. Přímá a </a:t>
            </a:r>
            <a:r>
              <a:rPr lang="cs-CZ" sz="2800" dirty="0" smtClean="0">
                <a:solidFill>
                  <a:schemeClr val="folHlink"/>
                </a:solidFill>
              </a:rPr>
              <a:t>2.</a:t>
            </a:r>
            <a:r>
              <a:rPr lang="cs-CZ" sz="2800" dirty="0" smtClean="0"/>
              <a:t> nepřímá IFA patří mezi </a:t>
            </a:r>
            <a:r>
              <a:rPr lang="cs-CZ" sz="2800" dirty="0" err="1" smtClean="0"/>
              <a:t>heterog</a:t>
            </a:r>
            <a:r>
              <a:rPr lang="cs-CZ" sz="2800" dirty="0" smtClean="0"/>
              <a:t>.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Přímá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a) detekce </a:t>
            </a:r>
            <a:r>
              <a:rPr lang="cs-CZ" sz="2800" dirty="0" err="1" smtClean="0">
                <a:solidFill>
                  <a:schemeClr val="folHlink"/>
                </a:solidFill>
              </a:rPr>
              <a:t>Ag</a:t>
            </a:r>
            <a:endParaRPr lang="cs-CZ" sz="28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Vyšetřovaná tkáň je fixovaná na sklíčku (</a:t>
            </a:r>
            <a:r>
              <a:rPr lang="cs-CZ" sz="2800" dirty="0" err="1" smtClean="0"/>
              <a:t>Ag</a:t>
            </a:r>
            <a:r>
              <a:rPr lang="cs-CZ" sz="2800" dirty="0" smtClean="0"/>
              <a:t>), přidáme známou značenou protilátku </a:t>
            </a:r>
            <a:r>
              <a:rPr lang="cs-CZ" sz="2800" dirty="0" err="1" smtClean="0"/>
              <a:t>AbF</a:t>
            </a:r>
            <a:r>
              <a:rPr lang="cs-CZ" sz="2800" dirty="0" smtClean="0"/>
              <a:t>, inkubujeme a promyjeme. Ve fluorescenčním mikroskopu pak pozorujeme pozitivitu vzorku - záření na sklíčku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</a:t>
            </a:r>
            <a:r>
              <a:rPr lang="cs-CZ" sz="2800" dirty="0" smtClean="0"/>
              <a:t> + </a:t>
            </a:r>
            <a:r>
              <a:rPr lang="cs-CZ" sz="2800" dirty="0" err="1" smtClean="0"/>
              <a:t>AbF</a:t>
            </a:r>
            <a:r>
              <a:rPr lang="cs-CZ" sz="2800" dirty="0" smtClean="0"/>
              <a:t>   → ╟ měření fluorescence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b="1" i="1" dirty="0" smtClean="0">
                <a:solidFill>
                  <a:schemeClr val="folHlink"/>
                </a:solidFill>
              </a:rPr>
              <a:t>Heterogenní FIA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folHlink"/>
                </a:solidFill>
              </a:rPr>
              <a:t>b) detekce Ab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známý značený </a:t>
            </a:r>
            <a:r>
              <a:rPr lang="cs-CZ" dirty="0" err="1" smtClean="0"/>
              <a:t>Ag</a:t>
            </a:r>
            <a:r>
              <a:rPr lang="cs-CZ" dirty="0" smtClean="0"/>
              <a:t> nebo hapten  fixován na sklíčku,  HF nebo </a:t>
            </a:r>
            <a:r>
              <a:rPr lang="cs-CZ" dirty="0" err="1" smtClean="0"/>
              <a:t>AgF</a:t>
            </a:r>
            <a:r>
              <a:rPr lang="cs-CZ" dirty="0" smtClean="0"/>
              <a:t> převrstvíme vyšetřovaným sérem. Po inkubaci a promytí pozorujeme sklíčko pod fluor. mikroskopem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╟ </a:t>
            </a:r>
            <a:r>
              <a:rPr lang="cs-CZ" dirty="0" err="1" smtClean="0"/>
              <a:t>AgF</a:t>
            </a:r>
            <a:r>
              <a:rPr lang="cs-CZ" dirty="0" smtClean="0"/>
              <a:t>, HF + Ab   → ╟ měření fluorescence</a:t>
            </a:r>
          </a:p>
          <a:p>
            <a:pPr>
              <a:lnSpc>
                <a:spcPct val="80000"/>
              </a:lnSpc>
            </a:pPr>
            <a:endParaRPr lang="cs-CZ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3600" dirty="0" smtClean="0">
                <a:solidFill>
                  <a:schemeClr val="folHlink"/>
                </a:solidFill>
              </a:rPr>
              <a:t>Nepřímá – průkaz Ab ve vyšetřovacím séru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Tkáň se známým </a:t>
            </a:r>
            <a:r>
              <a:rPr lang="cs-CZ" dirty="0" err="1" smtClean="0"/>
              <a:t>Ag</a:t>
            </a:r>
            <a:r>
              <a:rPr lang="cs-CZ" dirty="0" smtClean="0"/>
              <a:t> nebo buněčná kultura (suspenze jader. buněk) fixovanou na sklíčku převrstvíme vyšetřovaným sérem i kontrolními vzorky, následuje inkubace a promytí. Přidáme </a:t>
            </a:r>
            <a:r>
              <a:rPr lang="cs-CZ" dirty="0" err="1" smtClean="0"/>
              <a:t>konjugát</a:t>
            </a:r>
            <a:r>
              <a:rPr lang="cs-CZ" dirty="0" smtClean="0"/>
              <a:t> (sekund. Ab) s </a:t>
            </a:r>
            <a:r>
              <a:rPr lang="cs-CZ" dirty="0" err="1" smtClean="0"/>
              <a:t>fluorochromem</a:t>
            </a:r>
            <a:r>
              <a:rPr lang="cs-CZ" dirty="0" smtClean="0"/>
              <a:t>, opět inkubujeme a promyjeme a pak pozorujeme v mikroskopu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╟ </a:t>
            </a:r>
            <a:r>
              <a:rPr lang="cs-CZ" dirty="0" err="1" smtClean="0"/>
              <a:t>Ag</a:t>
            </a:r>
            <a:r>
              <a:rPr lang="cs-CZ" dirty="0" smtClean="0"/>
              <a:t> + Ab  + </a:t>
            </a:r>
            <a:r>
              <a:rPr lang="cs-CZ" dirty="0" err="1" smtClean="0"/>
              <a:t>AbSF</a:t>
            </a:r>
            <a:r>
              <a:rPr lang="cs-CZ" dirty="0" smtClean="0"/>
              <a:t> →╟  měření fluorescence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323850" y="-2001838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600"/>
          </a:p>
        </p:txBody>
      </p:sp>
      <p:sp>
        <p:nvSpPr>
          <p:cNvPr id="64516" name="Text Box 5"/>
          <p:cNvSpPr txBox="1">
            <a:spLocks noChangeArrowheads="1"/>
          </p:cNvSpPr>
          <p:nvPr/>
        </p:nvSpPr>
        <p:spPr bwMode="auto">
          <a:xfrm>
            <a:off x="2771800" y="188913"/>
            <a:ext cx="4104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i="1" dirty="0" smtClean="0">
                <a:solidFill>
                  <a:schemeClr val="folHlink"/>
                </a:solidFill>
              </a:rPr>
              <a:t>Detekce FIA</a:t>
            </a:r>
            <a:endParaRPr lang="cs-CZ" sz="3200" b="1" i="1" dirty="0">
              <a:solidFill>
                <a:schemeClr val="folHlink"/>
              </a:solidFill>
            </a:endParaRPr>
          </a:p>
        </p:txBody>
      </p:sp>
      <p:sp>
        <p:nvSpPr>
          <p:cNvPr id="64517" name="Rectangle 6"/>
          <p:cNvSpPr>
            <a:spLocks noChangeArrowheads="1"/>
          </p:cNvSpPr>
          <p:nvPr/>
        </p:nvSpPr>
        <p:spPr bwMode="auto">
          <a:xfrm>
            <a:off x="250825" y="684103"/>
            <a:ext cx="8893175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269875"/>
            <a:endParaRPr lang="cs-CZ" sz="2000" b="1" i="1" dirty="0" smtClean="0"/>
          </a:p>
          <a:p>
            <a:pPr indent="269875"/>
            <a:endParaRPr lang="cs-CZ" sz="2000" b="1" i="1" dirty="0" smtClean="0"/>
          </a:p>
          <a:p>
            <a:pPr indent="269875"/>
            <a:r>
              <a:rPr lang="cs-CZ" sz="2400" b="1" i="1" dirty="0" smtClean="0"/>
              <a:t>přístroje </a:t>
            </a:r>
            <a:r>
              <a:rPr lang="cs-CZ" sz="2400" b="1" i="1" dirty="0"/>
              <a:t>:</a:t>
            </a:r>
            <a:endParaRPr lang="cs-CZ" sz="2400" dirty="0"/>
          </a:p>
          <a:p>
            <a:pPr indent="269875"/>
            <a:r>
              <a:rPr lang="cs-CZ" sz="24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400" dirty="0">
                <a:solidFill>
                  <a:schemeClr val="folHlink"/>
                </a:solidFill>
              </a:rPr>
              <a:t> SPEKTROFLUOROMETR</a:t>
            </a:r>
            <a:endParaRPr lang="cs-CZ" sz="24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400" dirty="0">
                <a:sym typeface="Symbol" pitchFamily="18" charset="2"/>
              </a:rPr>
              <a:t>- měří fluorescenci vztaženou na celý preparát</a:t>
            </a:r>
          </a:p>
          <a:p>
            <a:pPr indent="269875"/>
            <a:r>
              <a:rPr lang="cs-CZ" sz="24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400" dirty="0">
                <a:solidFill>
                  <a:schemeClr val="folHlink"/>
                </a:solidFill>
              </a:rPr>
              <a:t> FLUORESCENČNÍ MIKROSKOP</a:t>
            </a:r>
            <a:endParaRPr lang="cs-CZ" sz="24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400" b="1" dirty="0">
                <a:sym typeface="Symbol" pitchFamily="18" charset="2"/>
              </a:rPr>
              <a:t>Fluorescenční:</a:t>
            </a:r>
            <a:r>
              <a:rPr lang="cs-CZ" sz="2400" dirty="0">
                <a:sym typeface="Symbol" pitchFamily="18" charset="2"/>
              </a:rPr>
              <a:t> jako zdroj excitace využívá lampu s výbojkou pro UV záření. Obraz fluoreskujícího objektu na tmavém pozadí získáme pomocí </a:t>
            </a:r>
            <a:r>
              <a:rPr lang="cs-CZ" sz="2400" b="1" dirty="0">
                <a:sym typeface="Symbol" pitchFamily="18" charset="2"/>
              </a:rPr>
              <a:t>2 komplementárních filtrů</a:t>
            </a:r>
            <a:r>
              <a:rPr lang="cs-CZ" sz="2400" dirty="0">
                <a:sym typeface="Symbol" pitchFamily="18" charset="2"/>
              </a:rPr>
              <a:t>: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1.</a:t>
            </a:r>
            <a:r>
              <a:rPr lang="cs-CZ" sz="24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primárního excitačního</a:t>
            </a:r>
            <a:r>
              <a:rPr lang="cs-CZ" sz="2400" dirty="0">
                <a:sym typeface="Symbol" pitchFamily="18" charset="2"/>
              </a:rPr>
              <a:t> </a:t>
            </a:r>
            <a:r>
              <a:rPr lang="cs-CZ" sz="2400" b="1" dirty="0" smtClean="0">
                <a:solidFill>
                  <a:schemeClr val="accent1"/>
                </a:solidFill>
                <a:sym typeface="Symbol" pitchFamily="18" charset="2"/>
              </a:rPr>
              <a:t>2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.</a:t>
            </a:r>
            <a:r>
              <a:rPr lang="cs-CZ" sz="24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sekundárního </a:t>
            </a:r>
            <a:r>
              <a:rPr lang="cs-CZ" sz="2400" b="1" dirty="0" smtClean="0">
                <a:solidFill>
                  <a:schemeClr val="accent1"/>
                </a:solidFill>
                <a:sym typeface="Symbol" pitchFamily="18" charset="2"/>
              </a:rPr>
              <a:t>okulárového</a:t>
            </a:r>
            <a:endParaRPr lang="cs-CZ" sz="2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>
                <a:solidFill>
                  <a:srgbClr val="7030A0"/>
                </a:solidFill>
              </a:rPr>
              <a:t>FIA</a:t>
            </a:r>
            <a:endParaRPr lang="cs-CZ" sz="3600" b="1" i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průkaz a titrace Ab, průkaz </a:t>
            </a:r>
            <a:r>
              <a:rPr lang="cs-CZ" dirty="0" err="1" smtClean="0"/>
              <a:t>Ag</a:t>
            </a:r>
            <a:r>
              <a:rPr lang="cs-CZ" dirty="0" smtClean="0"/>
              <a:t> např. ANA test – protilátky proti nukleárnímu </a:t>
            </a:r>
            <a:r>
              <a:rPr lang="cs-CZ" dirty="0" err="1" smtClean="0"/>
              <a:t>Ag</a:t>
            </a:r>
            <a:r>
              <a:rPr lang="cs-CZ" dirty="0" smtClean="0"/>
              <a:t> (fluorescenční reakce v oblasti jader)</a:t>
            </a:r>
          </a:p>
          <a:p>
            <a:pPr>
              <a:lnSpc>
                <a:spcPct val="80000"/>
              </a:lnSpc>
            </a:pPr>
            <a:r>
              <a:rPr lang="cs-CZ" i="1" dirty="0" smtClean="0">
                <a:solidFill>
                  <a:schemeClr val="folHlink"/>
                </a:solidFill>
              </a:rPr>
              <a:t>Přímá:</a:t>
            </a:r>
            <a:r>
              <a:rPr lang="cs-CZ" dirty="0" smtClean="0"/>
              <a:t> k průkazu </a:t>
            </a:r>
            <a:r>
              <a:rPr lang="cs-CZ" dirty="0" err="1" smtClean="0"/>
              <a:t>Ag</a:t>
            </a:r>
            <a:r>
              <a:rPr lang="cs-CZ" dirty="0" smtClean="0"/>
              <a:t> v tkáňových řezech (např. deponované IK) nebo v další biolog. vzorcích pro rychlý průkaz patogenů ve sputu či </a:t>
            </a:r>
            <a:r>
              <a:rPr lang="cs-CZ" dirty="0" err="1" smtClean="0"/>
              <a:t>bronchoalveolární</a:t>
            </a:r>
            <a:r>
              <a:rPr lang="cs-CZ" dirty="0" smtClean="0"/>
              <a:t> </a:t>
            </a:r>
            <a:r>
              <a:rPr lang="cs-CZ" dirty="0" err="1" smtClean="0"/>
              <a:t>laváži</a:t>
            </a:r>
            <a:r>
              <a:rPr lang="cs-CZ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i="1" dirty="0" smtClean="0">
                <a:solidFill>
                  <a:schemeClr val="folHlink"/>
                </a:solidFill>
              </a:rPr>
              <a:t>Nepřímá:</a:t>
            </a:r>
            <a:r>
              <a:rPr lang="cs-CZ" dirty="0" smtClean="0"/>
              <a:t> k průkazu autoprotilátek jak a) orgánově nespecifických  (</a:t>
            </a:r>
            <a:r>
              <a:rPr lang="cs-CZ" dirty="0" err="1" smtClean="0"/>
              <a:t>antinukleárních</a:t>
            </a:r>
            <a:r>
              <a:rPr lang="cs-CZ" dirty="0" smtClean="0"/>
              <a:t>) Ab proti mitochondriím, hladkému svalstvu b) orgánově specifických (ab proti parietálním </a:t>
            </a:r>
            <a:r>
              <a:rPr lang="cs-CZ" dirty="0" err="1" smtClean="0"/>
              <a:t>b</a:t>
            </a:r>
            <a:r>
              <a:rPr lang="cs-CZ" dirty="0" smtClean="0"/>
              <a:t>. žaludku, β buňkám pankreatu, bazální membráně glomerulů, slinným </a:t>
            </a:r>
            <a:r>
              <a:rPr lang="cs-CZ" dirty="0" err="1" smtClean="0"/>
              <a:t>žlazám</a:t>
            </a:r>
            <a:r>
              <a:rPr lang="cs-CZ" dirty="0" smtClean="0"/>
              <a:t> a pod)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2060"/>
                </a:solidFill>
              </a:rPr>
              <a:t>SDS PAGE</a:t>
            </a:r>
            <a:endParaRPr lang="cs-CZ" dirty="0" smtClean="0">
              <a:solidFill>
                <a:srgbClr val="002060"/>
              </a:solidFill>
            </a:endParaRPr>
          </a:p>
        </p:txBody>
      </p:sp>
      <p:sp>
        <p:nvSpPr>
          <p:cNvPr id="45059" name="Obdélník 3"/>
          <p:cNvSpPr>
            <a:spLocks noChangeArrowheads="1"/>
          </p:cNvSpPr>
          <p:nvPr/>
        </p:nvSpPr>
        <p:spPr bwMode="auto">
          <a:xfrm>
            <a:off x="285750" y="1428750"/>
            <a:ext cx="850106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b="1"/>
              <a:t>Nejpoužívanější metodou je PAGE – SDS elektroforéza v polyakrylamidovém gelu v přítomnosti </a:t>
            </a:r>
            <a:r>
              <a:rPr lang="cs-CZ" sz="2200" b="1">
                <a:solidFill>
                  <a:schemeClr val="folHlink"/>
                </a:solidFill>
              </a:rPr>
              <a:t>SDS</a:t>
            </a:r>
            <a:r>
              <a:rPr lang="cs-CZ" sz="2200" b="1"/>
              <a:t> (sodium dodecyl sulphate). Umožňuje následné určení relativních molekulových hmotností jednotlivých proteinových frakcí. </a:t>
            </a:r>
          </a:p>
          <a:p>
            <a:r>
              <a:rPr lang="cs-CZ" sz="2200" b="1"/>
              <a:t>Polyakrylamidové gely se připravují kopolymerací polymerů – </a:t>
            </a:r>
            <a:r>
              <a:rPr lang="cs-CZ" sz="2200" b="1" i="1">
                <a:solidFill>
                  <a:schemeClr val="folHlink"/>
                </a:solidFill>
              </a:rPr>
              <a:t>akrylamidu</a:t>
            </a:r>
            <a:r>
              <a:rPr lang="cs-CZ" sz="2200" b="1">
                <a:solidFill>
                  <a:schemeClr val="folHlink"/>
                </a:solidFill>
              </a:rPr>
              <a:t> </a:t>
            </a:r>
            <a:r>
              <a:rPr lang="cs-CZ" sz="2200" b="1"/>
              <a:t>a </a:t>
            </a:r>
            <a:r>
              <a:rPr lang="cs-CZ" sz="2200" b="1" i="1">
                <a:solidFill>
                  <a:schemeClr val="folHlink"/>
                </a:solidFill>
              </a:rPr>
              <a:t>N,N’–methylen-bis-akrylamidu</a:t>
            </a:r>
            <a:r>
              <a:rPr lang="cs-CZ" sz="2200" b="1"/>
              <a:t> (BISu).</a:t>
            </a:r>
          </a:p>
          <a:p>
            <a:r>
              <a:rPr lang="cs-CZ" sz="2200" b="1"/>
              <a:t>Polymerací akrylamidu vznikají dlouhé řetězce polymerů, zařazení BISu způsobuje zesílení „můstky“, které vznikají z bifunkčních zbytků BISu. Vytvořená polyakrylamidová matice nese elektrický náboj a je chemicky dost inertní. Pro stanovení Mr se používá SDS detergent. </a:t>
            </a:r>
          </a:p>
        </p:txBody>
      </p:sp>
      <p:sp>
        <p:nvSpPr>
          <p:cNvPr id="45060" name="Obdélník 3"/>
          <p:cNvSpPr>
            <a:spLocks noChangeArrowheads="1"/>
          </p:cNvSpPr>
          <p:nvPr/>
        </p:nvSpPr>
        <p:spPr bwMode="auto">
          <a:xfrm>
            <a:off x="285750" y="5357813"/>
            <a:ext cx="88582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- SDS – </a:t>
            </a:r>
            <a:r>
              <a:rPr lang="cs-CZ" sz="2000" b="1" i="1" dirty="0" err="1">
                <a:solidFill>
                  <a:srgbClr val="002060"/>
                </a:solidFill>
              </a:rPr>
              <a:t>sodium</a:t>
            </a:r>
            <a:r>
              <a:rPr lang="cs-CZ" sz="2000" b="1" i="1" dirty="0">
                <a:solidFill>
                  <a:srgbClr val="002060"/>
                </a:solidFill>
              </a:rPr>
              <a:t> </a:t>
            </a:r>
            <a:r>
              <a:rPr lang="cs-CZ" sz="2000" b="1" i="1" dirty="0" err="1">
                <a:solidFill>
                  <a:srgbClr val="002060"/>
                </a:solidFill>
              </a:rPr>
              <a:t>dodecylsulfát</a:t>
            </a:r>
            <a:r>
              <a:rPr lang="cs-CZ" sz="2000" b="1" dirty="0">
                <a:solidFill>
                  <a:srgbClr val="002060"/>
                </a:solidFill>
              </a:rPr>
              <a:t> – </a:t>
            </a:r>
            <a:r>
              <a:rPr lang="cs-CZ" sz="2000" dirty="0"/>
              <a:t>TENZID, váže se v poměru 1,4 g SDS/ 1 g bílkoviny</a:t>
            </a:r>
          </a:p>
          <a:p>
            <a:r>
              <a:rPr lang="cs-CZ" sz="2000" dirty="0"/>
              <a:t>   </a:t>
            </a:r>
            <a:r>
              <a:rPr lang="cs-CZ" sz="2000" dirty="0">
                <a:sym typeface="Symbol" pitchFamily="18" charset="2"/>
              </a:rPr>
              <a:t></a:t>
            </a:r>
            <a:r>
              <a:rPr lang="cs-CZ" sz="2000" dirty="0"/>
              <a:t> udílí bílkovinám  </a:t>
            </a:r>
            <a:r>
              <a:rPr lang="cs-CZ" sz="2000" b="1" dirty="0"/>
              <a:t>UNIFORMNÍ náboj, její vlastní náboj pozbude významu a dělení může probíhat podle velikosti molekul.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564904"/>
            <a:ext cx="8483600" cy="388843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cs-CZ" sz="2600" dirty="0" err="1" smtClean="0"/>
              <a:t>Blotovacím</a:t>
            </a:r>
            <a:r>
              <a:rPr lang="cs-CZ" sz="2600" dirty="0" smtClean="0"/>
              <a:t> zařízením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r>
              <a:rPr lang="cs-CZ" sz="2600" dirty="0" smtClean="0"/>
              <a:t> přeneseme rozdělené proteiny pomocí el. proudu.</a:t>
            </a:r>
          </a:p>
          <a:p>
            <a:r>
              <a:rPr lang="cs-CZ" sz="2600" dirty="0" smtClean="0"/>
              <a:t>Sestavíme </a:t>
            </a:r>
            <a:r>
              <a:rPr lang="cs-CZ" sz="2600" dirty="0" err="1" smtClean="0"/>
              <a:t>blotovací</a:t>
            </a:r>
            <a:r>
              <a:rPr lang="cs-CZ" sz="2600" dirty="0" smtClean="0"/>
              <a:t> zařízení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endParaRPr lang="cs-CZ" sz="2600" dirty="0" smtClean="0"/>
          </a:p>
          <a:p>
            <a:r>
              <a:rPr lang="cs-CZ" sz="2600" dirty="0" smtClean="0"/>
              <a:t>Na grafitovou elektrodu umístníme filtr. Papíry navlhčené transferovým pufrem, pak nitrocelulózovou membránu, gel s proteiny a další </a:t>
            </a:r>
            <a:r>
              <a:rPr lang="cs-CZ" sz="2600" dirty="0" err="1" smtClean="0"/>
              <a:t>navhčené</a:t>
            </a:r>
            <a:r>
              <a:rPr lang="cs-CZ" sz="2600" dirty="0" smtClean="0"/>
              <a:t> filtr. Papíry</a:t>
            </a:r>
          </a:p>
          <a:p>
            <a:r>
              <a:rPr lang="cs-CZ" sz="2600" dirty="0" smtClean="0"/>
              <a:t>Přiložíme elektrody a zapojíme ke zdroji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23850" y="0"/>
            <a:ext cx="83915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Molekula určitého proteinu postupuje v gelu až do momentu, kdy velikost pórů je menší než velikost molekuly a ta se v tomto místě gelu „zasekne“. </a:t>
            </a:r>
          </a:p>
          <a:p>
            <a:r>
              <a:rPr lang="cs-CZ" sz="2400" b="1" dirty="0"/>
              <a:t>Použitím směsi standardních bílkovin se známou </a:t>
            </a:r>
            <a:r>
              <a:rPr lang="cs-CZ" sz="2400" b="1" dirty="0" err="1"/>
              <a:t>Mr</a:t>
            </a:r>
            <a:r>
              <a:rPr lang="cs-CZ" sz="2400" b="1" dirty="0"/>
              <a:t> a po sestrojení kalibrační křivky je možné vypočítat </a:t>
            </a:r>
            <a:r>
              <a:rPr lang="cs-CZ" sz="2400" b="1" dirty="0" err="1"/>
              <a:t>Mr</a:t>
            </a:r>
            <a:r>
              <a:rPr lang="cs-CZ" sz="2400" b="1" dirty="0"/>
              <a:t> jednotlivých frakcí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WB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b="1" dirty="0" smtClean="0">
                <a:solidFill>
                  <a:schemeClr val="folHlink"/>
                </a:solidFill>
              </a:rPr>
              <a:t>IMUNODETEKCE</a:t>
            </a:r>
            <a:endParaRPr lang="cs-CZ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 smtClean="0"/>
              <a:t>Z membrány odřízneme sjezd s proteinovými standardy a obarvíme </a:t>
            </a:r>
            <a:r>
              <a:rPr lang="cs-CZ" dirty="0" err="1" smtClean="0"/>
              <a:t>amidočerní</a:t>
            </a:r>
            <a:r>
              <a:rPr lang="cs-CZ" dirty="0" smtClean="0"/>
              <a:t>, propláchneme v </a:t>
            </a:r>
            <a:r>
              <a:rPr lang="cs-CZ" dirty="0" err="1" smtClean="0"/>
              <a:t>prom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Inkubace s </a:t>
            </a:r>
            <a:r>
              <a:rPr lang="cs-CZ" u="sng" dirty="0" smtClean="0"/>
              <a:t>primární protilátkou</a:t>
            </a:r>
            <a:r>
              <a:rPr lang="cs-CZ" dirty="0" smtClean="0"/>
              <a:t> v </a:t>
            </a:r>
            <a:r>
              <a:rPr lang="cs-CZ" dirty="0" err="1" smtClean="0"/>
              <a:t>blokov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a následně se </a:t>
            </a:r>
            <a:r>
              <a:rPr lang="cs-CZ" u="sng" dirty="0" smtClean="0"/>
              <a:t>sekundární  protilátkou</a:t>
            </a:r>
            <a:r>
              <a:rPr lang="cs-CZ" dirty="0" smtClean="0"/>
              <a:t> v blokovacím roztoku.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Promyjeme a vložíme do substrátového roztoku, dokud se neobjeví bandy (barví se proteiny)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Vyvolávání ukončíme namočením membrán do vodovodní vody,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gel-napisy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484313"/>
            <a:ext cx="5113337" cy="4797425"/>
          </a:xfrm>
          <a:noFill/>
          <a:ln>
            <a:solidFill>
              <a:schemeClr val="tx1"/>
            </a:solidFill>
          </a:ln>
        </p:spPr>
      </p:pic>
      <p:sp>
        <p:nvSpPr>
          <p:cNvPr id="49155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291513" cy="12192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  <a:t>Výsledky PAGE analýzy</a:t>
            </a:r>
            <a:b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GB" sz="3200" b="1" smtClean="0">
                <a:solidFill>
                  <a:schemeClr val="hlink"/>
                </a:solidFill>
                <a:cs typeface="Times New Roman" pitchFamily="18" charset="0"/>
              </a:rPr>
              <a:t>SDS-gradient PAGE</a:t>
            </a:r>
            <a:r>
              <a:rPr lang="cs-CZ" sz="3200" b="1" smtClean="0">
                <a:solidFill>
                  <a:schemeClr val="hlink"/>
                </a:solidFill>
              </a:rPr>
              <a:t> proteinový profil</a:t>
            </a:r>
            <a:endParaRPr lang="en-CA" sz="3200" b="1" smtClean="0">
              <a:solidFill>
                <a:schemeClr val="hlink"/>
              </a:solidFill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5580063" y="2333685"/>
            <a:ext cx="356393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Z gelu se mohou rozeznat typické rozdíly mezi</a:t>
            </a:r>
          </a:p>
          <a:p>
            <a:r>
              <a:rPr lang="cs-CZ" sz="2400" dirty="0"/>
              <a:t>-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afzelii</a:t>
            </a:r>
            <a:r>
              <a:rPr lang="cs-CZ" sz="2400" dirty="0"/>
              <a:t> a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garinii</a:t>
            </a:r>
            <a:r>
              <a:rPr lang="cs-CZ" sz="2400" b="1" i="1" dirty="0">
                <a:solidFill>
                  <a:schemeClr val="accent1"/>
                </a:solidFill>
              </a:rPr>
              <a:t> </a:t>
            </a:r>
            <a:r>
              <a:rPr lang="cs-CZ" sz="2400" dirty="0"/>
              <a:t>(linie 5, Linie 6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dirty="0"/>
              <a:t>- </a:t>
            </a:r>
            <a:r>
              <a:rPr lang="cs-CZ" sz="2400" dirty="0" err="1"/>
              <a:t>spirochetou</a:t>
            </a:r>
            <a:r>
              <a:rPr lang="cs-CZ" sz="2400" dirty="0"/>
              <a:t> (linie </a:t>
            </a:r>
            <a:r>
              <a:rPr lang="cs-CZ" sz="2400" b="1" dirty="0"/>
              <a:t>1)</a:t>
            </a:r>
            <a:r>
              <a:rPr lang="cs-CZ" sz="2400" dirty="0"/>
              <a:t> izolovanou z larvy </a:t>
            </a:r>
            <a:r>
              <a:rPr lang="cs-CZ" sz="2400" i="1" dirty="0" err="1"/>
              <a:t>Culex</a:t>
            </a:r>
            <a:r>
              <a:rPr lang="cs-CZ" sz="2400" i="1" dirty="0"/>
              <a:t> (C.) </a:t>
            </a:r>
            <a:r>
              <a:rPr lang="cs-CZ" sz="2400" i="1" dirty="0" err="1"/>
              <a:t>pipiens</a:t>
            </a:r>
            <a:r>
              <a:rPr lang="cs-CZ" sz="2400" i="1" dirty="0"/>
              <a:t> </a:t>
            </a:r>
            <a:r>
              <a:rPr lang="cs-CZ" sz="2400" i="1" dirty="0" err="1"/>
              <a:t>pipiens</a:t>
            </a:r>
            <a:r>
              <a:rPr lang="cs-CZ" sz="2400" dirty="0"/>
              <a:t> a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afzelii</a:t>
            </a:r>
            <a:r>
              <a:rPr lang="cs-CZ" sz="2400" dirty="0"/>
              <a:t> (linie 2) izolovaná z imaga </a:t>
            </a:r>
            <a:r>
              <a:rPr lang="cs-CZ" sz="2400" i="1" dirty="0" err="1"/>
              <a:t>Culex</a:t>
            </a:r>
            <a:r>
              <a:rPr lang="cs-CZ" sz="2400" i="1" dirty="0"/>
              <a:t> (C.) </a:t>
            </a:r>
            <a:r>
              <a:rPr lang="cs-CZ" sz="2400" i="1" dirty="0" err="1"/>
              <a:t>pipiens</a:t>
            </a:r>
            <a:r>
              <a:rPr lang="cs-CZ" sz="2400" i="1" dirty="0"/>
              <a:t> </a:t>
            </a:r>
            <a:r>
              <a:rPr lang="cs-CZ" sz="2400" i="1" dirty="0" err="1"/>
              <a:t>molestus</a:t>
            </a:r>
            <a:endParaRPr lang="cs-CZ" sz="2400" i="1" dirty="0"/>
          </a:p>
          <a:p>
            <a:endParaRPr lang="cs-CZ" sz="2400" i="1" dirty="0"/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5651500" y="1341438"/>
            <a:ext cx="18732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dirty="0" smtClean="0"/>
              <a:t>Vyhodnocení Denzitometricky</a:t>
            </a:r>
          </a:p>
          <a:p>
            <a:r>
              <a:rPr lang="cs-CZ" b="1" dirty="0" smtClean="0"/>
              <a:t>Legenda</a:t>
            </a:r>
            <a:r>
              <a:rPr lang="cs-CZ" b="1" dirty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15816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8. standard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9"/>
          <p:cNvSpPr>
            <a:spLocks noChangeArrowheads="1"/>
          </p:cNvSpPr>
          <p:nvPr/>
        </p:nvSpPr>
        <p:spPr bwMode="auto">
          <a:xfrm>
            <a:off x="179512" y="4057328"/>
            <a:ext cx="82137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cs-CZ" sz="2000" dirty="0" smtClean="0"/>
          </a:p>
          <a:p>
            <a:pPr eaLnBrk="0" hangingPunct="0"/>
            <a:r>
              <a:rPr lang="cs-CZ" sz="2000" dirty="0" smtClean="0"/>
              <a:t>Nitrocelulózová </a:t>
            </a:r>
            <a:r>
              <a:rPr lang="cs-CZ" sz="2000" dirty="0"/>
              <a:t>membrána s </a:t>
            </a:r>
            <a:r>
              <a:rPr lang="cs-CZ" sz="2000" dirty="0" smtClean="0"/>
              <a:t>rozděleným </a:t>
            </a:r>
            <a:r>
              <a:rPr lang="cs-CZ" sz="2000" dirty="0" err="1" smtClean="0"/>
              <a:t>antigenen</a:t>
            </a:r>
            <a:r>
              <a:rPr lang="cs-CZ" sz="2000" dirty="0" smtClean="0"/>
              <a:t> </a:t>
            </a:r>
            <a:r>
              <a:rPr lang="cs-CZ" sz="2000" i="1" dirty="0" smtClean="0"/>
              <a:t>B. </a:t>
            </a:r>
            <a:r>
              <a:rPr lang="cs-CZ" sz="2000" i="1" dirty="0" err="1" smtClean="0"/>
              <a:t>afzelii</a:t>
            </a:r>
            <a:r>
              <a:rPr lang="cs-CZ" sz="2000" dirty="0"/>
              <a:t>, </a:t>
            </a:r>
            <a:r>
              <a:rPr lang="cs-CZ" sz="2000" dirty="0" smtClean="0"/>
              <a:t>směs, </a:t>
            </a:r>
            <a:r>
              <a:rPr lang="cs-CZ" sz="2000" i="1" dirty="0" smtClean="0"/>
              <a:t>B. </a:t>
            </a:r>
            <a:r>
              <a:rPr lang="cs-CZ" sz="2000" i="1" dirty="0" err="1" smtClean="0"/>
              <a:t>garinii</a:t>
            </a:r>
            <a:r>
              <a:rPr lang="cs-CZ" sz="2000" i="1" dirty="0" smtClean="0"/>
              <a:t> </a:t>
            </a:r>
          </a:p>
          <a:p>
            <a:pPr eaLnBrk="0" hangingPunct="0"/>
            <a:r>
              <a:rPr lang="cs-CZ" sz="2000" i="1" dirty="0" smtClean="0"/>
              <a:t>metodou </a:t>
            </a:r>
            <a:r>
              <a:rPr lang="cs-CZ" sz="2000" i="1" dirty="0" smtClean="0">
                <a:solidFill>
                  <a:srgbClr val="FF0000"/>
                </a:solidFill>
              </a:rPr>
              <a:t>SDS PAGE</a:t>
            </a:r>
          </a:p>
          <a:p>
            <a:pPr eaLnBrk="0" hangingPunct="0"/>
            <a:endParaRPr lang="cs-CZ" sz="2000" dirty="0"/>
          </a:p>
        </p:txBody>
      </p:sp>
      <p:pic>
        <p:nvPicPr>
          <p:cNvPr id="5018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8658181" cy="338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3923928" y="33265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WB</a:t>
            </a:r>
            <a:endParaRPr lang="cs-CZ" sz="3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64704"/>
            <a:ext cx="10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012160" y="764704"/>
            <a:ext cx="10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95536" y="55892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Po obou stranách membrán jsou zachyceny standardy, podle kterých byly odečítány molekulové hmotnosti neznámých vzorků sér.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94122"/>
          </a:xfrm>
        </p:spPr>
        <p:txBody>
          <a:bodyPr/>
          <a:lstStyle/>
          <a:p>
            <a:r>
              <a:rPr lang="cs-CZ" dirty="0" smtClean="0"/>
              <a:t>WB</a:t>
            </a:r>
            <a:endParaRPr lang="cs-CZ" dirty="0"/>
          </a:p>
        </p:txBody>
      </p:sp>
      <p:pic>
        <p:nvPicPr>
          <p:cNvPr id="4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5536764" cy="359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51520" y="566124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Nitrocelulózová membrána s antigenem </a:t>
            </a:r>
            <a:r>
              <a:rPr lang="cs-CZ" i="1" dirty="0" smtClean="0"/>
              <a:t>B. </a:t>
            </a:r>
            <a:r>
              <a:rPr lang="cs-CZ" i="1" dirty="0" err="1" smtClean="0"/>
              <a:t>garinii</a:t>
            </a:r>
            <a:r>
              <a:rPr lang="cs-CZ" i="1" dirty="0" smtClean="0"/>
              <a:t>, </a:t>
            </a:r>
            <a:r>
              <a:rPr lang="cs-CZ" i="1" dirty="0" err="1" smtClean="0"/>
              <a:t>afzelii</a:t>
            </a:r>
            <a:r>
              <a:rPr lang="cs-CZ" i="1" dirty="0" smtClean="0"/>
              <a:t>, směs</a:t>
            </a:r>
            <a:endParaRPr lang="cs-CZ" i="1" dirty="0"/>
          </a:p>
        </p:txBody>
      </p:sp>
      <p:sp>
        <p:nvSpPr>
          <p:cNvPr id="6" name="Obdélník 5"/>
          <p:cNvSpPr/>
          <p:nvPr/>
        </p:nvSpPr>
        <p:spPr>
          <a:xfrm>
            <a:off x="5940152" y="908720"/>
            <a:ext cx="28803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Na každé části membrány jsou postupně nanášeny antigeny </a:t>
            </a:r>
            <a:r>
              <a:rPr lang="cs-CZ" sz="2000" i="1" dirty="0" smtClean="0">
                <a:solidFill>
                  <a:schemeClr val="folHlink"/>
                </a:solidFill>
              </a:rPr>
              <a:t>B. </a:t>
            </a:r>
            <a:r>
              <a:rPr lang="cs-CZ" sz="2000" i="1" dirty="0" err="1" smtClean="0">
                <a:solidFill>
                  <a:schemeClr val="folHlink"/>
                </a:solidFill>
              </a:rPr>
              <a:t>afzelii</a:t>
            </a:r>
            <a:r>
              <a:rPr lang="cs-CZ" sz="2000" i="1" dirty="0" smtClean="0">
                <a:solidFill>
                  <a:schemeClr val="folHlink"/>
                </a:solidFill>
              </a:rPr>
              <a:t>, B. </a:t>
            </a:r>
            <a:r>
              <a:rPr lang="cs-CZ" sz="2000" i="1" dirty="0" err="1" smtClean="0">
                <a:solidFill>
                  <a:schemeClr val="folHlink"/>
                </a:solidFill>
              </a:rPr>
              <a:t>garinii</a:t>
            </a:r>
            <a:r>
              <a:rPr lang="cs-CZ" sz="2000" dirty="0" smtClean="0">
                <a:solidFill>
                  <a:schemeClr val="folHlink"/>
                </a:solidFill>
              </a:rPr>
              <a:t> a směs obou antigenů</a:t>
            </a:r>
            <a:r>
              <a:rPr lang="cs-CZ" sz="2000" dirty="0" smtClean="0"/>
              <a:t>. Text na spodní části membrány reprezentuje antigen, který byl použit při imunizaci pokusného jedince. Po jedné straně membrány je zachycen standard, podle kterého byly odečítány molekulové hmotnosti vzorků sér.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/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</a:p>
          <a:p>
            <a:pPr marL="609600" indent="-609600">
              <a:buFontTx/>
              <a:buNone/>
            </a:pPr>
            <a:r>
              <a:rPr lang="cs-CZ" dirty="0" smtClean="0"/>
              <a:t>1.  akrylamid je jedovatý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dostatečné napětí při </a:t>
            </a:r>
            <a:r>
              <a:rPr lang="cs-CZ" dirty="0" err="1" smtClean="0"/>
              <a:t>blottingu</a:t>
            </a:r>
            <a:endParaRPr lang="cs-CZ" dirty="0" smtClean="0"/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vlhké prostředí v pufru, aby gel nevyschl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gel pořádně zatuhnout a bez bublin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err="1" smtClean="0"/>
              <a:t>elfo</a:t>
            </a:r>
            <a:r>
              <a:rPr lang="cs-CZ" dirty="0" smtClean="0"/>
              <a:t> od – k </a:t>
            </a:r>
            <a:r>
              <a:rPr lang="en-US" dirty="0" smtClean="0">
                <a:cs typeface="Arial" pitchFamily="34" charset="0"/>
              </a:rPr>
              <a:t>+</a:t>
            </a:r>
            <a:r>
              <a:rPr lang="cs-CZ" dirty="0" smtClean="0">
                <a:cs typeface="Arial" pitchFamily="34" charset="0"/>
              </a:rPr>
              <a:t>, gel na </a:t>
            </a:r>
            <a:r>
              <a:rPr lang="cs-CZ" dirty="0" smtClean="0"/>
              <a:t>– , </a:t>
            </a:r>
            <a:r>
              <a:rPr lang="cs-CZ" dirty="0" err="1" smtClean="0"/>
              <a:t>membr</a:t>
            </a:r>
            <a:r>
              <a:rPr lang="cs-CZ" dirty="0" smtClean="0"/>
              <a:t>. na  </a:t>
            </a:r>
            <a:r>
              <a:rPr lang="en-US" dirty="0" smtClean="0">
                <a:cs typeface="Arial" pitchFamily="34" charset="0"/>
              </a:rPr>
              <a:t>+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1320</Words>
  <Application>Microsoft Office PowerPoint</Application>
  <PresentationFormat>Předvádění na obrazovce (4:3)</PresentationFormat>
  <Paragraphs>223</Paragraphs>
  <Slides>27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Motiv sady Office</vt:lpstr>
      <vt:lpstr>Rastrový obrázek</vt:lpstr>
      <vt:lpstr>Imunoblotting</vt:lpstr>
      <vt:lpstr>Snímek 2</vt:lpstr>
      <vt:lpstr>SDS PAGE</vt:lpstr>
      <vt:lpstr>Snímek 4</vt:lpstr>
      <vt:lpstr>WB</vt:lpstr>
      <vt:lpstr>Výsledky PAGE analýzy SDS-gradient PAGE proteinový profil</vt:lpstr>
      <vt:lpstr>Snímek 7</vt:lpstr>
      <vt:lpstr>WB</vt:lpstr>
      <vt:lpstr>Snímek 9</vt:lpstr>
      <vt:lpstr> Imunochemické metody</vt:lpstr>
      <vt:lpstr>Snímek 11</vt:lpstr>
      <vt:lpstr>Snímek 12</vt:lpstr>
      <vt:lpstr>Snímek 13</vt:lpstr>
      <vt:lpstr>RIA  radioimmunoassay  </vt:lpstr>
      <vt:lpstr>Snímek 15</vt:lpstr>
      <vt:lpstr>Snímek 16</vt:lpstr>
      <vt:lpstr>RIA</vt:lpstr>
      <vt:lpstr>Snímek 18</vt:lpstr>
      <vt:lpstr>FIA</vt:lpstr>
      <vt:lpstr>Snímek 20</vt:lpstr>
      <vt:lpstr>Snímek 21</vt:lpstr>
      <vt:lpstr>Snímek 22</vt:lpstr>
      <vt:lpstr>Snímek 23</vt:lpstr>
      <vt:lpstr>Snímek 24</vt:lpstr>
      <vt:lpstr>Heterogenní FIA</vt:lpstr>
      <vt:lpstr>Snímek 26</vt:lpstr>
      <vt:lpstr>FIA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Imunoblotting</dc:title>
  <dc:creator>Alena</dc:creator>
  <cp:lastModifiedBy>Alena</cp:lastModifiedBy>
  <cp:revision>1</cp:revision>
  <dcterms:created xsi:type="dcterms:W3CDTF">2013-10-09T14:49:04Z</dcterms:created>
  <dcterms:modified xsi:type="dcterms:W3CDTF">2013-10-09T14:49:44Z</dcterms:modified>
</cp:coreProperties>
</file>