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1/21/2013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</a:t>
            </a:r>
            <a:r>
              <a:rPr lang="cs-CZ" dirty="0" smtClean="0">
                <a:solidFill>
                  <a:schemeClr val="tx1"/>
                </a:solidFill>
              </a:rPr>
              <a:t>3181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Biochemie 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96144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3200" dirty="0" smtClean="0">
                <a:solidFill>
                  <a:schemeClr val="tx1"/>
                </a:solidFill>
                <a:latin typeface="+mn-lt"/>
              </a:rPr>
              <a:t>01b-Chemické složení živé hmoty</a:t>
            </a:r>
          </a:p>
          <a:p>
            <a:pPr algn="r"/>
            <a:endParaRPr lang="cs-CZ" sz="2000" smtClean="0">
              <a:solidFill>
                <a:schemeClr val="tx1"/>
              </a:solidFill>
            </a:endParaRPr>
          </a:p>
          <a:p>
            <a:pPr algn="r"/>
            <a:r>
              <a:rPr lang="cs-CZ" sz="2000" smtClean="0">
                <a:solidFill>
                  <a:schemeClr val="tx1"/>
                </a:solidFill>
              </a:rPr>
              <a:t>FRVŠ </a:t>
            </a:r>
            <a:r>
              <a:rPr lang="cs-CZ" sz="2000" b="1" dirty="0">
                <a:solidFill>
                  <a:schemeClr val="tx1"/>
                </a:solidFill>
              </a:rPr>
              <a:t>1647/2012</a:t>
            </a:r>
            <a:endParaRPr lang="cs-CZ" sz="2000" dirty="0">
              <a:solidFill>
                <a:schemeClr val="tx1"/>
              </a:solidFill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1/21/2013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Látkové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složení živé hmoty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Dělicí hlediska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„Elementární analýza“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Forma – skutečný stav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Prvky </a:t>
            </a:r>
            <a:r>
              <a:rPr lang="cs-CZ" dirty="0">
                <a:solidFill>
                  <a:schemeClr val="tx1"/>
                </a:solidFill>
              </a:rPr>
              <a:t>-</a:t>
            </a:r>
            <a:r>
              <a:rPr lang="cs-CZ" dirty="0" smtClean="0">
                <a:solidFill>
                  <a:schemeClr val="tx1"/>
                </a:solidFill>
              </a:rPr>
              <a:t> ionty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Sloučeniny</a:t>
            </a:r>
          </a:p>
          <a:p>
            <a:pPr lvl="3"/>
            <a:r>
              <a:rPr lang="cs-CZ" dirty="0" smtClean="0">
                <a:solidFill>
                  <a:schemeClr val="tx1"/>
                </a:solidFill>
              </a:rPr>
              <a:t>Anorganické</a:t>
            </a:r>
          </a:p>
          <a:p>
            <a:pPr lvl="3"/>
            <a:r>
              <a:rPr lang="cs-CZ" dirty="0" smtClean="0">
                <a:solidFill>
                  <a:schemeClr val="tx1"/>
                </a:solidFill>
              </a:rPr>
              <a:t>Organické 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Složitost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Hierarchie struktur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Prvky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Jako takové, resp. ionty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Reprezentanti látek – abstraktní role </a:t>
            </a:r>
          </a:p>
          <a:p>
            <a:r>
              <a:rPr lang="cs-CZ" dirty="0">
                <a:solidFill>
                  <a:schemeClr val="tx1"/>
                </a:solidFill>
              </a:rPr>
              <a:t>Pojem biogenních prvků – kvantitativní </a:t>
            </a:r>
            <a:r>
              <a:rPr lang="cs-CZ" dirty="0" smtClean="0">
                <a:solidFill>
                  <a:schemeClr val="tx1"/>
                </a:solidFill>
              </a:rPr>
              <a:t>zastoupení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První úroveň: C, H, O, N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Druhá úroveň: Na, K, Mg, Ca, Cl, S a P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Třetí úroveň: Co, </a:t>
            </a:r>
            <a:r>
              <a:rPr lang="cs-CZ" dirty="0" err="1">
                <a:solidFill>
                  <a:schemeClr val="tx1"/>
                </a:solidFill>
              </a:rPr>
              <a:t>Cu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Fe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Mn</a:t>
            </a:r>
            <a:r>
              <a:rPr lang="cs-CZ" dirty="0">
                <a:solidFill>
                  <a:schemeClr val="tx1"/>
                </a:solidFill>
              </a:rPr>
              <a:t> a </a:t>
            </a:r>
            <a:r>
              <a:rPr lang="cs-CZ" dirty="0" err="1">
                <a:solidFill>
                  <a:schemeClr val="tx1"/>
                </a:solidFill>
              </a:rPr>
              <a:t>Zn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Čtvrtá úroveň: Al, As, B, Br, </a:t>
            </a:r>
            <a:r>
              <a:rPr lang="cs-CZ" dirty="0" err="1">
                <a:solidFill>
                  <a:schemeClr val="tx1"/>
                </a:solidFill>
              </a:rPr>
              <a:t>Cr</a:t>
            </a:r>
            <a:r>
              <a:rPr lang="cs-CZ" dirty="0">
                <a:solidFill>
                  <a:schemeClr val="tx1"/>
                </a:solidFill>
              </a:rPr>
              <a:t>, F, </a:t>
            </a:r>
            <a:r>
              <a:rPr lang="cs-CZ" dirty="0" err="1">
                <a:solidFill>
                  <a:schemeClr val="tx1"/>
                </a:solidFill>
              </a:rPr>
              <a:t>Ga</a:t>
            </a:r>
            <a:r>
              <a:rPr lang="cs-CZ" dirty="0">
                <a:solidFill>
                  <a:schemeClr val="tx1"/>
                </a:solidFill>
              </a:rPr>
              <a:t>, I, </a:t>
            </a:r>
            <a:r>
              <a:rPr lang="cs-CZ" dirty="0" err="1">
                <a:solidFill>
                  <a:schemeClr val="tx1"/>
                </a:solidFill>
              </a:rPr>
              <a:t>Mo</a:t>
            </a:r>
            <a:r>
              <a:rPr lang="cs-CZ" dirty="0">
                <a:solidFill>
                  <a:schemeClr val="tx1"/>
                </a:solidFill>
              </a:rPr>
              <a:t>, Se, Si a V. 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/>
              </a:rPr>
              <a:t>Sloučeniny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6449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Anorganické látky		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voda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Na</a:t>
            </a:r>
            <a:r>
              <a:rPr lang="cs-CZ" dirty="0">
                <a:solidFill>
                  <a:schemeClr val="tx1"/>
                </a:solidFill>
              </a:rPr>
              <a:t>+, K+, Cl-, SO4-, HCO3-, HPO42-, Ca, Mg, </a:t>
            </a:r>
            <a:r>
              <a:rPr lang="cs-CZ" dirty="0" err="1">
                <a:solidFill>
                  <a:schemeClr val="tx1"/>
                </a:solidFill>
              </a:rPr>
              <a:t>Fe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Zn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Va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Cu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Mo</a:t>
            </a:r>
            <a:r>
              <a:rPr lang="cs-CZ" dirty="0">
                <a:solidFill>
                  <a:schemeClr val="tx1"/>
                </a:solidFill>
              </a:rPr>
              <a:t>, Ni, </a:t>
            </a:r>
            <a:r>
              <a:rPr lang="cs-CZ" dirty="0" err="1">
                <a:solidFill>
                  <a:schemeClr val="tx1"/>
                </a:solidFill>
              </a:rPr>
              <a:t>Mn</a:t>
            </a:r>
            <a:r>
              <a:rPr lang="cs-CZ" dirty="0">
                <a:solidFill>
                  <a:schemeClr val="tx1"/>
                </a:solidFill>
              </a:rPr>
              <a:t>, Se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plyny </a:t>
            </a:r>
            <a:r>
              <a:rPr lang="cs-CZ" dirty="0">
                <a:solidFill>
                  <a:schemeClr val="tx1"/>
                </a:solidFill>
              </a:rPr>
              <a:t>- O2, N2, CO2, </a:t>
            </a:r>
            <a:r>
              <a:rPr lang="cs-CZ" dirty="0" smtClean="0">
                <a:solidFill>
                  <a:schemeClr val="tx1"/>
                </a:solidFill>
              </a:rPr>
              <a:t>NO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Organické látky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nízkomolekulární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vysokomolekulární  </a:t>
            </a:r>
            <a:r>
              <a:rPr lang="cs-CZ" dirty="0">
                <a:solidFill>
                  <a:schemeClr val="tx1"/>
                </a:solidFill>
              </a:rPr>
              <a:t>- biopolymery</a:t>
            </a:r>
          </a:p>
          <a:p>
            <a:r>
              <a:rPr lang="cs-CZ" dirty="0">
                <a:solidFill>
                  <a:schemeClr val="tx1"/>
                </a:solidFill>
              </a:rPr>
              <a:t>Hlavní typy - skupiny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bílkoviny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nukleové </a:t>
            </a:r>
            <a:r>
              <a:rPr lang="cs-CZ" dirty="0">
                <a:solidFill>
                  <a:schemeClr val="tx1"/>
                </a:solidFill>
              </a:rPr>
              <a:t>kyseliny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sacharidy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lipidy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Látkové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složení organizmů</a:t>
            </a:r>
            <a:endParaRPr lang="cs-CZ" dirty="0">
              <a:solidFill>
                <a:schemeClr val="tx1"/>
              </a:solidFill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3153832"/>
              </p:ext>
            </p:extLst>
          </p:nvPr>
        </p:nvGraphicFramePr>
        <p:xfrm>
          <a:off x="1115616" y="2564904"/>
          <a:ext cx="6696744" cy="2808312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683303"/>
                <a:gridCol w="1723914"/>
                <a:gridCol w="1594620"/>
                <a:gridCol w="1694907"/>
              </a:tblGrid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Látka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člověk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rostliny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bakterie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voda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60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75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70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bílkoviny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nukleové k.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1.5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sacharidy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0.5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lipidy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org. látky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anorg. látky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Struktura látek, hierarchie struktur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  <a:latin typeface="Times New Roman"/>
                <a:ea typeface="Times New Roman"/>
              </a:rPr>
              <a:t>Význam struktury, složitost látek, vlastnosti - funkce</a:t>
            </a:r>
          </a:p>
          <a:p>
            <a:pPr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  <a:latin typeface="Times New Roman"/>
                <a:ea typeface="Times New Roman"/>
              </a:rPr>
              <a:t>Úrovně 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chemeClr val="tx1"/>
                </a:solidFill>
                <a:latin typeface="Times New Roman"/>
                <a:ea typeface="Times New Roman"/>
              </a:rPr>
              <a:t>Jednoduché sloučeniny (voda, CO</a:t>
            </a:r>
            <a:r>
              <a:rPr lang="cs-CZ" baseline="-25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2</a:t>
            </a:r>
            <a:r>
              <a:rPr lang="cs-CZ" dirty="0" smtClean="0">
                <a:solidFill>
                  <a:schemeClr val="tx1"/>
                </a:solidFill>
                <a:latin typeface="Times New Roman"/>
                <a:ea typeface="Times New Roman"/>
              </a:rPr>
              <a:t> apod.), prekurzory</a:t>
            </a:r>
          </a:p>
          <a:p>
            <a:pPr marL="457200" lvl="1" indent="0">
              <a:buNone/>
            </a:pPr>
            <a:r>
              <a:rPr lang="cs-CZ" dirty="0">
                <a:solidFill>
                  <a:schemeClr val="tx1"/>
                </a:solidFill>
                <a:latin typeface="Times New Roman"/>
                <a:ea typeface="Times New Roman"/>
              </a:rPr>
              <a:t>Stavební kameny – monosacharidy, aminokyseliny, mastné kyseliny, </a:t>
            </a:r>
            <a:r>
              <a:rPr lang="cs-CZ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baze</a:t>
            </a:r>
            <a:endParaRPr lang="cs-CZ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457200" lvl="1" indent="0">
              <a:buNone/>
            </a:pPr>
            <a:r>
              <a:rPr lang="cs-CZ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Oligo</a:t>
            </a:r>
            <a:r>
              <a:rPr lang="cs-CZ" dirty="0" smtClean="0">
                <a:solidFill>
                  <a:schemeClr val="tx1"/>
                </a:solidFill>
                <a:latin typeface="Times New Roman"/>
                <a:ea typeface="Times New Roman"/>
              </a:rPr>
              <a:t>- </a:t>
            </a:r>
            <a:r>
              <a:rPr lang="cs-CZ" dirty="0">
                <a:solidFill>
                  <a:schemeClr val="tx1"/>
                </a:solidFill>
                <a:latin typeface="Times New Roman"/>
                <a:ea typeface="Times New Roman"/>
              </a:rPr>
              <a:t>a makromolekulární úroveň</a:t>
            </a:r>
          </a:p>
          <a:p>
            <a:pPr marL="457200" lvl="1" indent="0">
              <a:buNone/>
            </a:pPr>
            <a:r>
              <a:rPr lang="cs-CZ" dirty="0" err="1">
                <a:solidFill>
                  <a:schemeClr val="tx1"/>
                </a:solidFill>
                <a:latin typeface="Times New Roman"/>
                <a:ea typeface="Times New Roman"/>
              </a:rPr>
              <a:t>Supramolekulární</a:t>
            </a:r>
            <a:r>
              <a:rPr lang="cs-CZ" dirty="0">
                <a:solidFill>
                  <a:schemeClr val="tx1"/>
                </a:solidFill>
                <a:latin typeface="Times New Roman"/>
                <a:ea typeface="Times New Roman"/>
              </a:rPr>
              <a:t> úroveň</a:t>
            </a:r>
          </a:p>
          <a:p>
            <a:pPr marL="457200" lvl="1" indent="0">
              <a:buNone/>
            </a:pPr>
            <a:r>
              <a:rPr lang="cs-CZ" dirty="0" err="1">
                <a:solidFill>
                  <a:schemeClr val="tx1"/>
                </a:solidFill>
                <a:latin typeface="Times New Roman"/>
                <a:ea typeface="Times New Roman"/>
              </a:rPr>
              <a:t>Subbuněčné</a:t>
            </a:r>
            <a:r>
              <a:rPr lang="cs-CZ" dirty="0">
                <a:solidFill>
                  <a:schemeClr val="tx1"/>
                </a:solidFill>
                <a:latin typeface="Times New Roman"/>
                <a:ea typeface="Times New Roman"/>
              </a:rPr>
              <a:t> struktury, organely</a:t>
            </a:r>
          </a:p>
          <a:p>
            <a:pPr marL="457200" lvl="1" indent="0">
              <a:buNone/>
            </a:pPr>
            <a:r>
              <a:rPr lang="cs-CZ" dirty="0">
                <a:solidFill>
                  <a:schemeClr val="tx1"/>
                </a:solidFill>
                <a:latin typeface="Times New Roman"/>
                <a:ea typeface="Times New Roman"/>
              </a:rPr>
              <a:t>Buňka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Obecný princip výstavby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biopolymerů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Jsou </a:t>
            </a:r>
            <a:r>
              <a:rPr lang="cs-CZ" dirty="0">
                <a:solidFill>
                  <a:schemeClr val="tx1"/>
                </a:solidFill>
              </a:rPr>
              <a:t>tvořeny monomery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Monomery </a:t>
            </a:r>
            <a:r>
              <a:rPr lang="cs-CZ" dirty="0">
                <a:solidFill>
                  <a:schemeClr val="tx1"/>
                </a:solidFill>
              </a:rPr>
              <a:t>vytvářejí lineární řetězce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Monomery </a:t>
            </a:r>
            <a:r>
              <a:rPr lang="cs-CZ" dirty="0">
                <a:solidFill>
                  <a:schemeClr val="tx1"/>
                </a:solidFill>
              </a:rPr>
              <a:t>jsou spojovány jediným  typem  vazby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mono</a:t>
            </a:r>
            <a:r>
              <a:rPr lang="cs-CZ" dirty="0">
                <a:solidFill>
                  <a:schemeClr val="tx1"/>
                </a:solidFill>
              </a:rPr>
              <a:t>, di-, </a:t>
            </a:r>
            <a:r>
              <a:rPr lang="cs-CZ" dirty="0" err="1">
                <a:solidFill>
                  <a:schemeClr val="tx1"/>
                </a:solidFill>
              </a:rPr>
              <a:t>tri</a:t>
            </a:r>
            <a:r>
              <a:rPr lang="cs-CZ" dirty="0">
                <a:solidFill>
                  <a:schemeClr val="tx1"/>
                </a:solidFill>
              </a:rPr>
              <a:t>- , </a:t>
            </a:r>
            <a:r>
              <a:rPr lang="cs-CZ" dirty="0" err="1">
                <a:solidFill>
                  <a:schemeClr val="tx1"/>
                </a:solidFill>
              </a:rPr>
              <a:t>tetra</a:t>
            </a:r>
            <a:r>
              <a:rPr lang="cs-CZ" dirty="0">
                <a:solidFill>
                  <a:schemeClr val="tx1"/>
                </a:solidFill>
              </a:rPr>
              <a:t>-</a:t>
            </a:r>
            <a:r>
              <a:rPr lang="cs-CZ" dirty="0" smtClean="0">
                <a:solidFill>
                  <a:schemeClr val="tx1"/>
                </a:solidFill>
              </a:rPr>
              <a:t>,...</a:t>
            </a:r>
            <a:r>
              <a:rPr lang="cs-CZ" dirty="0">
                <a:solidFill>
                  <a:schemeClr val="tx1"/>
                </a:solidFill>
              </a:rPr>
              <a:t>	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oligo</a:t>
            </a:r>
            <a:r>
              <a:rPr lang="cs-CZ" dirty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  <a:sym typeface="Symbol"/>
              </a:rPr>
              <a:t></a:t>
            </a:r>
            <a:r>
              <a:rPr lang="cs-CZ" dirty="0" smtClean="0">
                <a:solidFill>
                  <a:schemeClr val="tx1"/>
                </a:solidFill>
              </a:rPr>
              <a:t> 10</a:t>
            </a:r>
            <a:r>
              <a:rPr lang="cs-CZ" dirty="0">
                <a:solidFill>
                  <a:schemeClr val="tx1"/>
                </a:solidFill>
              </a:rPr>
              <a:t>	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poly</a:t>
            </a:r>
            <a:r>
              <a:rPr lang="cs-CZ" dirty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  <a:sym typeface="Symbol"/>
              </a:rPr>
              <a:t>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10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Výjimka – lipidy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109580"/>
              </p:ext>
            </p:extLst>
          </p:nvPr>
        </p:nvGraphicFramePr>
        <p:xfrm>
          <a:off x="1619672" y="4437112"/>
          <a:ext cx="5760720" cy="73152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205230"/>
                <a:gridCol w="1518920"/>
                <a:gridCol w="1477010"/>
                <a:gridCol w="155956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bílkoviny	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nukleové kyseliny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polysacharidy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monomery	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aminokyseliny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nukleotidy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monosacharidy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vazba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peptidická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3,5-diesterová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glykosidická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976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  <a:effectLst/>
              </a:rPr>
              <a:t>Spontánní abiotické reakce vzniku složitějších </a:t>
            </a:r>
            <a:r>
              <a:rPr lang="cs-CZ" b="1" dirty="0" smtClean="0">
                <a:solidFill>
                  <a:schemeClr val="tx1"/>
                </a:solidFill>
                <a:effectLst/>
              </a:rPr>
              <a:t>struktur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Millerův experiment - 1952</a:t>
            </a:r>
          </a:p>
          <a:p>
            <a:pPr marL="0" indent="0">
              <a:buNone/>
            </a:pPr>
            <a:r>
              <a:rPr lang="cs-CZ" sz="2000" b="1" i="1" dirty="0">
                <a:solidFill>
                  <a:schemeClr val="tx1"/>
                </a:solidFill>
              </a:rPr>
              <a:t>Experimentální uspořádání </a:t>
            </a:r>
            <a:endParaRPr lang="cs-CZ" sz="2000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000" b="1" i="1" dirty="0" smtClean="0">
                <a:solidFill>
                  <a:schemeClr val="tx1"/>
                </a:solidFill>
              </a:rPr>
              <a:t>tvorby </a:t>
            </a:r>
            <a:r>
              <a:rPr lang="cs-CZ" sz="2000" b="1" i="1" dirty="0">
                <a:solidFill>
                  <a:schemeClr val="tx1"/>
                </a:solidFill>
              </a:rPr>
              <a:t>stavebních kamenů </a:t>
            </a:r>
            <a:endParaRPr lang="cs-CZ" sz="2000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000" b="1" i="1" dirty="0" smtClean="0">
                <a:solidFill>
                  <a:schemeClr val="tx1"/>
                </a:solidFill>
              </a:rPr>
              <a:t>z prekursorů</a:t>
            </a:r>
            <a:endParaRPr lang="cs-CZ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</a:rPr>
              <a:t>Plynná fáze </a:t>
            </a:r>
            <a:r>
              <a:rPr lang="cs-CZ" sz="1600" dirty="0" smtClean="0">
                <a:solidFill>
                  <a:schemeClr val="tx1"/>
                </a:solidFill>
              </a:rPr>
              <a:t>napodobuje atmosféru </a:t>
            </a:r>
          </a:p>
          <a:p>
            <a:pPr marL="0" indent="0">
              <a:buNone/>
            </a:pPr>
            <a:r>
              <a:rPr lang="cs-CZ" sz="1600" dirty="0" smtClean="0">
                <a:solidFill>
                  <a:schemeClr val="tx1"/>
                </a:solidFill>
              </a:rPr>
              <a:t>Země před 3,5 mld. Let.</a:t>
            </a:r>
          </a:p>
          <a:p>
            <a:pPr marL="0" indent="0">
              <a:buNone/>
            </a:pPr>
            <a:r>
              <a:rPr lang="cs-CZ" sz="1600" dirty="0" smtClean="0">
                <a:solidFill>
                  <a:schemeClr val="tx1"/>
                </a:solidFill>
              </a:rPr>
              <a:t>Probíhalo dny-týdny.</a:t>
            </a:r>
          </a:p>
          <a:p>
            <a:pPr marL="0" indent="0">
              <a:buNone/>
            </a:pPr>
            <a:r>
              <a:rPr lang="cs-CZ" sz="1600" dirty="0" smtClean="0">
                <a:solidFill>
                  <a:schemeClr val="tx1"/>
                </a:solidFill>
              </a:rPr>
              <a:t>V</a:t>
            </a:r>
            <a:r>
              <a:rPr lang="cs-CZ" sz="1600" dirty="0">
                <a:solidFill>
                  <a:schemeClr val="tx1"/>
                </a:solidFill>
              </a:rPr>
              <a:t> analyzovaných vzorcích byly </a:t>
            </a:r>
            <a:endParaRPr lang="cs-CZ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600" dirty="0" smtClean="0">
                <a:solidFill>
                  <a:schemeClr val="tx1"/>
                </a:solidFill>
              </a:rPr>
              <a:t>nalezeny </a:t>
            </a:r>
            <a:r>
              <a:rPr lang="cs-CZ" sz="1600" dirty="0">
                <a:solidFill>
                  <a:schemeClr val="tx1"/>
                </a:solidFill>
              </a:rPr>
              <a:t>aminokyseliny, </a:t>
            </a:r>
            <a:r>
              <a:rPr lang="cs-CZ" sz="1600" dirty="0" err="1">
                <a:solidFill>
                  <a:schemeClr val="tx1"/>
                </a:solidFill>
              </a:rPr>
              <a:t>org</a:t>
            </a:r>
            <a:r>
              <a:rPr lang="cs-CZ" sz="1600" dirty="0">
                <a:solidFill>
                  <a:schemeClr val="tx1"/>
                </a:solidFill>
              </a:rPr>
              <a:t>. kyseliny, </a:t>
            </a:r>
            <a:endParaRPr lang="cs-CZ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600" dirty="0" smtClean="0">
                <a:solidFill>
                  <a:schemeClr val="tx1"/>
                </a:solidFill>
              </a:rPr>
              <a:t>sacharidy </a:t>
            </a:r>
            <a:r>
              <a:rPr lang="cs-CZ" sz="1600" dirty="0">
                <a:solidFill>
                  <a:schemeClr val="tx1"/>
                </a:solidFill>
              </a:rPr>
              <a:t>apod</a:t>
            </a:r>
            <a:r>
              <a:rPr lang="cs-CZ" sz="1600" dirty="0" smtClean="0">
                <a:solidFill>
                  <a:schemeClr val="tx1"/>
                </a:solidFill>
              </a:rPr>
              <a:t>. Další experimenty, </a:t>
            </a:r>
          </a:p>
          <a:p>
            <a:pPr marL="0" indent="0">
              <a:buNone/>
            </a:pPr>
            <a:r>
              <a:rPr lang="cs-CZ" sz="1600" dirty="0" err="1">
                <a:solidFill>
                  <a:schemeClr val="tx1"/>
                </a:solidFill>
              </a:rPr>
              <a:t>m</a:t>
            </a:r>
            <a:r>
              <a:rPr lang="cs-CZ" sz="1600" dirty="0" err="1" smtClean="0">
                <a:solidFill>
                  <a:schemeClr val="tx1"/>
                </a:solidFill>
              </a:rPr>
              <a:t>odif.složení</a:t>
            </a:r>
            <a:r>
              <a:rPr lang="cs-CZ" sz="1600" dirty="0" smtClean="0">
                <a:solidFill>
                  <a:schemeClr val="tx1"/>
                </a:solidFill>
              </a:rPr>
              <a:t>, další látky (</a:t>
            </a:r>
            <a:r>
              <a:rPr lang="cs-CZ" sz="1600" dirty="0" err="1" smtClean="0">
                <a:solidFill>
                  <a:schemeClr val="tx1"/>
                </a:solidFill>
              </a:rPr>
              <a:t>baze</a:t>
            </a:r>
            <a:r>
              <a:rPr lang="cs-CZ" sz="1600" dirty="0" smtClean="0">
                <a:solidFill>
                  <a:schemeClr val="tx1"/>
                </a:solidFill>
              </a:rPr>
              <a:t>).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84784"/>
            <a:ext cx="3886200" cy="488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380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69</TotalTime>
  <Words>307</Words>
  <Application>Microsoft Office PowerPoint</Application>
  <PresentationFormat>Předvádění na obrazovce (4:3)</PresentationFormat>
  <Paragraphs>141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Exekutivní</vt:lpstr>
      <vt:lpstr>C3181 Biochemie I</vt:lpstr>
      <vt:lpstr>Látkové složení živé hmoty</vt:lpstr>
      <vt:lpstr>Prvky</vt:lpstr>
      <vt:lpstr>Sloučeniny</vt:lpstr>
      <vt:lpstr>Látkové složení organizmů</vt:lpstr>
      <vt:lpstr>Struktura látek, hierarchie struktur</vt:lpstr>
      <vt:lpstr>Obecný princip výstavby biopolymerů</vt:lpstr>
      <vt:lpstr>Spontánní abiotické reakce vzniku složitějších struktur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19</cp:revision>
  <dcterms:created xsi:type="dcterms:W3CDTF">2012-05-21T09:08:24Z</dcterms:created>
  <dcterms:modified xsi:type="dcterms:W3CDTF">2013-01-21T11:29:41Z</dcterms:modified>
</cp:coreProperties>
</file>