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71" r:id="rId6"/>
    <p:sldId id="272" r:id="rId7"/>
    <p:sldId id="274" r:id="rId8"/>
    <p:sldId id="286" r:id="rId9"/>
    <p:sldId id="273" r:id="rId10"/>
    <p:sldId id="275" r:id="rId11"/>
    <p:sldId id="277" r:id="rId12"/>
    <p:sldId id="276" r:id="rId13"/>
    <p:sldId id="287" r:id="rId14"/>
    <p:sldId id="263" r:id="rId15"/>
    <p:sldId id="278" r:id="rId16"/>
    <p:sldId id="283" r:id="rId17"/>
    <p:sldId id="285" r:id="rId18"/>
    <p:sldId id="264" r:id="rId19"/>
    <p:sldId id="280" r:id="rId20"/>
    <p:sldId id="281" r:id="rId21"/>
    <p:sldId id="266" r:id="rId22"/>
    <p:sldId id="26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10/9/2013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A447-322E-4D60-A082-0E1F9FE9F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9.10.2013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AC8C-B93F-44CC-928A-8E5D12FB8E14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101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A447-322E-4D60-A082-0E1F9FE9F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9.10.2013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AC8C-B93F-44CC-928A-8E5D12FB8E14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40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A447-322E-4D60-A082-0E1F9FE9F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9.10.2013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AC8C-B93F-44CC-928A-8E5D12FB8E14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34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A447-322E-4D60-A082-0E1F9FE9F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9.10.2013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AC8C-B93F-44CC-928A-8E5D12FB8E14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92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A447-322E-4D60-A082-0E1F9FE9F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9.10.2013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AC8C-B93F-44CC-928A-8E5D12FB8E14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155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A447-322E-4D60-A082-0E1F9FE9F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9.10.2013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AC8C-B93F-44CC-928A-8E5D12FB8E14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16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A447-322E-4D60-A082-0E1F9FE9F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9.10.2013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AC8C-B93F-44CC-928A-8E5D12FB8E14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7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A447-322E-4D60-A082-0E1F9FE9F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9.10.2013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AC8C-B93F-44CC-928A-8E5D12FB8E14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093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A447-322E-4D60-A082-0E1F9FE9F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9.10.2013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AC8C-B93F-44CC-928A-8E5D12FB8E14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02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A447-322E-4D60-A082-0E1F9FE9F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9.10.2013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AC8C-B93F-44CC-928A-8E5D12FB8E14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48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A447-322E-4D60-A082-0E1F9FE9F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9.10.2013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AC8C-B93F-44CC-928A-8E5D12FB8E14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978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19998-1D20-4B93-8D54-19876FE1CC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443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880DC-DBFD-4568-9B47-46F5EE08E4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410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5377B-BEA0-421C-B0C4-6BF7EDD9DA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23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AE16E-9CB8-44FF-96D3-9225943A98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91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B164C-3F59-4DDD-AAAB-243A367671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4886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B7974-C8B1-491E-A98F-B8ACB63755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51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C3F18-9766-4D0A-A342-811C2178EC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36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785B1-AA06-4F5B-9C54-F37FC18FBF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7366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41194-346A-4E0E-ADE1-80337BE042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8779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AA290-346A-47F9-85B3-B58145E3EA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3020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E405A-5D3E-4782-AE03-7D3EAA8A69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53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10/9/2013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10/9/2013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10/9/2013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AA447-322E-4D60-A082-0E1F9FE9F05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9.10.2013</a:t>
            </a:fld>
            <a:endParaRPr lang="cs-CZ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5AC8C-B93F-44CC-928A-8E5D12FB8E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8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7EE309B-0398-42EB-9BFD-006DFE69EF5C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63415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cs-CZ" dirty="0" smtClean="0">
                <a:solidFill>
                  <a:schemeClr val="tx1"/>
                </a:solidFill>
              </a:rPr>
              <a:t>3181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Biochemie 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9614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04-Koenzymy a vitaminy</a:t>
            </a: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r"/>
            <a:r>
              <a:rPr lang="cs-CZ" dirty="0">
                <a:solidFill>
                  <a:schemeClr val="tx1"/>
                </a:solidFill>
              </a:rPr>
              <a:t>FRVŠ </a:t>
            </a:r>
            <a:r>
              <a:rPr lang="cs-CZ" b="1" dirty="0">
                <a:solidFill>
                  <a:schemeClr val="tx1"/>
                </a:solidFill>
              </a:rPr>
              <a:t>1647/2012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10/9/2013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  <a:effectLst/>
              </a:rPr>
              <a:t>Kofaktory</a:t>
            </a:r>
            <a:r>
              <a:rPr lang="cs-CZ" dirty="0">
                <a:solidFill>
                  <a:schemeClr val="tx1"/>
                </a:solidFill>
                <a:effectLst/>
              </a:rPr>
              <a:t> </a:t>
            </a:r>
            <a:r>
              <a:rPr lang="cs-CZ" dirty="0" err="1">
                <a:solidFill>
                  <a:schemeClr val="tx1"/>
                </a:solidFill>
                <a:effectLst/>
              </a:rPr>
              <a:t>oxidoreduktas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Plastochinon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Obdoba UQ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u fotosyntézy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Redukce 2 x 1e</a:t>
            </a:r>
            <a:r>
              <a:rPr lang="cs-CZ" baseline="30000" dirty="0" smtClean="0">
                <a:solidFill>
                  <a:schemeClr val="tx1"/>
                </a:solidFill>
              </a:rPr>
              <a:t>-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10/9/2013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Petr Zbořil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255270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355" y="4077072"/>
            <a:ext cx="60960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0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  <a:effectLst/>
              </a:rPr>
              <a:t>Kofaktory</a:t>
            </a:r>
            <a:r>
              <a:rPr lang="cs-CZ" dirty="0">
                <a:solidFill>
                  <a:schemeClr val="tx1"/>
                </a:solidFill>
                <a:effectLst/>
              </a:rPr>
              <a:t> </a:t>
            </a:r>
            <a:r>
              <a:rPr lang="cs-CZ" dirty="0" err="1">
                <a:solidFill>
                  <a:schemeClr val="tx1"/>
                </a:solidFill>
                <a:effectLst/>
              </a:rPr>
              <a:t>oxidoreduktas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Naftochinony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Vitaminy 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Speciální funkce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Tvroba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karboxyGlu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Srážení krve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10/9/2013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Petr Zbořil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174" y="2420888"/>
            <a:ext cx="38957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47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0888"/>
            <a:ext cx="5772150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effectLst/>
              </a:rPr>
              <a:t>Kofaktory</a:t>
            </a:r>
            <a:r>
              <a:rPr lang="cs-CZ" dirty="0">
                <a:solidFill>
                  <a:schemeClr val="tx1"/>
                </a:solidFill>
                <a:effectLst/>
              </a:rPr>
              <a:t> </a:t>
            </a:r>
            <a:r>
              <a:rPr lang="cs-CZ" dirty="0" err="1">
                <a:solidFill>
                  <a:schemeClr val="tx1"/>
                </a:solidFill>
                <a:effectLst/>
              </a:rPr>
              <a:t>oxidoreduktas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Fe</a:t>
            </a:r>
            <a:r>
              <a:rPr lang="cs-CZ" dirty="0" smtClean="0">
                <a:solidFill>
                  <a:schemeClr val="tx1"/>
                </a:solidFill>
              </a:rPr>
              <a:t>-S klastry, příklady </a:t>
            </a:r>
            <a:r>
              <a:rPr lang="cs-CZ" dirty="0" err="1" smtClean="0">
                <a:solidFill>
                  <a:schemeClr val="tx1"/>
                </a:solidFill>
              </a:rPr>
              <a:t>prostetických</a:t>
            </a:r>
            <a:r>
              <a:rPr lang="cs-CZ" dirty="0" smtClean="0">
                <a:solidFill>
                  <a:schemeClr val="tx1"/>
                </a:solidFill>
              </a:rPr>
              <a:t> skupin bílkovin </a:t>
            </a:r>
            <a:r>
              <a:rPr lang="cs-CZ" dirty="0" err="1" smtClean="0">
                <a:solidFill>
                  <a:schemeClr val="tx1"/>
                </a:solidFill>
              </a:rPr>
              <a:t>feredoxinového</a:t>
            </a:r>
            <a:r>
              <a:rPr lang="cs-CZ" dirty="0" smtClean="0">
                <a:solidFill>
                  <a:schemeClr val="tx1"/>
                </a:solidFill>
              </a:rPr>
              <a:t> typu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  <a:effectLst/>
              </a:rPr>
              <a:t>Kofaktory</a:t>
            </a:r>
            <a:r>
              <a:rPr lang="cs-CZ" dirty="0">
                <a:solidFill>
                  <a:schemeClr val="tx1"/>
                </a:solidFill>
                <a:effectLst/>
              </a:rPr>
              <a:t> </a:t>
            </a:r>
            <a:r>
              <a:rPr lang="cs-CZ" dirty="0" err="1">
                <a:solidFill>
                  <a:schemeClr val="tx1"/>
                </a:solidFill>
                <a:effectLst/>
              </a:rPr>
              <a:t>oxidoreduktas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Chlorofyly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Porfyrinová struktura, lipofilní substituent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Mg</a:t>
            </a:r>
            <a:r>
              <a:rPr lang="cs-CZ" baseline="30000" dirty="0" smtClean="0">
                <a:solidFill>
                  <a:schemeClr val="tx1"/>
                </a:solidFill>
              </a:rPr>
              <a:t>2+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Fotosyntéza – transport e</a:t>
            </a:r>
            <a:r>
              <a:rPr lang="cs-CZ" baseline="30000" dirty="0" smtClean="0">
                <a:solidFill>
                  <a:schemeClr val="tx1"/>
                </a:solidFill>
              </a:rPr>
              <a:t>-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10/9/2013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Petr Zbořil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55432"/>
            <a:ext cx="269557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12976"/>
            <a:ext cx="269557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72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Kofaktory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oxidoreduktas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Přeměněné AK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Prostetické</a:t>
            </a:r>
            <a:r>
              <a:rPr lang="cs-CZ" dirty="0" smtClean="0">
                <a:solidFill>
                  <a:schemeClr val="tx1"/>
                </a:solidFill>
              </a:rPr>
              <a:t> skupiny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Bílkovinný původ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8920"/>
            <a:ext cx="469582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07504" y="2708920"/>
            <a:ext cx="2262158" cy="34163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                                   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22196"/>
            <a:ext cx="1214429" cy="182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89040"/>
            <a:ext cx="2823912" cy="205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400027" y="5013176"/>
            <a:ext cx="2896049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 smtClean="0"/>
              <a:t>TOPAchinon</a:t>
            </a:r>
            <a:r>
              <a:rPr lang="cs-CZ" dirty="0" smtClean="0"/>
              <a:t>                        </a:t>
            </a:r>
          </a:p>
          <a:p>
            <a:r>
              <a:rPr lang="cs-CZ" dirty="0" err="1" smtClean="0"/>
              <a:t>TrihydrOxyPhenylAlanin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459462" y="5483787"/>
            <a:ext cx="252665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 smtClean="0"/>
              <a:t>Pyrolochinolinochinon</a:t>
            </a:r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/>
              <a:t>PQQ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208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err="1" smtClean="0">
                <a:solidFill>
                  <a:srgbClr val="92D050"/>
                </a:solidFill>
              </a:rPr>
              <a:t>Kofaktory</a:t>
            </a:r>
            <a:r>
              <a:rPr lang="cs-CZ" dirty="0" smtClean="0">
                <a:solidFill>
                  <a:srgbClr val="92D050"/>
                </a:solidFill>
              </a:rPr>
              <a:t> </a:t>
            </a:r>
            <a:r>
              <a:rPr lang="cs-CZ" dirty="0" err="1" smtClean="0">
                <a:solidFill>
                  <a:srgbClr val="92D050"/>
                </a:solidFill>
              </a:rPr>
              <a:t>oxidoreduktas</a:t>
            </a:r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92D050"/>
                </a:solidFill>
              </a:rPr>
              <a:t>Kofaktory</a:t>
            </a:r>
            <a:r>
              <a:rPr lang="cs-CZ" dirty="0" smtClean="0">
                <a:solidFill>
                  <a:srgbClr val="92D050"/>
                </a:solidFill>
              </a:rPr>
              <a:t> </a:t>
            </a:r>
            <a:r>
              <a:rPr lang="cs-CZ" dirty="0" err="1" smtClean="0">
                <a:solidFill>
                  <a:srgbClr val="92D050"/>
                </a:solidFill>
              </a:rPr>
              <a:t>metanogeneze</a:t>
            </a:r>
            <a:endParaRPr lang="cs-CZ" dirty="0" smtClean="0">
              <a:solidFill>
                <a:srgbClr val="92D050"/>
              </a:solidFill>
            </a:endParaRPr>
          </a:p>
          <a:p>
            <a:endParaRPr lang="cs-CZ" dirty="0" smtClean="0">
              <a:solidFill>
                <a:srgbClr val="92D050"/>
              </a:solidFill>
            </a:endParaRPr>
          </a:p>
          <a:p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2143125"/>
            <a:ext cx="39433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600325" y="4530209"/>
            <a:ext cx="27927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                      </a:t>
            </a:r>
            <a:r>
              <a:rPr lang="cs-CZ" dirty="0" err="1" smtClean="0"/>
              <a:t>Metanofuran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390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sz="4000" dirty="0" smtClean="0">
                <a:solidFill>
                  <a:schemeClr val="tx1"/>
                </a:solidFill>
              </a:rPr>
              <a:t>Koenzymy </a:t>
            </a:r>
            <a:r>
              <a:rPr lang="cs-CZ" sz="4000" dirty="0" err="1" smtClean="0">
                <a:solidFill>
                  <a:schemeClr val="tx1"/>
                </a:solidFill>
              </a:rPr>
              <a:t>transferas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ATP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Přenos aktivních skupin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Aktivace metabolitů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Reakce s R-OH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Voda – hydrolýza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Sacharidy,  </a:t>
            </a:r>
            <a:r>
              <a:rPr lang="cs-CZ" dirty="0" smtClean="0">
                <a:solidFill>
                  <a:schemeClr val="tx1"/>
                </a:solidFill>
              </a:rPr>
              <a:t>bílkoviny</a:t>
            </a:r>
          </a:p>
          <a:p>
            <a:pPr lvl="2"/>
            <a:r>
              <a:rPr lang="cs-CZ" dirty="0" err="1" smtClean="0">
                <a:solidFill>
                  <a:schemeClr val="tx1"/>
                </a:solidFill>
              </a:rPr>
              <a:t>kinasy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Reakce s Met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Aktivní metyl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Reakce s R-OH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Přenos PP, Rib-5P na P-</a:t>
            </a:r>
            <a:r>
              <a:rPr lang="cs-CZ" dirty="0" err="1" smtClean="0">
                <a:solidFill>
                  <a:schemeClr val="tx1"/>
                </a:solidFill>
              </a:rPr>
              <a:t>Rib</a:t>
            </a:r>
            <a:r>
              <a:rPr lang="cs-CZ" dirty="0" smtClean="0">
                <a:solidFill>
                  <a:schemeClr val="tx1"/>
                </a:solidFill>
              </a:rPr>
              <a:t>-PP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Reakce s R-COOH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Aktivace acylů, </a:t>
            </a:r>
            <a:r>
              <a:rPr lang="cs-CZ" dirty="0" err="1" smtClean="0">
                <a:solidFill>
                  <a:schemeClr val="tx1"/>
                </a:solidFill>
              </a:rPr>
              <a:t>aminoacylů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Reakce se síranem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Aktivní </a:t>
            </a:r>
            <a:r>
              <a:rPr lang="cs-CZ" dirty="0" err="1" smtClean="0">
                <a:solidFill>
                  <a:schemeClr val="tx1"/>
                </a:solidFill>
              </a:rPr>
              <a:t>kys</a:t>
            </a:r>
            <a:r>
              <a:rPr lang="cs-CZ" dirty="0" smtClean="0">
                <a:solidFill>
                  <a:schemeClr val="tx1"/>
                </a:solidFill>
              </a:rPr>
              <a:t>. sírová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40768"/>
            <a:ext cx="3926667" cy="532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cs-CZ" sz="4000" dirty="0" smtClean="0">
                <a:solidFill>
                  <a:schemeClr val="tx1"/>
                </a:solidFill>
              </a:rPr>
              <a:t>Koenzymy </a:t>
            </a:r>
            <a:r>
              <a:rPr lang="cs-CZ" sz="4000" dirty="0" err="1" smtClean="0">
                <a:solidFill>
                  <a:schemeClr val="tx1"/>
                </a:solidFill>
              </a:rPr>
              <a:t>transferas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Biotin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Vitamin B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Vázán na </a:t>
            </a:r>
            <a:r>
              <a:rPr lang="cs-CZ" dirty="0" err="1" smtClean="0">
                <a:solidFill>
                  <a:schemeClr val="tx1"/>
                </a:solidFill>
              </a:rPr>
              <a:t>Lys</a:t>
            </a:r>
            <a:r>
              <a:rPr lang="cs-CZ" dirty="0" smtClean="0">
                <a:solidFill>
                  <a:schemeClr val="tx1"/>
                </a:solidFill>
              </a:rPr>
              <a:t> enzymu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Aktivní karboxyl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THF – </a:t>
            </a:r>
            <a:r>
              <a:rPr lang="cs-CZ" dirty="0" err="1" smtClean="0">
                <a:solidFill>
                  <a:schemeClr val="tx1"/>
                </a:solidFill>
              </a:rPr>
              <a:t>tetrahydrofolát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 </a:t>
            </a:r>
            <a:r>
              <a:rPr lang="cs-CZ" dirty="0" err="1" smtClean="0">
                <a:solidFill>
                  <a:schemeClr val="tx1"/>
                </a:solidFill>
              </a:rPr>
              <a:t>folátu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Disociabilní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Aktivní 1C metabolity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Syntézy nukleotidů -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TPP – </a:t>
            </a:r>
            <a:r>
              <a:rPr lang="cs-CZ" dirty="0" err="1" smtClean="0">
                <a:solidFill>
                  <a:schemeClr val="tx1"/>
                </a:solidFill>
              </a:rPr>
              <a:t>tiamindifosfát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Aktivní aldehydy (2C)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Prostetická</a:t>
            </a:r>
            <a:r>
              <a:rPr lang="cs-CZ" dirty="0" smtClean="0">
                <a:solidFill>
                  <a:schemeClr val="tx1"/>
                </a:solidFill>
              </a:rPr>
              <a:t> skupina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891" y="1124744"/>
            <a:ext cx="3780000" cy="560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199697" y="2188470"/>
            <a:ext cx="119455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100" dirty="0" smtClean="0"/>
              <a:t>        </a:t>
            </a:r>
            <a:r>
              <a:rPr lang="cs-CZ" sz="1100" dirty="0" err="1" smtClean="0"/>
              <a:t>Kys</a:t>
            </a:r>
            <a:r>
              <a:rPr lang="cs-CZ" sz="1100" dirty="0" smtClean="0"/>
              <a:t>. listová</a:t>
            </a:r>
          </a:p>
        </p:txBody>
      </p:sp>
    </p:spTree>
    <p:extLst>
      <p:ext uri="{BB962C8B-B14F-4D97-AF65-F5344CB8AC3E}">
        <p14:creationId xmlns:p14="http://schemas.microsoft.com/office/powerpoint/2010/main" val="141659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Koenzymy </a:t>
            </a:r>
            <a:r>
              <a:rPr lang="cs-CZ" dirty="0" err="1" smtClean="0">
                <a:solidFill>
                  <a:schemeClr val="tx1"/>
                </a:solidFill>
              </a:rPr>
              <a:t>transferas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Koenzym 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 </a:t>
            </a:r>
            <a:r>
              <a:rPr lang="cs-CZ" dirty="0" err="1" smtClean="0">
                <a:solidFill>
                  <a:schemeClr val="tx1"/>
                </a:solidFill>
              </a:rPr>
              <a:t>pantotenátu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Aktivní acyly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Spřaženo ATP = AMP + PP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PALPO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 pyridoxinu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Metabolismus aminů, AK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Tvorba </a:t>
            </a:r>
            <a:r>
              <a:rPr lang="cs-CZ" dirty="0" err="1" smtClean="0">
                <a:solidFill>
                  <a:schemeClr val="tx1"/>
                </a:solidFill>
              </a:rPr>
              <a:t>Schiffovy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báze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Úloha apoenzymu – typ reakce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CDP – netřeba vitamin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Aktivní báze PL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UDP - dtto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Aktivní monosacharidy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UTP + Glc-1-P = UDP-</a:t>
            </a:r>
            <a:r>
              <a:rPr lang="cs-CZ" dirty="0" err="1" smtClean="0">
                <a:solidFill>
                  <a:schemeClr val="tx1"/>
                </a:solidFill>
              </a:rPr>
              <a:t>Glc</a:t>
            </a:r>
            <a:r>
              <a:rPr lang="cs-CZ" dirty="0" smtClean="0">
                <a:solidFill>
                  <a:schemeClr val="tx1"/>
                </a:solidFill>
              </a:rPr>
              <a:t> + PP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56792"/>
            <a:ext cx="3560001" cy="496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84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Koenzymy </a:t>
            </a:r>
            <a:r>
              <a:rPr lang="cs-CZ" dirty="0" err="1" smtClean="0">
                <a:solidFill>
                  <a:schemeClr val="tx1"/>
                </a:solidFill>
              </a:rPr>
              <a:t>isomeras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Vitamin B</a:t>
            </a:r>
            <a:r>
              <a:rPr lang="cs-CZ" baseline="-25000" dirty="0" smtClean="0">
                <a:solidFill>
                  <a:schemeClr val="tx1"/>
                </a:solidFill>
              </a:rPr>
              <a:t>12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Kobalamin</a:t>
            </a:r>
          </a:p>
          <a:p>
            <a:pPr lvl="2"/>
            <a:r>
              <a:rPr lang="cs-CZ" dirty="0" err="1" smtClean="0">
                <a:solidFill>
                  <a:schemeClr val="tx1"/>
                </a:solidFill>
              </a:rPr>
              <a:t>Korinoid</a:t>
            </a:r>
            <a:r>
              <a:rPr lang="cs-CZ" dirty="0" smtClean="0">
                <a:solidFill>
                  <a:schemeClr val="tx1"/>
                </a:solidFill>
              </a:rPr>
              <a:t> + nukleotid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Ligandy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CN nejúčinnější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Transkarboxylace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Krvetvorba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Perniciosní anemie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Aplikace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Perorální nespolehlivá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Vnitřní faktor pro vstřebávání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Biotechnologická produkce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Výkaly přežvýkavců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Aktivovaný kal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376237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Koenzymy a vitaminy. Koenzymy oxidoreduktáz (nikotinamid a NAD, flaviny, chinony, hemy,  </a:t>
            </a:r>
            <a:r>
              <a:rPr lang="cs-CZ" dirty="0" err="1">
                <a:solidFill>
                  <a:schemeClr val="tx1"/>
                </a:solidFill>
              </a:rPr>
              <a:t>železosirné</a:t>
            </a:r>
            <a:r>
              <a:rPr lang="cs-CZ" dirty="0">
                <a:solidFill>
                  <a:schemeClr val="tx1"/>
                </a:solidFill>
              </a:rPr>
              <a:t> proteiny, </a:t>
            </a:r>
            <a:r>
              <a:rPr lang="cs-CZ" dirty="0" err="1">
                <a:solidFill>
                  <a:schemeClr val="tx1"/>
                </a:solidFill>
              </a:rPr>
              <a:t>lipoát</a:t>
            </a:r>
            <a:r>
              <a:rPr lang="cs-CZ" dirty="0">
                <a:solidFill>
                  <a:schemeClr val="tx1"/>
                </a:solidFill>
              </a:rPr>
              <a:t>,) transferáz (ATP, UDP, CDP, biotin, </a:t>
            </a:r>
            <a:r>
              <a:rPr lang="cs-CZ" dirty="0" err="1">
                <a:solidFill>
                  <a:schemeClr val="tx1"/>
                </a:solidFill>
              </a:rPr>
              <a:t>thiamin</a:t>
            </a:r>
            <a:r>
              <a:rPr lang="cs-CZ" dirty="0">
                <a:solidFill>
                  <a:schemeClr val="tx1"/>
                </a:solidFill>
              </a:rPr>
              <a:t>, koenzym A, THF, </a:t>
            </a:r>
            <a:r>
              <a:rPr lang="cs-CZ" dirty="0" err="1">
                <a:solidFill>
                  <a:schemeClr val="tx1"/>
                </a:solidFill>
              </a:rPr>
              <a:t>pyridoxalfosfát</a:t>
            </a:r>
            <a:r>
              <a:rPr lang="cs-CZ" dirty="0">
                <a:solidFill>
                  <a:schemeClr val="tx1"/>
                </a:solidFill>
              </a:rPr>
              <a:t>, vit B</a:t>
            </a:r>
            <a:r>
              <a:rPr lang="cs-CZ" baseline="-25000" dirty="0">
                <a:solidFill>
                  <a:schemeClr val="tx1"/>
                </a:solidFill>
              </a:rPr>
              <a:t>12</a:t>
            </a:r>
            <a:r>
              <a:rPr lang="cs-CZ" dirty="0" smtClean="0">
                <a:solidFill>
                  <a:schemeClr val="tx1"/>
                </a:solidFill>
              </a:rPr>
              <a:t>).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Vitamin </a:t>
            </a:r>
            <a:r>
              <a:rPr lang="cs-CZ" dirty="0">
                <a:solidFill>
                  <a:schemeClr val="tx1"/>
                </a:solidFill>
              </a:rPr>
              <a:t>C, lipofilní vitaminy (A, </a:t>
            </a:r>
            <a:r>
              <a:rPr lang="cs-CZ" dirty="0" smtClean="0">
                <a:solidFill>
                  <a:schemeClr val="tx1"/>
                </a:solidFill>
              </a:rPr>
              <a:t>D, </a:t>
            </a:r>
            <a:r>
              <a:rPr lang="cs-CZ" dirty="0">
                <a:solidFill>
                  <a:schemeClr val="tx1"/>
                </a:solidFill>
              </a:rPr>
              <a:t>K). 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Vitaminy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Vitaminy jako prekurzory </a:t>
            </a:r>
            <a:r>
              <a:rPr lang="cs-CZ" dirty="0" err="1" smtClean="0">
                <a:solidFill>
                  <a:schemeClr val="tx1"/>
                </a:solidFill>
              </a:rPr>
              <a:t>kofaktorů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Většinou, některé nepotřebují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Některé jsou spíše metabolity (</a:t>
            </a:r>
            <a:r>
              <a:rPr lang="cs-CZ" dirty="0" err="1" smtClean="0">
                <a:solidFill>
                  <a:schemeClr val="tx1"/>
                </a:solidFill>
              </a:rPr>
              <a:t>askorbát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Fyziologická role – zde druhořadé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Výskyt – vlastnosti (polarita)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Rozpustné ve vodě – polární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Rozpustné v tucích – nepolární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Hledisko dietetické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Následující přehled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Korelace struktur s </a:t>
            </a:r>
            <a:r>
              <a:rPr lang="cs-CZ" dirty="0" err="1" smtClean="0">
                <a:solidFill>
                  <a:schemeClr val="tx1"/>
                </a:solidFill>
              </a:rPr>
              <a:t>kofaktory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Podrobnější přehled </a:t>
            </a:r>
            <a:r>
              <a:rPr lang="cs-CZ" i="1" dirty="0">
                <a:solidFill>
                  <a:schemeClr val="bg2">
                    <a:lumMod val="50000"/>
                  </a:schemeClr>
                </a:solidFill>
              </a:rPr>
              <a:t>cs.wikipedia.org/wiki/Vitamín</a:t>
            </a:r>
            <a:endParaRPr lang="cs-CZ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6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611188"/>
            <a:ext cx="8535987" cy="563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52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7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209675"/>
            <a:ext cx="8535987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83568" y="566076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Chyba – A </a:t>
            </a:r>
            <a:r>
              <a:rPr lang="cs-CZ" sz="2400" dirty="0" err="1" smtClean="0">
                <a:solidFill>
                  <a:srgbClr val="FF0000"/>
                </a:solidFill>
              </a:rPr>
              <a:t>a</a:t>
            </a:r>
            <a:r>
              <a:rPr lang="cs-CZ" sz="2400" dirty="0" smtClean="0">
                <a:solidFill>
                  <a:srgbClr val="FF0000"/>
                </a:solidFill>
              </a:rPr>
              <a:t> E!?‎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28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8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093913"/>
            <a:ext cx="8535987" cy="267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46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9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879475"/>
            <a:ext cx="8535987" cy="509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769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70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379413"/>
            <a:ext cx="4756150" cy="609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612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71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379413"/>
            <a:ext cx="5902325" cy="609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9898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72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379413"/>
            <a:ext cx="4803775" cy="609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19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73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379413"/>
            <a:ext cx="6389687" cy="609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46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74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027238"/>
            <a:ext cx="8535987" cy="280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540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Typy </a:t>
            </a:r>
            <a:r>
              <a:rPr lang="cs-CZ" dirty="0" err="1" smtClean="0">
                <a:solidFill>
                  <a:schemeClr val="tx1"/>
                </a:solidFill>
                <a:effectLst/>
              </a:rPr>
              <a:t>kofaktorů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Rozdělení podle reakcí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Někdy spadají do více skupin (THF)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Jako prekurzory slouží vitaminy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Většinou, někdy jiné esenciální složky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Možnost syntézy z neesenciálních prekurzorů </a:t>
            </a:r>
            <a:r>
              <a:rPr lang="cs-CZ" sz="2000" dirty="0" smtClean="0">
                <a:solidFill>
                  <a:schemeClr val="tx1"/>
                </a:solidFill>
              </a:rPr>
              <a:t>– hem</a:t>
            </a:r>
            <a:endParaRPr lang="cs-CZ" sz="2000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Relativita pojmu</a:t>
            </a:r>
          </a:p>
          <a:p>
            <a:pPr lvl="1"/>
            <a:r>
              <a:rPr lang="cs-CZ" sz="2000" dirty="0" err="1" smtClean="0">
                <a:solidFill>
                  <a:schemeClr val="tx1"/>
                </a:solidFill>
              </a:rPr>
              <a:t>Kofaktor</a:t>
            </a:r>
            <a:r>
              <a:rPr lang="cs-CZ" sz="2000" dirty="0" smtClean="0">
                <a:solidFill>
                  <a:schemeClr val="tx1"/>
                </a:solidFill>
              </a:rPr>
              <a:t> x druhý substrát (ATP)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Vazba kovů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Produkty přeměny </a:t>
            </a:r>
            <a:r>
              <a:rPr lang="cs-CZ" sz="2000" dirty="0" err="1" smtClean="0">
                <a:solidFill>
                  <a:schemeClr val="tx1"/>
                </a:solidFill>
              </a:rPr>
              <a:t>aminoacylů</a:t>
            </a:r>
            <a:r>
              <a:rPr lang="cs-CZ" sz="2000" dirty="0" smtClean="0">
                <a:solidFill>
                  <a:schemeClr val="tx1"/>
                </a:solidFill>
              </a:rPr>
              <a:t> – PQQ 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10/9/2013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Petr Zbořil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3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75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392113"/>
            <a:ext cx="7926387" cy="607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3028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76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038225"/>
            <a:ext cx="8535987" cy="47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9880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77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441450"/>
            <a:ext cx="8535987" cy="39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3933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78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489075"/>
            <a:ext cx="8535987" cy="38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72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79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038225"/>
            <a:ext cx="8535987" cy="47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28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80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795338"/>
            <a:ext cx="8535987" cy="526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86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  <a:effectLst/>
              </a:rPr>
              <a:t>Kofaktory</a:t>
            </a:r>
            <a:r>
              <a:rPr lang="cs-CZ" dirty="0" smtClean="0">
                <a:solidFill>
                  <a:schemeClr val="tx1"/>
                </a:solidFill>
                <a:effectLst/>
              </a:rPr>
              <a:t> </a:t>
            </a:r>
            <a:r>
              <a:rPr lang="cs-CZ" dirty="0" err="1" smtClean="0">
                <a:solidFill>
                  <a:schemeClr val="tx1"/>
                </a:solidFill>
                <a:effectLst/>
              </a:rPr>
              <a:t>oxidoreduktas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10/9/2013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Petr Zbořil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Nikotinamidové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Koenzymy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Prekurzor niacin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Disociabilní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2e</a:t>
            </a:r>
            <a:r>
              <a:rPr lang="cs-CZ" baseline="30000" dirty="0" smtClean="0">
                <a:solidFill>
                  <a:schemeClr val="tx1"/>
                </a:solidFill>
              </a:rPr>
              <a:t>-</a:t>
            </a:r>
            <a:r>
              <a:rPr lang="cs-CZ" dirty="0" smtClean="0">
                <a:solidFill>
                  <a:schemeClr val="tx1"/>
                </a:solidFill>
              </a:rPr>
              <a:t> redukce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Přenos H</a:t>
            </a:r>
            <a:r>
              <a:rPr lang="cs-CZ" baseline="30000" dirty="0" smtClean="0">
                <a:solidFill>
                  <a:schemeClr val="tx1"/>
                </a:solidFill>
              </a:rPr>
              <a:t>-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NAD</a:t>
            </a:r>
            <a:r>
              <a:rPr lang="cs-CZ" baseline="30000" dirty="0" smtClean="0">
                <a:solidFill>
                  <a:schemeClr val="tx1"/>
                </a:solidFill>
              </a:rPr>
              <a:t>+</a:t>
            </a:r>
            <a:r>
              <a:rPr lang="cs-CZ" dirty="0" smtClean="0">
                <a:solidFill>
                  <a:schemeClr val="tx1"/>
                </a:solidFill>
              </a:rPr>
              <a:t> - respirace </a:t>
            </a:r>
            <a:endParaRPr lang="cs-CZ" baseline="30000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NADP</a:t>
            </a:r>
            <a:r>
              <a:rPr lang="cs-CZ" baseline="30000" dirty="0" smtClean="0">
                <a:solidFill>
                  <a:schemeClr val="tx1"/>
                </a:solidFill>
              </a:rPr>
              <a:t>+ </a:t>
            </a:r>
            <a:r>
              <a:rPr lang="cs-CZ" dirty="0" smtClean="0">
                <a:solidFill>
                  <a:schemeClr val="tx1"/>
                </a:solidFill>
              </a:rPr>
              <a:t>- redukce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Změna spektra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A</a:t>
            </a:r>
            <a:r>
              <a:rPr lang="cs-CZ" baseline="-25000" dirty="0" smtClean="0">
                <a:solidFill>
                  <a:schemeClr val="tx1"/>
                </a:solidFill>
              </a:rPr>
              <a:t>340</a:t>
            </a:r>
            <a:r>
              <a:rPr lang="cs-CZ" dirty="0" smtClean="0">
                <a:solidFill>
                  <a:schemeClr val="tx1"/>
                </a:solidFill>
              </a:rPr>
              <a:t> = f(c)</a:t>
            </a:r>
            <a:endParaRPr lang="cs-CZ" dirty="0">
              <a:solidFill>
                <a:schemeClr val="tx1"/>
              </a:solidFill>
            </a:endParaRPr>
          </a:p>
          <a:p>
            <a:endParaRPr lang="cs-CZ" baseline="30000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3030537" cy="485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24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effectLst/>
              </a:rPr>
              <a:t>Kofaktory</a:t>
            </a:r>
            <a:r>
              <a:rPr lang="cs-CZ" dirty="0">
                <a:solidFill>
                  <a:schemeClr val="tx1"/>
                </a:solidFill>
                <a:effectLst/>
              </a:rPr>
              <a:t> </a:t>
            </a:r>
            <a:r>
              <a:rPr lang="cs-CZ" dirty="0" err="1">
                <a:solidFill>
                  <a:schemeClr val="tx1"/>
                </a:solidFill>
                <a:effectLst/>
              </a:rPr>
              <a:t>oxidoreduktas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Warburgův</a:t>
            </a:r>
            <a:r>
              <a:rPr lang="cs-CZ" dirty="0" smtClean="0">
                <a:solidFill>
                  <a:schemeClr val="tx1"/>
                </a:solidFill>
              </a:rPr>
              <a:t> optický test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83618"/>
            <a:ext cx="5121084" cy="243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61" y="2883618"/>
            <a:ext cx="2743200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9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Warburgův</a:t>
            </a:r>
            <a:r>
              <a:rPr lang="cs-CZ" dirty="0" smtClean="0">
                <a:solidFill>
                  <a:schemeClr val="tx1"/>
                </a:solidFill>
              </a:rPr>
              <a:t> optický test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116" y="1600200"/>
            <a:ext cx="64177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93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  <a:effectLst/>
              </a:rPr>
              <a:t>Kofaktory</a:t>
            </a:r>
            <a:r>
              <a:rPr lang="cs-CZ" dirty="0">
                <a:solidFill>
                  <a:schemeClr val="tx1"/>
                </a:solidFill>
                <a:effectLst/>
              </a:rPr>
              <a:t> </a:t>
            </a:r>
            <a:r>
              <a:rPr lang="cs-CZ" dirty="0" err="1">
                <a:solidFill>
                  <a:schemeClr val="tx1"/>
                </a:solidFill>
                <a:effectLst/>
              </a:rPr>
              <a:t>oxidoreduktas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Flavinové </a:t>
            </a:r>
            <a:r>
              <a:rPr lang="cs-CZ" dirty="0" err="1" smtClean="0">
                <a:solidFill>
                  <a:schemeClr val="tx1"/>
                </a:solidFill>
              </a:rPr>
              <a:t>kofaktory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Prekurzor riboflavin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Prostetické</a:t>
            </a:r>
            <a:r>
              <a:rPr lang="cs-CZ" dirty="0" smtClean="0">
                <a:solidFill>
                  <a:schemeClr val="tx1"/>
                </a:solidFill>
              </a:rPr>
              <a:t> skupiny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2 1e</a:t>
            </a:r>
            <a:r>
              <a:rPr lang="cs-CZ" baseline="30000" dirty="0" smtClean="0">
                <a:solidFill>
                  <a:schemeClr val="tx1"/>
                </a:solidFill>
              </a:rPr>
              <a:t>-</a:t>
            </a:r>
            <a:r>
              <a:rPr lang="cs-CZ" dirty="0" smtClean="0">
                <a:solidFill>
                  <a:schemeClr val="tx1"/>
                </a:solidFill>
              </a:rPr>
              <a:t> kroky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Semichinony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smtClean="0">
                <a:solidFill>
                  <a:schemeClr val="tx1"/>
                </a:solidFill>
              </a:rPr>
              <a:t>radikály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(zdroj ROS)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Změna A nevýrazná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Žlutá (</a:t>
            </a:r>
            <a:r>
              <a:rPr lang="cs-CZ" dirty="0" err="1" smtClean="0">
                <a:solidFill>
                  <a:schemeClr val="tx1"/>
                </a:solidFill>
              </a:rPr>
              <a:t>ox</a:t>
            </a:r>
            <a:r>
              <a:rPr lang="cs-CZ" dirty="0" smtClean="0">
                <a:solidFill>
                  <a:schemeClr val="tx1"/>
                </a:solidFill>
              </a:rPr>
              <a:t>) x </a:t>
            </a:r>
            <a:r>
              <a:rPr lang="cs-CZ" dirty="0" err="1" smtClean="0">
                <a:solidFill>
                  <a:schemeClr val="tx1"/>
                </a:solidFill>
              </a:rPr>
              <a:t>leukoforma</a:t>
            </a:r>
            <a:r>
              <a:rPr lang="cs-CZ" dirty="0" smtClean="0">
                <a:solidFill>
                  <a:schemeClr val="tx1"/>
                </a:solidFill>
              </a:rPr>
              <a:t> (</a:t>
            </a:r>
            <a:r>
              <a:rPr lang="cs-CZ" dirty="0" err="1" smtClean="0">
                <a:solidFill>
                  <a:schemeClr val="tx1"/>
                </a:solidFill>
              </a:rPr>
              <a:t>red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10/9/2013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Petr Zbořil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2786063" cy="505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13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  <a:effectLst/>
              </a:rPr>
              <a:t>Kofaktory</a:t>
            </a:r>
            <a:r>
              <a:rPr lang="cs-CZ" dirty="0">
                <a:solidFill>
                  <a:schemeClr val="tx1"/>
                </a:solidFill>
                <a:effectLst/>
              </a:rPr>
              <a:t> </a:t>
            </a:r>
            <a:r>
              <a:rPr lang="cs-CZ" dirty="0" err="1">
                <a:solidFill>
                  <a:schemeClr val="tx1"/>
                </a:solidFill>
                <a:effectLst/>
              </a:rPr>
              <a:t>oxidoreduktas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R</a:t>
            </a:r>
            <a:r>
              <a:rPr lang="cs-CZ" dirty="0" smtClean="0">
                <a:solidFill>
                  <a:schemeClr val="tx1"/>
                </a:solidFill>
              </a:rPr>
              <a:t>edukce FAD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10/9/2013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Petr Zbořil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0768"/>
            <a:ext cx="2750754" cy="510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52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  <a:effectLst/>
              </a:rPr>
              <a:t>Kofaktory</a:t>
            </a:r>
            <a:r>
              <a:rPr lang="cs-CZ" dirty="0">
                <a:solidFill>
                  <a:schemeClr val="tx1"/>
                </a:solidFill>
                <a:effectLst/>
              </a:rPr>
              <a:t> </a:t>
            </a:r>
            <a:r>
              <a:rPr lang="cs-CZ" dirty="0" err="1">
                <a:solidFill>
                  <a:schemeClr val="tx1"/>
                </a:solidFill>
                <a:effectLst/>
              </a:rPr>
              <a:t>oxidoreduktas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70151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Kys</a:t>
            </a:r>
            <a:r>
              <a:rPr lang="cs-CZ" dirty="0" smtClean="0">
                <a:solidFill>
                  <a:schemeClr val="tx1"/>
                </a:solidFill>
              </a:rPr>
              <a:t>. </a:t>
            </a:r>
            <a:r>
              <a:rPr lang="cs-CZ" dirty="0" err="1" smtClean="0">
                <a:solidFill>
                  <a:schemeClr val="tx1"/>
                </a:solidFill>
              </a:rPr>
              <a:t>lipoová</a:t>
            </a:r>
            <a:r>
              <a:rPr lang="cs-CZ" dirty="0" smtClean="0">
                <a:solidFill>
                  <a:schemeClr val="tx1"/>
                </a:solidFill>
              </a:rPr>
              <a:t> (</a:t>
            </a:r>
            <a:r>
              <a:rPr lang="cs-CZ" dirty="0" err="1" smtClean="0">
                <a:solidFill>
                  <a:schemeClr val="tx1"/>
                </a:solidFill>
              </a:rPr>
              <a:t>thioktová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Vitamin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Vázán </a:t>
            </a:r>
            <a:r>
              <a:rPr lang="cs-CZ" dirty="0" err="1" smtClean="0">
                <a:solidFill>
                  <a:schemeClr val="tx1"/>
                </a:solidFill>
              </a:rPr>
              <a:t>amidicky</a:t>
            </a:r>
            <a:r>
              <a:rPr lang="cs-CZ" dirty="0" smtClean="0">
                <a:solidFill>
                  <a:schemeClr val="tx1"/>
                </a:solidFill>
              </a:rPr>
              <a:t> na apoprotein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Odtud </a:t>
            </a:r>
            <a:r>
              <a:rPr lang="cs-CZ" dirty="0" err="1" smtClean="0">
                <a:solidFill>
                  <a:schemeClr val="tx1"/>
                </a:solidFill>
              </a:rPr>
              <a:t>lipoamid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Ubichinon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CoQ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Volná interakce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UQ-5n, </a:t>
            </a:r>
            <a:r>
              <a:rPr lang="cs-CZ" dirty="0" err="1" smtClean="0">
                <a:solidFill>
                  <a:schemeClr val="tx1"/>
                </a:solidFill>
              </a:rPr>
              <a:t>CoQ</a:t>
            </a:r>
            <a:r>
              <a:rPr lang="cs-CZ" baseline="-25000" dirty="0" err="1" smtClean="0">
                <a:solidFill>
                  <a:schemeClr val="tx1"/>
                </a:solidFill>
              </a:rPr>
              <a:t>n</a:t>
            </a:r>
            <a:r>
              <a:rPr lang="cs-CZ" dirty="0" smtClean="0">
                <a:solidFill>
                  <a:schemeClr val="tx1"/>
                </a:solidFill>
              </a:rPr>
              <a:t>, n = 6 – 10 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Semichinony</a:t>
            </a:r>
            <a:r>
              <a:rPr lang="cs-CZ" dirty="0" smtClean="0">
                <a:solidFill>
                  <a:schemeClr val="tx1"/>
                </a:solidFill>
              </a:rPr>
              <a:t>, radikály, ROS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Ferredoxinové typy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Nehemově</a:t>
            </a:r>
            <a:r>
              <a:rPr lang="cs-CZ" dirty="0" smtClean="0">
                <a:solidFill>
                  <a:schemeClr val="tx1"/>
                </a:solidFill>
              </a:rPr>
              <a:t> vázané </a:t>
            </a:r>
            <a:r>
              <a:rPr lang="cs-CZ" dirty="0" err="1" smtClean="0">
                <a:solidFill>
                  <a:schemeClr val="tx1"/>
                </a:solidFill>
              </a:rPr>
              <a:t>Fe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FeS</a:t>
            </a:r>
            <a:r>
              <a:rPr lang="cs-CZ" dirty="0" smtClean="0">
                <a:solidFill>
                  <a:schemeClr val="tx1"/>
                </a:solidFill>
              </a:rPr>
              <a:t> proteiny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Klastry </a:t>
            </a:r>
            <a:r>
              <a:rPr lang="cs-CZ" dirty="0" err="1" smtClean="0">
                <a:solidFill>
                  <a:schemeClr val="tx1"/>
                </a:solidFill>
              </a:rPr>
              <a:t>Fe</a:t>
            </a:r>
            <a:r>
              <a:rPr lang="cs-CZ" dirty="0" smtClean="0">
                <a:solidFill>
                  <a:schemeClr val="tx1"/>
                </a:solidFill>
              </a:rPr>
              <a:t>-S různé struktury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Hemově</a:t>
            </a:r>
            <a:r>
              <a:rPr lang="cs-CZ" dirty="0" smtClean="0">
                <a:solidFill>
                  <a:schemeClr val="tx1"/>
                </a:solidFill>
              </a:rPr>
              <a:t> vázané </a:t>
            </a:r>
            <a:r>
              <a:rPr lang="cs-CZ" dirty="0" err="1" smtClean="0">
                <a:solidFill>
                  <a:schemeClr val="tx1"/>
                </a:solidFill>
              </a:rPr>
              <a:t>Fe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Různé substituenty, též lipofilní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Různý způsob vazeb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GSH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Detoxikace, GSH </a:t>
            </a:r>
            <a:r>
              <a:rPr lang="cs-CZ" dirty="0" err="1" smtClean="0">
                <a:solidFill>
                  <a:schemeClr val="tx1"/>
                </a:solidFill>
              </a:rPr>
              <a:t>peroxidasa</a:t>
            </a:r>
            <a:r>
              <a:rPr lang="cs-CZ" dirty="0" smtClean="0">
                <a:solidFill>
                  <a:schemeClr val="tx1"/>
                </a:solidFill>
              </a:rPr>
              <a:t> x </a:t>
            </a:r>
            <a:r>
              <a:rPr lang="cs-CZ" dirty="0" err="1" smtClean="0">
                <a:solidFill>
                  <a:schemeClr val="tx1"/>
                </a:solidFill>
              </a:rPr>
              <a:t>reduktasa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Též přenos skupin, </a:t>
            </a:r>
            <a:r>
              <a:rPr lang="cs-CZ" dirty="0" err="1" smtClean="0">
                <a:solidFill>
                  <a:schemeClr val="tx1"/>
                </a:solidFill>
              </a:rPr>
              <a:t>xenobiotika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10/9/2013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Petr Zbořil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68760"/>
            <a:ext cx="3745186" cy="527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50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386</TotalTime>
  <Words>605</Words>
  <Application>Microsoft Office PowerPoint</Application>
  <PresentationFormat>Předvádění na obrazovce (4:3)</PresentationFormat>
  <Paragraphs>240</Paragraphs>
  <Slides>35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35</vt:i4>
      </vt:variant>
    </vt:vector>
  </HeadingPairs>
  <TitlesOfParts>
    <vt:vector size="38" baseType="lpstr">
      <vt:lpstr>Exekutivní</vt:lpstr>
      <vt:lpstr>Motiv systému Office</vt:lpstr>
      <vt:lpstr>2_Motiv systému Office</vt:lpstr>
      <vt:lpstr>C3181 Biochemie I</vt:lpstr>
      <vt:lpstr>Obsah</vt:lpstr>
      <vt:lpstr>Typy kofaktorů</vt:lpstr>
      <vt:lpstr>Kofaktory oxidoreduktas</vt:lpstr>
      <vt:lpstr>Kofaktory oxidoreduktas</vt:lpstr>
      <vt:lpstr>Warburgův optický test</vt:lpstr>
      <vt:lpstr>Kofaktory oxidoreduktas</vt:lpstr>
      <vt:lpstr>Kofaktory oxidoreduktas</vt:lpstr>
      <vt:lpstr>Kofaktory oxidoreduktas</vt:lpstr>
      <vt:lpstr>Kofaktory oxidoreduktas</vt:lpstr>
      <vt:lpstr>Kofaktory oxidoreduktas</vt:lpstr>
      <vt:lpstr>Kofaktory oxidoreduktas</vt:lpstr>
      <vt:lpstr>Kofaktory oxidoreduktas</vt:lpstr>
      <vt:lpstr>Kofaktory oxidoreduktas</vt:lpstr>
      <vt:lpstr>Kofaktory oxidoreduktas</vt:lpstr>
      <vt:lpstr>Koenzymy transferas</vt:lpstr>
      <vt:lpstr>Koenzymy transferas</vt:lpstr>
      <vt:lpstr>Koenzymy transferas</vt:lpstr>
      <vt:lpstr>Koenzymy isomeras</vt:lpstr>
      <vt:lpstr>Vitaminy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36</cp:revision>
  <dcterms:created xsi:type="dcterms:W3CDTF">2012-05-21T09:08:24Z</dcterms:created>
  <dcterms:modified xsi:type="dcterms:W3CDTF">2013-10-09T07:39:57Z</dcterms:modified>
</cp:coreProperties>
</file>