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397" r:id="rId4"/>
    <p:sldId id="540" r:id="rId5"/>
    <p:sldId id="398" r:id="rId6"/>
    <p:sldId id="512" r:id="rId7"/>
    <p:sldId id="502" r:id="rId8"/>
    <p:sldId id="527" r:id="rId9"/>
    <p:sldId id="528" r:id="rId10"/>
    <p:sldId id="529" r:id="rId11"/>
    <p:sldId id="503" r:id="rId12"/>
    <p:sldId id="530" r:id="rId13"/>
    <p:sldId id="531" r:id="rId14"/>
    <p:sldId id="536" r:id="rId15"/>
    <p:sldId id="537" r:id="rId16"/>
    <p:sldId id="538" r:id="rId17"/>
    <p:sldId id="542" r:id="rId18"/>
    <p:sldId id="539" r:id="rId19"/>
    <p:sldId id="541" r:id="rId20"/>
    <p:sldId id="544" r:id="rId21"/>
    <p:sldId id="543" r:id="rId22"/>
    <p:sldId id="545" r:id="rId23"/>
    <p:sldId id="546" r:id="rId24"/>
    <p:sldId id="553" r:id="rId25"/>
    <p:sldId id="547" r:id="rId26"/>
    <p:sldId id="548" r:id="rId27"/>
    <p:sldId id="535" r:id="rId28"/>
    <p:sldId id="550" r:id="rId29"/>
    <p:sldId id="551" r:id="rId30"/>
    <p:sldId id="552" r:id="rId31"/>
    <p:sldId id="554" r:id="rId32"/>
    <p:sldId id="555" r:id="rId33"/>
    <p:sldId id="556" r:id="rId34"/>
    <p:sldId id="557" r:id="rId35"/>
    <p:sldId id="558" r:id="rId36"/>
    <p:sldId id="549" r:id="rId37"/>
    <p:sldId id="533" r:id="rId38"/>
    <p:sldId id="532" r:id="rId39"/>
    <p:sldId id="534" r:id="rId4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FFFF99"/>
    <a:srgbClr val="FFFF00"/>
    <a:srgbClr val="FF990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0" autoAdjust="0"/>
  </p:normalViewPr>
  <p:slideViewPr>
    <p:cSldViewPr>
      <p:cViewPr>
        <p:scale>
          <a:sx n="90" d="100"/>
          <a:sy n="90" d="100"/>
        </p:scale>
        <p:origin x="-59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8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sk-SK" sz="5400" b="1" kern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cs-CZ" sz="54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5400" dirty="0" smtClean="0">
                <a:latin typeface="Calibri"/>
                <a:ea typeface="Calibri"/>
                <a:cs typeface="Times New Roman"/>
              </a:rPr>
            </a:b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Laboratorní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metody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stanovení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přírodních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polymerů</a:t>
            </a:r>
            <a:endParaRPr lang="sk-SK" sz="4000" b="1" dirty="0" smtClean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21. 11. 2013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467544" y="188640"/>
            <a:ext cx="8229600" cy="90872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Stanovení ORGANICKY VÁZANÉHO dusíku </a:t>
            </a:r>
            <a:r>
              <a:rPr lang="cs-CZ" sz="2400" b="1" dirty="0" smtClean="0">
                <a:solidFill>
                  <a:srgbClr val="0000FF"/>
                </a:solidFill>
              </a:rPr>
              <a:t>podle </a:t>
            </a:r>
            <a:r>
              <a:rPr lang="cs-CZ" sz="2400" b="1" u="sng" dirty="0" smtClean="0">
                <a:solidFill>
                  <a:srgbClr val="0000FF"/>
                </a:solidFill>
              </a:rPr>
              <a:t>KJEDAHLA – vydestilování amoniaku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Obrázek 9" descr="749px-Kjeldahl's_distillatio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4285" y="1124744"/>
            <a:ext cx="6292299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cs-CZ" b="1" dirty="0" smtClean="0"/>
              <a:t>Bílkoviny různého původu mají různé složení aminokyselin &gt; nutnost použít 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Převodní faktory </a:t>
            </a:r>
            <a:endParaRPr lang="cs-CZ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b="1" dirty="0" smtClean="0"/>
              <a:t>Mléko</a:t>
            </a:r>
            <a:r>
              <a:rPr lang="cs-CZ" b="1" dirty="0" smtClean="0">
                <a:solidFill>
                  <a:srgbClr val="FF0000"/>
                </a:solidFill>
              </a:rPr>
              <a:t>: </a:t>
            </a:r>
            <a:r>
              <a:rPr lang="cs-CZ" b="1" dirty="0" smtClean="0">
                <a:solidFill>
                  <a:srgbClr val="008000"/>
                </a:solidFill>
              </a:rPr>
              <a:t>TKN</a:t>
            </a:r>
            <a:r>
              <a:rPr lang="cs-CZ" b="1" dirty="0" smtClean="0">
                <a:solidFill>
                  <a:srgbClr val="FF0000"/>
                </a:solidFill>
              </a:rPr>
              <a:t> x 6,38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Maso</a:t>
            </a:r>
            <a:r>
              <a:rPr lang="cs-CZ" b="1" dirty="0" smtClean="0">
                <a:solidFill>
                  <a:srgbClr val="FF0000"/>
                </a:solidFill>
              </a:rPr>
              <a:t>: </a:t>
            </a:r>
            <a:r>
              <a:rPr lang="cs-CZ" b="1" dirty="0" smtClean="0">
                <a:solidFill>
                  <a:srgbClr val="008000"/>
                </a:solidFill>
              </a:rPr>
              <a:t>TKN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x 6,25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Vejce</a:t>
            </a:r>
            <a:r>
              <a:rPr lang="cs-CZ" b="1" dirty="0" smtClean="0">
                <a:solidFill>
                  <a:srgbClr val="FF0000"/>
                </a:solidFill>
              </a:rPr>
              <a:t>: </a:t>
            </a:r>
            <a:r>
              <a:rPr lang="cs-CZ" b="1" dirty="0" smtClean="0">
                <a:solidFill>
                  <a:srgbClr val="008000"/>
                </a:solidFill>
              </a:rPr>
              <a:t>TKN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x 5,83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……………………</a:t>
            </a:r>
            <a:endParaRPr lang="cs-CZ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404664"/>
            <a:ext cx="8229600" cy="14401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Převodní faktory na obsah bílkovin podle celkového dusíku podle KJELDAHLA </a:t>
            </a:r>
          </a:p>
          <a:p>
            <a:pPr lvl="0" algn="ctr" eaLnBrk="0" hangingPunct="0"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cs-CZ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cs-CZ" sz="2800" b="1" kern="0" dirty="0" smtClean="0">
                <a:solidFill>
                  <a:srgbClr val="008000"/>
                </a:solidFill>
                <a:latin typeface="+mn-lt"/>
              </a:rPr>
              <a:t>KJELDAHL </a:t>
            </a:r>
            <a:r>
              <a:rPr lang="cs-CZ" sz="2800" b="1" kern="0" dirty="0" err="1" smtClean="0">
                <a:solidFill>
                  <a:srgbClr val="008000"/>
                </a:solidFill>
                <a:latin typeface="+mn-lt"/>
              </a:rPr>
              <a:t>Nitrogen</a:t>
            </a:r>
            <a:r>
              <a:rPr lang="cs-CZ" sz="2800" b="1" kern="0" dirty="0" smtClean="0">
                <a:solidFill>
                  <a:srgbClr val="008000"/>
                </a:solidFill>
                <a:latin typeface="+mn-lt"/>
              </a:rPr>
              <a:t> = TKN)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Stanovuje se jako organický dusík</a:t>
            </a:r>
          </a:p>
          <a:p>
            <a:r>
              <a:rPr lang="cs-CZ" b="1" dirty="0" smtClean="0">
                <a:solidFill>
                  <a:srgbClr val="7030A0"/>
                </a:solidFill>
                <a:latin typeface="Arial Black" pitchFamily="34" charset="0"/>
              </a:rPr>
              <a:t>Přidáme trochu MELAMINU  a je hotovo!</a:t>
            </a:r>
          </a:p>
          <a:p>
            <a:pPr algn="ctr">
              <a:buNone/>
            </a:pPr>
            <a:endParaRPr lang="cs-CZ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cs-CZ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Jak v Číně falšovali obsah bílkovin v mléce </a:t>
            </a: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Obrázek 13" descr="280px-Melamin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3219" y="2474447"/>
            <a:ext cx="4789101" cy="37628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Řada metod na hodnocení vstupních surovin (brambory, obilí)</a:t>
            </a:r>
          </a:p>
          <a:p>
            <a:r>
              <a:rPr lang="cs-CZ" sz="2400" b="1" dirty="0" smtClean="0">
                <a:solidFill>
                  <a:srgbClr val="0000FF"/>
                </a:solidFill>
              </a:rPr>
              <a:t>Metody hodnocení použitelnosti výrobku k danému účelu a ne chemického složení výrobku</a:t>
            </a:r>
          </a:p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Chemické metody jsou založeny na hydrolýze a následujících reakcích oxidačně-redukčních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………………..</a:t>
            </a:r>
          </a:p>
          <a:p>
            <a:endParaRPr lang="cs-CZ" sz="2400" b="1" dirty="0" smtClean="0"/>
          </a:p>
          <a:p>
            <a:endParaRPr lang="cs-CZ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Činidla k reakcím 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oxidačně-redukčním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Fehlingovo činidlo</a:t>
            </a:r>
          </a:p>
          <a:p>
            <a:pPr lvl="1"/>
            <a:r>
              <a:rPr lang="cs-CZ" sz="2000" b="1" dirty="0" smtClean="0">
                <a:solidFill>
                  <a:srgbClr val="FF0000"/>
                </a:solidFill>
              </a:rPr>
              <a:t>I (A): 69,28 g CuSO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4</a:t>
            </a:r>
            <a:r>
              <a:rPr lang="cs-CZ" sz="2000" b="1" dirty="0" smtClean="0">
                <a:solidFill>
                  <a:srgbClr val="FF0000"/>
                </a:solidFill>
              </a:rPr>
              <a:t> .5 H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</a:rPr>
              <a:t>O, doplnit do 1000 ml H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</a:rPr>
              <a:t>O</a:t>
            </a:r>
          </a:p>
          <a:p>
            <a:pPr lvl="1"/>
            <a:r>
              <a:rPr lang="cs-CZ" sz="2000" b="1" dirty="0" smtClean="0">
                <a:solidFill>
                  <a:srgbClr val="FF0000"/>
                </a:solidFill>
              </a:rPr>
              <a:t>II ( B): </a:t>
            </a:r>
            <a:r>
              <a:rPr lang="cs-CZ" sz="2000" b="1" dirty="0" smtClean="0">
                <a:solidFill>
                  <a:srgbClr val="FF0000"/>
                </a:solidFill>
              </a:rPr>
              <a:t>346 g vínanu </a:t>
            </a:r>
            <a:r>
              <a:rPr lang="cs-CZ" sz="2000" b="1" dirty="0" err="1" smtClean="0">
                <a:solidFill>
                  <a:srgbClr val="FF0000"/>
                </a:solidFill>
              </a:rPr>
              <a:t>sodno</a:t>
            </a:r>
            <a:r>
              <a:rPr lang="cs-CZ" sz="2000" b="1" dirty="0" smtClean="0">
                <a:solidFill>
                  <a:srgbClr val="FF0000"/>
                </a:solidFill>
              </a:rPr>
              <a:t>-draselného + 120 g </a:t>
            </a:r>
            <a:r>
              <a:rPr lang="cs-CZ" sz="2000" b="1" dirty="0" err="1" smtClean="0">
                <a:solidFill>
                  <a:srgbClr val="FF0000"/>
                </a:solidFill>
              </a:rPr>
              <a:t>NaOH</a:t>
            </a:r>
            <a:r>
              <a:rPr lang="cs-CZ" sz="2000" b="1" dirty="0" smtClean="0">
                <a:solidFill>
                  <a:srgbClr val="FF0000"/>
                </a:solidFill>
              </a:rPr>
              <a:t>, </a:t>
            </a:r>
            <a:r>
              <a:rPr lang="cs-CZ" sz="2000" b="1" dirty="0" smtClean="0">
                <a:solidFill>
                  <a:srgbClr val="FF0000"/>
                </a:solidFill>
              </a:rPr>
              <a:t>doplnit do 1000 ml </a:t>
            </a:r>
            <a:r>
              <a:rPr lang="cs-CZ" sz="2000" b="1" dirty="0" smtClean="0">
                <a:solidFill>
                  <a:srgbClr val="FF0000"/>
                </a:solidFill>
              </a:rPr>
              <a:t>H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</a:rPr>
              <a:t>O</a:t>
            </a:r>
          </a:p>
          <a:p>
            <a:r>
              <a:rPr lang="cs-CZ" sz="2400" b="1" dirty="0" err="1" smtClean="0">
                <a:solidFill>
                  <a:srgbClr val="0000FF"/>
                </a:solidFill>
              </a:rPr>
              <a:t>Nesslerovo</a:t>
            </a:r>
            <a:r>
              <a:rPr lang="cs-CZ" sz="2400" b="1" dirty="0" smtClean="0">
                <a:solidFill>
                  <a:srgbClr val="0000FF"/>
                </a:solidFill>
              </a:rPr>
              <a:t> činidlo pro detekci NH</a:t>
            </a:r>
            <a:r>
              <a:rPr lang="cs-CZ" sz="2400" b="1" baseline="-25000" dirty="0" smtClean="0">
                <a:solidFill>
                  <a:srgbClr val="0000FF"/>
                </a:solidFill>
              </a:rPr>
              <a:t>3</a:t>
            </a:r>
          </a:p>
          <a:p>
            <a:pPr>
              <a:buNone/>
            </a:pPr>
            <a:endParaRPr lang="cs-CZ" sz="2400" b="1" dirty="0" smtClean="0">
              <a:solidFill>
                <a:srgbClr val="FF0000"/>
              </a:solidFill>
            </a:endParaRPr>
          </a:p>
          <a:p>
            <a:endParaRPr lang="cs-CZ" sz="2400" b="1" dirty="0" smtClean="0">
              <a:solidFill>
                <a:srgbClr val="FF0000"/>
              </a:solidFill>
            </a:endParaRPr>
          </a:p>
          <a:p>
            <a:r>
              <a:rPr lang="cs-CZ" sz="2400" b="1" dirty="0" err="1" smtClean="0">
                <a:solidFill>
                  <a:srgbClr val="008000"/>
                </a:solidFill>
              </a:rPr>
              <a:t>Tollensovo</a:t>
            </a:r>
            <a:r>
              <a:rPr lang="cs-CZ" sz="2400" b="1" dirty="0" smtClean="0">
                <a:solidFill>
                  <a:srgbClr val="008000"/>
                </a:solidFill>
              </a:rPr>
              <a:t> činidlo     </a:t>
            </a:r>
            <a:r>
              <a:rPr lang="cs-CZ" sz="2400" dirty="0" smtClean="0">
                <a:solidFill>
                  <a:srgbClr val="008000"/>
                </a:solidFill>
              </a:rPr>
              <a:t>[</a:t>
            </a:r>
            <a:r>
              <a:rPr lang="cs-CZ" sz="2400" dirty="0" err="1" smtClean="0">
                <a:solidFill>
                  <a:srgbClr val="008000"/>
                </a:solidFill>
              </a:rPr>
              <a:t>Ag</a:t>
            </a:r>
            <a:r>
              <a:rPr lang="cs-CZ" sz="2400" dirty="0" smtClean="0">
                <a:solidFill>
                  <a:srgbClr val="008000"/>
                </a:solidFill>
              </a:rPr>
              <a:t>(NH</a:t>
            </a:r>
            <a:r>
              <a:rPr lang="cs-CZ" sz="2400" baseline="-25000" dirty="0" smtClean="0">
                <a:solidFill>
                  <a:srgbClr val="008000"/>
                </a:solidFill>
              </a:rPr>
              <a:t>3</a:t>
            </a:r>
            <a:r>
              <a:rPr lang="cs-CZ" sz="2400" dirty="0" smtClean="0">
                <a:solidFill>
                  <a:srgbClr val="008000"/>
                </a:solidFill>
              </a:rPr>
              <a:t>)</a:t>
            </a:r>
            <a:r>
              <a:rPr lang="cs-CZ" sz="2400" baseline="-25000" dirty="0" smtClean="0">
                <a:solidFill>
                  <a:srgbClr val="008000"/>
                </a:solidFill>
              </a:rPr>
              <a:t>2</a:t>
            </a:r>
            <a:r>
              <a:rPr lang="cs-CZ" sz="2400" dirty="0" smtClean="0">
                <a:solidFill>
                  <a:srgbClr val="008000"/>
                </a:solidFill>
              </a:rPr>
              <a:t>]NO</a:t>
            </a:r>
            <a:r>
              <a:rPr lang="cs-CZ" sz="2400" baseline="-25000" dirty="0" smtClean="0">
                <a:solidFill>
                  <a:srgbClr val="008000"/>
                </a:solidFill>
              </a:rPr>
              <a:t>3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dirty="0" smtClean="0">
                <a:solidFill>
                  <a:srgbClr val="008000"/>
                </a:solidFill>
              </a:rPr>
              <a:t>(</a:t>
            </a:r>
            <a:r>
              <a:rPr lang="cs-CZ" sz="2400" dirty="0" err="1" smtClean="0">
                <a:solidFill>
                  <a:srgbClr val="008000"/>
                </a:solidFill>
              </a:rPr>
              <a:t>aq</a:t>
            </a:r>
            <a:r>
              <a:rPr lang="cs-CZ" sz="2400" dirty="0" smtClean="0">
                <a:solidFill>
                  <a:srgbClr val="008000"/>
                </a:solidFill>
              </a:rPr>
              <a:t>)</a:t>
            </a:r>
          </a:p>
          <a:p>
            <a:pPr algn="ctr"/>
            <a:endParaRPr lang="cs-CZ" sz="2400" b="1" dirty="0" smtClean="0">
              <a:solidFill>
                <a:srgbClr val="C00000"/>
              </a:solidFill>
            </a:endParaRPr>
          </a:p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               </a:t>
            </a:r>
            <a:r>
              <a:rPr lang="cs-CZ" sz="2400" b="1" dirty="0" err="1" smtClean="0">
                <a:solidFill>
                  <a:srgbClr val="C00000"/>
                </a:solidFill>
              </a:rPr>
              <a:t>Bradyho</a:t>
            </a:r>
            <a:r>
              <a:rPr lang="cs-CZ" sz="2400" b="1" dirty="0" smtClean="0">
                <a:solidFill>
                  <a:srgbClr val="C00000"/>
                </a:solidFill>
              </a:rPr>
              <a:t> činidlo </a:t>
            </a:r>
            <a:endParaRPr lang="cs-CZ" sz="2400" b="1" dirty="0">
              <a:solidFill>
                <a:srgbClr val="C00000"/>
              </a:solidFill>
            </a:endParaRPr>
          </a:p>
        </p:txBody>
      </p:sp>
      <p:pic>
        <p:nvPicPr>
          <p:cNvPr id="9" name="Obrázek 8" descr="K2HgI4 NESSLEROVO ČINID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060848"/>
            <a:ext cx="2664296" cy="1677491"/>
          </a:xfrm>
          <a:prstGeom prst="rect">
            <a:avLst/>
          </a:prstGeom>
        </p:spPr>
      </p:pic>
      <p:pic>
        <p:nvPicPr>
          <p:cNvPr id="10" name="Obrázek 9" descr="BRADYHO ČINIDLO 213px-2,4-Dinitrophenylhydrazin_svg  WIKI E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717032"/>
            <a:ext cx="2028825" cy="2705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Reakce Fehlingova činidla</a:t>
            </a:r>
            <a:endParaRPr lang="cs-CZ" sz="28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" name="Obrázek 11" descr="Fehling_TEST OF ALDEHYDES (right) versus  KETONES (lef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908720"/>
            <a:ext cx="4279900" cy="477520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79512" y="1412776"/>
            <a:ext cx="1800200" cy="9233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Keton</a:t>
            </a:r>
          </a:p>
          <a:p>
            <a:r>
              <a:rPr lang="cs-CZ" i="1" dirty="0" smtClean="0">
                <a:solidFill>
                  <a:srgbClr val="0000FF"/>
                </a:solidFill>
                <a:latin typeface="+mn-lt"/>
              </a:rPr>
              <a:t>Neredukuje</a:t>
            </a:r>
            <a:r>
              <a:rPr lang="cs-CZ" dirty="0" smtClean="0">
                <a:solidFill>
                  <a:srgbClr val="0000FF"/>
                </a:solidFill>
                <a:latin typeface="+mn-lt"/>
              </a:rPr>
              <a:t> komplex mědi</a:t>
            </a:r>
            <a:endParaRPr lang="cs-CZ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876256" y="1196752"/>
            <a:ext cx="1800200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Aldehyd</a:t>
            </a:r>
          </a:p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R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edukuje</a:t>
            </a:r>
            <a:r>
              <a:rPr lang="cs-CZ" dirty="0" smtClean="0">
                <a:solidFill>
                  <a:srgbClr val="C00000"/>
                </a:solidFill>
                <a:latin typeface="+mn-lt"/>
              </a:rPr>
              <a:t> komplex mědi na Cu</a:t>
            </a:r>
            <a:r>
              <a:rPr lang="cs-CZ" baseline="-25000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cs-CZ" dirty="0" smtClean="0">
                <a:solidFill>
                  <a:srgbClr val="C00000"/>
                </a:solidFill>
                <a:latin typeface="+mn-lt"/>
              </a:rPr>
              <a:t>O</a:t>
            </a:r>
            <a:endParaRPr lang="cs-CZ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Reakce 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Tollensova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činidla</a:t>
            </a:r>
            <a:endParaRPr lang="cs-CZ" sz="28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796136" y="908720"/>
            <a:ext cx="1800200" cy="9233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Keton</a:t>
            </a:r>
          </a:p>
          <a:p>
            <a:r>
              <a:rPr lang="cs-CZ" dirty="0" smtClean="0">
                <a:solidFill>
                  <a:srgbClr val="0000FF"/>
                </a:solidFill>
                <a:latin typeface="+mn-lt"/>
              </a:rPr>
              <a:t>Neredukuje komplex </a:t>
            </a:r>
            <a:r>
              <a:rPr lang="cs-CZ" dirty="0" err="1" smtClean="0">
                <a:solidFill>
                  <a:srgbClr val="0000FF"/>
                </a:solidFill>
                <a:latin typeface="+mn-lt"/>
              </a:rPr>
              <a:t>Ag</a:t>
            </a:r>
            <a:endParaRPr lang="cs-CZ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51520" y="4941168"/>
            <a:ext cx="1800200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Aldehyd</a:t>
            </a:r>
          </a:p>
          <a:p>
            <a:r>
              <a:rPr lang="cs-CZ" dirty="0" smtClean="0">
                <a:solidFill>
                  <a:srgbClr val="C00000"/>
                </a:solidFill>
                <a:latin typeface="+mn-lt"/>
              </a:rPr>
              <a:t>Neredukuje komplex </a:t>
            </a:r>
            <a:r>
              <a:rPr lang="cs-CZ" dirty="0" err="1" smtClean="0">
                <a:solidFill>
                  <a:srgbClr val="C00000"/>
                </a:solidFill>
                <a:latin typeface="+mn-lt"/>
              </a:rPr>
              <a:t>Ag</a:t>
            </a:r>
            <a:r>
              <a:rPr lang="cs-CZ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cs-CZ" dirty="0" err="1" smtClean="0">
                <a:solidFill>
                  <a:srgbClr val="C00000"/>
                </a:solidFill>
                <a:latin typeface="+mn-lt"/>
              </a:rPr>
              <a:t>nakovové</a:t>
            </a:r>
            <a:r>
              <a:rPr lang="cs-CZ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cs-CZ" dirty="0" err="1" smtClean="0">
                <a:solidFill>
                  <a:srgbClr val="C00000"/>
                </a:solidFill>
                <a:latin typeface="+mn-lt"/>
              </a:rPr>
              <a:t>Ag</a:t>
            </a:r>
            <a:endParaRPr lang="cs-CZ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Obrázek 8" descr="Toll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916832"/>
            <a:ext cx="6480720" cy="43336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400" b="1" dirty="0" smtClean="0"/>
              <a:t>Polarimetrické stanovení škrobu podle </a:t>
            </a:r>
            <a:r>
              <a:rPr lang="cs-CZ" sz="2400" b="1" dirty="0" err="1" smtClean="0"/>
              <a:t>Ewerse</a:t>
            </a:r>
            <a:endParaRPr lang="cs-CZ" sz="2400" b="1" dirty="0" smtClean="0"/>
          </a:p>
          <a:p>
            <a:r>
              <a:rPr lang="cs-CZ" sz="2400" b="1" dirty="0" smtClean="0"/>
              <a:t>Stanovení aldehydických skupin ve škrobu</a:t>
            </a:r>
          </a:p>
          <a:p>
            <a:r>
              <a:rPr lang="cs-CZ" sz="2400" b="1" dirty="0" smtClean="0"/>
              <a:t>Stanovení substituce </a:t>
            </a:r>
            <a:r>
              <a:rPr lang="cs-CZ" sz="2400" b="1" dirty="0" err="1" smtClean="0"/>
              <a:t>karboxymethyl</a:t>
            </a:r>
            <a:r>
              <a:rPr lang="cs-CZ" sz="2400" b="1" dirty="0" smtClean="0"/>
              <a:t> derivátů ve škrobu</a:t>
            </a:r>
          </a:p>
          <a:p>
            <a:r>
              <a:rPr lang="cs-CZ" sz="2400" b="1" dirty="0" smtClean="0"/>
              <a:t>Stanovení glukózového (dextrózového) ekvivalentu škrobu</a:t>
            </a:r>
          </a:p>
          <a:p>
            <a:r>
              <a:rPr lang="cs-CZ" sz="2400" b="1" dirty="0" smtClean="0"/>
              <a:t>Stanovení </a:t>
            </a:r>
            <a:r>
              <a:rPr lang="cs-CZ" sz="2400" b="1" dirty="0" smtClean="0"/>
              <a:t>veškerého cukru jako glukózy ve škrobu</a:t>
            </a:r>
          </a:p>
          <a:p>
            <a:r>
              <a:rPr lang="cs-CZ" sz="2400" b="1" dirty="0" smtClean="0"/>
              <a:t>…………………..</a:t>
            </a:r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332656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Analytika škrobu</a:t>
            </a:r>
            <a:endParaRPr lang="cs-CZ" sz="28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332656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Kohlrauschova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baňka</a:t>
            </a:r>
            <a:endParaRPr lang="cs-CZ" sz="28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6" name="Obrázek 15" descr="Kohlrauschova baňka rod_835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2074" y="1024842"/>
            <a:ext cx="2544062" cy="4996446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467544" y="1052736"/>
            <a:ext cx="23762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 ní se dělá hydrolýza škrobu</a:t>
            </a:r>
          </a:p>
          <a:p>
            <a:endParaRPr lang="cs-CZ" sz="2800" b="1" dirty="0" smtClean="0">
              <a:solidFill>
                <a:srgbClr val="FF0000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Má široké hrdlo na nalévání viskózních kapalin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188640"/>
            <a:ext cx="8229600" cy="93610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Analytika škrobu - 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Polarimetrické 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stanovení škrobu podle </a:t>
            </a:r>
            <a:r>
              <a:rPr lang="cs-CZ" sz="2800" b="1" dirty="0" err="1" smtClean="0">
                <a:solidFill>
                  <a:srgbClr val="008000"/>
                </a:solidFill>
                <a:latin typeface="Arial Black" pitchFamily="34" charset="0"/>
              </a:rPr>
              <a:t>Ewerse</a:t>
            </a:r>
            <a:endParaRPr lang="cs-CZ" sz="2800" b="1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0" hangingPunct="0">
              <a:defRPr/>
            </a:pPr>
            <a:endParaRPr lang="cs-CZ" sz="28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Hydrolýza varem s </a:t>
            </a:r>
            <a:r>
              <a:rPr lang="cs-CZ" sz="2400" dirty="0" err="1" smtClean="0"/>
              <a:t>HCl</a:t>
            </a:r>
            <a:r>
              <a:rPr lang="cs-CZ" sz="2400" dirty="0" smtClean="0"/>
              <a:t> </a:t>
            </a:r>
            <a:r>
              <a:rPr lang="cs-CZ" sz="2400" dirty="0" smtClean="0"/>
              <a:t>(5 g škrobu + 2x 25 ml 1,124 % </a:t>
            </a:r>
            <a:r>
              <a:rPr lang="cs-CZ" sz="2400" dirty="0" err="1" smtClean="0"/>
              <a:t>HCl</a:t>
            </a:r>
            <a:r>
              <a:rPr lang="cs-CZ" sz="2400" dirty="0" smtClean="0"/>
              <a:t>) po dobu 15 minut, přidat 15 ml vody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 smtClean="0"/>
              <a:t>Vyčiření</a:t>
            </a:r>
            <a:r>
              <a:rPr lang="cs-CZ" sz="2400" dirty="0" smtClean="0"/>
              <a:t> kyselinou </a:t>
            </a:r>
            <a:r>
              <a:rPr lang="cs-CZ" sz="2400" dirty="0" err="1" smtClean="0"/>
              <a:t>fosfowolframovou</a:t>
            </a:r>
            <a:r>
              <a:rPr lang="cs-CZ" sz="2400" dirty="0" smtClean="0"/>
              <a:t> - H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[P(W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O</a:t>
            </a:r>
            <a:r>
              <a:rPr lang="cs-CZ" sz="2400" baseline="-25000" dirty="0" smtClean="0"/>
              <a:t>10</a:t>
            </a:r>
            <a:r>
              <a:rPr lang="cs-CZ" sz="2400" dirty="0" smtClean="0"/>
              <a:t>)</a:t>
            </a:r>
            <a:r>
              <a:rPr lang="cs-CZ" sz="2400" baseline="-25000" dirty="0" smtClean="0"/>
              <a:t>4</a:t>
            </a:r>
            <a:r>
              <a:rPr lang="cs-CZ" sz="2400" dirty="0" smtClean="0"/>
              <a:t>] </a:t>
            </a:r>
            <a:r>
              <a:rPr lang="cs-CZ" sz="2400" dirty="0" smtClean="0"/>
              <a:t>x </a:t>
            </a:r>
            <a:r>
              <a:rPr lang="cs-CZ" sz="2400" dirty="0" smtClean="0"/>
              <a:t>H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 </a:t>
            </a:r>
            <a:r>
              <a:rPr lang="cs-CZ" sz="2400" dirty="0" smtClean="0"/>
              <a:t>(4 %, 10 ml)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Filtrace atd.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Polarimetrické měření &gt; </a:t>
            </a:r>
            <a:r>
              <a:rPr lang="cs-CZ" sz="2400" b="1" dirty="0" smtClean="0">
                <a:solidFill>
                  <a:srgbClr val="008000"/>
                </a:solidFill>
              </a:rPr>
              <a:t>úhel otočení </a:t>
            </a:r>
            <a:r>
              <a:rPr lang="cs-CZ" sz="2400" b="1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endParaRPr lang="cs-CZ" sz="2400" b="1" dirty="0" smtClean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>
                <a:solidFill>
                  <a:srgbClr val="008000"/>
                </a:solidFill>
              </a:rPr>
              <a:t>Výpočet obsahu škrobu X (% % hmot.) </a:t>
            </a:r>
          </a:p>
          <a:p>
            <a:pPr marL="514350" indent="-514350">
              <a:buNone/>
            </a:pPr>
            <a:r>
              <a:rPr lang="cs-CZ" sz="2400" b="1" u="sng" dirty="0" smtClean="0">
                <a:solidFill>
                  <a:srgbClr val="FF0000"/>
                </a:solidFill>
              </a:rPr>
              <a:t>(může se vzorec lišit pro různé přístroje)</a:t>
            </a:r>
          </a:p>
          <a:p>
            <a:pPr marL="514350" indent="-514350" algn="ctr">
              <a:buNone/>
            </a:pPr>
            <a:r>
              <a:rPr lang="cs-CZ" sz="2400" dirty="0" smtClean="0"/>
              <a:t>	</a:t>
            </a:r>
            <a:r>
              <a:rPr lang="cs-CZ" sz="2400" b="1" dirty="0" smtClean="0">
                <a:solidFill>
                  <a:srgbClr val="008000"/>
                </a:solidFill>
              </a:rPr>
              <a:t>	</a:t>
            </a:r>
            <a:r>
              <a:rPr lang="cs-CZ" sz="2400" b="1" dirty="0" smtClean="0">
                <a:solidFill>
                  <a:srgbClr val="008000"/>
                </a:solidFill>
              </a:rPr>
              <a:t>X = (10000 x </a:t>
            </a:r>
            <a:r>
              <a:rPr lang="cs-CZ" sz="2400" b="1" dirty="0" smtClean="0">
                <a:solidFill>
                  <a:srgbClr val="008000"/>
                </a:solidFill>
                <a:latin typeface="Symbol" pitchFamily="18" charset="2"/>
              </a:rPr>
              <a:t>a)/(</a:t>
            </a:r>
            <a:r>
              <a:rPr lang="cs-CZ" sz="2400" b="1" dirty="0" smtClean="0">
                <a:solidFill>
                  <a:srgbClr val="008000"/>
                </a:solidFill>
              </a:rPr>
              <a:t>l x m x </a:t>
            </a:r>
            <a:r>
              <a:rPr lang="cs-CZ" sz="2400" b="1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sz="2400" b="1" dirty="0" smtClean="0">
                <a:solidFill>
                  <a:srgbClr val="008000"/>
                </a:solidFill>
              </a:rPr>
              <a:t>)</a:t>
            </a:r>
          </a:p>
          <a:p>
            <a:pPr marL="514350" indent="-514350">
              <a:buFont typeface="Symbol"/>
              <a:buChar char=" "/>
            </a:pPr>
            <a:r>
              <a:rPr lang="cs-CZ" sz="2400" b="1" dirty="0" smtClean="0">
                <a:solidFill>
                  <a:srgbClr val="008000"/>
                </a:solidFill>
                <a:latin typeface="Symbol" pitchFamily="18" charset="2"/>
              </a:rPr>
              <a:t>b </a:t>
            </a:r>
            <a:r>
              <a:rPr lang="cs-CZ" sz="2400" dirty="0" smtClean="0">
                <a:solidFill>
                  <a:srgbClr val="008000"/>
                </a:solidFill>
              </a:rPr>
              <a:t>– specifická otáčivost	</a:t>
            </a:r>
          </a:p>
          <a:p>
            <a:pPr marL="514350" indent="-514350">
              <a:buFont typeface="Symbol"/>
              <a:buChar char=" "/>
            </a:pPr>
            <a:r>
              <a:rPr lang="cs-CZ" sz="2400" dirty="0" smtClean="0">
                <a:solidFill>
                  <a:srgbClr val="008000"/>
                </a:solidFill>
              </a:rPr>
              <a:t>l – délka trubice  polarimetru (</a:t>
            </a:r>
            <a:r>
              <a:rPr lang="cs-CZ" sz="2400" b="1" dirty="0" smtClean="0">
                <a:solidFill>
                  <a:srgbClr val="008000"/>
                </a:solidFill>
              </a:rPr>
              <a:t>dm</a:t>
            </a:r>
            <a:r>
              <a:rPr lang="cs-CZ" sz="2400" dirty="0" smtClean="0">
                <a:solidFill>
                  <a:srgbClr val="008000"/>
                </a:solidFill>
              </a:rPr>
              <a:t>)</a:t>
            </a:r>
          </a:p>
          <a:p>
            <a:pPr marL="514350" indent="-514350">
              <a:buFont typeface="Symbol"/>
              <a:buChar char=" "/>
            </a:pPr>
            <a:r>
              <a:rPr lang="cs-CZ" sz="2400" dirty="0" smtClean="0">
                <a:solidFill>
                  <a:srgbClr val="008000"/>
                </a:solidFill>
              </a:rPr>
              <a:t>m – navážka škrobu na stanovení</a:t>
            </a:r>
          </a:p>
          <a:p>
            <a:pPr marL="514350" indent="-514350">
              <a:buFont typeface="+mj-lt"/>
              <a:buAutoNum type="arabicPeriod"/>
            </a:pPr>
            <a:endParaRPr lang="cs-CZ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21. 11. 2013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9512" y="332657"/>
          <a:ext cx="8784976" cy="5869038"/>
        </p:xfrm>
        <a:graphic>
          <a:graphicData uri="http://schemas.openxmlformats.org/drawingml/2006/table">
            <a:tbl>
              <a:tblPr/>
              <a:tblGrid>
                <a:gridCol w="668749"/>
                <a:gridCol w="1203459"/>
                <a:gridCol w="6912768"/>
              </a:tblGrid>
              <a:tr h="3940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kern="1200" dirty="0" err="1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datum</a:t>
                      </a:r>
                      <a:r>
                        <a:rPr lang="sk-SK" sz="14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19.IX.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4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4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 IX.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61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 X.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 X.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cs-CZ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gumy.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cs-CZ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10. X.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17. X.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Polyfenoly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– lignin, </a:t>
                      </a:r>
                      <a:r>
                        <a:rPr lang="cs-CZ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kyseliny, třísloviny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893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24. X.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 X.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4751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 XI.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4751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14. XI.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látek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2530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21. XI.</a:t>
                      </a:r>
                      <a:endParaRPr lang="cs-CZ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0" indent="-347345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Laboratorní</a:t>
                      </a:r>
                      <a:r>
                        <a:rPr lang="sk-SK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2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metody</a:t>
                      </a:r>
                      <a:r>
                        <a:rPr lang="sk-SK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2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hodnocení</a:t>
                      </a:r>
                      <a:r>
                        <a:rPr lang="sk-SK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2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přírodních</a:t>
                      </a:r>
                      <a:r>
                        <a:rPr lang="sk-SK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2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polymerů</a:t>
                      </a:r>
                      <a:endParaRPr lang="cs-CZ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28. XI.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0" indent="-347345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Bílkovinná vlákna </a:t>
                      </a: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 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3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 XII. 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0" indent="-347345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Bílkovinná vlákna II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4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cs-CZ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29. XI.</a:t>
                      </a:r>
                      <a:r>
                        <a:rPr lang="cs-CZ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EXKURZE –  KLIHÁRNA</a:t>
                      </a:r>
                      <a:endParaRPr lang="cs-CZ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4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cs-CZ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???</a:t>
                      </a:r>
                      <a:endParaRPr lang="cs-CZ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0" indent="-347345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EXKURZE –ŠKROBÁRNA</a:t>
                      </a:r>
                      <a:endParaRPr lang="cs-CZ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9" name="Zástupný symbol pro obsah 8" descr="img8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04905" y="335255"/>
            <a:ext cx="5981861" cy="5688632"/>
          </a:xfrm>
        </p:spPr>
      </p:pic>
      <p:sp>
        <p:nvSpPr>
          <p:cNvPr id="10" name="TextovéPole 9"/>
          <p:cNvSpPr txBox="1"/>
          <p:nvPr/>
        </p:nvSpPr>
        <p:spPr>
          <a:xfrm>
            <a:off x="6516216" y="188640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Analytika škrobu – Stanovení aldehydických</a:t>
            </a:r>
            <a:r>
              <a:rPr lang="cs-CZ" sz="2000" b="1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skupin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6156176" y="188640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Analytika škrobu – 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Stanovení glukózového ekvivalentu</a:t>
            </a:r>
            <a:endParaRPr lang="cs-CZ" sz="2000" dirty="0"/>
          </a:p>
        </p:txBody>
      </p:sp>
      <p:pic>
        <p:nvPicPr>
          <p:cNvPr id="13" name="Zástupný symbol pro obsah 12" descr="img8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28140" y="-671957"/>
            <a:ext cx="2952328" cy="4817537"/>
          </a:xfrm>
        </p:spPr>
      </p:pic>
      <p:pic>
        <p:nvPicPr>
          <p:cNvPr id="14" name="Obrázek 13" descr="img8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80532" y="2074511"/>
            <a:ext cx="3131812" cy="512070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6156176" y="188640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Analytika škrobu – 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Stanovení glukózového ekvivalentu</a:t>
            </a:r>
            <a:endParaRPr lang="cs-CZ" sz="2000" dirty="0"/>
          </a:p>
        </p:txBody>
      </p:sp>
      <p:pic>
        <p:nvPicPr>
          <p:cNvPr id="9" name="Obrázek 8" descr="img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252336" y="779238"/>
            <a:ext cx="3998493" cy="6705729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23528" y="332656"/>
            <a:ext cx="5472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Škrob &gt; 0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GLUKÓZA = 100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MALTODEXTRINY cca. 3 AŽ 20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GLUKÓZOVÝ SIRUP min. 20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Analytika škrobu 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Stanovení 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celkových 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cukrů jako glukózy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400" b="1" dirty="0" smtClean="0"/>
              <a:t>Hydrolýza na glukózu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/>
              <a:t>Redukce Fehlingova roztoku &gt; Cu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O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err="1" smtClean="0"/>
              <a:t>Přežíhání</a:t>
            </a:r>
            <a:r>
              <a:rPr lang="cs-CZ" sz="2400" b="1" dirty="0" smtClean="0"/>
              <a:t> &gt; </a:t>
            </a:r>
            <a:r>
              <a:rPr lang="cs-CZ" sz="2400" b="1" dirty="0" err="1" smtClean="0"/>
              <a:t>CuO</a:t>
            </a:r>
            <a:endParaRPr lang="cs-CZ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/>
              <a:t>Přepočet na </a:t>
            </a:r>
            <a:r>
              <a:rPr lang="cs-CZ" sz="2400" b="1" dirty="0" err="1" smtClean="0"/>
              <a:t>Cu</a:t>
            </a:r>
            <a:endParaRPr lang="cs-CZ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/>
              <a:t>Vyhledání obsahu glukózy podle tabulky </a:t>
            </a:r>
            <a:r>
              <a:rPr lang="cs-CZ" sz="2400" b="1" dirty="0" err="1" smtClean="0"/>
              <a:t>Allihnovy</a:t>
            </a:r>
            <a:endParaRPr lang="cs-CZ" sz="2400" b="1" dirty="0" smtClean="0"/>
          </a:p>
          <a:p>
            <a:pPr marL="514350" indent="-514350" algn="ctr">
              <a:buNone/>
            </a:pPr>
            <a:r>
              <a:rPr lang="cs-CZ" sz="2400" b="1" dirty="0" smtClean="0">
                <a:solidFill>
                  <a:srgbClr val="0000FF"/>
                </a:solidFill>
              </a:rPr>
              <a:t>Postup obsahuje i časy pro jednotlivé operace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5" name="Obrázek 4" descr="img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6632"/>
            <a:ext cx="8208912" cy="607697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13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Analytika škrobu 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Stanovení 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celkových 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cukrů jako glukózy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10" name="Zástupný symbol pro obsah 9" descr="img8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140779" y="-1476483"/>
            <a:ext cx="1008112" cy="6354582"/>
          </a:xfrm>
        </p:spPr>
      </p:pic>
      <p:pic>
        <p:nvPicPr>
          <p:cNvPr id="11" name="Obrázek 10" descr="img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73616" y="1360724"/>
            <a:ext cx="4223448" cy="561896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7" name="Obrázek 6" descr="img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65536" y="1090849"/>
            <a:ext cx="6052888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Celulóza</a:t>
            </a: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Zástupný symbol pro obsah 8" descr="img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136903" cy="547260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Celulóza</a:t>
            </a: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0000FF"/>
                </a:solidFill>
              </a:rPr>
              <a:t>Lehce </a:t>
            </a:r>
            <a:r>
              <a:rPr lang="cs-CZ" b="1" dirty="0" err="1" smtClean="0">
                <a:solidFill>
                  <a:srgbClr val="0000FF"/>
                </a:solidFill>
              </a:rPr>
              <a:t>hydrolyzovatelné</a:t>
            </a:r>
            <a:r>
              <a:rPr lang="cs-CZ" b="1" dirty="0" smtClean="0">
                <a:solidFill>
                  <a:srgbClr val="0000FF"/>
                </a:solidFill>
              </a:rPr>
              <a:t> polysacharidy (hemicelulózy)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008000"/>
                </a:solidFill>
              </a:rPr>
              <a:t>TĚŽCE </a:t>
            </a:r>
            <a:r>
              <a:rPr lang="cs-CZ" b="1" dirty="0" err="1" smtClean="0">
                <a:solidFill>
                  <a:srgbClr val="008000"/>
                </a:solidFill>
              </a:rPr>
              <a:t>hydrolyzovatelné</a:t>
            </a:r>
            <a:r>
              <a:rPr lang="cs-CZ" b="1" dirty="0" smtClean="0">
                <a:solidFill>
                  <a:srgbClr val="008000"/>
                </a:solidFill>
              </a:rPr>
              <a:t> polysacharidy </a:t>
            </a:r>
            <a:r>
              <a:rPr lang="cs-CZ" b="1" dirty="0" smtClean="0">
                <a:solidFill>
                  <a:srgbClr val="008000"/>
                </a:solidFill>
              </a:rPr>
              <a:t>(celulóza a část hemicelulóz) 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10" name="Obrázek 9" descr="img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6551676" cy="375361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67544" y="4365104"/>
            <a:ext cx="7416824" cy="156966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Lehká </a:t>
            </a:r>
            <a:r>
              <a:rPr lang="cs-CZ" sz="2400" b="1" dirty="0" err="1" smtClean="0">
                <a:solidFill>
                  <a:srgbClr val="008000"/>
                </a:solidFill>
              </a:rPr>
              <a:t>hydrolyzovatelnost</a:t>
            </a:r>
            <a:r>
              <a:rPr lang="cs-CZ" sz="2400" b="1" dirty="0" smtClean="0">
                <a:solidFill>
                  <a:srgbClr val="008000"/>
                </a:solidFill>
              </a:rPr>
              <a:t> je dána PODMÍNKAMI HYDROLÝZY: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8000"/>
                </a:solidFill>
              </a:rPr>
              <a:t> </a:t>
            </a:r>
            <a:r>
              <a:rPr lang="cs-CZ" sz="2400" b="1" dirty="0" smtClean="0">
                <a:solidFill>
                  <a:srgbClr val="008000"/>
                </a:solidFill>
              </a:rPr>
              <a:t>Koncentrace kyseliny (2 % </a:t>
            </a:r>
            <a:r>
              <a:rPr lang="cs-CZ" sz="2400" b="1" dirty="0" err="1" smtClean="0">
                <a:solidFill>
                  <a:srgbClr val="008000"/>
                </a:solidFill>
              </a:rPr>
              <a:t>HCl</a:t>
            </a:r>
            <a:r>
              <a:rPr lang="cs-CZ" sz="2400" b="1" dirty="0" smtClean="0">
                <a:solidFill>
                  <a:srgbClr val="008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8000"/>
                </a:solidFill>
              </a:rPr>
              <a:t> Doba hydrolýzy (90 minut)</a:t>
            </a:r>
            <a:endParaRPr lang="cs-CZ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 –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pouze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ta,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obsahující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alespoň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něco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o stanovení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přírodních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polymer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ů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400" dirty="0" smtClean="0"/>
              <a:t>J. </a:t>
            </a:r>
            <a:r>
              <a:rPr lang="cs-CZ" sz="2400" dirty="0" err="1" smtClean="0"/>
              <a:t>Kodet</a:t>
            </a:r>
            <a:r>
              <a:rPr lang="cs-CZ" sz="2400" dirty="0" smtClean="0"/>
              <a:t>, S. Štěrba, L. Šlechta: </a:t>
            </a:r>
            <a:r>
              <a:rPr lang="cs-CZ" sz="2400" b="1" dirty="0" smtClean="0"/>
              <a:t>Modifikované škroby</a:t>
            </a:r>
            <a:r>
              <a:rPr lang="cs-CZ" sz="2400" dirty="0" smtClean="0"/>
              <a:t>, SNTL Praha, 1982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P. </a:t>
            </a:r>
            <a:r>
              <a:rPr lang="cs-CZ" sz="2400" dirty="0" err="1" smtClean="0">
                <a:solidFill>
                  <a:srgbClr val="FF0000"/>
                </a:solidFill>
              </a:rPr>
              <a:t>Mokrejš</a:t>
            </a:r>
            <a:r>
              <a:rPr lang="cs-CZ" sz="2400" dirty="0" smtClean="0">
                <a:solidFill>
                  <a:srgbClr val="FF0000"/>
                </a:solidFill>
              </a:rPr>
              <a:t>: </a:t>
            </a:r>
            <a:r>
              <a:rPr lang="cs-CZ" sz="2400" b="1" dirty="0" smtClean="0">
                <a:solidFill>
                  <a:srgbClr val="FF0000"/>
                </a:solidFill>
              </a:rPr>
              <a:t>Aplikace přírodních polymerů </a:t>
            </a:r>
            <a:r>
              <a:rPr lang="cs-CZ" sz="2400" dirty="0" smtClean="0">
                <a:solidFill>
                  <a:srgbClr val="FF0000"/>
                </a:solidFill>
              </a:rPr>
              <a:t>– Návody k laboratorním cvičením z předmětu, skripta UTB Zlín, 2008 </a:t>
            </a:r>
          </a:p>
          <a:p>
            <a:r>
              <a:rPr lang="cs-CZ" sz="2400" dirty="0" smtClean="0"/>
              <a:t>Z. </a:t>
            </a:r>
            <a:r>
              <a:rPr lang="cs-CZ" sz="2400" dirty="0" err="1" smtClean="0"/>
              <a:t>Holzbecher</a:t>
            </a:r>
            <a:r>
              <a:rPr lang="cs-CZ" sz="2400" dirty="0" smtClean="0"/>
              <a:t>, J. </a:t>
            </a:r>
            <a:r>
              <a:rPr lang="cs-CZ" sz="2400" dirty="0" err="1" smtClean="0"/>
              <a:t>Churáček</a:t>
            </a:r>
            <a:r>
              <a:rPr lang="cs-CZ" sz="2400" dirty="0" smtClean="0"/>
              <a:t> a kol.: </a:t>
            </a:r>
            <a:r>
              <a:rPr lang="cs-CZ" sz="2400" b="1" dirty="0" smtClean="0"/>
              <a:t>Analytická chemie </a:t>
            </a:r>
            <a:r>
              <a:rPr lang="cs-CZ" sz="2400" dirty="0" smtClean="0"/>
              <a:t>(kap. 13.6), SNTL/ALFA, Praha 1987</a:t>
            </a:r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7" name="Obrázek 6" descr="img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383" y="188640"/>
            <a:ext cx="8535097" cy="5976664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99592" y="4509120"/>
            <a:ext cx="129614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7" name="Obrázek 6" descr="img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332656"/>
            <a:ext cx="8333429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8" name="Obrázek 7" descr="img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151810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7" name="Obrázek 6" descr="img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39"/>
            <a:ext cx="8064896" cy="593148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8" name="Obrázek 7" descr="img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10264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pic>
        <p:nvPicPr>
          <p:cNvPr id="7" name="Obrázek 6" descr="img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12880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>
              <a:buNone/>
            </a:pPr>
            <a:r>
              <a:rPr lang="cs-CZ" b="1" u="sng" dirty="0" smtClean="0">
                <a:solidFill>
                  <a:srgbClr val="FF0000"/>
                </a:solidFill>
                <a:latin typeface="Arial Black" pitchFamily="34" charset="0"/>
              </a:rPr>
              <a:t>OBECNĚ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Nástup automatických analyzátorů („vložím vzorek a čekám na čísla na počítači“) bude dále pokračovat</a:t>
            </a:r>
          </a:p>
          <a:p>
            <a:r>
              <a:rPr lang="cs-CZ" sz="2400" b="1" dirty="0" smtClean="0">
                <a:solidFill>
                  <a:srgbClr val="0000FF"/>
                </a:solidFill>
              </a:rPr>
              <a:t>Vzestup fotometrických metod, např. na stanovení </a:t>
            </a:r>
            <a:r>
              <a:rPr lang="cs-CZ" sz="2400" b="1" dirty="0" smtClean="0">
                <a:solidFill>
                  <a:srgbClr val="0000FF"/>
                </a:solidFill>
              </a:rPr>
              <a:t>bílkovin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Použití enzymatických reakcí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r>
              <a:rPr lang="cs-CZ" sz="2400" b="1" dirty="0" smtClean="0">
                <a:solidFill>
                  <a:srgbClr val="008000"/>
                </a:solidFill>
              </a:rPr>
              <a:t>Hnací silou je </a:t>
            </a:r>
            <a:r>
              <a:rPr lang="cs-CZ" sz="2400" b="1" u="sng" dirty="0" smtClean="0">
                <a:solidFill>
                  <a:srgbClr val="008000"/>
                </a:solidFill>
              </a:rPr>
              <a:t>KLINICKÁ BIOCHEMIE</a:t>
            </a:r>
          </a:p>
          <a:p>
            <a:pPr lvl="1"/>
            <a:r>
              <a:rPr lang="cs-CZ" sz="2000" b="1" dirty="0" smtClean="0">
                <a:solidFill>
                  <a:srgbClr val="008000"/>
                </a:solidFill>
              </a:rPr>
              <a:t>Minimální či žádné instrumentální vybavení,</a:t>
            </a:r>
          </a:p>
          <a:p>
            <a:pPr lvl="1"/>
            <a:r>
              <a:rPr lang="cs-CZ" sz="2000" b="1" dirty="0" smtClean="0">
                <a:solidFill>
                  <a:srgbClr val="008000"/>
                </a:solidFill>
              </a:rPr>
              <a:t>Minimální požadavky na SPECIÁLNÍ  kvalifikaci (</a:t>
            </a:r>
            <a:r>
              <a:rPr lang="cs-CZ" sz="2000" b="1" i="1" dirty="0" smtClean="0">
                <a:solidFill>
                  <a:srgbClr val="008000"/>
                </a:solidFill>
              </a:rPr>
              <a:t>sestra u praktického lékaře</a:t>
            </a:r>
            <a:r>
              <a:rPr lang="cs-CZ" sz="2000" b="1" dirty="0" smtClean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cs-CZ" sz="2000" b="1" dirty="0" smtClean="0">
                <a:solidFill>
                  <a:srgbClr val="008000"/>
                </a:solidFill>
              </a:rPr>
              <a:t>Minimální či </a:t>
            </a:r>
            <a:r>
              <a:rPr lang="cs-CZ" sz="2000" b="1" dirty="0" smtClean="0">
                <a:solidFill>
                  <a:srgbClr val="008000"/>
                </a:solidFill>
              </a:rPr>
              <a:t>žádné </a:t>
            </a:r>
            <a:r>
              <a:rPr lang="cs-CZ" sz="2000" b="1" dirty="0" smtClean="0">
                <a:solidFill>
                  <a:srgbClr val="008000"/>
                </a:solidFill>
              </a:rPr>
              <a:t>požadavky na </a:t>
            </a:r>
            <a:r>
              <a:rPr lang="cs-CZ" sz="2000" b="1" dirty="0" smtClean="0">
                <a:solidFill>
                  <a:srgbClr val="008000"/>
                </a:solidFill>
              </a:rPr>
              <a:t>přípravu vzorku</a:t>
            </a:r>
          </a:p>
          <a:p>
            <a:pPr lvl="1"/>
            <a:r>
              <a:rPr lang="cs-CZ" sz="2000" b="1" dirty="0" smtClean="0">
                <a:solidFill>
                  <a:srgbClr val="008000"/>
                </a:solidFill>
              </a:rPr>
              <a:t>Jednoduché vyhodnocení, např. podle barevné stupnice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Perspektivy stanovení přírodních polymerů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4294967295"/>
          </p:nvPr>
        </p:nvSpPr>
        <p:spPr>
          <a:xfrm>
            <a:off x="323528" y="980728"/>
            <a:ext cx="8352928" cy="5145088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Kyselá hydrolýza &gt; barevná reakce s ninhydrinem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332656"/>
            <a:ext cx="8229600" cy="63408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Fotometrické metody </a:t>
            </a: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stanovení </a:t>
            </a: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bílkovin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9" name="Obrázek 8" descr="Ninhydrin_staining_thumbpri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665862" cy="3528392"/>
          </a:xfrm>
          <a:prstGeom prst="rect">
            <a:avLst/>
          </a:prstGeom>
        </p:spPr>
      </p:pic>
      <p:pic>
        <p:nvPicPr>
          <p:cNvPr id="11" name="Obrázek 10" descr="710px-Ninhydrin-2D-skele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556792"/>
            <a:ext cx="4646316" cy="392646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4294967295"/>
          </p:nvPr>
        </p:nvSpPr>
        <p:spPr>
          <a:xfrm>
            <a:off x="323528" y="980728"/>
            <a:ext cx="8352928" cy="5145088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Kyselá hydrolýza &gt; barevná reakce s ninhydrinem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332656"/>
            <a:ext cx="8229600" cy="63408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Fotometrické metody </a:t>
            </a: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stanovení </a:t>
            </a: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bílkovin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" name="Obrázek 9" descr="800px-Ninhydrin_Reaction_Mechanism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8136903" cy="451533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4294967295"/>
          </p:nvPr>
        </p:nvSpPr>
        <p:spPr>
          <a:xfrm>
            <a:off x="323528" y="980728"/>
            <a:ext cx="8352928" cy="5145088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Kyselá hydrolýza &gt; barevná reakce s </a:t>
            </a:r>
            <a:r>
              <a:rPr lang="cs-CZ" sz="2400" b="1" dirty="0" err="1" smtClean="0">
                <a:solidFill>
                  <a:srgbClr val="008000"/>
                </a:solidFill>
              </a:rPr>
              <a:t>amidočerní</a:t>
            </a:r>
            <a:r>
              <a:rPr lang="cs-CZ" sz="2400" b="1" dirty="0" smtClean="0">
                <a:solidFill>
                  <a:srgbClr val="008000"/>
                </a:solidFill>
              </a:rPr>
              <a:t> B10</a:t>
            </a:r>
          </a:p>
          <a:p>
            <a:endParaRPr lang="cs-CZ" sz="2400" b="1" dirty="0">
              <a:solidFill>
                <a:srgbClr val="008000"/>
              </a:solidFill>
            </a:endParaRP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332656"/>
            <a:ext cx="8229600" cy="63408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Fotometrické metody 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stanovení 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bílkovin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9" name="Obrázek 8" descr="620px-Amido_Black_10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413" y="2060848"/>
            <a:ext cx="8525169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5" name="Obrázek 4" descr="img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260648"/>
            <a:ext cx="4378575" cy="576064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004048" y="260648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rial Black" pitchFamily="34" charset="0"/>
              </a:rPr>
              <a:t>Obsahuje hodně metod na bílkoviny &amp; aminokyseliny a na dřevo, málo na škrob</a:t>
            </a:r>
            <a:endParaRPr lang="cs-CZ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Stanovení dusíku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Škrob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Celulóza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Perspektivy stanovení přírodních polymerů</a:t>
            </a:r>
          </a:p>
          <a:p>
            <a:pPr marL="742950" indent="-742950">
              <a:buNone/>
            </a:pPr>
            <a:endParaRPr lang="cs-CZ" sz="3600" dirty="0" smtClean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Základní problémy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stanovení přírodních polymerů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Nejsou to chemická </a:t>
            </a:r>
            <a:r>
              <a:rPr lang="cs-CZ" sz="2800" b="1" dirty="0" smtClean="0">
                <a:solidFill>
                  <a:srgbClr val="008000"/>
                </a:solidFill>
              </a:rPr>
              <a:t>individua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Reakce nejsou vždy kvantitativní a používají se </a:t>
            </a:r>
            <a:r>
              <a:rPr lang="cs-CZ" sz="2800" b="1" dirty="0" err="1" smtClean="0">
                <a:solidFill>
                  <a:srgbClr val="0000FF"/>
                </a:solidFill>
              </a:rPr>
              <a:t>přepočítavací</a:t>
            </a:r>
            <a:r>
              <a:rPr lang="cs-CZ" sz="2800" b="1" dirty="0" smtClean="0">
                <a:solidFill>
                  <a:srgbClr val="0000FF"/>
                </a:solidFill>
              </a:rPr>
              <a:t> koeficienty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Některé reakce nejsou úplně selektivní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Neexistuje souhrnná učebnice či příručka, nutno hledat v různých zdrojích (</a:t>
            </a:r>
            <a:r>
              <a:rPr lang="cs-CZ" sz="2800" b="1" i="1" u="sng" dirty="0" smtClean="0">
                <a:solidFill>
                  <a:srgbClr val="FF0000"/>
                </a:solidFill>
              </a:rPr>
              <a:t>u analytických reakcí byly alespoň jedna příručka a jedna učebnice v češtině</a:t>
            </a:r>
            <a:r>
              <a:rPr lang="cs-CZ" sz="28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cs-CZ" sz="2800" b="1" dirty="0" smtClean="0">
                <a:solidFill>
                  <a:srgbClr val="7030A0"/>
                </a:solidFill>
              </a:rPr>
              <a:t>Zahraniční literatura obtížně dostupná, pokud vůbec existuje</a:t>
            </a:r>
            <a:endParaRPr lang="cs-CZ" sz="2800" b="1" dirty="0" smtClean="0">
              <a:solidFill>
                <a:srgbClr val="7030A0"/>
              </a:solidFill>
            </a:endParaRPr>
          </a:p>
          <a:p>
            <a:r>
              <a:rPr lang="cs-CZ" sz="2800" b="1" dirty="0" smtClean="0"/>
              <a:t>………………..</a:t>
            </a:r>
            <a:endParaRPr lang="cs-CZ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Metoda podle </a:t>
            </a:r>
            <a:r>
              <a:rPr lang="cs-CZ" b="1" u="sng" dirty="0" smtClean="0">
                <a:solidFill>
                  <a:srgbClr val="0000FF"/>
                </a:solidFill>
              </a:rPr>
              <a:t>KJEDAHLA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Metoda podle </a:t>
            </a:r>
            <a:r>
              <a:rPr lang="cs-CZ" b="1" u="sng" dirty="0" smtClean="0">
                <a:solidFill>
                  <a:srgbClr val="008000"/>
                </a:solidFill>
              </a:rPr>
              <a:t>JODLBAUERA</a:t>
            </a:r>
            <a:r>
              <a:rPr lang="cs-CZ" b="1" dirty="0" smtClean="0">
                <a:solidFill>
                  <a:srgbClr val="008000"/>
                </a:solidFill>
              </a:rPr>
              <a:t> (organický dusík vedle anorganického, např. vedle NO</a:t>
            </a:r>
            <a:r>
              <a:rPr lang="cs-CZ" b="1" baseline="-25000" dirty="0" smtClean="0">
                <a:solidFill>
                  <a:srgbClr val="008000"/>
                </a:solidFill>
              </a:rPr>
              <a:t>3</a:t>
            </a:r>
            <a:r>
              <a:rPr lang="cs-CZ" b="1" baseline="30000" dirty="0" smtClean="0">
                <a:solidFill>
                  <a:srgbClr val="008000"/>
                </a:solidFill>
              </a:rPr>
              <a:t>-</a:t>
            </a:r>
            <a:r>
              <a:rPr lang="cs-CZ" b="1" dirty="0" smtClean="0">
                <a:solidFill>
                  <a:srgbClr val="008000"/>
                </a:solidFill>
              </a:rPr>
              <a:t> či NH</a:t>
            </a:r>
            <a:r>
              <a:rPr lang="cs-CZ" b="1" baseline="-25000" dirty="0" smtClean="0">
                <a:solidFill>
                  <a:srgbClr val="008000"/>
                </a:solidFill>
              </a:rPr>
              <a:t>4</a:t>
            </a:r>
            <a:r>
              <a:rPr lang="cs-CZ" b="1" baseline="30000" dirty="0" smtClean="0">
                <a:solidFill>
                  <a:srgbClr val="008000"/>
                </a:solidFill>
              </a:rPr>
              <a:t>+ </a:t>
            </a:r>
            <a:r>
              <a:rPr lang="cs-CZ" b="1" dirty="0" smtClean="0">
                <a:solidFill>
                  <a:srgbClr val="008000"/>
                </a:solidFill>
              </a:rPr>
              <a:t>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Metoda </a:t>
            </a:r>
            <a:r>
              <a:rPr lang="cs-CZ" b="1" dirty="0" smtClean="0">
                <a:solidFill>
                  <a:srgbClr val="C00000"/>
                </a:solidFill>
              </a:rPr>
              <a:t>podle </a:t>
            </a:r>
            <a:r>
              <a:rPr lang="cs-CZ" b="1" u="sng" dirty="0" smtClean="0">
                <a:solidFill>
                  <a:srgbClr val="C00000"/>
                </a:solidFill>
              </a:rPr>
              <a:t>DUMASE</a:t>
            </a:r>
          </a:p>
          <a:p>
            <a:r>
              <a:rPr lang="cs-CZ" b="1" baseline="30000" dirty="0" smtClean="0"/>
              <a:t> </a:t>
            </a:r>
            <a:r>
              <a:rPr lang="cs-CZ" b="1" baseline="30000" dirty="0" smtClean="0"/>
              <a:t>…………………………</a:t>
            </a:r>
            <a:endParaRPr lang="cs-CZ" b="1" baseline="300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Stanovení ORGANICKY VÁZANÉHO dusíku</a:t>
            </a:r>
            <a:endParaRPr lang="cs-CZ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Stanovení ORGANICKY VÁZANÉHO dusíku </a:t>
            </a:r>
            <a:r>
              <a:rPr lang="cs-CZ" sz="2800" b="1" dirty="0" smtClean="0">
                <a:solidFill>
                  <a:srgbClr val="0000FF"/>
                </a:solidFill>
              </a:rPr>
              <a:t>podle </a:t>
            </a:r>
            <a:r>
              <a:rPr lang="cs-CZ" sz="2800" b="1" u="sng" dirty="0" smtClean="0">
                <a:solidFill>
                  <a:srgbClr val="0000FF"/>
                </a:solidFill>
              </a:rPr>
              <a:t>KJEDAHLA</a:t>
            </a:r>
            <a:endParaRPr lang="cs-CZ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Mineralizace na amoniak (NH</a:t>
            </a:r>
            <a:r>
              <a:rPr lang="cs-CZ" b="1" baseline="-25000" dirty="0" smtClean="0">
                <a:solidFill>
                  <a:srgbClr val="0000FF"/>
                </a:solidFill>
              </a:rPr>
              <a:t>3</a:t>
            </a:r>
            <a:r>
              <a:rPr lang="cs-CZ" b="1" dirty="0" smtClean="0">
                <a:solidFill>
                  <a:srgbClr val="0000FF"/>
                </a:solidFill>
              </a:rPr>
              <a:t>, přesněji NH</a:t>
            </a:r>
            <a:r>
              <a:rPr lang="cs-CZ" b="1" baseline="-25000" dirty="0" smtClean="0">
                <a:solidFill>
                  <a:srgbClr val="0000FF"/>
                </a:solidFill>
              </a:rPr>
              <a:t>4</a:t>
            </a:r>
            <a:r>
              <a:rPr lang="cs-CZ" b="1" baseline="30000" dirty="0" smtClean="0">
                <a:solidFill>
                  <a:srgbClr val="0000FF"/>
                </a:solidFill>
              </a:rPr>
              <a:t>+</a:t>
            </a:r>
            <a:r>
              <a:rPr lang="cs-CZ" b="1" dirty="0" smtClean="0">
                <a:solidFill>
                  <a:srgbClr val="0000FF"/>
                </a:solidFill>
              </a:rPr>
              <a:t>) - H</a:t>
            </a:r>
            <a:r>
              <a:rPr lang="cs-CZ" b="1" baseline="-25000" dirty="0" smtClean="0">
                <a:solidFill>
                  <a:srgbClr val="0000FF"/>
                </a:solidFill>
              </a:rPr>
              <a:t>2</a:t>
            </a:r>
            <a:r>
              <a:rPr lang="cs-CZ" b="1" dirty="0" smtClean="0">
                <a:solidFill>
                  <a:srgbClr val="0000FF"/>
                </a:solidFill>
              </a:rPr>
              <a:t>SO</a:t>
            </a:r>
            <a:r>
              <a:rPr lang="cs-CZ" b="1" baseline="-25000" dirty="0" smtClean="0">
                <a:solidFill>
                  <a:srgbClr val="0000FF"/>
                </a:solidFill>
              </a:rPr>
              <a:t>4 </a:t>
            </a:r>
            <a:r>
              <a:rPr lang="cs-CZ" b="1" dirty="0" err="1" smtClean="0">
                <a:solidFill>
                  <a:srgbClr val="0000FF"/>
                </a:solidFill>
              </a:rPr>
              <a:t>konc</a:t>
            </a:r>
            <a:r>
              <a:rPr lang="cs-CZ" b="1" dirty="0" smtClean="0">
                <a:solidFill>
                  <a:srgbClr val="0000FF"/>
                </a:solidFill>
              </a:rPr>
              <a:t>. + K</a:t>
            </a:r>
            <a:r>
              <a:rPr lang="cs-CZ" b="1" baseline="-25000" dirty="0" smtClean="0">
                <a:solidFill>
                  <a:srgbClr val="0000FF"/>
                </a:solidFill>
              </a:rPr>
              <a:t>2</a:t>
            </a:r>
            <a:r>
              <a:rPr lang="cs-CZ" b="1" dirty="0" smtClean="0">
                <a:solidFill>
                  <a:srgbClr val="0000FF"/>
                </a:solidFill>
              </a:rPr>
              <a:t>SO</a:t>
            </a:r>
            <a:r>
              <a:rPr lang="cs-CZ" b="1" baseline="-25000" dirty="0" smtClean="0">
                <a:solidFill>
                  <a:srgbClr val="0000FF"/>
                </a:solidFill>
              </a:rPr>
              <a:t>4</a:t>
            </a:r>
            <a:r>
              <a:rPr lang="cs-CZ" b="1" dirty="0" smtClean="0">
                <a:solidFill>
                  <a:srgbClr val="0000FF"/>
                </a:solidFill>
              </a:rPr>
              <a:t> (na zvýšení </a:t>
            </a:r>
            <a:r>
              <a:rPr lang="cs-CZ" b="1" dirty="0" err="1" smtClean="0">
                <a:solidFill>
                  <a:srgbClr val="0000FF"/>
                </a:solidFill>
              </a:rPr>
              <a:t>b.v</a:t>
            </a:r>
            <a:r>
              <a:rPr lang="cs-CZ" b="1" dirty="0" smtClean="0">
                <a:solidFill>
                  <a:srgbClr val="0000FF"/>
                </a:solidFill>
              </a:rPr>
              <a:t>.) + katalyzátor (</a:t>
            </a:r>
            <a:r>
              <a:rPr lang="cs-CZ" b="1" dirty="0" err="1" smtClean="0">
                <a:solidFill>
                  <a:srgbClr val="0000FF"/>
                </a:solidFill>
              </a:rPr>
              <a:t>CuO</a:t>
            </a:r>
            <a:r>
              <a:rPr lang="cs-CZ" b="1" dirty="0" smtClean="0">
                <a:solidFill>
                  <a:srgbClr val="0000FF"/>
                </a:solidFill>
              </a:rPr>
              <a:t>, CuSO</a:t>
            </a:r>
            <a:r>
              <a:rPr lang="cs-CZ" b="1" baseline="-25000" dirty="0" smtClean="0">
                <a:solidFill>
                  <a:srgbClr val="0000FF"/>
                </a:solidFill>
              </a:rPr>
              <a:t>4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b="1" dirty="0" err="1" smtClean="0">
                <a:solidFill>
                  <a:srgbClr val="0000FF"/>
                </a:solidFill>
              </a:rPr>
              <a:t>bezv</a:t>
            </a:r>
            <a:r>
              <a:rPr lang="cs-CZ" b="1" dirty="0" smtClean="0">
                <a:solidFill>
                  <a:srgbClr val="0000FF"/>
                </a:solidFill>
              </a:rPr>
              <a:t>., </a:t>
            </a:r>
            <a:r>
              <a:rPr lang="cs-CZ" b="1" dirty="0" err="1" smtClean="0">
                <a:solidFill>
                  <a:srgbClr val="0000FF"/>
                </a:solidFill>
              </a:rPr>
              <a:t>Hg</a:t>
            </a:r>
            <a:r>
              <a:rPr lang="cs-CZ" b="1" dirty="0" smtClean="0">
                <a:solidFill>
                  <a:srgbClr val="0000FF"/>
                </a:solidFill>
              </a:rPr>
              <a:t>, sloučeniny Se) cca. 400 °C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Vydestilování NH</a:t>
            </a:r>
            <a:r>
              <a:rPr lang="cs-CZ" b="1" baseline="-25000" dirty="0" smtClean="0">
                <a:solidFill>
                  <a:srgbClr val="008000"/>
                </a:solidFill>
              </a:rPr>
              <a:t>3</a:t>
            </a:r>
            <a:r>
              <a:rPr lang="cs-CZ" b="1" dirty="0" smtClean="0">
                <a:solidFill>
                  <a:srgbClr val="008000"/>
                </a:solidFill>
              </a:rPr>
              <a:t> </a:t>
            </a:r>
            <a:r>
              <a:rPr lang="cs-CZ" b="1" dirty="0" smtClean="0">
                <a:solidFill>
                  <a:srgbClr val="008000"/>
                </a:solidFill>
              </a:rPr>
              <a:t>vařením s </a:t>
            </a:r>
            <a:r>
              <a:rPr lang="cs-CZ" b="1" dirty="0" err="1" smtClean="0">
                <a:solidFill>
                  <a:srgbClr val="008000"/>
                </a:solidFill>
              </a:rPr>
              <a:t>NaOH</a:t>
            </a:r>
            <a:r>
              <a:rPr lang="cs-CZ" b="1" dirty="0" smtClean="0">
                <a:solidFill>
                  <a:srgbClr val="008000"/>
                </a:solidFill>
              </a:rPr>
              <a:t> do H</a:t>
            </a:r>
            <a:r>
              <a:rPr lang="cs-CZ" b="1" baseline="-25000" dirty="0" smtClean="0">
                <a:solidFill>
                  <a:srgbClr val="008000"/>
                </a:solidFill>
              </a:rPr>
              <a:t>2</a:t>
            </a:r>
            <a:r>
              <a:rPr lang="cs-CZ" b="1" dirty="0" smtClean="0">
                <a:solidFill>
                  <a:srgbClr val="008000"/>
                </a:solidFill>
              </a:rPr>
              <a:t>SO</a:t>
            </a:r>
            <a:r>
              <a:rPr lang="cs-CZ" b="1" baseline="-25000" dirty="0" smtClean="0">
                <a:solidFill>
                  <a:srgbClr val="008000"/>
                </a:solidFill>
              </a:rPr>
              <a:t>4</a:t>
            </a:r>
          </a:p>
          <a:p>
            <a:r>
              <a:rPr lang="cs-CZ" b="1" dirty="0" smtClean="0"/>
              <a:t>Titrace přebytku H</a:t>
            </a:r>
            <a:r>
              <a:rPr lang="cs-CZ" b="1" baseline="-25000" dirty="0" smtClean="0"/>
              <a:t>2</a:t>
            </a:r>
            <a:r>
              <a:rPr lang="cs-CZ" b="1" dirty="0" smtClean="0"/>
              <a:t>SO</a:t>
            </a:r>
            <a:r>
              <a:rPr lang="cs-CZ" b="1" baseline="-25000" dirty="0" smtClean="0"/>
              <a:t>4 </a:t>
            </a:r>
            <a:r>
              <a:rPr lang="cs-CZ" b="1" dirty="0" smtClean="0"/>
              <a:t>na </a:t>
            </a:r>
            <a:r>
              <a:rPr lang="cs-CZ" b="1" dirty="0" err="1" smtClean="0"/>
              <a:t>methylčerveň</a:t>
            </a:r>
            <a:endParaRPr lang="cs-CZ" b="1" dirty="0" smtClean="0"/>
          </a:p>
          <a:p>
            <a:endParaRPr lang="cs-CZ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11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395536" y="332656"/>
            <a:ext cx="8229600" cy="92211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Stanovení ORGANICKY VÁZANÉHO dusíku </a:t>
            </a:r>
            <a:r>
              <a:rPr lang="cs-CZ" sz="2800" b="1" dirty="0" smtClean="0">
                <a:solidFill>
                  <a:srgbClr val="0000FF"/>
                </a:solidFill>
              </a:rPr>
              <a:t>podle </a:t>
            </a:r>
            <a:r>
              <a:rPr lang="cs-CZ" sz="2800" b="1" u="sng" dirty="0" smtClean="0">
                <a:solidFill>
                  <a:srgbClr val="0000FF"/>
                </a:solidFill>
              </a:rPr>
              <a:t>KJEDAHLA - mineralizace</a:t>
            </a:r>
            <a:endParaRPr lang="cs-CZ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Obrázek 10" descr="517px-Kjeldahl_digestio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4046388" cy="4688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6205</TotalTime>
  <Words>1401</Words>
  <Application>Microsoft Office PowerPoint</Application>
  <PresentationFormat>Předvádění na obrazovce (4:3)</PresentationFormat>
  <Paragraphs>296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Default Design</vt:lpstr>
      <vt:lpstr>PŘÍRODNÍ POLYMERY   Laboratorní metody stanovení přírodních polymerů</vt:lpstr>
      <vt:lpstr>Snímek 2</vt:lpstr>
      <vt:lpstr>LITERATURA – pouze ta, obsahující alespoň něco o stanovení přírodních polymerů</vt:lpstr>
      <vt:lpstr>Snímek 4</vt:lpstr>
      <vt:lpstr>Snímek 5</vt:lpstr>
      <vt:lpstr>Základní problémy stanovení přírodních polymerů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Analytika škrobu  Stanovení celkových cukrů jako glukózy</vt:lpstr>
      <vt:lpstr>Snímek 24</vt:lpstr>
      <vt:lpstr>Analytika škrobu  Stanovení celkových cukrů jako glukózy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pospisil</cp:lastModifiedBy>
  <cp:revision>726</cp:revision>
  <dcterms:created xsi:type="dcterms:W3CDTF">2008-02-10T16:41:08Z</dcterms:created>
  <dcterms:modified xsi:type="dcterms:W3CDTF">2013-11-20T20:25:06Z</dcterms:modified>
</cp:coreProperties>
</file>