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8" r:id="rId3"/>
    <p:sldId id="542" r:id="rId4"/>
    <p:sldId id="397" r:id="rId5"/>
    <p:sldId id="541" r:id="rId6"/>
    <p:sldId id="540" r:id="rId7"/>
    <p:sldId id="566" r:id="rId8"/>
    <p:sldId id="567" r:id="rId9"/>
    <p:sldId id="543" r:id="rId10"/>
    <p:sldId id="544" r:id="rId11"/>
    <p:sldId id="545" r:id="rId12"/>
    <p:sldId id="568" r:id="rId13"/>
    <p:sldId id="546" r:id="rId14"/>
    <p:sldId id="547" r:id="rId15"/>
    <p:sldId id="563" r:id="rId16"/>
    <p:sldId id="562" r:id="rId17"/>
    <p:sldId id="564" r:id="rId18"/>
    <p:sldId id="552" r:id="rId19"/>
    <p:sldId id="565" r:id="rId20"/>
    <p:sldId id="558" r:id="rId21"/>
    <p:sldId id="559" r:id="rId22"/>
    <p:sldId id="550" r:id="rId23"/>
    <p:sldId id="551" r:id="rId24"/>
    <p:sldId id="557" r:id="rId25"/>
    <p:sldId id="554" r:id="rId26"/>
    <p:sldId id="555" r:id="rId27"/>
    <p:sldId id="560" r:id="rId28"/>
    <p:sldId id="553" r:id="rId29"/>
    <p:sldId id="556" r:id="rId30"/>
    <p:sldId id="561" r:id="rId31"/>
    <p:sldId id="569" r:id="rId32"/>
    <p:sldId id="570" r:id="rId33"/>
    <p:sldId id="571" r:id="rId34"/>
    <p:sldId id="572" r:id="rId35"/>
    <p:sldId id="574" r:id="rId36"/>
    <p:sldId id="573" r:id="rId37"/>
    <p:sldId id="575" r:id="rId38"/>
    <p:sldId id="576" r:id="rId39"/>
    <p:sldId id="577" r:id="rId40"/>
    <p:sldId id="578" r:id="rId41"/>
    <p:sldId id="579" r:id="rId42"/>
    <p:sldId id="580" r:id="rId43"/>
    <p:sldId id="581" r:id="rId44"/>
    <p:sldId id="582" r:id="rId45"/>
    <p:sldId id="583" r:id="rId46"/>
    <p:sldId id="584" r:id="rId47"/>
    <p:sldId id="585" r:id="rId48"/>
    <p:sldId id="586" r:id="rId49"/>
    <p:sldId id="588" r:id="rId50"/>
    <p:sldId id="589" r:id="rId51"/>
    <p:sldId id="591" r:id="rId52"/>
    <p:sldId id="590" r:id="rId53"/>
    <p:sldId id="592" r:id="rId54"/>
    <p:sldId id="593" r:id="rId55"/>
    <p:sldId id="595" r:id="rId56"/>
    <p:sldId id="601" r:id="rId57"/>
    <p:sldId id="594" r:id="rId58"/>
    <p:sldId id="596" r:id="rId59"/>
    <p:sldId id="602" r:id="rId60"/>
    <p:sldId id="599" r:id="rId61"/>
    <p:sldId id="597" r:id="rId62"/>
    <p:sldId id="598" r:id="rId63"/>
    <p:sldId id="603" r:id="rId64"/>
    <p:sldId id="600" r:id="rId65"/>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00"/>
    <a:srgbClr val="FFFF99"/>
    <a:srgbClr val="FFFF00"/>
    <a:srgbClr val="FF9900"/>
    <a:srgbClr val="DDDDDD"/>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0" autoAdjust="0"/>
  </p:normalViewPr>
  <p:slideViewPr>
    <p:cSldViewPr>
      <p:cViewPr>
        <p:scale>
          <a:sx n="90" d="100"/>
          <a:sy n="90" d="100"/>
        </p:scale>
        <p:origin x="-59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07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5. 12. 2013</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13 2013 BÍLKOVINNÁ VLÁKNA I</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5. 12. 2013</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13 2013 BÍLKOVINNÁ VLÁKNA I</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Acid" TargetMode="External"/><Relationship Id="rId13" Type="http://schemas.openxmlformats.org/officeDocument/2006/relationships/hyperlink" Target="http://en.wikipedia.org/wiki/Chloroform" TargetMode="External"/><Relationship Id="rId3" Type="http://schemas.openxmlformats.org/officeDocument/2006/relationships/hyperlink" Target="http://en.wikipedia.org/wiki/Nucleic_acids" TargetMode="External"/><Relationship Id="rId7" Type="http://schemas.openxmlformats.org/officeDocument/2006/relationships/hyperlink" Target="http://en.wikipedia.org/wiki/Native_state" TargetMode="External"/><Relationship Id="rId12" Type="http://schemas.openxmlformats.org/officeDocument/2006/relationships/hyperlink" Target="http://en.wikipedia.org/wiki/Alcohol" TargetMode="External"/><Relationship Id="rId17" Type="http://schemas.openxmlformats.org/officeDocument/2006/relationships/image" Target="../media/image4.png"/><Relationship Id="rId2" Type="http://schemas.openxmlformats.org/officeDocument/2006/relationships/hyperlink" Target="http://en.wikipedia.org/wiki/Proteins" TargetMode="External"/><Relationship Id="rId16" Type="http://schemas.openxmlformats.org/officeDocument/2006/relationships/hyperlink" Target="http://en.wikipedia.org/wiki/Communal_aggregation" TargetMode="External"/><Relationship Id="rId1" Type="http://schemas.openxmlformats.org/officeDocument/2006/relationships/slideLayout" Target="../slideLayouts/slideLayout6.xml"/><Relationship Id="rId6" Type="http://schemas.openxmlformats.org/officeDocument/2006/relationships/hyperlink" Target="http://en.wikipedia.org/wiki/Secondary_structure" TargetMode="External"/><Relationship Id="rId11" Type="http://schemas.openxmlformats.org/officeDocument/2006/relationships/hyperlink" Target="http://en.wikipedia.org/wiki/Organic_compound" TargetMode="External"/><Relationship Id="rId5" Type="http://schemas.openxmlformats.org/officeDocument/2006/relationships/hyperlink" Target="http://en.wikipedia.org/wiki/Tertiary_structure" TargetMode="External"/><Relationship Id="rId15" Type="http://schemas.openxmlformats.org/officeDocument/2006/relationships/hyperlink" Target="http://en.wikipedia.org/wiki/Denaturation_(biochemistry)" TargetMode="External"/><Relationship Id="rId10" Type="http://schemas.openxmlformats.org/officeDocument/2006/relationships/hyperlink" Target="http://en.wikipedia.org/wiki/Inorganic" TargetMode="External"/><Relationship Id="rId4" Type="http://schemas.openxmlformats.org/officeDocument/2006/relationships/hyperlink" Target="http://en.wikipedia.org/wiki/Quaternary_structure" TargetMode="External"/><Relationship Id="rId9" Type="http://schemas.openxmlformats.org/officeDocument/2006/relationships/hyperlink" Target="http://en.wikipedia.org/wiki/Base_(chemistry)" TargetMode="External"/><Relationship Id="rId14" Type="http://schemas.openxmlformats.org/officeDocument/2006/relationships/hyperlink" Target="http://en.wikipedia.org/wiki/Hea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s.wikipedia.org/wiki/Glycin"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cs.wikipedia.org/wiki/Proli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54.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1.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3.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64.xml.rels><?xml version="1.0" encoding="UTF-8" standalone="yes"?>
<Relationships xmlns="http://schemas.openxmlformats.org/package/2006/relationships"><Relationship Id="rId3" Type="http://schemas.openxmlformats.org/officeDocument/2006/relationships/hyperlink" Target="http://www.tanex.cz/cz/produkty/kozni-klih/technicka-zelatina.html" TargetMode="External"/><Relationship Id="rId2" Type="http://schemas.openxmlformats.org/officeDocument/2006/relationships/hyperlink" Target="http://www.tanex.cz/cz/produkty/kozni-klih/kralici-klih.html" TargetMode="Externa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13 2013 BÍLKOVINNÁ VLÁKNA I</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4680520"/>
          </a:xfrm>
        </p:spPr>
        <p:txBody>
          <a:bodyPr/>
          <a:lstStyle/>
          <a:p>
            <a:pPr eaLnBrk="1" hangingPunct="1"/>
            <a:r>
              <a:rPr lang="sk-SK" sz="4800" b="1" dirty="0" smtClean="0">
                <a:solidFill>
                  <a:srgbClr val="FF0000"/>
                </a:solidFill>
                <a:latin typeface="Arial Black" pitchFamily="34" charset="0"/>
              </a:rPr>
              <a:t>PŘÍRODNÍ POLYMERY</a:t>
            </a:r>
            <a:r>
              <a:rPr lang="sk-SK" sz="4000" b="1" dirty="0" smtClean="0">
                <a:solidFill>
                  <a:srgbClr val="FF0000"/>
                </a:solidFill>
              </a:rPr>
              <a:t/>
            </a:r>
            <a:br>
              <a:rPr lang="sk-SK" sz="4000" b="1" dirty="0" smtClean="0">
                <a:solidFill>
                  <a:srgbClr val="FF0000"/>
                </a:solidFill>
              </a:rPr>
            </a:br>
            <a:r>
              <a:rPr lang="sk-SK" sz="5400" b="1" kern="1200" dirty="0" smtClean="0">
                <a:solidFill>
                  <a:srgbClr val="000000"/>
                </a:solidFill>
                <a:ea typeface="Times New Roman"/>
                <a:cs typeface="Times New Roman"/>
              </a:rPr>
              <a:t> </a:t>
            </a:r>
            <a:r>
              <a:rPr lang="cs-CZ" sz="5400" dirty="0" smtClean="0">
                <a:latin typeface="Calibri"/>
                <a:ea typeface="Calibri"/>
                <a:cs typeface="Times New Roman"/>
              </a:rPr>
              <a:t/>
            </a:r>
            <a:br>
              <a:rPr lang="cs-CZ" sz="5400" dirty="0" smtClean="0">
                <a:latin typeface="Calibri"/>
                <a:ea typeface="Calibri"/>
                <a:cs typeface="Times New Roman"/>
              </a:rPr>
            </a:br>
            <a:r>
              <a:rPr lang="cs-CZ" sz="6600" b="1" kern="1200" dirty="0" smtClean="0">
                <a:solidFill>
                  <a:srgbClr val="008000"/>
                </a:solidFill>
                <a:latin typeface="Arial Black" pitchFamily="34" charset="0"/>
              </a:rPr>
              <a:t>Bílkovinná vlákna I - KOLAGEN</a:t>
            </a:r>
            <a:endParaRPr lang="sk-SK" sz="4000" b="1" dirty="0" smtClean="0">
              <a:solidFill>
                <a:srgbClr val="008000"/>
              </a:solidFill>
              <a:latin typeface="Arial Black" pitchFamily="34" charset="0"/>
            </a:endParaRPr>
          </a:p>
        </p:txBody>
      </p:sp>
      <p:sp>
        <p:nvSpPr>
          <p:cNvPr id="3077" name="Rectangle 3"/>
          <p:cNvSpPr>
            <a:spLocks noGrp="1" noChangeArrowheads="1"/>
          </p:cNvSpPr>
          <p:nvPr>
            <p:ph type="subTitle" idx="1"/>
          </p:nvPr>
        </p:nvSpPr>
        <p:spPr>
          <a:xfrm>
            <a:off x="1331640" y="4941168"/>
            <a:ext cx="6400800" cy="1296144"/>
          </a:xfrm>
        </p:spPr>
        <p:txBody>
          <a:bodyPr/>
          <a:lstStyle/>
          <a:p>
            <a:pPr eaLnBrk="1" hangingPunct="1"/>
            <a:r>
              <a:rPr lang="cs-CZ" sz="2400" b="1" dirty="0" smtClean="0"/>
              <a:t>RNDr. Ladislav Pospíšil, CSc.</a:t>
            </a:r>
          </a:p>
          <a:p>
            <a:pPr eaLnBrk="1" hangingPunct="1"/>
            <a:r>
              <a:rPr lang="cs-CZ" sz="2400" b="1" dirty="0" smtClean="0"/>
              <a:t>POLYMER INSTITUTE BRNO </a:t>
            </a:r>
          </a:p>
          <a:p>
            <a:pPr eaLnBrk="1" hangingPunct="1"/>
            <a:r>
              <a:rPr lang="cs-CZ" sz="2400" b="1" dirty="0" smtClean="0"/>
              <a:t>spol. s r.o. </a:t>
            </a:r>
            <a:endParaRPr lang="sk-SK" sz="24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5. 12. 2013</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výskytu dalších složek v makromolekule </a:t>
            </a:r>
            <a:endParaRPr lang="cs-CZ" sz="2800" dirty="0"/>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sp>
        <p:nvSpPr>
          <p:cNvPr id="7" name="Zástupný symbol pro obsah 6"/>
          <p:cNvSpPr>
            <a:spLocks noGrp="1"/>
          </p:cNvSpPr>
          <p:nvPr>
            <p:ph idx="1"/>
          </p:nvPr>
        </p:nvSpPr>
        <p:spPr>
          <a:xfrm>
            <a:off x="395536" y="1988840"/>
            <a:ext cx="8229600" cy="4104456"/>
          </a:xfrm>
        </p:spPr>
        <p:txBody>
          <a:bodyPr/>
          <a:lstStyle/>
          <a:p>
            <a:r>
              <a:rPr lang="cs-CZ" sz="2800" b="1" dirty="0" smtClean="0">
                <a:solidFill>
                  <a:srgbClr val="008000"/>
                </a:solidFill>
                <a:latin typeface="Arial Black" pitchFamily="34" charset="0"/>
              </a:rPr>
              <a:t>JEDNODUCHÉ (PROTEINY) – </a:t>
            </a:r>
            <a:r>
              <a:rPr lang="cs-CZ" sz="2800" b="1" dirty="0" smtClean="0">
                <a:solidFill>
                  <a:srgbClr val="008000"/>
                </a:solidFill>
              </a:rPr>
              <a:t>hydrolýzu se štěpí jen na aminokyseliny</a:t>
            </a:r>
          </a:p>
          <a:p>
            <a:r>
              <a:rPr lang="cs-CZ" sz="2800" b="1" dirty="0" smtClean="0">
                <a:solidFill>
                  <a:srgbClr val="0000FF"/>
                </a:solidFill>
                <a:latin typeface="Arial Black" pitchFamily="34" charset="0"/>
              </a:rPr>
              <a:t>SLOŽENÉ (PROTEIDY) – </a:t>
            </a:r>
            <a:r>
              <a:rPr lang="cs-CZ" sz="2800" b="1" dirty="0" smtClean="0">
                <a:solidFill>
                  <a:srgbClr val="0000FF"/>
                </a:solidFill>
              </a:rPr>
              <a:t>hydrolýzu se štěpí na aminokyseliny, cukry, tuky, …</a:t>
            </a:r>
          </a:p>
          <a:p>
            <a:pPr lvl="1"/>
            <a:r>
              <a:rPr lang="cs-CZ" sz="2400" b="1" dirty="0" smtClean="0">
                <a:solidFill>
                  <a:srgbClr val="0000FF"/>
                </a:solidFill>
              </a:rPr>
              <a:t>LIPOPROTEINY (tuky)</a:t>
            </a:r>
          </a:p>
          <a:p>
            <a:pPr lvl="1"/>
            <a:r>
              <a:rPr lang="cs-CZ" sz="2400" b="1" dirty="0" smtClean="0">
                <a:solidFill>
                  <a:srgbClr val="0000FF"/>
                </a:solidFill>
              </a:rPr>
              <a:t>GLYKOPROTEINY (cukry)</a:t>
            </a:r>
          </a:p>
          <a:p>
            <a:pPr lvl="1"/>
            <a:r>
              <a:rPr lang="cs-CZ" sz="2400" b="1" dirty="0" smtClean="0">
                <a:solidFill>
                  <a:srgbClr val="0000FF"/>
                </a:solidFill>
              </a:rPr>
              <a:t>FOSFOPROTEINY (</a:t>
            </a:r>
            <a:r>
              <a:rPr lang="cs-CZ" sz="2400" b="1" dirty="0" err="1" smtClean="0">
                <a:solidFill>
                  <a:srgbClr val="0000FF"/>
                </a:solidFill>
              </a:rPr>
              <a:t>fostátové</a:t>
            </a:r>
            <a:r>
              <a:rPr lang="cs-CZ" sz="2400" b="1" dirty="0" smtClean="0">
                <a:solidFill>
                  <a:srgbClr val="0000FF"/>
                </a:solidFill>
              </a:rPr>
              <a:t> skupiny &gt; </a:t>
            </a:r>
            <a:r>
              <a:rPr lang="cs-CZ" sz="2400" b="1" dirty="0" smtClean="0">
                <a:solidFill>
                  <a:srgbClr val="0000FF"/>
                </a:solidFill>
                <a:latin typeface="Arial Black" pitchFamily="34" charset="0"/>
              </a:rPr>
              <a:t>KASEIN</a:t>
            </a:r>
            <a:r>
              <a:rPr lang="cs-CZ" sz="2400" b="1" dirty="0" smtClean="0">
                <a:solidFill>
                  <a:srgbClr val="0000FF"/>
                </a:solidFill>
              </a:rPr>
              <a:t>)</a:t>
            </a:r>
          </a:p>
          <a:p>
            <a:pPr lvl="1"/>
            <a:r>
              <a:rPr lang="cs-CZ" sz="2400" b="1" dirty="0" smtClean="0">
                <a:solidFill>
                  <a:srgbClr val="0000FF"/>
                </a:solidFill>
              </a:rPr>
              <a:t>CHROMOPEROTEINY (barviva, např. hemoglobin, melamin)</a:t>
            </a:r>
          </a:p>
          <a:p>
            <a:pPr lvl="1"/>
            <a:endParaRPr lang="cs-CZ" sz="2400" b="1" dirty="0" smtClean="0">
              <a:solidFill>
                <a:srgbClr val="0000FF"/>
              </a:solidFill>
            </a:endParaRPr>
          </a:p>
          <a:p>
            <a:endParaRPr lang="cs-CZ" sz="2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rozpustnosti ve vodě</a:t>
            </a:r>
            <a:endParaRPr lang="cs-CZ" sz="2800" dirty="0"/>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sp>
        <p:nvSpPr>
          <p:cNvPr id="8" name="Zástupný symbol pro obsah 7"/>
          <p:cNvSpPr>
            <a:spLocks noGrp="1"/>
          </p:cNvSpPr>
          <p:nvPr>
            <p:ph idx="1"/>
          </p:nvPr>
        </p:nvSpPr>
        <p:spPr>
          <a:xfrm>
            <a:off x="323528" y="1600200"/>
            <a:ext cx="8568952" cy="4525963"/>
          </a:xfrm>
        </p:spPr>
        <p:txBody>
          <a:bodyPr/>
          <a:lstStyle/>
          <a:p>
            <a:r>
              <a:rPr lang="cs-CZ" sz="2800" dirty="0" smtClean="0">
                <a:solidFill>
                  <a:srgbClr val="0000FF"/>
                </a:solidFill>
                <a:latin typeface="Arial Black" pitchFamily="34" charset="0"/>
              </a:rPr>
              <a:t>ROZPUSTNÉ (SFÉROPROTEINY)</a:t>
            </a:r>
          </a:p>
          <a:p>
            <a:pPr lvl="1"/>
            <a:r>
              <a:rPr lang="cs-CZ" sz="2400" dirty="0" smtClean="0">
                <a:solidFill>
                  <a:srgbClr val="0000FF"/>
                </a:solidFill>
              </a:rPr>
              <a:t>(TEPLO &gt; </a:t>
            </a:r>
            <a:r>
              <a:rPr lang="cs-CZ" sz="2400" u="sng" dirty="0" smtClean="0">
                <a:solidFill>
                  <a:srgbClr val="0000FF"/>
                </a:solidFill>
              </a:rPr>
              <a:t>KOAGULACE</a:t>
            </a:r>
            <a:r>
              <a:rPr lang="cs-CZ" sz="2400" dirty="0" smtClean="0">
                <a:solidFill>
                  <a:srgbClr val="0000FF"/>
                </a:solidFill>
              </a:rPr>
              <a:t>)</a:t>
            </a:r>
          </a:p>
          <a:p>
            <a:pPr lvl="1"/>
            <a:r>
              <a:rPr lang="cs-CZ" sz="2400" dirty="0" smtClean="0">
                <a:solidFill>
                  <a:srgbClr val="0000FF"/>
                </a:solidFill>
              </a:rPr>
              <a:t>Albumin &gt; </a:t>
            </a:r>
            <a:r>
              <a:rPr lang="cs-CZ" sz="2400" dirty="0" smtClean="0">
                <a:solidFill>
                  <a:srgbClr val="0000FF"/>
                </a:solidFill>
                <a:latin typeface="Arial Black" pitchFamily="34" charset="0"/>
              </a:rPr>
              <a:t>vaječný bílek</a:t>
            </a:r>
          </a:p>
          <a:p>
            <a:pPr lvl="1"/>
            <a:r>
              <a:rPr lang="cs-CZ" sz="2400" dirty="0" err="1" smtClean="0">
                <a:solidFill>
                  <a:srgbClr val="0000FF"/>
                </a:solidFill>
              </a:rPr>
              <a:t>Gluteliny</a:t>
            </a:r>
            <a:r>
              <a:rPr lang="cs-CZ" sz="2400" dirty="0" smtClean="0">
                <a:solidFill>
                  <a:srgbClr val="0000FF"/>
                </a:solidFill>
              </a:rPr>
              <a:t> &gt; </a:t>
            </a:r>
            <a:r>
              <a:rPr lang="cs-CZ" sz="2400" dirty="0" err="1" smtClean="0">
                <a:solidFill>
                  <a:srgbClr val="0000FF"/>
                </a:solidFill>
                <a:latin typeface="Arial Black" pitchFamily="34" charset="0"/>
              </a:rPr>
              <a:t>glutein</a:t>
            </a:r>
            <a:r>
              <a:rPr lang="cs-CZ" sz="2400" dirty="0" smtClean="0">
                <a:solidFill>
                  <a:srgbClr val="0000FF"/>
                </a:solidFill>
                <a:latin typeface="Arial Black" pitchFamily="34" charset="0"/>
              </a:rPr>
              <a:t> z pšenice</a:t>
            </a:r>
          </a:p>
          <a:p>
            <a:r>
              <a:rPr lang="cs-CZ" sz="2800" dirty="0" smtClean="0">
                <a:solidFill>
                  <a:srgbClr val="008000"/>
                </a:solidFill>
                <a:latin typeface="Arial Black" pitchFamily="34" charset="0"/>
              </a:rPr>
              <a:t>NEROZPUSTNÉ (SKLEROPROREINY)</a:t>
            </a:r>
          </a:p>
          <a:p>
            <a:pPr lvl="1"/>
            <a:r>
              <a:rPr lang="cs-CZ" sz="2400" dirty="0" smtClean="0">
                <a:solidFill>
                  <a:srgbClr val="008000"/>
                </a:solidFill>
              </a:rPr>
              <a:t>Keratiny </a:t>
            </a:r>
            <a:r>
              <a:rPr lang="cs-CZ" sz="2400" dirty="0" smtClean="0">
                <a:solidFill>
                  <a:srgbClr val="008000"/>
                </a:solidFill>
                <a:latin typeface="Symbol" pitchFamily="18" charset="2"/>
              </a:rPr>
              <a:t>a </a:t>
            </a:r>
            <a:r>
              <a:rPr lang="cs-CZ" sz="2400" dirty="0" err="1" smtClean="0">
                <a:solidFill>
                  <a:srgbClr val="008000"/>
                </a:solidFill>
              </a:rPr>
              <a:t>a</a:t>
            </a:r>
            <a:r>
              <a:rPr lang="cs-CZ" sz="2400" dirty="0" smtClean="0">
                <a:solidFill>
                  <a:srgbClr val="008000"/>
                </a:solidFill>
              </a:rPr>
              <a:t> </a:t>
            </a:r>
            <a:r>
              <a:rPr lang="cs-CZ" sz="2400" dirty="0" smtClean="0">
                <a:solidFill>
                  <a:srgbClr val="008000"/>
                </a:solidFill>
                <a:latin typeface="Symbol" pitchFamily="18" charset="2"/>
              </a:rPr>
              <a:t>b</a:t>
            </a:r>
            <a:endParaRPr lang="cs-CZ" sz="2400" dirty="0" smtClean="0">
              <a:solidFill>
                <a:srgbClr val="008000"/>
              </a:solidFill>
            </a:endParaRPr>
          </a:p>
          <a:p>
            <a:pPr lvl="1"/>
            <a:r>
              <a:rPr lang="cs-CZ" sz="5400" dirty="0" smtClean="0">
                <a:solidFill>
                  <a:srgbClr val="FF0000"/>
                </a:solidFill>
                <a:latin typeface="Arial Black" pitchFamily="34" charset="0"/>
              </a:rPr>
              <a:t>Kolageny </a:t>
            </a:r>
          </a:p>
          <a:p>
            <a:pPr lvl="1"/>
            <a:endParaRPr lang="cs-CZ" sz="2400" dirty="0" smtClean="0">
              <a:solidFill>
                <a:srgbClr val="0000FF"/>
              </a:solidFill>
              <a:latin typeface="Arial Black" pitchFamily="34" charset="0"/>
            </a:endParaRPr>
          </a:p>
          <a:p>
            <a:pPr lvl="1"/>
            <a:endParaRPr lang="cs-CZ" sz="2400" dirty="0" smtClean="0">
              <a:solidFill>
                <a:srgbClr val="0000FF"/>
              </a:solidFill>
            </a:endParaRPr>
          </a:p>
          <a:p>
            <a:endParaRPr lang="cs-CZ"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348880"/>
            <a:ext cx="8229600" cy="936104"/>
          </a:xfrm>
        </p:spPr>
        <p:txBody>
          <a:bodyPr/>
          <a:lstStyle/>
          <a:p>
            <a:pPr marL="742950" indent="-742950" algn="ctr">
              <a:buFont typeface="+mj-lt"/>
              <a:buAutoNum type="arabicPeriod" startAt="2"/>
            </a:pPr>
            <a:r>
              <a:rPr lang="cs-CZ" sz="4400" dirty="0" smtClean="0">
                <a:solidFill>
                  <a:srgbClr val="FF0000"/>
                </a:solidFill>
                <a:latin typeface="Arial Black" pitchFamily="34" charset="0"/>
              </a:rPr>
              <a:t>Vláknité</a:t>
            </a:r>
            <a:r>
              <a:rPr lang="cs-CZ" sz="3600" dirty="0" smtClean="0">
                <a:solidFill>
                  <a:srgbClr val="FF0000"/>
                </a:solidFill>
                <a:latin typeface="Arial Black" pitchFamily="34" charset="0"/>
              </a:rPr>
              <a:t> </a:t>
            </a:r>
            <a:r>
              <a:rPr lang="cs-CZ" sz="4400" dirty="0" smtClean="0">
                <a:solidFill>
                  <a:srgbClr val="FF0000"/>
                </a:solidFill>
                <a:latin typeface="Arial Black" pitchFamily="34" charset="0"/>
              </a:rPr>
              <a:t>bílkoviny</a:t>
            </a:r>
          </a:p>
        </p:txBody>
      </p:sp>
      <p:sp>
        <p:nvSpPr>
          <p:cNvPr id="2" name="Zástupný symbol pro datum 1"/>
          <p:cNvSpPr>
            <a:spLocks noGrp="1"/>
          </p:cNvSpPr>
          <p:nvPr>
            <p:ph type="dt" sz="half" idx="10"/>
          </p:nvPr>
        </p:nvSpPr>
        <p:spPr/>
        <p:txBody>
          <a:bodyPr/>
          <a:lstStyle/>
          <a:p>
            <a:pPr>
              <a:defRPr/>
            </a:pPr>
            <a:r>
              <a:rPr lang="cs-CZ" smtClean="0"/>
              <a:t>5. 12. 2013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dirty="0" smtClean="0">
                <a:solidFill>
                  <a:srgbClr val="FF0000"/>
                </a:solidFill>
                <a:latin typeface="Arial Black" pitchFamily="34" charset="0"/>
              </a:rPr>
              <a:t>Dělení proteinů( bílkovin) podle tvaru molekul či </a:t>
            </a:r>
            <a:r>
              <a:rPr lang="cs-CZ" sz="2800" dirty="0" err="1" smtClean="0">
                <a:solidFill>
                  <a:srgbClr val="FF0000"/>
                </a:solidFill>
                <a:latin typeface="Arial Black" pitchFamily="34" charset="0"/>
              </a:rPr>
              <a:t>nadmolekulárních</a:t>
            </a:r>
            <a:r>
              <a:rPr lang="cs-CZ" sz="2800" dirty="0" smtClean="0">
                <a:solidFill>
                  <a:srgbClr val="FF0000"/>
                </a:solidFill>
                <a:latin typeface="Arial Black" pitchFamily="34" charset="0"/>
              </a:rPr>
              <a:t> útvarů</a:t>
            </a:r>
            <a:endParaRPr lang="cs-CZ" sz="2800" dirty="0"/>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sp>
        <p:nvSpPr>
          <p:cNvPr id="7" name="Zástupný symbol pro obsah 6"/>
          <p:cNvSpPr>
            <a:spLocks noGrp="1"/>
          </p:cNvSpPr>
          <p:nvPr>
            <p:ph idx="1"/>
          </p:nvPr>
        </p:nvSpPr>
        <p:spPr>
          <a:xfrm>
            <a:off x="457200" y="1412776"/>
            <a:ext cx="8229600" cy="4713387"/>
          </a:xfrm>
        </p:spPr>
        <p:txBody>
          <a:bodyPr/>
          <a:lstStyle/>
          <a:p>
            <a:r>
              <a:rPr lang="cs-CZ" sz="5400" b="1" dirty="0" smtClean="0">
                <a:solidFill>
                  <a:srgbClr val="FF0000"/>
                </a:solidFill>
                <a:latin typeface="Arial Black" pitchFamily="34" charset="0"/>
              </a:rPr>
              <a:t>VLÁKNITÉ</a:t>
            </a:r>
            <a:r>
              <a:rPr lang="cs-CZ" sz="6600" b="1" dirty="0" smtClean="0">
                <a:solidFill>
                  <a:srgbClr val="FF0000"/>
                </a:solidFill>
                <a:latin typeface="Arial Black" pitchFamily="34" charset="0"/>
              </a:rPr>
              <a:t> </a:t>
            </a:r>
            <a:r>
              <a:rPr lang="cs-CZ" sz="2800" b="1" dirty="0" smtClean="0">
                <a:solidFill>
                  <a:srgbClr val="008000"/>
                </a:solidFill>
                <a:latin typeface="Arial Black" pitchFamily="34" charset="0"/>
              </a:rPr>
              <a:t>= FIBRILÁRNÍ </a:t>
            </a:r>
            <a:r>
              <a:rPr lang="cs-CZ" sz="2800" b="1" dirty="0" smtClean="0">
                <a:solidFill>
                  <a:srgbClr val="008000"/>
                </a:solidFill>
              </a:rPr>
              <a:t>&gt; HEDVÁBÍ, VLASY, SVALY, VAZIVA</a:t>
            </a:r>
          </a:p>
          <a:p>
            <a:r>
              <a:rPr lang="cs-CZ" sz="2800" b="1" dirty="0" smtClean="0">
                <a:solidFill>
                  <a:srgbClr val="0000FF"/>
                </a:solidFill>
                <a:latin typeface="Arial Black" pitchFamily="34" charset="0"/>
              </a:rPr>
              <a:t>KULOVÉ = GLOBULÁRNÍ </a:t>
            </a:r>
            <a:r>
              <a:rPr lang="cs-CZ" sz="2800" b="1" dirty="0" smtClean="0">
                <a:solidFill>
                  <a:srgbClr val="0000FF"/>
                </a:solidFill>
              </a:rPr>
              <a:t>&gt; ENZYMY, VAJEČNÉ A MLÉČNÉ BÍLKOVINY, INSULIN, …</a:t>
            </a:r>
          </a:p>
          <a:p>
            <a:endParaRPr lang="cs-CZ" sz="2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cap="all" dirty="0" smtClean="0">
                <a:solidFill>
                  <a:srgbClr val="008000"/>
                </a:solidFill>
                <a:latin typeface="Arial Black" pitchFamily="34" charset="0"/>
              </a:rPr>
              <a:t>Denaturace</a:t>
            </a:r>
            <a:r>
              <a:rPr lang="cs-CZ" sz="2800" dirty="0" smtClean="0">
                <a:solidFill>
                  <a:srgbClr val="FF0000"/>
                </a:solidFill>
                <a:latin typeface="Arial Black" pitchFamily="34" charset="0"/>
              </a:rPr>
              <a:t> a </a:t>
            </a:r>
            <a:r>
              <a:rPr lang="cs-CZ" sz="2800" cap="all" dirty="0" smtClean="0">
                <a:solidFill>
                  <a:srgbClr val="0000FF"/>
                </a:solidFill>
                <a:latin typeface="Arial Black" pitchFamily="34" charset="0"/>
              </a:rPr>
              <a:t>koagulace</a:t>
            </a:r>
            <a:r>
              <a:rPr lang="cs-CZ" sz="2800" dirty="0" smtClean="0">
                <a:solidFill>
                  <a:srgbClr val="FF0000"/>
                </a:solidFill>
                <a:latin typeface="Arial Black" pitchFamily="34" charset="0"/>
              </a:rPr>
              <a:t> proteinů </a:t>
            </a:r>
            <a:endParaRPr lang="cs-CZ" sz="2800" dirty="0"/>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pic>
        <p:nvPicPr>
          <p:cNvPr id="8" name="Obrázek 7" descr="denaturace bílkovin.jpg"/>
          <p:cNvPicPr>
            <a:picLocks noChangeAspect="1"/>
          </p:cNvPicPr>
          <p:nvPr/>
        </p:nvPicPr>
        <p:blipFill>
          <a:blip r:embed="rId2" cstate="print"/>
          <a:stretch>
            <a:fillRect/>
          </a:stretch>
        </p:blipFill>
        <p:spPr>
          <a:xfrm rot="16200000">
            <a:off x="1685995" y="410349"/>
            <a:ext cx="2376264" cy="4525134"/>
          </a:xfrm>
          <a:prstGeom prst="rect">
            <a:avLst/>
          </a:prstGeom>
        </p:spPr>
      </p:pic>
      <p:sp>
        <p:nvSpPr>
          <p:cNvPr id="11" name="TextovéPole 10"/>
          <p:cNvSpPr txBox="1"/>
          <p:nvPr/>
        </p:nvSpPr>
        <p:spPr>
          <a:xfrm>
            <a:off x="5508104" y="1700808"/>
            <a:ext cx="2952328" cy="1569660"/>
          </a:xfrm>
          <a:prstGeom prst="rect">
            <a:avLst/>
          </a:prstGeom>
          <a:noFill/>
          <a:ln w="38100">
            <a:solidFill>
              <a:srgbClr val="008000"/>
            </a:solidFill>
          </a:ln>
        </p:spPr>
        <p:txBody>
          <a:bodyPr wrap="square" rtlCol="0">
            <a:spAutoFit/>
          </a:bodyPr>
          <a:lstStyle/>
          <a:p>
            <a:r>
              <a:rPr lang="cs-CZ" sz="2400" cap="all" dirty="0" smtClean="0">
                <a:solidFill>
                  <a:srgbClr val="008000"/>
                </a:solidFill>
                <a:latin typeface="Arial Black" pitchFamily="34" charset="0"/>
              </a:rPr>
              <a:t>Denaturace  </a:t>
            </a:r>
            <a:r>
              <a:rPr lang="cs-CZ" sz="2400" dirty="0" smtClean="0">
                <a:solidFill>
                  <a:srgbClr val="008000"/>
                </a:solidFill>
                <a:latin typeface="Arial Black" pitchFamily="34" charset="0"/>
              </a:rPr>
              <a:t>je ROZRUŠENÍ STRUKTURY BÍLKOVINY</a:t>
            </a:r>
            <a:r>
              <a:rPr lang="cs-CZ" sz="2400" cap="all" dirty="0" smtClean="0">
                <a:solidFill>
                  <a:srgbClr val="008000"/>
                </a:solidFill>
                <a:latin typeface="Arial Black" pitchFamily="34" charset="0"/>
              </a:rPr>
              <a:t> </a:t>
            </a:r>
            <a:endParaRPr lang="cs-CZ" sz="2400" dirty="0"/>
          </a:p>
        </p:txBody>
      </p:sp>
      <p:sp>
        <p:nvSpPr>
          <p:cNvPr id="12" name="TextovéPole 11"/>
          <p:cNvSpPr txBox="1"/>
          <p:nvPr/>
        </p:nvSpPr>
        <p:spPr>
          <a:xfrm>
            <a:off x="899592" y="4005064"/>
            <a:ext cx="6624736" cy="2062103"/>
          </a:xfrm>
          <a:prstGeom prst="rect">
            <a:avLst/>
          </a:prstGeom>
          <a:noFill/>
          <a:ln w="38100">
            <a:solidFill>
              <a:srgbClr val="0000FF"/>
            </a:solidFill>
          </a:ln>
        </p:spPr>
        <p:txBody>
          <a:bodyPr wrap="square" rtlCol="0">
            <a:spAutoFit/>
          </a:bodyPr>
          <a:lstStyle/>
          <a:p>
            <a:r>
              <a:rPr lang="cs-CZ" cap="all" dirty="0" smtClean="0">
                <a:solidFill>
                  <a:srgbClr val="0000FF"/>
                </a:solidFill>
                <a:latin typeface="Arial Black" pitchFamily="34" charset="0"/>
              </a:rPr>
              <a:t>Koagulace  </a:t>
            </a:r>
            <a:r>
              <a:rPr lang="cs-CZ" dirty="0" smtClean="0">
                <a:solidFill>
                  <a:srgbClr val="0000FF"/>
                </a:solidFill>
                <a:latin typeface="Arial Black" pitchFamily="34" charset="0"/>
              </a:rPr>
              <a:t>je vytvoření  nerozpustné formy bílkoviny z původně rozpustné formy fyzikálním působením, např. tepla (např. bílek při vaření vejce) nebo působením chemických činidel.</a:t>
            </a:r>
          </a:p>
          <a:p>
            <a:pPr algn="ctr"/>
            <a:r>
              <a:rPr lang="cs-CZ" sz="2800" u="sng" cap="all" dirty="0" smtClean="0">
                <a:solidFill>
                  <a:srgbClr val="0000FF"/>
                </a:solidFill>
                <a:latin typeface="Arial Black" pitchFamily="34" charset="0"/>
              </a:rPr>
              <a:t>Koagulace </a:t>
            </a:r>
            <a:r>
              <a:rPr lang="cs-CZ" sz="2800" u="sng" dirty="0" smtClean="0">
                <a:solidFill>
                  <a:srgbClr val="0000FF"/>
                </a:solidFill>
                <a:latin typeface="Arial Black" pitchFamily="34" charset="0"/>
              </a:rPr>
              <a:t>je jednou z forem </a:t>
            </a:r>
            <a:r>
              <a:rPr lang="cs-CZ" sz="2800" u="sng" cap="all" dirty="0" smtClean="0">
                <a:solidFill>
                  <a:srgbClr val="008000"/>
                </a:solidFill>
                <a:latin typeface="Arial Black" pitchFamily="34" charset="0"/>
              </a:rPr>
              <a:t>Denaturace</a:t>
            </a:r>
            <a:endParaRPr lang="cs-CZ"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sp>
        <p:nvSpPr>
          <p:cNvPr id="9" name="Nadpis 8"/>
          <p:cNvSpPr>
            <a:spLocks noGrp="1"/>
          </p:cNvSpPr>
          <p:nvPr>
            <p:ph type="title"/>
          </p:nvPr>
        </p:nvSpPr>
        <p:spPr>
          <a:xfrm>
            <a:off x="457200" y="274638"/>
            <a:ext cx="8229600" cy="2722314"/>
          </a:xfrm>
        </p:spPr>
        <p:txBody>
          <a:bodyPr/>
          <a:lstStyle/>
          <a:p>
            <a:pPr algn="just"/>
            <a:r>
              <a:rPr lang="en-US" sz="2000" b="1" dirty="0" err="1" smtClean="0"/>
              <a:t>Denaturation</a:t>
            </a:r>
            <a:r>
              <a:rPr lang="en-US" sz="2000" dirty="0" smtClean="0"/>
              <a:t> is a process in which </a:t>
            </a:r>
            <a:r>
              <a:rPr lang="en-US" sz="2000" dirty="0" smtClean="0">
                <a:hlinkClick r:id="rId2" tooltip="Proteins"/>
              </a:rPr>
              <a:t>proteins</a:t>
            </a:r>
            <a:r>
              <a:rPr lang="en-US" sz="2000" dirty="0" smtClean="0"/>
              <a:t> or </a:t>
            </a:r>
            <a:r>
              <a:rPr lang="en-US" sz="2000" dirty="0" smtClean="0">
                <a:hlinkClick r:id="rId3" tooltip="Nucleic acids"/>
              </a:rPr>
              <a:t>nucleic acids</a:t>
            </a:r>
            <a:r>
              <a:rPr lang="en-US" sz="2000" dirty="0" smtClean="0"/>
              <a:t> lose the </a:t>
            </a:r>
            <a:r>
              <a:rPr lang="en-US" sz="2000" dirty="0" smtClean="0">
                <a:hlinkClick r:id="rId4" tooltip="Quaternary structure"/>
              </a:rPr>
              <a:t>quaternary structure</a:t>
            </a:r>
            <a:r>
              <a:rPr lang="en-US" sz="2000" dirty="0" smtClean="0"/>
              <a:t>, </a:t>
            </a:r>
            <a:r>
              <a:rPr lang="en-US" sz="2000" dirty="0" smtClean="0">
                <a:hlinkClick r:id="rId5" tooltip="Tertiary structure"/>
              </a:rPr>
              <a:t>tertiary structure</a:t>
            </a:r>
            <a:r>
              <a:rPr lang="en-US" sz="2000" dirty="0" smtClean="0"/>
              <a:t> and </a:t>
            </a:r>
            <a:r>
              <a:rPr lang="en-US" sz="2000" dirty="0" smtClean="0">
                <a:hlinkClick r:id="rId6" tooltip="Secondary structure"/>
              </a:rPr>
              <a:t>secondary structure</a:t>
            </a:r>
            <a:r>
              <a:rPr lang="en-US" sz="2000" dirty="0" smtClean="0"/>
              <a:t> which is present in their </a:t>
            </a:r>
            <a:r>
              <a:rPr lang="en-US" sz="2000" dirty="0" smtClean="0">
                <a:hlinkClick r:id="rId7" tooltip="Native state"/>
              </a:rPr>
              <a:t>native state</a:t>
            </a:r>
            <a:r>
              <a:rPr lang="en-US" sz="2000" dirty="0" smtClean="0"/>
              <a:t>, by application of some external stress or compound such as a strong </a:t>
            </a:r>
            <a:r>
              <a:rPr lang="en-US" sz="2000" dirty="0" smtClean="0">
                <a:hlinkClick r:id="rId8" tooltip="Acid"/>
              </a:rPr>
              <a:t>acid</a:t>
            </a:r>
            <a:r>
              <a:rPr lang="en-US" sz="2000" dirty="0" smtClean="0"/>
              <a:t> or </a:t>
            </a:r>
            <a:r>
              <a:rPr lang="en-US" sz="2000" dirty="0" smtClean="0">
                <a:hlinkClick r:id="rId9" tooltip="Base (chemistry)"/>
              </a:rPr>
              <a:t>base</a:t>
            </a:r>
            <a:r>
              <a:rPr lang="en-US" sz="2000" dirty="0" smtClean="0"/>
              <a:t>, a concentrated </a:t>
            </a:r>
            <a:r>
              <a:rPr lang="en-US" sz="2000" dirty="0" smtClean="0">
                <a:hlinkClick r:id="rId10" tooltip="Inorganic"/>
              </a:rPr>
              <a:t>inorganic</a:t>
            </a:r>
            <a:r>
              <a:rPr lang="en-US" sz="2000" dirty="0" smtClean="0"/>
              <a:t> salt, an </a:t>
            </a:r>
            <a:r>
              <a:rPr lang="en-US" sz="2000" dirty="0" smtClean="0">
                <a:hlinkClick r:id="rId11" tooltip="Organic compound"/>
              </a:rPr>
              <a:t>organic</a:t>
            </a:r>
            <a:r>
              <a:rPr lang="en-US" sz="2000" dirty="0" smtClean="0"/>
              <a:t> solvent (e.g., </a:t>
            </a:r>
            <a:r>
              <a:rPr lang="en-US" sz="2000" dirty="0" smtClean="0">
                <a:hlinkClick r:id="rId12" tooltip="Alcohol"/>
              </a:rPr>
              <a:t>alcohol</a:t>
            </a:r>
            <a:r>
              <a:rPr lang="en-US" sz="2000" dirty="0" smtClean="0"/>
              <a:t> or </a:t>
            </a:r>
            <a:r>
              <a:rPr lang="en-US" sz="2000" dirty="0" smtClean="0">
                <a:hlinkClick r:id="rId13" tooltip="Chloroform"/>
              </a:rPr>
              <a:t>chloroform</a:t>
            </a:r>
            <a:r>
              <a:rPr lang="en-US" sz="2000" dirty="0" smtClean="0"/>
              <a:t>), radiation or </a:t>
            </a:r>
            <a:r>
              <a:rPr lang="en-US" sz="2000" dirty="0" smtClean="0">
                <a:hlinkClick r:id="rId14" tooltip="Heat"/>
              </a:rPr>
              <a:t>heat</a:t>
            </a:r>
            <a:r>
              <a:rPr lang="en-US" sz="2000" dirty="0" smtClean="0"/>
              <a:t>.</a:t>
            </a:r>
            <a:r>
              <a:rPr lang="en-US" sz="2000" baseline="30000" dirty="0" smtClean="0">
                <a:hlinkClick r:id="rId15"/>
              </a:rPr>
              <a:t>[3]</a:t>
            </a:r>
            <a:r>
              <a:rPr lang="en-US" sz="2000" dirty="0" smtClean="0"/>
              <a:t> If proteins in a living cell are denatured, this results in disruption of cell activity and possibly cell death. Denatured proteins can exhibit a wide range of characteristics, from loss of solubility to </a:t>
            </a:r>
            <a:r>
              <a:rPr lang="en-US" sz="2000" dirty="0" smtClean="0">
                <a:hlinkClick r:id="rId16" tooltip="Communal aggregation"/>
              </a:rPr>
              <a:t>communal aggregation</a:t>
            </a:r>
            <a:endParaRPr lang="cs-CZ" sz="2000" dirty="0"/>
          </a:p>
        </p:txBody>
      </p:sp>
      <p:pic>
        <p:nvPicPr>
          <p:cNvPr id="10" name="Obrázek 9" descr="Protein_Denaturation.png"/>
          <p:cNvPicPr>
            <a:picLocks noChangeAspect="1"/>
          </p:cNvPicPr>
          <p:nvPr/>
        </p:nvPicPr>
        <p:blipFill>
          <a:blip r:embed="rId17" cstate="print"/>
          <a:stretch>
            <a:fillRect/>
          </a:stretch>
        </p:blipFill>
        <p:spPr>
          <a:xfrm>
            <a:off x="4732370" y="2780928"/>
            <a:ext cx="3880496" cy="38884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FF0000"/>
                </a:solidFill>
                <a:latin typeface="Arial Black" pitchFamily="34" charset="0"/>
              </a:rPr>
              <a:t>PRIMÁRNÍ STRUKTURA proteinů I</a:t>
            </a:r>
            <a:endParaRPr lang="cs-CZ" sz="2800" dirty="0"/>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pic>
        <p:nvPicPr>
          <p:cNvPr id="9" name="Obrázek 8" descr="Protein_primary_structure_svg.png"/>
          <p:cNvPicPr>
            <a:picLocks noChangeAspect="1"/>
          </p:cNvPicPr>
          <p:nvPr/>
        </p:nvPicPr>
        <p:blipFill>
          <a:blip r:embed="rId2" cstate="print"/>
          <a:stretch>
            <a:fillRect/>
          </a:stretch>
        </p:blipFill>
        <p:spPr>
          <a:xfrm>
            <a:off x="460446" y="980728"/>
            <a:ext cx="8223104" cy="50405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16632"/>
            <a:ext cx="8229600" cy="864096"/>
          </a:xfrm>
        </p:spPr>
        <p:txBody>
          <a:bodyPr/>
          <a:lstStyle/>
          <a:p>
            <a:r>
              <a:rPr lang="cs-CZ" sz="2800" dirty="0" smtClean="0">
                <a:solidFill>
                  <a:srgbClr val="FF0000"/>
                </a:solidFill>
                <a:latin typeface="Arial Black" pitchFamily="34" charset="0"/>
              </a:rPr>
              <a:t>KOLAGEN jako příklad FIBRILÁRNÍCH PROTEINŮ</a:t>
            </a:r>
            <a:endParaRPr lang="cs-CZ" sz="2800" dirty="0"/>
          </a:p>
        </p:txBody>
      </p:sp>
      <p:sp>
        <p:nvSpPr>
          <p:cNvPr id="8" name="Zástupný symbol pro obsah 7"/>
          <p:cNvSpPr>
            <a:spLocks noGrp="1"/>
          </p:cNvSpPr>
          <p:nvPr>
            <p:ph idx="1"/>
          </p:nvPr>
        </p:nvSpPr>
        <p:spPr>
          <a:xfrm>
            <a:off x="457200" y="980728"/>
            <a:ext cx="8229600" cy="5256584"/>
          </a:xfrm>
        </p:spPr>
        <p:txBody>
          <a:bodyPr/>
          <a:lstStyle/>
          <a:p>
            <a:r>
              <a:rPr lang="cs-CZ" sz="2400" b="1" dirty="0" smtClean="0"/>
              <a:t>KŮŽE, KOSTI, CHRUPAVKY, ŠLACHY, CÉVNÍ STĚNY, ROHOVKY, …</a:t>
            </a:r>
          </a:p>
          <a:p>
            <a:r>
              <a:rPr lang="cs-CZ" sz="2400" b="1" dirty="0" smtClean="0"/>
              <a:t>Glycin 27 %, prolin 15 %, sekvence (GLY-X-Y)</a:t>
            </a:r>
            <a:r>
              <a:rPr lang="cs-CZ" sz="2400" b="1" baseline="-25000" dirty="0" smtClean="0"/>
              <a:t>n</a:t>
            </a:r>
          </a:p>
          <a:p>
            <a:r>
              <a:rPr lang="cs-CZ" sz="2400" b="1" dirty="0" smtClean="0"/>
              <a:t>Popsáno do nynějška 15 typů kolagenů, lišících se výskytem a zastoupením aminokyselin</a:t>
            </a:r>
          </a:p>
          <a:p>
            <a:r>
              <a:rPr lang="cs-CZ" sz="2400" b="1" cap="all" dirty="0" err="1" smtClean="0">
                <a:solidFill>
                  <a:srgbClr val="0000FF"/>
                </a:solidFill>
              </a:rPr>
              <a:t>Tropokolagen</a:t>
            </a:r>
            <a:r>
              <a:rPr lang="cs-CZ" sz="2400" b="1" dirty="0" smtClean="0"/>
              <a:t> – tři vzájemně ovinuté řetězce</a:t>
            </a:r>
          </a:p>
          <a:p>
            <a:r>
              <a:rPr lang="cs-CZ" sz="2400" b="1" cap="all" dirty="0" err="1" smtClean="0">
                <a:solidFill>
                  <a:srgbClr val="0000FF"/>
                </a:solidFill>
              </a:rPr>
              <a:t>Tropokolagen</a:t>
            </a:r>
            <a:r>
              <a:rPr lang="cs-CZ" sz="2400" b="1" cap="all" dirty="0" smtClean="0">
                <a:solidFill>
                  <a:srgbClr val="0000FF"/>
                </a:solidFill>
              </a:rPr>
              <a:t> &gt;</a:t>
            </a:r>
            <a:r>
              <a:rPr lang="cs-CZ" sz="2400" b="1" dirty="0" err="1" smtClean="0">
                <a:solidFill>
                  <a:srgbClr val="0000FF"/>
                </a:solidFill>
              </a:rPr>
              <a:t>samoseskupení</a:t>
            </a:r>
            <a:r>
              <a:rPr lang="cs-CZ" sz="2400" b="1" dirty="0" smtClean="0">
                <a:solidFill>
                  <a:srgbClr val="0000FF"/>
                </a:solidFill>
              </a:rPr>
              <a:t> v </a:t>
            </a:r>
            <a:r>
              <a:rPr lang="cs-CZ" sz="2400" b="1" dirty="0" smtClean="0">
                <a:solidFill>
                  <a:srgbClr val="008000"/>
                </a:solidFill>
              </a:rPr>
              <a:t>KOLAGENOVÉ FIBRILY</a:t>
            </a:r>
            <a:r>
              <a:rPr lang="cs-CZ" sz="2400" b="1" dirty="0" smtClean="0">
                <a:solidFill>
                  <a:srgbClr val="0000FF"/>
                </a:solidFill>
              </a:rPr>
              <a:t> &gt; </a:t>
            </a:r>
            <a:r>
              <a:rPr lang="cs-CZ" sz="2400" b="1" dirty="0" err="1" smtClean="0">
                <a:solidFill>
                  <a:srgbClr val="0000FF"/>
                </a:solidFill>
              </a:rPr>
              <a:t>sesíťování</a:t>
            </a:r>
            <a:r>
              <a:rPr lang="cs-CZ" sz="2400" b="1" dirty="0" smtClean="0">
                <a:solidFill>
                  <a:srgbClr val="0000FF"/>
                </a:solidFill>
              </a:rPr>
              <a:t> přes H můstky &gt; </a:t>
            </a:r>
            <a:r>
              <a:rPr lang="cs-CZ" sz="2400" b="1" dirty="0" smtClean="0">
                <a:solidFill>
                  <a:srgbClr val="FF0000"/>
                </a:solidFill>
              </a:rPr>
              <a:t>KOLAGENOVÁ VLÁKNA &gt; </a:t>
            </a:r>
            <a:r>
              <a:rPr lang="cs-CZ" sz="3000" b="1" dirty="0" smtClean="0">
                <a:solidFill>
                  <a:srgbClr val="FF0000"/>
                </a:solidFill>
                <a:latin typeface="Arial Black" pitchFamily="34" charset="0"/>
              </a:rPr>
              <a:t>SVAZKY VLÁKEN</a:t>
            </a:r>
          </a:p>
          <a:p>
            <a:r>
              <a:rPr lang="cs-CZ" b="1" dirty="0" smtClean="0">
                <a:solidFill>
                  <a:srgbClr val="7030A0"/>
                </a:solidFill>
              </a:rPr>
              <a:t>ODBOURÁNÍ KOLAGENU ENZYMEM </a:t>
            </a:r>
            <a:r>
              <a:rPr lang="cs-CZ" b="1" cap="all" dirty="0" smtClean="0">
                <a:solidFill>
                  <a:srgbClr val="7030A0"/>
                </a:solidFill>
              </a:rPr>
              <a:t>kolagenózou</a:t>
            </a:r>
            <a:r>
              <a:rPr lang="cs-CZ" b="1" dirty="0" smtClean="0">
                <a:solidFill>
                  <a:srgbClr val="7030A0"/>
                </a:solidFill>
              </a:rPr>
              <a:t> &gt; stárnutí pokožky </a:t>
            </a:r>
          </a:p>
          <a:p>
            <a:endParaRPr lang="cs-CZ" sz="2400" b="1" dirty="0"/>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17</a:t>
            </a:fld>
            <a:endParaRPr lang="sk-SK"/>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a:xfrm>
            <a:off x="1619672" y="6381327"/>
            <a:ext cx="6624736" cy="340147"/>
          </a:xfrm>
        </p:spPr>
        <p:txBody>
          <a:bodyPr/>
          <a:lstStyle/>
          <a:p>
            <a:pPr>
              <a:defRPr/>
            </a:pPr>
            <a:r>
              <a:rPr lang="pl-PL" dirty="0" smtClean="0"/>
              <a:t>PŘÍRODNÍ POLYMERY PŘF MU  13 2013 BÍLKOVINNÁ VLÁKNA I</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18</a:t>
            </a:fld>
            <a:endParaRPr lang="sk-SK"/>
          </a:p>
        </p:txBody>
      </p:sp>
      <p:graphicFrame>
        <p:nvGraphicFramePr>
          <p:cNvPr id="8" name="Tabulka 7"/>
          <p:cNvGraphicFramePr>
            <a:graphicFrameLocks noGrp="1"/>
          </p:cNvGraphicFramePr>
          <p:nvPr/>
        </p:nvGraphicFramePr>
        <p:xfrm>
          <a:off x="467544" y="188640"/>
          <a:ext cx="8352928" cy="3096344"/>
        </p:xfrm>
        <a:graphic>
          <a:graphicData uri="http://schemas.openxmlformats.org/drawingml/2006/table">
            <a:tbl>
              <a:tblPr/>
              <a:tblGrid>
                <a:gridCol w="2448272"/>
                <a:gridCol w="5904656"/>
              </a:tblGrid>
              <a:tr h="3096344">
                <a:tc>
                  <a:txBody>
                    <a:bodyPr/>
                    <a:lstStyle/>
                    <a:p>
                      <a:pPr algn="ctr"/>
                      <a:r>
                        <a:rPr lang="cs-CZ" sz="1800" dirty="0"/>
                        <a:t/>
                      </a:r>
                      <a:br>
                        <a:rPr lang="cs-CZ" sz="1800" dirty="0"/>
                      </a:br>
                      <a:r>
                        <a:rPr lang="cs-CZ" sz="1800" dirty="0">
                          <a:hlinkClick r:id="rId2" tooltip="Glycin"/>
                        </a:rPr>
                        <a:t>Glycin</a:t>
                      </a:r>
                      <a:r>
                        <a:rPr lang="cs-CZ" sz="1800" dirty="0"/>
                        <a:t> (</a:t>
                      </a:r>
                      <a:r>
                        <a:rPr lang="cs-CZ" sz="1800" dirty="0" err="1"/>
                        <a:t>Gly</a:t>
                      </a:r>
                      <a:r>
                        <a:rPr lang="cs-CZ" sz="1800" dirty="0"/>
                        <a:t>, G)</a:t>
                      </a:r>
                      <a:br>
                        <a:rPr lang="cs-CZ" sz="1800" dirty="0"/>
                      </a:br>
                      <a:endParaRPr lang="cs-CZ" sz="1800" dirty="0"/>
                    </a:p>
                  </a:txBody>
                  <a:tcPr marL="12285" marR="12285" marT="12285" marB="12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Obrázek 8" descr="Amminoacido_glicina_formula.png"/>
          <p:cNvPicPr>
            <a:picLocks noChangeAspect="1"/>
          </p:cNvPicPr>
          <p:nvPr/>
        </p:nvPicPr>
        <p:blipFill>
          <a:blip r:embed="rId3" cstate="print"/>
          <a:stretch>
            <a:fillRect/>
          </a:stretch>
        </p:blipFill>
        <p:spPr>
          <a:xfrm>
            <a:off x="3563887" y="315275"/>
            <a:ext cx="3240361" cy="2681678"/>
          </a:xfrm>
          <a:prstGeom prst="rect">
            <a:avLst/>
          </a:prstGeom>
        </p:spPr>
      </p:pic>
      <p:graphicFrame>
        <p:nvGraphicFramePr>
          <p:cNvPr id="11" name="Tabulka 10"/>
          <p:cNvGraphicFramePr>
            <a:graphicFrameLocks noGrp="1"/>
          </p:cNvGraphicFramePr>
          <p:nvPr/>
        </p:nvGraphicFramePr>
        <p:xfrm>
          <a:off x="431032" y="3356992"/>
          <a:ext cx="8317432" cy="2880320"/>
        </p:xfrm>
        <a:graphic>
          <a:graphicData uri="http://schemas.openxmlformats.org/drawingml/2006/table">
            <a:tbl>
              <a:tblPr/>
              <a:tblGrid>
                <a:gridCol w="2474608"/>
                <a:gridCol w="5842824"/>
              </a:tblGrid>
              <a:tr h="2880320">
                <a:tc>
                  <a:txBody>
                    <a:bodyPr/>
                    <a:lstStyle/>
                    <a:p>
                      <a:pPr algn="ctr"/>
                      <a:r>
                        <a:rPr lang="cs-CZ" dirty="0"/>
                        <a:t/>
                      </a:r>
                      <a:br>
                        <a:rPr lang="cs-CZ" dirty="0"/>
                      </a:br>
                      <a:r>
                        <a:rPr lang="cs-CZ" dirty="0">
                          <a:hlinkClick r:id="rId4" tooltip="Prolin"/>
                        </a:rPr>
                        <a:t>Prolin</a:t>
                      </a:r>
                      <a:r>
                        <a:rPr lang="cs-CZ" dirty="0"/>
                        <a:t> </a:t>
                      </a:r>
                      <a:r>
                        <a:rPr lang="cs-CZ" dirty="0" smtClean="0"/>
                        <a:t>(Pro, P)</a:t>
                      </a:r>
                      <a:endParaRPr lang="cs-CZ" dirty="0"/>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s-CZ" sz="1200" dirty="0"/>
                    </a:p>
                  </a:txBody>
                  <a:tcPr marL="58970" marR="58970" marT="29485" marB="294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2" name="Obrázek 11" descr="800px-Amminoacido_prolina_formula_svg.png"/>
          <p:cNvPicPr>
            <a:picLocks noChangeAspect="1"/>
          </p:cNvPicPr>
          <p:nvPr/>
        </p:nvPicPr>
        <p:blipFill>
          <a:blip r:embed="rId5" cstate="print"/>
          <a:stretch>
            <a:fillRect/>
          </a:stretch>
        </p:blipFill>
        <p:spPr>
          <a:xfrm>
            <a:off x="3275856" y="3429000"/>
            <a:ext cx="3867567" cy="27363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16632"/>
            <a:ext cx="8229600" cy="720080"/>
          </a:xfrm>
        </p:spPr>
        <p:txBody>
          <a:bodyPr/>
          <a:lstStyle/>
          <a:p>
            <a:r>
              <a:rPr lang="cs-CZ" sz="2000" dirty="0" smtClean="0">
                <a:solidFill>
                  <a:srgbClr val="FF0000"/>
                </a:solidFill>
                <a:latin typeface="Arial Black" pitchFamily="34" charset="0"/>
              </a:rPr>
              <a:t>PRIMÁRNÍ STRUKTURA proteinů II - KOLAGEN jako příklad</a:t>
            </a:r>
            <a:endParaRPr lang="cs-CZ" sz="20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a:xfrm>
            <a:off x="1619672" y="6381327"/>
            <a:ext cx="6624736" cy="340147"/>
          </a:xfrm>
        </p:spPr>
        <p:txBody>
          <a:bodyPr/>
          <a:lstStyle/>
          <a:p>
            <a:pPr>
              <a:defRPr/>
            </a:pPr>
            <a:r>
              <a:rPr lang="pl-PL" dirty="0" smtClean="0"/>
              <a:t>PŘÍRODNÍ POLYMERY PŘF MU  13 2013 BÍLKOVINNÁ VLÁKNA I</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19</a:t>
            </a:fld>
            <a:endParaRPr lang="sk-SK"/>
          </a:p>
        </p:txBody>
      </p:sp>
      <p:graphicFrame>
        <p:nvGraphicFramePr>
          <p:cNvPr id="19" name="Tabulka 18"/>
          <p:cNvGraphicFramePr>
            <a:graphicFrameLocks noGrp="1"/>
          </p:cNvGraphicFramePr>
          <p:nvPr/>
        </p:nvGraphicFramePr>
        <p:xfrm>
          <a:off x="467544" y="836712"/>
          <a:ext cx="8280920" cy="5474388"/>
        </p:xfrm>
        <a:graphic>
          <a:graphicData uri="http://schemas.openxmlformats.org/drawingml/2006/table">
            <a:tbl>
              <a:tblPr/>
              <a:tblGrid>
                <a:gridCol w="1035115"/>
                <a:gridCol w="1035115"/>
                <a:gridCol w="1035115"/>
                <a:gridCol w="1035115"/>
                <a:gridCol w="1035115"/>
                <a:gridCol w="1035115"/>
                <a:gridCol w="1035115"/>
                <a:gridCol w="1035115"/>
              </a:tblGrid>
              <a:tr h="266064">
                <a:tc>
                  <a:txBody>
                    <a:bodyPr/>
                    <a:lstStyle/>
                    <a:p>
                      <a:pPr>
                        <a:lnSpc>
                          <a:spcPct val="115000"/>
                        </a:lnSpc>
                        <a:spcAft>
                          <a:spcPts val="0"/>
                        </a:spcAft>
                      </a:pPr>
                      <a:r>
                        <a:rPr lang="cs-CZ" sz="1200" b="1" dirty="0">
                          <a:latin typeface="Verdana"/>
                          <a:ea typeface="Times New Roman"/>
                          <a:cs typeface="Times New Roman"/>
                        </a:rPr>
                        <a:t>AMK</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I</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II </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Verdana"/>
                          <a:ea typeface="Times New Roman"/>
                          <a:cs typeface="Times New Roman"/>
                        </a:rPr>
                        <a:t>Typ III </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IV </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Typ V</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064">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alfa1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alfa2    </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Calibri"/>
                        <a:ea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B</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3-Hyp</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0,0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2,5</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4-Hyp</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125</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Asp</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Thr</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Verdana"/>
                          <a:ea typeface="Times New Roman"/>
                          <a:cs typeface="Times New Roman"/>
                        </a:rPr>
                        <a:t>20</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Ser</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Glu</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74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71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Pro</a:t>
                      </a:r>
                      <a:endParaRPr lang="cs-CZ" sz="24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129</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113</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121</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107</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61</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97</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0000FF"/>
                          </a:solidFill>
                          <a:latin typeface="Arial Black" pitchFamily="34" charset="0"/>
                          <a:ea typeface="Times New Roman"/>
                          <a:cs typeface="Times New Roman"/>
                        </a:rPr>
                        <a:t>118</a:t>
                      </a:r>
                      <a:endParaRPr lang="cs-CZ" sz="2000" b="1" dirty="0">
                        <a:solidFill>
                          <a:srgbClr val="0000FF"/>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gn="ctr">
                        <a:lnSpc>
                          <a:spcPct val="115000"/>
                        </a:lnSpc>
                        <a:spcAft>
                          <a:spcPts val="0"/>
                        </a:spcAft>
                      </a:pPr>
                      <a:r>
                        <a:rPr lang="cs-CZ" sz="1400" b="1" dirty="0" err="1">
                          <a:solidFill>
                            <a:srgbClr val="FF0000"/>
                          </a:solidFill>
                          <a:latin typeface="Arial Black" pitchFamily="34" charset="0"/>
                          <a:ea typeface="Times New Roman"/>
                          <a:cs typeface="Times New Roman"/>
                        </a:rPr>
                        <a:t>Gly</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330</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336</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333</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350</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310</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319</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cs-CZ" sz="1400" b="1" dirty="0">
                          <a:solidFill>
                            <a:srgbClr val="FF0000"/>
                          </a:solidFill>
                          <a:latin typeface="Arial Black" pitchFamily="34" charset="0"/>
                          <a:ea typeface="Times New Roman"/>
                          <a:cs typeface="Times New Roman"/>
                        </a:rPr>
                        <a:t>322</a:t>
                      </a:r>
                      <a:endParaRPr lang="cs-CZ" sz="2000" b="1" dirty="0">
                        <a:solidFill>
                          <a:srgbClr val="FF0000"/>
                        </a:solidFill>
                        <a:latin typeface="Arial Black" pitchFamily="34" charset="0"/>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Ala</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Val</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Gys 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Met</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Ile</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Leu</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35</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Tyr</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Xhe</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27</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14</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Hyl</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Lys</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2</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10</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11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7,3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81">
                <a:tc>
                  <a:txBody>
                    <a:bodyPr/>
                    <a:lstStyle/>
                    <a:p>
                      <a:pPr>
                        <a:lnSpc>
                          <a:spcPct val="115000"/>
                        </a:lnSpc>
                        <a:spcAft>
                          <a:spcPts val="0"/>
                        </a:spcAft>
                      </a:pPr>
                      <a:r>
                        <a:rPr lang="cs-CZ" sz="1200" b="1">
                          <a:latin typeface="Verdana"/>
                          <a:ea typeface="Times New Roman"/>
                          <a:cs typeface="Times New Roman"/>
                        </a:rPr>
                        <a:t>Arg</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49</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51</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46</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33</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Verdana"/>
                          <a:ea typeface="Times New Roman"/>
                          <a:cs typeface="Times New Roman"/>
                        </a:rPr>
                        <a:t>68</a:t>
                      </a:r>
                      <a:endParaRPr lang="cs-CZ" sz="1800" b="1">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Verdana"/>
                          <a:ea typeface="Times New Roman"/>
                          <a:cs typeface="Times New Roman"/>
                        </a:rPr>
                        <a:t>50</a:t>
                      </a:r>
                      <a:endParaRPr lang="cs-CZ" sz="1800" b="1" dirty="0">
                        <a:latin typeface="Calibri"/>
                        <a:ea typeface="Calibri"/>
                        <a:cs typeface="Times New Roman"/>
                      </a:endParaRPr>
                    </a:p>
                  </a:txBody>
                  <a:tcPr marL="18510" marR="18510" marT="18510" marB="185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7" name="Zástupný symbol pro datum 5"/>
          <p:cNvSpPr>
            <a:spLocks noGrp="1"/>
          </p:cNvSpPr>
          <p:nvPr>
            <p:ph type="dt" sz="half" idx="10"/>
          </p:nvPr>
        </p:nvSpPr>
        <p:spPr>
          <a:noFill/>
        </p:spPr>
        <p:txBody>
          <a:bodyPr/>
          <a:lstStyle/>
          <a:p>
            <a:r>
              <a:rPr lang="cs-CZ" smtClean="0"/>
              <a:t>5. 12. 2013</a:t>
            </a:r>
            <a:endParaRPr lang="sk-SK"/>
          </a:p>
        </p:txBody>
      </p:sp>
      <p:sp>
        <p:nvSpPr>
          <p:cNvPr id="5122" name="Zástupný symbol pro zápatí 4"/>
          <p:cNvSpPr>
            <a:spLocks noGrp="1"/>
          </p:cNvSpPr>
          <p:nvPr>
            <p:ph type="ftr" sz="quarter" idx="11"/>
          </p:nvPr>
        </p:nvSpPr>
        <p:spPr>
          <a:xfrm>
            <a:off x="2267744" y="6245225"/>
            <a:ext cx="5544616" cy="352127"/>
          </a:xfrm>
          <a:noFill/>
        </p:spPr>
        <p:txBody>
          <a:bodyPr/>
          <a:lstStyle/>
          <a:p>
            <a:r>
              <a:rPr lang="pl-PL" dirty="0" smtClean="0"/>
              <a:t>PŘÍRODNÍ POLYMERY PŘF MU  13 2013 BÍLKOVINNÁ VLÁKNA I</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179512" y="332657"/>
          <a:ext cx="8784976" cy="5799211"/>
        </p:xfrm>
        <a:graphic>
          <a:graphicData uri="http://schemas.openxmlformats.org/drawingml/2006/table">
            <a:tbl>
              <a:tblPr/>
              <a:tblGrid>
                <a:gridCol w="668749"/>
                <a:gridCol w="1203459"/>
                <a:gridCol w="6912768"/>
              </a:tblGrid>
              <a:tr h="394010">
                <a:tc>
                  <a:txBody>
                    <a:bodyPr/>
                    <a:lstStyle/>
                    <a:p>
                      <a:pPr marL="347345" indent="-347345" algn="ctr" fontAlgn="b">
                        <a:lnSpc>
                          <a:spcPct val="115000"/>
                        </a:lnSpc>
                        <a:spcAft>
                          <a:spcPts val="0"/>
                        </a:spcAft>
                      </a:pPr>
                      <a:r>
                        <a:rPr lang="sk-SK" sz="1100" b="1" kern="1200" dirty="0">
                          <a:solidFill>
                            <a:srgbClr val="000000"/>
                          </a:solidFill>
                          <a:latin typeface="Arial"/>
                          <a:ea typeface="Times New Roman"/>
                          <a:cs typeface="Times New Roman"/>
                        </a:rPr>
                        <a:t>LEKCE</a:t>
                      </a:r>
                      <a:endParaRPr lang="cs-CZ" sz="10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400" kern="1200" dirty="0" err="1">
                          <a:solidFill>
                            <a:srgbClr val="000000"/>
                          </a:solidFill>
                          <a:latin typeface="Arial Black"/>
                          <a:ea typeface="Times New Roman"/>
                          <a:cs typeface="Arial"/>
                        </a:rPr>
                        <a:t>datum</a:t>
                      </a:r>
                      <a:r>
                        <a:rPr lang="sk-SK" sz="1400" kern="1200" dirty="0">
                          <a:solidFill>
                            <a:srgbClr val="000000"/>
                          </a:solidFill>
                          <a:latin typeface="Arial"/>
                          <a:ea typeface="Times New Roman"/>
                          <a:cs typeface="Times New Roman"/>
                        </a:rPr>
                        <a:t> </a:t>
                      </a:r>
                      <a:endParaRPr lang="cs-CZ" sz="10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2000" kern="1200" dirty="0">
                          <a:solidFill>
                            <a:srgbClr val="000000"/>
                          </a:solidFill>
                          <a:latin typeface="Arial Black"/>
                          <a:ea typeface="Times New Roman"/>
                          <a:cs typeface="Arial"/>
                        </a:rPr>
                        <a:t>téma </a:t>
                      </a:r>
                      <a:endParaRPr lang="cs-CZ" sz="10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77">
                <a:tc>
                  <a:txBody>
                    <a:bodyPr/>
                    <a:lstStyle/>
                    <a:p>
                      <a:pPr marL="347345" indent="-347345" algn="ctr" fontAlgn="b">
                        <a:lnSpc>
                          <a:spcPct val="115000"/>
                        </a:lnSpc>
                        <a:spcAft>
                          <a:spcPts val="0"/>
                        </a:spcAft>
                      </a:pPr>
                      <a:r>
                        <a:rPr lang="sk-SK" sz="1200" b="1" kern="1200" dirty="0">
                          <a:solidFill>
                            <a:srgbClr val="000000"/>
                          </a:solidFill>
                          <a:latin typeface="Arial"/>
                          <a:ea typeface="Times New Roman"/>
                          <a:cs typeface="Times New Roman"/>
                        </a:rPr>
                        <a:t>1</a:t>
                      </a:r>
                      <a:endParaRPr lang="cs-CZ" sz="1200" b="1"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200" b="1" kern="1200" dirty="0">
                          <a:solidFill>
                            <a:srgbClr val="000000"/>
                          </a:solidFill>
                          <a:latin typeface="Arial"/>
                          <a:ea typeface="Times New Roman"/>
                          <a:cs typeface="Times New Roman"/>
                        </a:rPr>
                        <a:t>19.IX.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fontAlgn="b">
                        <a:lnSpc>
                          <a:spcPct val="115000"/>
                        </a:lnSpc>
                        <a:spcAft>
                          <a:spcPts val="0"/>
                        </a:spcAft>
                      </a:pPr>
                      <a:r>
                        <a:rPr lang="sk-SK" sz="1400" b="1" kern="1200" dirty="0">
                          <a:solidFill>
                            <a:srgbClr val="008000"/>
                          </a:solidFill>
                          <a:latin typeface="Arial"/>
                          <a:ea typeface="Times New Roman"/>
                          <a:cs typeface="Times New Roman"/>
                        </a:rPr>
                        <a:t>Úvod do </a:t>
                      </a:r>
                      <a:r>
                        <a:rPr lang="sk-SK" sz="1400" b="1" kern="1200" dirty="0" err="1">
                          <a:solidFill>
                            <a:srgbClr val="008000"/>
                          </a:solidFill>
                          <a:latin typeface="Arial"/>
                          <a:ea typeface="Times New Roman"/>
                          <a:cs typeface="Times New Roman"/>
                        </a:rPr>
                        <a:t>předmětu</a:t>
                      </a:r>
                      <a:r>
                        <a:rPr lang="sk-SK" sz="1400" b="1" kern="1200" dirty="0">
                          <a:solidFill>
                            <a:srgbClr val="008000"/>
                          </a:solidFill>
                          <a:latin typeface="Arial"/>
                          <a:ea typeface="Times New Roman"/>
                          <a:cs typeface="Times New Roman"/>
                        </a:rPr>
                        <a:t> </a:t>
                      </a:r>
                      <a:r>
                        <a:rPr lang="sk-SK" sz="1400" b="1" kern="1200" dirty="0">
                          <a:solidFill>
                            <a:srgbClr val="FF0000"/>
                          </a:solidFill>
                          <a:latin typeface="Arial"/>
                          <a:ea typeface="Times New Roman"/>
                          <a:cs typeface="Times New Roman"/>
                        </a:rPr>
                        <a:t>- </a:t>
                      </a:r>
                      <a:r>
                        <a:rPr lang="cs-CZ" sz="1400" b="1" kern="1200" dirty="0">
                          <a:solidFill>
                            <a:srgbClr val="000000"/>
                          </a:solidFill>
                          <a:latin typeface="Arial"/>
                          <a:ea typeface="Times New Roman"/>
                          <a:cs typeface="Times New Roman"/>
                        </a:rPr>
                        <a:t>Struktura a názvosloví přírodních polymerů, literatura </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95777">
                <a:tc>
                  <a:txBody>
                    <a:bodyPr/>
                    <a:lstStyle/>
                    <a:p>
                      <a:pPr marL="347345" indent="-347345" algn="ctr" fontAlgn="b">
                        <a:lnSpc>
                          <a:spcPct val="115000"/>
                        </a:lnSpc>
                        <a:spcAft>
                          <a:spcPts val="0"/>
                        </a:spcAft>
                      </a:pPr>
                      <a:r>
                        <a:rPr lang="sk-SK" sz="1200" b="1" kern="1200" dirty="0">
                          <a:solidFill>
                            <a:srgbClr val="000000"/>
                          </a:solidFill>
                          <a:latin typeface="Arial"/>
                          <a:ea typeface="Times New Roman"/>
                          <a:cs typeface="Times New Roman"/>
                        </a:rPr>
                        <a:t>2</a:t>
                      </a:r>
                      <a:endParaRPr lang="cs-CZ" sz="1200" b="1"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200" b="1" kern="1200" dirty="0">
                          <a:solidFill>
                            <a:srgbClr val="000000"/>
                          </a:solidFill>
                          <a:latin typeface="Arial"/>
                          <a:ea typeface="Times New Roman"/>
                          <a:cs typeface="Times New Roman"/>
                        </a:rPr>
                        <a:t>26. IX.</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fontAlgn="b">
                        <a:lnSpc>
                          <a:spcPct val="115000"/>
                        </a:lnSpc>
                        <a:spcAft>
                          <a:spcPts val="0"/>
                        </a:spcAft>
                      </a:pPr>
                      <a:r>
                        <a:rPr lang="sk-SK" sz="1400" b="1" kern="1200" dirty="0">
                          <a:solidFill>
                            <a:srgbClr val="000000"/>
                          </a:solidFill>
                          <a:latin typeface="Arial"/>
                          <a:ea typeface="Times New Roman"/>
                          <a:cs typeface="Times New Roman"/>
                        </a:rPr>
                        <a:t>Deriváty </a:t>
                      </a:r>
                      <a:r>
                        <a:rPr lang="sk-SK" sz="1400" b="1" kern="1200" dirty="0" err="1">
                          <a:solidFill>
                            <a:srgbClr val="000000"/>
                          </a:solidFill>
                          <a:latin typeface="Arial"/>
                          <a:ea typeface="Times New Roman"/>
                          <a:cs typeface="Times New Roman"/>
                        </a:rPr>
                        <a:t>kyselin</a:t>
                      </a:r>
                      <a:r>
                        <a:rPr lang="sk-SK" sz="1400" b="1" kern="1200" dirty="0">
                          <a:solidFill>
                            <a:srgbClr val="000000"/>
                          </a:solidFill>
                          <a:latin typeface="Arial"/>
                          <a:ea typeface="Times New Roman"/>
                          <a:cs typeface="Times New Roman"/>
                        </a:rPr>
                        <a:t>, - </a:t>
                      </a:r>
                      <a:r>
                        <a:rPr lang="sk-SK" sz="1400" b="1" kern="1200" dirty="0" err="1">
                          <a:solidFill>
                            <a:srgbClr val="000000"/>
                          </a:solidFill>
                          <a:latin typeface="Arial"/>
                          <a:ea typeface="Times New Roman"/>
                          <a:cs typeface="Times New Roman"/>
                        </a:rPr>
                        <a:t>přírodní</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pryskyřice</a:t>
                      </a:r>
                      <a:r>
                        <a:rPr lang="sk-SK" sz="1400" b="1" kern="1200" dirty="0">
                          <a:solidFill>
                            <a:srgbClr val="000000"/>
                          </a:solidFill>
                          <a:latin typeface="Arial"/>
                          <a:ea typeface="Times New Roman"/>
                          <a:cs typeface="Times New Roman"/>
                        </a:rPr>
                        <a:t>, </a:t>
                      </a:r>
                      <a:r>
                        <a:rPr lang="sk-SK" sz="1400" b="1" kern="1200" dirty="0" err="1">
                          <a:solidFill>
                            <a:srgbClr val="000000"/>
                          </a:solidFill>
                          <a:latin typeface="Arial"/>
                          <a:ea typeface="Times New Roman"/>
                          <a:cs typeface="Times New Roman"/>
                        </a:rPr>
                        <a:t>vysýchavé</a:t>
                      </a:r>
                      <a:r>
                        <a:rPr lang="sk-SK" sz="1400" b="1" kern="1200" dirty="0">
                          <a:solidFill>
                            <a:srgbClr val="000000"/>
                          </a:solidFill>
                          <a:latin typeface="Arial"/>
                          <a:ea typeface="Times New Roman"/>
                          <a:cs typeface="Times New Roman"/>
                        </a:rPr>
                        <a:t> oleje, šelak</a:t>
                      </a:r>
                      <a:endParaRPr lang="cs-CZ" sz="11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95613">
                <a:tc>
                  <a:txBody>
                    <a:bodyPr/>
                    <a:lstStyle/>
                    <a:p>
                      <a:pPr marL="347345" indent="-347345" algn="ctr" fontAlgn="b">
                        <a:lnSpc>
                          <a:spcPct val="115000"/>
                        </a:lnSpc>
                        <a:spcAft>
                          <a:spcPts val="0"/>
                        </a:spcAft>
                      </a:pPr>
                      <a:r>
                        <a:rPr lang="sk-SK" sz="1200" b="1" kern="1200" dirty="0">
                          <a:solidFill>
                            <a:schemeClr val="tx1"/>
                          </a:solidFill>
                          <a:latin typeface="Arial"/>
                          <a:ea typeface="Times New Roman"/>
                          <a:cs typeface="Times New Roman"/>
                        </a:rPr>
                        <a:t>3</a:t>
                      </a:r>
                      <a:endParaRPr lang="cs-CZ" sz="12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200" b="1" kern="1200" dirty="0">
                          <a:solidFill>
                            <a:schemeClr val="tx1"/>
                          </a:solidFill>
                          <a:latin typeface="Arial"/>
                          <a:ea typeface="Times New Roman"/>
                          <a:cs typeface="Times New Roman"/>
                        </a:rPr>
                        <a:t>3. X.</a:t>
                      </a:r>
                      <a:endParaRPr lang="cs-CZ" sz="12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cs-CZ" sz="1400" b="1" kern="1200" dirty="0" smtClean="0">
                          <a:solidFill>
                            <a:schemeClr val="tx1"/>
                          </a:solidFill>
                          <a:latin typeface="Arial"/>
                          <a:ea typeface="Times New Roman"/>
                          <a:cs typeface="Times New Roman"/>
                        </a:rPr>
                        <a:t>Vosky</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95777">
                <a:tc>
                  <a:txBody>
                    <a:bodyPr/>
                    <a:lstStyle/>
                    <a:p>
                      <a:pPr marL="347345" indent="-347345" algn="ctr" fontAlgn="b">
                        <a:lnSpc>
                          <a:spcPct val="115000"/>
                        </a:lnSpc>
                        <a:spcAft>
                          <a:spcPts val="0"/>
                        </a:spcAft>
                      </a:pPr>
                      <a:r>
                        <a:rPr lang="sk-SK" sz="1200" b="1" kern="1200" dirty="0">
                          <a:solidFill>
                            <a:schemeClr val="tx1"/>
                          </a:solidFill>
                          <a:latin typeface="Arial"/>
                          <a:ea typeface="Times New Roman"/>
                          <a:cs typeface="Times New Roman"/>
                        </a:rPr>
                        <a:t>4</a:t>
                      </a:r>
                      <a:endParaRPr lang="cs-CZ" sz="12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200" b="1" kern="1200" dirty="0">
                          <a:solidFill>
                            <a:schemeClr val="tx1"/>
                          </a:solidFill>
                          <a:latin typeface="Arial"/>
                          <a:ea typeface="Times New Roman"/>
                          <a:cs typeface="Times New Roman"/>
                        </a:rPr>
                        <a:t>10. X.</a:t>
                      </a:r>
                      <a:endParaRPr lang="cs-CZ" sz="12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cs-CZ" sz="1400" b="1" kern="1200" dirty="0" smtClean="0">
                          <a:solidFill>
                            <a:schemeClr val="tx1"/>
                          </a:solidFill>
                          <a:latin typeface="+mn-lt"/>
                          <a:ea typeface="Times New Roman"/>
                          <a:cs typeface="Times New Roman"/>
                        </a:rPr>
                        <a:t>Přírodní</a:t>
                      </a:r>
                      <a:r>
                        <a:rPr lang="cs-CZ" sz="1400" b="1" kern="1200" baseline="0" dirty="0" smtClean="0">
                          <a:solidFill>
                            <a:schemeClr val="tx1"/>
                          </a:solidFill>
                          <a:latin typeface="+mn-lt"/>
                          <a:ea typeface="Times New Roman"/>
                          <a:cs typeface="Times New Roman"/>
                        </a:rPr>
                        <a:t> gumy.</a:t>
                      </a:r>
                      <a:r>
                        <a:rPr lang="cs-CZ" sz="1400" b="1" kern="1200" dirty="0" smtClean="0">
                          <a:solidFill>
                            <a:schemeClr val="tx1"/>
                          </a:solidFill>
                          <a:latin typeface="+mn-lt"/>
                          <a:ea typeface="Times New Roman"/>
                          <a:cs typeface="Times New Roman"/>
                        </a:rPr>
                        <a:t> </a:t>
                      </a:r>
                      <a:endParaRPr lang="cs-CZ" sz="140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95777">
                <a:tc>
                  <a:txBody>
                    <a:bodyPr/>
                    <a:lstStyle/>
                    <a:p>
                      <a:pPr marL="347345" indent="-347345" algn="ctr" fontAlgn="b">
                        <a:lnSpc>
                          <a:spcPct val="115000"/>
                        </a:lnSpc>
                        <a:spcAft>
                          <a:spcPts val="0"/>
                        </a:spcAft>
                      </a:pPr>
                      <a:r>
                        <a:rPr lang="sk-SK" sz="1200" b="1" kern="1200" dirty="0">
                          <a:solidFill>
                            <a:schemeClr val="tx1"/>
                          </a:solidFill>
                          <a:latin typeface="Arial"/>
                          <a:ea typeface="Times New Roman"/>
                          <a:cs typeface="Times New Roman"/>
                        </a:rPr>
                        <a:t>5</a:t>
                      </a:r>
                      <a:endParaRPr lang="cs-CZ" sz="12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sz="1200" b="1" kern="1200" dirty="0" smtClean="0">
                          <a:solidFill>
                            <a:schemeClr val="tx1"/>
                          </a:solidFill>
                          <a:latin typeface="+mn-lt"/>
                          <a:ea typeface="Times New Roman"/>
                          <a:cs typeface="Times New Roman"/>
                        </a:rPr>
                        <a:t>10. X.</a:t>
                      </a:r>
                      <a:endParaRPr lang="cs-CZ" sz="1200" dirty="0">
                        <a:solidFill>
                          <a:schemeClr val="tx1"/>
                        </a:solidFill>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r>
                        <a:rPr lang="cs-CZ" sz="1400" b="1" kern="1200" dirty="0" err="1" smtClean="0">
                          <a:solidFill>
                            <a:schemeClr val="tx1"/>
                          </a:solidFill>
                          <a:latin typeface="+mn-lt"/>
                          <a:ea typeface="Times New Roman"/>
                          <a:cs typeface="Times New Roman"/>
                        </a:rPr>
                        <a:t>Polyterpeny</a:t>
                      </a:r>
                      <a:r>
                        <a:rPr lang="cs-CZ" sz="1400" b="1" kern="1200" dirty="0" smtClean="0">
                          <a:solidFill>
                            <a:schemeClr val="tx1"/>
                          </a:solidFill>
                          <a:latin typeface="+mn-lt"/>
                          <a:ea typeface="Times New Roman"/>
                          <a:cs typeface="Times New Roman"/>
                        </a:rPr>
                        <a:t> – přírodní kaučuk, získávání, zpracování a modifikace </a:t>
                      </a:r>
                      <a:endParaRPr lang="cs-CZ" sz="1400" dirty="0">
                        <a:solidFill>
                          <a:schemeClr val="tx1"/>
                        </a:solidFill>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95777">
                <a:tc>
                  <a:txBody>
                    <a:bodyPr/>
                    <a:lstStyle/>
                    <a:p>
                      <a:pPr marL="347345" indent="-347345" algn="ctr" fontAlgn="b">
                        <a:lnSpc>
                          <a:spcPct val="115000"/>
                        </a:lnSpc>
                        <a:spcAft>
                          <a:spcPts val="0"/>
                        </a:spcAft>
                      </a:pPr>
                      <a:r>
                        <a:rPr lang="sk-SK" sz="1200" b="1" kern="1200" dirty="0">
                          <a:solidFill>
                            <a:schemeClr val="tx1"/>
                          </a:solidFill>
                          <a:latin typeface="Arial"/>
                          <a:ea typeface="Times New Roman"/>
                          <a:cs typeface="Times New Roman"/>
                        </a:rPr>
                        <a:t>6</a:t>
                      </a:r>
                      <a:endParaRPr lang="cs-CZ" sz="12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200" b="1" kern="1200" dirty="0">
                          <a:solidFill>
                            <a:schemeClr val="tx1"/>
                          </a:solidFill>
                          <a:latin typeface="Arial"/>
                          <a:ea typeface="Times New Roman"/>
                          <a:cs typeface="Times New Roman"/>
                        </a:rPr>
                        <a:t>17. X.</a:t>
                      </a:r>
                      <a:endParaRPr lang="cs-CZ" sz="12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cs-CZ" sz="1400" b="1" kern="1200" dirty="0" err="1" smtClean="0">
                          <a:solidFill>
                            <a:schemeClr val="tx1"/>
                          </a:solidFill>
                          <a:latin typeface="Arial"/>
                          <a:ea typeface="Times New Roman"/>
                          <a:cs typeface="Times New Roman"/>
                        </a:rPr>
                        <a:t>Polyfenoly</a:t>
                      </a:r>
                      <a:r>
                        <a:rPr lang="cs-CZ" sz="1400" b="1" kern="1200" dirty="0" smtClean="0">
                          <a:solidFill>
                            <a:schemeClr val="tx1"/>
                          </a:solidFill>
                          <a:latin typeface="Arial"/>
                          <a:ea typeface="Times New Roman"/>
                          <a:cs typeface="Times New Roman"/>
                        </a:rPr>
                        <a:t> </a:t>
                      </a:r>
                      <a:r>
                        <a:rPr lang="cs-CZ" sz="1400" b="1" kern="1200" dirty="0">
                          <a:solidFill>
                            <a:schemeClr val="tx1"/>
                          </a:solidFill>
                          <a:latin typeface="Arial"/>
                          <a:ea typeface="Times New Roman"/>
                          <a:cs typeface="Times New Roman"/>
                        </a:rPr>
                        <a:t>– lignin, </a:t>
                      </a:r>
                      <a:r>
                        <a:rPr lang="cs-CZ" sz="1400" b="1" kern="1200" dirty="0" err="1">
                          <a:solidFill>
                            <a:schemeClr val="tx1"/>
                          </a:solidFill>
                          <a:latin typeface="Arial"/>
                          <a:ea typeface="Times New Roman"/>
                          <a:cs typeface="Times New Roman"/>
                        </a:rPr>
                        <a:t>huminové</a:t>
                      </a:r>
                      <a:r>
                        <a:rPr lang="cs-CZ" sz="1400" b="1" kern="1200" dirty="0">
                          <a:solidFill>
                            <a:schemeClr val="tx1"/>
                          </a:solidFill>
                          <a:latin typeface="Arial"/>
                          <a:ea typeface="Times New Roman"/>
                          <a:cs typeface="Times New Roman"/>
                        </a:rPr>
                        <a:t> </a:t>
                      </a:r>
                      <a:r>
                        <a:rPr lang="cs-CZ" sz="1400" b="1" kern="1200" dirty="0" smtClean="0">
                          <a:solidFill>
                            <a:schemeClr val="tx1"/>
                          </a:solidFill>
                          <a:latin typeface="Arial"/>
                          <a:ea typeface="Times New Roman"/>
                          <a:cs typeface="Times New Roman"/>
                        </a:rPr>
                        <a:t>kyseliny, třísloviny </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98930">
                <a:tc>
                  <a:txBody>
                    <a:bodyPr/>
                    <a:lstStyle/>
                    <a:p>
                      <a:pPr marL="347345" indent="-347345" algn="ctr" fontAlgn="b">
                        <a:lnSpc>
                          <a:spcPct val="115000"/>
                        </a:lnSpc>
                        <a:spcAft>
                          <a:spcPts val="0"/>
                        </a:spcAft>
                      </a:pPr>
                      <a:r>
                        <a:rPr lang="sk-SK" sz="1400" b="1" kern="1200" dirty="0">
                          <a:solidFill>
                            <a:schemeClr val="tx1"/>
                          </a:solidFill>
                          <a:latin typeface="Arial"/>
                          <a:ea typeface="Times New Roman"/>
                          <a:cs typeface="Times New Roman"/>
                        </a:rPr>
                        <a:t>7</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400" b="1" kern="1200" dirty="0">
                          <a:solidFill>
                            <a:schemeClr val="tx1"/>
                          </a:solidFill>
                          <a:latin typeface="Arial"/>
                          <a:ea typeface="Times New Roman"/>
                          <a:cs typeface="Times New Roman"/>
                        </a:rPr>
                        <a:t>24. X.</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cs-CZ" sz="1400" b="1" kern="1200" dirty="0">
                          <a:solidFill>
                            <a:schemeClr val="tx1"/>
                          </a:solidFill>
                          <a:latin typeface="Arial"/>
                          <a:ea typeface="Times New Roman"/>
                          <a:cs typeface="Times New Roman"/>
                        </a:rPr>
                        <a:t>Polysacharidy I – škrob </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95777">
                <a:tc>
                  <a:txBody>
                    <a:bodyPr/>
                    <a:lstStyle/>
                    <a:p>
                      <a:pPr marL="347345" indent="-347345" algn="ctr" fontAlgn="b">
                        <a:lnSpc>
                          <a:spcPct val="115000"/>
                        </a:lnSpc>
                        <a:spcAft>
                          <a:spcPts val="0"/>
                        </a:spcAft>
                      </a:pPr>
                      <a:r>
                        <a:rPr lang="sk-SK" sz="1400" b="1" kern="1200" dirty="0">
                          <a:solidFill>
                            <a:schemeClr val="tx1"/>
                          </a:solidFill>
                          <a:latin typeface="Arial"/>
                          <a:ea typeface="Times New Roman"/>
                          <a:cs typeface="Times New Roman"/>
                        </a:rPr>
                        <a:t>8</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400" b="1" kern="1200" dirty="0">
                          <a:solidFill>
                            <a:schemeClr val="tx1"/>
                          </a:solidFill>
                          <a:latin typeface="Arial"/>
                          <a:ea typeface="Times New Roman"/>
                          <a:cs typeface="Times New Roman"/>
                        </a:rPr>
                        <a:t>31. X.</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15000"/>
                        </a:lnSpc>
                        <a:spcAft>
                          <a:spcPts val="0"/>
                        </a:spcAft>
                      </a:pPr>
                      <a:r>
                        <a:rPr lang="cs-CZ" sz="1400" b="1" kern="1200" dirty="0">
                          <a:solidFill>
                            <a:schemeClr val="tx1"/>
                          </a:solidFill>
                          <a:latin typeface="Arial"/>
                          <a:ea typeface="Times New Roman"/>
                          <a:cs typeface="Times New Roman"/>
                        </a:rPr>
                        <a:t>Polysacharidy II –  celulóza </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94751">
                <a:tc>
                  <a:txBody>
                    <a:bodyPr/>
                    <a:lstStyle/>
                    <a:p>
                      <a:pPr marL="347345" indent="-347345" algn="ctr" fontAlgn="b">
                        <a:lnSpc>
                          <a:spcPct val="115000"/>
                        </a:lnSpc>
                        <a:spcAft>
                          <a:spcPts val="0"/>
                        </a:spcAft>
                      </a:pPr>
                      <a:r>
                        <a:rPr lang="sk-SK" sz="1400" b="1" kern="1200" dirty="0">
                          <a:solidFill>
                            <a:schemeClr val="tx1"/>
                          </a:solidFill>
                          <a:latin typeface="Arial"/>
                          <a:ea typeface="Times New Roman"/>
                          <a:cs typeface="Times New Roman"/>
                        </a:rPr>
                        <a:t>9</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400" b="1" kern="1200" dirty="0">
                          <a:solidFill>
                            <a:schemeClr val="tx1"/>
                          </a:solidFill>
                          <a:latin typeface="Arial"/>
                          <a:ea typeface="Times New Roman"/>
                          <a:cs typeface="Times New Roman"/>
                        </a:rPr>
                        <a:t>7. XI.</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k-SK" sz="1400" b="1" kern="1200" dirty="0" err="1" smtClean="0">
                          <a:solidFill>
                            <a:schemeClr val="tx1"/>
                          </a:solidFill>
                          <a:latin typeface="+mn-lt"/>
                          <a:ea typeface="Times New Roman"/>
                          <a:cs typeface="Times New Roman"/>
                        </a:rPr>
                        <a:t>Kasein</a:t>
                      </a:r>
                      <a:r>
                        <a:rPr lang="sk-SK" sz="1400" b="1" kern="1200" dirty="0" smtClean="0">
                          <a:solidFill>
                            <a:schemeClr val="tx1"/>
                          </a:solidFill>
                          <a:latin typeface="+mn-lt"/>
                          <a:ea typeface="Times New Roman"/>
                          <a:cs typeface="Times New Roman"/>
                        </a:rPr>
                        <a:t>, </a:t>
                      </a:r>
                      <a:r>
                        <a:rPr lang="sk-SK" sz="1400" b="1" kern="1200" dirty="0" err="1" smtClean="0">
                          <a:solidFill>
                            <a:schemeClr val="tx1"/>
                          </a:solidFill>
                          <a:latin typeface="+mn-lt"/>
                          <a:ea typeface="Times New Roman"/>
                          <a:cs typeface="Times New Roman"/>
                        </a:rPr>
                        <a:t>syrovátka</a:t>
                      </a:r>
                      <a:r>
                        <a:rPr lang="sk-SK" sz="1400" b="1" kern="1200" dirty="0" smtClean="0">
                          <a:solidFill>
                            <a:schemeClr val="tx1"/>
                          </a:solidFill>
                          <a:latin typeface="+mn-lt"/>
                          <a:ea typeface="Times New Roman"/>
                          <a:cs typeface="Times New Roman"/>
                        </a:rPr>
                        <a:t>, vaječné </a:t>
                      </a:r>
                      <a:r>
                        <a:rPr lang="sk-SK" sz="1400" b="1" kern="1200" dirty="0" err="1" smtClean="0">
                          <a:solidFill>
                            <a:schemeClr val="tx1"/>
                          </a:solidFill>
                          <a:latin typeface="+mn-lt"/>
                          <a:ea typeface="Times New Roman"/>
                          <a:cs typeface="Times New Roman"/>
                        </a:rPr>
                        <a:t>proteiny</a:t>
                      </a:r>
                      <a:r>
                        <a:rPr lang="sk-SK" sz="1400" b="1" kern="1200" dirty="0" smtClean="0">
                          <a:solidFill>
                            <a:schemeClr val="tx1"/>
                          </a:solidFill>
                          <a:latin typeface="+mn-lt"/>
                          <a:ea typeface="Times New Roman"/>
                          <a:cs typeface="Times New Roman"/>
                        </a:rPr>
                        <a:t> </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94751">
                <a:tc>
                  <a:txBody>
                    <a:bodyPr/>
                    <a:lstStyle/>
                    <a:p>
                      <a:pPr marL="347345" indent="-347345" algn="ctr" fontAlgn="b">
                        <a:lnSpc>
                          <a:spcPct val="115000"/>
                        </a:lnSpc>
                        <a:spcAft>
                          <a:spcPts val="0"/>
                        </a:spcAft>
                      </a:pPr>
                      <a:r>
                        <a:rPr lang="sk-SK" sz="1400" b="1" kern="1200" dirty="0">
                          <a:solidFill>
                            <a:schemeClr val="tx1"/>
                          </a:solidFill>
                          <a:latin typeface="+mn-lt"/>
                          <a:ea typeface="Times New Roman"/>
                          <a:cs typeface="Times New Roman"/>
                        </a:rPr>
                        <a:t>10</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400" b="1" kern="1200" dirty="0">
                          <a:solidFill>
                            <a:schemeClr val="tx1"/>
                          </a:solidFill>
                          <a:latin typeface="+mn-lt"/>
                          <a:ea typeface="Times New Roman"/>
                          <a:cs typeface="Times New Roman"/>
                        </a:rPr>
                        <a:t>14. XI.</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sk-SK" sz="1400" b="1" kern="1200" dirty="0" err="1" smtClean="0">
                          <a:solidFill>
                            <a:schemeClr val="tx1"/>
                          </a:solidFill>
                          <a:latin typeface="+mn-lt"/>
                          <a:ea typeface="Times New Roman"/>
                          <a:cs typeface="Times New Roman"/>
                        </a:rPr>
                        <a:t>Identifikace</a:t>
                      </a:r>
                      <a:r>
                        <a:rPr lang="sk-SK" sz="1400" b="1" kern="1200" dirty="0" smtClean="0">
                          <a:solidFill>
                            <a:schemeClr val="tx1"/>
                          </a:solidFill>
                          <a:latin typeface="+mn-lt"/>
                          <a:ea typeface="Times New Roman"/>
                          <a:cs typeface="Times New Roman"/>
                        </a:rPr>
                        <a:t> </a:t>
                      </a:r>
                      <a:r>
                        <a:rPr lang="sk-SK" sz="1400" b="1" kern="1200" dirty="0" err="1" smtClean="0">
                          <a:solidFill>
                            <a:schemeClr val="tx1"/>
                          </a:solidFill>
                          <a:latin typeface="+mn-lt"/>
                          <a:ea typeface="Times New Roman"/>
                          <a:cs typeface="Times New Roman"/>
                        </a:rPr>
                        <a:t>přírodních</a:t>
                      </a:r>
                      <a:r>
                        <a:rPr lang="sk-SK" sz="1400" b="1" kern="1200" dirty="0" smtClean="0">
                          <a:solidFill>
                            <a:schemeClr val="tx1"/>
                          </a:solidFill>
                          <a:latin typeface="+mn-lt"/>
                          <a:ea typeface="Times New Roman"/>
                          <a:cs typeface="Times New Roman"/>
                        </a:rPr>
                        <a:t> </a:t>
                      </a:r>
                      <a:r>
                        <a:rPr lang="sk-SK" sz="1400" b="1" kern="1200" dirty="0" err="1" smtClean="0">
                          <a:solidFill>
                            <a:schemeClr val="tx1"/>
                          </a:solidFill>
                          <a:latin typeface="+mn-lt"/>
                          <a:ea typeface="Times New Roman"/>
                          <a:cs typeface="Times New Roman"/>
                        </a:rPr>
                        <a:t>látek</a:t>
                      </a:r>
                      <a:endParaRPr lang="cs-CZ" sz="1400" b="1"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25300">
                <a:tc>
                  <a:txBody>
                    <a:bodyPr/>
                    <a:lstStyle/>
                    <a:p>
                      <a:pPr marL="347345" indent="-347345" algn="ctr" fontAlgn="b">
                        <a:lnSpc>
                          <a:spcPct val="115000"/>
                        </a:lnSpc>
                        <a:spcAft>
                          <a:spcPts val="0"/>
                        </a:spcAft>
                      </a:pPr>
                      <a:r>
                        <a:rPr lang="sk-SK" sz="1400" b="1" kern="1200" dirty="0">
                          <a:solidFill>
                            <a:schemeClr val="tx1"/>
                          </a:solidFill>
                          <a:latin typeface="Arial"/>
                          <a:ea typeface="Times New Roman"/>
                          <a:cs typeface="Times New Roman"/>
                        </a:rPr>
                        <a:t>11</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algn="ctr" fontAlgn="b">
                        <a:lnSpc>
                          <a:spcPct val="115000"/>
                        </a:lnSpc>
                        <a:spcAft>
                          <a:spcPts val="0"/>
                        </a:spcAft>
                      </a:pPr>
                      <a:r>
                        <a:rPr lang="sk-SK" sz="1400" b="1" kern="1200" dirty="0">
                          <a:solidFill>
                            <a:schemeClr val="tx1"/>
                          </a:solidFill>
                          <a:latin typeface="Arial"/>
                          <a:ea typeface="Times New Roman"/>
                          <a:cs typeface="Times New Roman"/>
                        </a:rPr>
                        <a:t>21. XI.</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marR="0" indent="-347345" algn="l" defTabSz="914400" rtl="0" eaLnBrk="1" fontAlgn="b" latinLnBrk="0" hangingPunct="1">
                        <a:lnSpc>
                          <a:spcPct val="115000"/>
                        </a:lnSpc>
                        <a:spcBef>
                          <a:spcPts val="0"/>
                        </a:spcBef>
                        <a:spcAft>
                          <a:spcPts val="0"/>
                        </a:spcAft>
                        <a:buClrTx/>
                        <a:buSzTx/>
                        <a:buFontTx/>
                        <a:buNone/>
                        <a:tabLst/>
                        <a:defRPr/>
                      </a:pPr>
                      <a:r>
                        <a:rPr lang="sk-SK" sz="1400" b="1" kern="1200" dirty="0" err="1" smtClean="0">
                          <a:solidFill>
                            <a:schemeClr val="tx1"/>
                          </a:solidFill>
                          <a:latin typeface="+mn-lt"/>
                          <a:ea typeface="+mn-ea"/>
                          <a:cs typeface="+mn-cs"/>
                        </a:rPr>
                        <a:t>Laboratorní</a:t>
                      </a:r>
                      <a:r>
                        <a:rPr lang="sk-SK" sz="1400" b="1" kern="1200" dirty="0" smtClean="0">
                          <a:solidFill>
                            <a:schemeClr val="tx1"/>
                          </a:solidFill>
                          <a:latin typeface="+mn-lt"/>
                          <a:ea typeface="+mn-ea"/>
                          <a:cs typeface="+mn-cs"/>
                        </a:rPr>
                        <a:t> </a:t>
                      </a:r>
                      <a:r>
                        <a:rPr lang="sk-SK" sz="1400" b="1" kern="1200" dirty="0" err="1" smtClean="0">
                          <a:solidFill>
                            <a:schemeClr val="tx1"/>
                          </a:solidFill>
                          <a:latin typeface="+mn-lt"/>
                          <a:ea typeface="+mn-ea"/>
                          <a:cs typeface="+mn-cs"/>
                        </a:rPr>
                        <a:t>metody</a:t>
                      </a:r>
                      <a:r>
                        <a:rPr lang="sk-SK" sz="1400" b="1" kern="1200" dirty="0" smtClean="0">
                          <a:solidFill>
                            <a:schemeClr val="tx1"/>
                          </a:solidFill>
                          <a:latin typeface="+mn-lt"/>
                          <a:ea typeface="+mn-ea"/>
                          <a:cs typeface="+mn-cs"/>
                        </a:rPr>
                        <a:t> </a:t>
                      </a:r>
                      <a:r>
                        <a:rPr lang="sk-SK" sz="1400" b="1" kern="1200" dirty="0" err="1" smtClean="0">
                          <a:solidFill>
                            <a:schemeClr val="tx1"/>
                          </a:solidFill>
                          <a:latin typeface="+mn-lt"/>
                          <a:ea typeface="+mn-ea"/>
                          <a:cs typeface="+mn-cs"/>
                        </a:rPr>
                        <a:t>hodnocení</a:t>
                      </a:r>
                      <a:r>
                        <a:rPr lang="sk-SK" sz="1400" b="1" kern="1200" dirty="0" smtClean="0">
                          <a:solidFill>
                            <a:schemeClr val="tx1"/>
                          </a:solidFill>
                          <a:latin typeface="+mn-lt"/>
                          <a:ea typeface="+mn-ea"/>
                          <a:cs typeface="+mn-cs"/>
                        </a:rPr>
                        <a:t> </a:t>
                      </a:r>
                      <a:r>
                        <a:rPr lang="sk-SK" sz="1400" b="1" kern="1200" dirty="0" err="1" smtClean="0">
                          <a:solidFill>
                            <a:schemeClr val="tx1"/>
                          </a:solidFill>
                          <a:latin typeface="+mn-lt"/>
                          <a:ea typeface="+mn-ea"/>
                          <a:cs typeface="+mn-cs"/>
                        </a:rPr>
                        <a:t>přírodních</a:t>
                      </a:r>
                      <a:r>
                        <a:rPr lang="sk-SK" sz="1400" b="1" kern="1200" dirty="0" smtClean="0">
                          <a:solidFill>
                            <a:schemeClr val="tx1"/>
                          </a:solidFill>
                          <a:latin typeface="+mn-lt"/>
                          <a:ea typeface="+mn-ea"/>
                          <a:cs typeface="+mn-cs"/>
                        </a:rPr>
                        <a:t> </a:t>
                      </a:r>
                      <a:r>
                        <a:rPr lang="sk-SK" sz="1400" b="1" kern="1200" dirty="0" err="1" smtClean="0">
                          <a:solidFill>
                            <a:schemeClr val="tx1"/>
                          </a:solidFill>
                          <a:latin typeface="+mn-lt"/>
                          <a:ea typeface="+mn-ea"/>
                          <a:cs typeface="+mn-cs"/>
                        </a:rPr>
                        <a:t>polymerů</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22616">
                <a:tc>
                  <a:txBody>
                    <a:bodyPr/>
                    <a:lstStyle/>
                    <a:p>
                      <a:pPr marL="347345" indent="-347345" algn="ctr" fontAlgn="b">
                        <a:lnSpc>
                          <a:spcPct val="115000"/>
                        </a:lnSpc>
                        <a:spcAft>
                          <a:spcPts val="0"/>
                        </a:spcAft>
                      </a:pPr>
                      <a:r>
                        <a:rPr lang="cs-CZ" sz="1400" b="1" dirty="0" smtClean="0">
                          <a:solidFill>
                            <a:schemeClr val="tx1"/>
                          </a:solidFill>
                          <a:latin typeface="Calibri"/>
                          <a:ea typeface="Calibri"/>
                          <a:cs typeface="Times New Roman"/>
                        </a:rPr>
                        <a:t>12</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cs-CZ" sz="1400" b="1" dirty="0" smtClean="0">
                          <a:solidFill>
                            <a:schemeClr val="tx1"/>
                          </a:solidFill>
                          <a:latin typeface="Calibri"/>
                          <a:ea typeface="Calibri"/>
                          <a:cs typeface="Times New Roman"/>
                        </a:rPr>
                        <a:t>29. XI.</a:t>
                      </a:r>
                      <a:r>
                        <a:rPr lang="cs-CZ" sz="1400" b="1" baseline="0" dirty="0" smtClean="0">
                          <a:solidFill>
                            <a:schemeClr val="tx1"/>
                          </a:solidFill>
                          <a:latin typeface="Calibri"/>
                          <a:ea typeface="Calibri"/>
                          <a:cs typeface="Times New Roman"/>
                        </a:rPr>
                        <a:t> </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47345" indent="-347345" fontAlgn="b">
                        <a:lnSpc>
                          <a:spcPct val="115000"/>
                        </a:lnSpc>
                        <a:spcAft>
                          <a:spcPts val="0"/>
                        </a:spcAft>
                      </a:pPr>
                      <a:r>
                        <a:rPr lang="sk-SK" sz="1400" b="1" kern="1200" dirty="0" smtClean="0">
                          <a:solidFill>
                            <a:schemeClr val="tx1"/>
                          </a:solidFill>
                          <a:latin typeface="+mn-lt"/>
                          <a:ea typeface="Times New Roman"/>
                          <a:cs typeface="Times New Roman"/>
                        </a:rPr>
                        <a:t>EXKURZE –  KLIHÁRNA</a:t>
                      </a:r>
                      <a:endParaRPr lang="cs-CZ" sz="14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68139">
                <a:tc>
                  <a:txBody>
                    <a:bodyPr/>
                    <a:lstStyle/>
                    <a:p>
                      <a:pPr marL="347345" indent="-347345" algn="ctr" fontAlgn="b">
                        <a:lnSpc>
                          <a:spcPct val="115000"/>
                        </a:lnSpc>
                        <a:spcAft>
                          <a:spcPts val="0"/>
                        </a:spcAft>
                      </a:pPr>
                      <a:r>
                        <a:rPr lang="sk-SK" sz="3200" b="1" kern="1200" dirty="0">
                          <a:solidFill>
                            <a:srgbClr val="FF0000"/>
                          </a:solidFill>
                          <a:latin typeface="Arial"/>
                          <a:ea typeface="Times New Roman"/>
                          <a:cs typeface="Times New Roman"/>
                        </a:rPr>
                        <a:t>13</a:t>
                      </a:r>
                      <a:endParaRPr lang="cs-CZ" sz="3200" b="1" dirty="0">
                        <a:solidFill>
                          <a:srgbClr val="FF0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3200" b="1" kern="1200" dirty="0">
                          <a:solidFill>
                            <a:srgbClr val="FF0000"/>
                          </a:solidFill>
                          <a:latin typeface="Arial"/>
                          <a:ea typeface="Times New Roman"/>
                          <a:cs typeface="Times New Roman"/>
                        </a:rPr>
                        <a:t>5. XII. </a:t>
                      </a:r>
                      <a:endParaRPr lang="cs-CZ" sz="3200" dirty="0">
                        <a:solidFill>
                          <a:srgbClr val="FF0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l" defTabSz="914400" rtl="0" eaLnBrk="1" fontAlgn="b" latinLnBrk="0" hangingPunct="1">
                        <a:lnSpc>
                          <a:spcPct val="115000"/>
                        </a:lnSpc>
                        <a:spcBef>
                          <a:spcPts val="0"/>
                        </a:spcBef>
                        <a:spcAft>
                          <a:spcPts val="0"/>
                        </a:spcAft>
                        <a:buClrTx/>
                        <a:buSzTx/>
                        <a:buFontTx/>
                        <a:buNone/>
                        <a:tabLst/>
                        <a:defRPr/>
                      </a:pPr>
                      <a:r>
                        <a:rPr lang="cs-CZ" sz="3200" b="1" kern="1200" dirty="0" smtClean="0">
                          <a:solidFill>
                            <a:srgbClr val="FF0000"/>
                          </a:solidFill>
                          <a:latin typeface="+mn-lt"/>
                          <a:ea typeface="+mn-ea"/>
                          <a:cs typeface="+mn-cs"/>
                        </a:rPr>
                        <a:t>Bílkovinná vlákna I</a:t>
                      </a:r>
                      <a:endParaRPr lang="cs-CZ" sz="3200" b="1" dirty="0">
                        <a:solidFill>
                          <a:srgbClr val="FF0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47">
                <a:tc>
                  <a:txBody>
                    <a:bodyPr/>
                    <a:lstStyle/>
                    <a:p>
                      <a:pPr marL="347345" indent="-347345" algn="ctr" fontAlgn="b">
                        <a:lnSpc>
                          <a:spcPct val="115000"/>
                        </a:lnSpc>
                        <a:spcAft>
                          <a:spcPts val="0"/>
                        </a:spcAft>
                      </a:pPr>
                      <a:r>
                        <a:rPr lang="cs-CZ" sz="1600" b="1" dirty="0" smtClean="0">
                          <a:solidFill>
                            <a:schemeClr val="tx1"/>
                          </a:solidFill>
                          <a:latin typeface="Calibri"/>
                          <a:ea typeface="Calibri"/>
                          <a:cs typeface="Times New Roman"/>
                        </a:rPr>
                        <a:t>14</a:t>
                      </a:r>
                      <a:endParaRPr lang="cs-CZ" sz="16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smtClean="0">
                          <a:solidFill>
                            <a:schemeClr val="tx1"/>
                          </a:solidFill>
                          <a:latin typeface="Calibri"/>
                          <a:ea typeface="Calibri"/>
                          <a:cs typeface="Times New Roman"/>
                        </a:rPr>
                        <a:t>12. 12. </a:t>
                      </a:r>
                      <a:endParaRPr lang="cs-CZ" sz="1600" b="1"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l" defTabSz="914400" rtl="0" eaLnBrk="1" fontAlgn="b" latinLnBrk="0" hangingPunct="1">
                        <a:lnSpc>
                          <a:spcPct val="115000"/>
                        </a:lnSpc>
                        <a:spcBef>
                          <a:spcPts val="0"/>
                        </a:spcBef>
                        <a:spcAft>
                          <a:spcPts val="0"/>
                        </a:spcAft>
                        <a:buClrTx/>
                        <a:buSzTx/>
                        <a:buFontTx/>
                        <a:buNone/>
                        <a:tabLst/>
                        <a:defRPr/>
                      </a:pPr>
                      <a:r>
                        <a:rPr lang="cs-CZ" sz="1400" b="1" kern="1200" dirty="0" smtClean="0">
                          <a:solidFill>
                            <a:schemeClr val="tx1"/>
                          </a:solidFill>
                          <a:latin typeface="+mn-lt"/>
                          <a:ea typeface="+mn-ea"/>
                          <a:cs typeface="+mn-cs"/>
                        </a:rPr>
                        <a:t>Bílkovinná vlákna II</a:t>
                      </a:r>
                      <a:endParaRPr lang="cs-CZ" sz="1400" b="1" dirty="0">
                        <a:solidFill>
                          <a:srgbClr val="C00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47">
                <a:tc>
                  <a:txBody>
                    <a:bodyPr/>
                    <a:lstStyle/>
                    <a:p>
                      <a:pPr marL="347345" indent="-347345" algn="ctr" fontAlgn="b">
                        <a:lnSpc>
                          <a:spcPct val="115000"/>
                        </a:lnSpc>
                        <a:spcAft>
                          <a:spcPts val="0"/>
                        </a:spcAft>
                      </a:pPr>
                      <a:r>
                        <a:rPr lang="cs-CZ" sz="1800" b="1" dirty="0" smtClean="0">
                          <a:solidFill>
                            <a:srgbClr val="0000FF"/>
                          </a:solidFill>
                          <a:latin typeface="Calibri"/>
                          <a:ea typeface="Calibri"/>
                          <a:cs typeface="Times New Roman"/>
                        </a:rPr>
                        <a:t>15</a:t>
                      </a:r>
                      <a:endParaRPr lang="cs-CZ" sz="1800" b="1"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smtClean="0">
                          <a:solidFill>
                            <a:srgbClr val="0000FF"/>
                          </a:solidFill>
                          <a:latin typeface="Calibri"/>
                          <a:ea typeface="Calibri"/>
                          <a:cs typeface="Times New Roman"/>
                        </a:rPr>
                        <a:t>19. 12.</a:t>
                      </a:r>
                      <a:endParaRPr lang="cs-CZ" sz="1800" b="1"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marR="0" indent="-347345" algn="l" defTabSz="914400" rtl="0" eaLnBrk="1" fontAlgn="b" latinLnBrk="0" hangingPunct="1">
                        <a:lnSpc>
                          <a:spcPct val="115000"/>
                        </a:lnSpc>
                        <a:spcBef>
                          <a:spcPts val="0"/>
                        </a:spcBef>
                        <a:spcAft>
                          <a:spcPts val="0"/>
                        </a:spcAft>
                        <a:buClrTx/>
                        <a:buSzTx/>
                        <a:buFontTx/>
                        <a:buNone/>
                        <a:tabLst/>
                        <a:defRPr/>
                      </a:pPr>
                      <a:r>
                        <a:rPr lang="cs-CZ" sz="1800" b="1" dirty="0" smtClean="0">
                          <a:solidFill>
                            <a:srgbClr val="0000FF"/>
                          </a:solidFill>
                          <a:latin typeface="Calibri"/>
                          <a:ea typeface="Calibri"/>
                          <a:cs typeface="Times New Roman"/>
                        </a:rPr>
                        <a:t>Rezerva, případně polysacharidy neprobrané v přednáškách 7 a 8</a:t>
                      </a:r>
                    </a:p>
                    <a:p>
                      <a:pPr marL="347345" marR="0" indent="-347345" algn="l" defTabSz="914400" rtl="0" eaLnBrk="1" fontAlgn="b" latinLnBrk="0" hangingPunct="1">
                        <a:lnSpc>
                          <a:spcPct val="115000"/>
                        </a:lnSpc>
                        <a:spcBef>
                          <a:spcPts val="0"/>
                        </a:spcBef>
                        <a:spcAft>
                          <a:spcPts val="0"/>
                        </a:spcAft>
                        <a:buClrTx/>
                        <a:buSzTx/>
                        <a:buFontTx/>
                        <a:buNone/>
                        <a:tabLst/>
                        <a:defRPr/>
                      </a:pPr>
                      <a:r>
                        <a:rPr lang="cs-CZ" sz="1800" b="1" cap="all" dirty="0" smtClean="0">
                          <a:solidFill>
                            <a:srgbClr val="008000"/>
                          </a:solidFill>
                          <a:latin typeface="Calibri"/>
                          <a:ea typeface="Calibri"/>
                          <a:cs typeface="Times New Roman"/>
                        </a:rPr>
                        <a:t>Nebo bude nahrazeno exkurzí do škrobárny v </a:t>
                      </a:r>
                      <a:r>
                        <a:rPr lang="cs-CZ" sz="1800" b="1" cap="all" baseline="0" dirty="0" smtClean="0">
                          <a:solidFill>
                            <a:srgbClr val="008000"/>
                          </a:solidFill>
                          <a:latin typeface="Calibri"/>
                          <a:ea typeface="Calibri"/>
                          <a:cs typeface="Times New Roman"/>
                        </a:rPr>
                        <a:t> roce 2014</a:t>
                      </a:r>
                      <a:endParaRPr lang="cs-CZ" sz="1800" b="1" cap="all"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dirty="0" smtClean="0">
                <a:solidFill>
                  <a:srgbClr val="FF0000"/>
                </a:solidFill>
                <a:latin typeface="Arial Black" pitchFamily="34" charset="0"/>
              </a:rPr>
              <a:t>PRIMÁRNÍ STRUKTURA proteinů III</a:t>
            </a:r>
            <a:r>
              <a:rPr lang="cs-CZ" sz="2800" dirty="0" smtClean="0">
                <a:solidFill>
                  <a:srgbClr val="008000"/>
                </a:solidFill>
                <a:latin typeface="Arial Black" pitchFamily="34" charset="0"/>
              </a:rPr>
              <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KOLAGEN jako příklad</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20</a:t>
            </a:fld>
            <a:endParaRPr lang="sk-SK"/>
          </a:p>
        </p:txBody>
      </p:sp>
      <p:graphicFrame>
        <p:nvGraphicFramePr>
          <p:cNvPr id="8" name="Tabulka 7"/>
          <p:cNvGraphicFramePr>
            <a:graphicFrameLocks noGrp="1"/>
          </p:cNvGraphicFramePr>
          <p:nvPr/>
        </p:nvGraphicFramePr>
        <p:xfrm>
          <a:off x="323529" y="1268762"/>
          <a:ext cx="8352927" cy="5086087"/>
        </p:xfrm>
        <a:graphic>
          <a:graphicData uri="http://schemas.openxmlformats.org/drawingml/2006/table">
            <a:tbl>
              <a:tblPr/>
              <a:tblGrid>
                <a:gridCol w="720079"/>
                <a:gridCol w="1584176"/>
                <a:gridCol w="6048672"/>
              </a:tblGrid>
              <a:tr h="283107">
                <a:tc>
                  <a:txBody>
                    <a:bodyPr/>
                    <a:lstStyle/>
                    <a:p>
                      <a:pPr>
                        <a:lnSpc>
                          <a:spcPct val="115000"/>
                        </a:lnSpc>
                        <a:spcAft>
                          <a:spcPts val="0"/>
                        </a:spcAft>
                      </a:pPr>
                      <a:r>
                        <a:rPr lang="cs-CZ" sz="1200" b="1" dirty="0">
                          <a:latin typeface="+mn-lt"/>
                          <a:ea typeface="Times New Roman"/>
                          <a:cs typeface="Times New Roman"/>
                        </a:rPr>
                        <a:t>Typ  </a:t>
                      </a:r>
                      <a:endParaRPr lang="cs-CZ" sz="18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Molekulární složení  </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Výskyt</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[alfa1(I)]2alfa2</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kůži, šlachách, kostech, aortě, plicích atd.</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07">
                <a:tc>
                  <a:txBody>
                    <a:bodyPr/>
                    <a:lstStyle/>
                    <a:p>
                      <a:pPr>
                        <a:lnSpc>
                          <a:spcPct val="115000"/>
                        </a:lnSpc>
                        <a:spcAft>
                          <a:spcPts val="0"/>
                        </a:spcAft>
                      </a:pPr>
                      <a:r>
                        <a:rPr lang="cs-CZ" sz="1200" b="1">
                          <a:latin typeface="+mn-lt"/>
                          <a:ea typeface="Times New Roman"/>
                          <a:cs typeface="Times New Roman"/>
                        </a:rPr>
                        <a:t>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[alfa1(II)]3</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err="1">
                          <a:latin typeface="+mn-lt"/>
                          <a:ea typeface="Times New Roman"/>
                          <a:cs typeface="Times New Roman"/>
                        </a:rPr>
                        <a:t>Hyalinová</a:t>
                      </a:r>
                      <a:r>
                        <a:rPr lang="cs-CZ" sz="1600" b="1" dirty="0">
                          <a:latin typeface="+mn-lt"/>
                          <a:ea typeface="Times New Roman"/>
                          <a:cs typeface="Times New Roman"/>
                        </a:rPr>
                        <a:t> chrupavka</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III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dirty="0">
                          <a:latin typeface="+mn-lt"/>
                          <a:ea typeface="Times New Roman"/>
                          <a:cs typeface="Times New Roman"/>
                        </a:rPr>
                        <a:t>[alfa1(III)]3</a:t>
                      </a:r>
                      <a:endParaRPr lang="cs-CZ" sz="18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Stejně jako typ I, dříve se nazýval </a:t>
                      </a:r>
                      <a:r>
                        <a:rPr lang="cs-CZ" sz="1600" b="1" dirty="0" err="1">
                          <a:latin typeface="+mn-lt"/>
                          <a:ea typeface="Times New Roman"/>
                          <a:cs typeface="Times New Roman"/>
                        </a:rPr>
                        <a:t>retikulín</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07">
                <a:tc>
                  <a:txBody>
                    <a:bodyPr/>
                    <a:lstStyle/>
                    <a:p>
                      <a:pPr>
                        <a:lnSpc>
                          <a:spcPct val="115000"/>
                        </a:lnSpc>
                        <a:spcAft>
                          <a:spcPts val="0"/>
                        </a:spcAft>
                      </a:pPr>
                      <a:r>
                        <a:rPr lang="cs-CZ" sz="1200" b="1">
                          <a:latin typeface="+mn-lt"/>
                          <a:ea typeface="Times New Roman"/>
                          <a:cs typeface="Times New Roman"/>
                        </a:rPr>
                        <a:t>IV</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200" b="1">
                          <a:latin typeface="+mn-lt"/>
                          <a:ea typeface="Times New Roman"/>
                          <a:cs typeface="Times New Roman"/>
                        </a:rPr>
                        <a:t>[alfa1(IV)]3</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bazálních membránách</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novotvarech apod.</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intersticiální tkáni</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tkáních epitelu</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VIII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některých buňkách endotelu</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IX</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chrupavkách spolu s typem II</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X</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Je součástí hypertrofických a mineralizujících chrupavek</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780">
                <a:tc>
                  <a:txBody>
                    <a:bodyPr/>
                    <a:lstStyle/>
                    <a:p>
                      <a:pPr>
                        <a:lnSpc>
                          <a:spcPct val="115000"/>
                        </a:lnSpc>
                        <a:spcAft>
                          <a:spcPts val="0"/>
                        </a:spcAft>
                      </a:pPr>
                      <a:r>
                        <a:rPr lang="cs-CZ" sz="1200" b="1">
                          <a:latin typeface="+mn-lt"/>
                          <a:ea typeface="Times New Roman"/>
                          <a:cs typeface="Times New Roman"/>
                        </a:rPr>
                        <a:t>XI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 chrupavce</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35">
                <a:tc>
                  <a:txBody>
                    <a:bodyPr/>
                    <a:lstStyle/>
                    <a:p>
                      <a:pPr>
                        <a:lnSpc>
                          <a:spcPct val="115000"/>
                        </a:lnSpc>
                        <a:spcAft>
                          <a:spcPts val="0"/>
                        </a:spcAft>
                      </a:pPr>
                      <a:r>
                        <a:rPr lang="cs-CZ" sz="1200" b="1">
                          <a:latin typeface="+mn-lt"/>
                          <a:ea typeface="Times New Roman"/>
                          <a:cs typeface="Times New Roman"/>
                        </a:rPr>
                        <a:t>XII</a:t>
                      </a:r>
                      <a:endParaRPr lang="cs-CZ" sz="1800" b="1">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cs-CZ" sz="1800" b="1">
                        <a:latin typeface="+mn-lt"/>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cs-CZ" sz="1600" b="1" dirty="0">
                          <a:latin typeface="+mn-lt"/>
                          <a:ea typeface="Times New Roman"/>
                          <a:cs typeface="Times New Roman"/>
                        </a:rPr>
                        <a:t>Vyskytuje se společně s typy I a III</a:t>
                      </a:r>
                      <a:endParaRPr lang="cs-CZ" sz="2400" b="1" dirty="0">
                        <a:latin typeface="+mn-lt"/>
                        <a:ea typeface="Calibri"/>
                        <a:cs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21</a:t>
            </a:fld>
            <a:endParaRPr lang="sk-SK"/>
          </a:p>
        </p:txBody>
      </p:sp>
      <p:graphicFrame>
        <p:nvGraphicFramePr>
          <p:cNvPr id="8" name="Tabulka 7"/>
          <p:cNvGraphicFramePr>
            <a:graphicFrameLocks noGrp="1"/>
          </p:cNvGraphicFramePr>
          <p:nvPr/>
        </p:nvGraphicFramePr>
        <p:xfrm>
          <a:off x="395536" y="764704"/>
          <a:ext cx="8136904" cy="5676912"/>
        </p:xfrm>
        <a:graphic>
          <a:graphicData uri="http://schemas.openxmlformats.org/drawingml/2006/table">
            <a:tbl>
              <a:tblPr/>
              <a:tblGrid>
                <a:gridCol w="8136904"/>
              </a:tblGrid>
              <a:tr h="129440">
                <a:tc>
                  <a:txBody>
                    <a:bodyPr/>
                    <a:lstStyle/>
                    <a:p>
                      <a:pPr algn="ctr">
                        <a:lnSpc>
                          <a:spcPct val="115000"/>
                        </a:lnSpc>
                        <a:spcAft>
                          <a:spcPts val="0"/>
                        </a:spcAft>
                      </a:pPr>
                      <a:r>
                        <a:rPr lang="cs-CZ" sz="700" b="1" dirty="0" err="1">
                          <a:latin typeface="Verdana"/>
                          <a:ea typeface="Times New Roman"/>
                          <a:cs typeface="Times New Roman"/>
                        </a:rPr>
                        <a:t>Glu</a:t>
                      </a:r>
                      <a:r>
                        <a:rPr lang="cs-CZ" sz="700" b="1" dirty="0">
                          <a:latin typeface="Verdana"/>
                          <a:ea typeface="Times New Roman"/>
                          <a:cs typeface="Times New Roman"/>
                        </a:rPr>
                        <a:t>-Met-Ser-</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Asp</a:t>
                      </a:r>
                      <a:r>
                        <a:rPr lang="cs-CZ" sz="700" b="1" dirty="0">
                          <a:latin typeface="Verdana"/>
                          <a:ea typeface="Times New Roman"/>
                          <a:cs typeface="Times New Roman"/>
                        </a:rPr>
                        <a:t>-</a:t>
                      </a:r>
                      <a:r>
                        <a:rPr lang="cs-CZ" sz="700" b="1" dirty="0" err="1">
                          <a:latin typeface="Verdana"/>
                          <a:ea typeface="Times New Roman"/>
                          <a:cs typeface="Times New Roman"/>
                        </a:rPr>
                        <a:t>Glu</a:t>
                      </a:r>
                      <a:r>
                        <a:rPr lang="cs-CZ" sz="700" b="1" dirty="0">
                          <a:latin typeface="Verdana"/>
                          <a:ea typeface="Times New Roman"/>
                          <a:cs typeface="Times New Roman"/>
                        </a:rPr>
                        <a:t>-</a:t>
                      </a:r>
                      <a:r>
                        <a:rPr lang="cs-CZ" sz="700" b="1" dirty="0" err="1">
                          <a:latin typeface="Verdana"/>
                          <a:ea typeface="Times New Roman"/>
                          <a:cs typeface="Times New Roman"/>
                        </a:rPr>
                        <a:t>Lys</a:t>
                      </a:r>
                      <a:r>
                        <a:rPr lang="cs-CZ" sz="700" b="1" dirty="0">
                          <a:latin typeface="Verdana"/>
                          <a:ea typeface="Times New Roman"/>
                          <a:cs typeface="Times New Roman"/>
                        </a:rPr>
                        <a:t>-Ser-Ala-</a:t>
                      </a:r>
                      <a:r>
                        <a:rPr lang="cs-CZ" sz="700" b="1" dirty="0" err="1">
                          <a:latin typeface="Verdana"/>
                          <a:ea typeface="Times New Roman"/>
                          <a:cs typeface="Times New Roman"/>
                        </a:rPr>
                        <a:t>Gly</a:t>
                      </a:r>
                      <a:r>
                        <a:rPr lang="cs-CZ" sz="700" b="1" dirty="0">
                          <a:latin typeface="Verdana"/>
                          <a:ea typeface="Times New Roman"/>
                          <a:cs typeface="Times New Roman"/>
                        </a:rPr>
                        <a:t>-Val-Ser-Val-Pro– </a:t>
                      </a:r>
                      <a:endParaRPr lang="cs-CZ" sz="800" b="1" dirty="0">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500">
                <a:tc>
                  <a:txBody>
                    <a:bodyPr/>
                    <a:lstStyle/>
                    <a:p>
                      <a:pPr algn="ctr">
                        <a:lnSpc>
                          <a:spcPct val="115000"/>
                        </a:lnSpc>
                      </a:pPr>
                      <a:endParaRPr lang="cs-CZ" sz="800" b="1" dirty="0">
                        <a:latin typeface="Calibri"/>
                        <a:ea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Gly-Pro-Met-Gly-Pro-Ser-Gly-Pro-Arg-Gly-Leu-Hyp-Gly-Pro-Hyp-Gly-Ala-Hyp-Gly-Pro-Gln-Gly-Phe-Gln-Gly-Pro-Hyp-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Gly-Glu-Hyp-Gly-Glu-Hyp-Gly-Ala-Ser-Gly-Pro-Met-Gly-Pro-Arg-Gly-Pro-Hyp-Gly-Pro-Hyp-Gly-Lys-Asn-Gly-Asp-Asp-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Gly-Glu-Ala-Gly-Lys-Pro-Gly-Arg-Hyp-Gly-Gln-Arg-Gly-Pro-Hyp-Gly-Pro-Gln-Gly-Ala-Arg-Gly-Leu-Hyp-Gly-Thr-AJa-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Gly-Leu-Hyp-Gly-Met-Hyl-Gly-His-Arg-Gly-Phe-Ser-Gly-Leu-Asp-Gly-Ala-Lys-Gly-Asn-Thr-Gly-Pro-AIa-Gly-Pro-Lys-</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Glu</a:t>
                      </a:r>
                      <a:r>
                        <a:rPr lang="cs-CZ" sz="700" b="1" dirty="0">
                          <a:latin typeface="Verdana"/>
                          <a:ea typeface="Times New Roman"/>
                          <a:cs typeface="Times New Roman"/>
                        </a:rPr>
                        <a:t>-</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-Ser-</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Glx</a:t>
                      </a:r>
                      <a:r>
                        <a:rPr lang="cs-CZ" sz="700" b="1" dirty="0">
                          <a:latin typeface="Verdana"/>
                          <a:ea typeface="Times New Roman"/>
                          <a:cs typeface="Times New Roman"/>
                        </a:rPr>
                        <a:t>-</a:t>
                      </a:r>
                      <a:r>
                        <a:rPr lang="cs-CZ" sz="700" b="1" dirty="0" err="1">
                          <a:latin typeface="Verdana"/>
                          <a:ea typeface="Times New Roman"/>
                          <a:cs typeface="Times New Roman"/>
                        </a:rPr>
                        <a:t>Asx</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-Ala-</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Gln</a:t>
                      </a:r>
                      <a:r>
                        <a:rPr lang="cs-CZ" sz="700" b="1" dirty="0">
                          <a:latin typeface="Verdana"/>
                          <a:ea typeface="Times New Roman"/>
                          <a:cs typeface="Times New Roman"/>
                        </a:rPr>
                        <a:t>-Met-</a:t>
                      </a:r>
                      <a:r>
                        <a:rPr lang="cs-CZ" sz="700" b="1" dirty="0" err="1">
                          <a:latin typeface="Verdana"/>
                          <a:ea typeface="Times New Roman"/>
                          <a:cs typeface="Times New Roman"/>
                        </a:rPr>
                        <a:t>Gly</a:t>
                      </a:r>
                      <a:r>
                        <a:rPr lang="cs-CZ" sz="700" b="1" dirty="0">
                          <a:latin typeface="Verdana"/>
                          <a:ea typeface="Times New Roman"/>
                          <a:cs typeface="Times New Roman"/>
                        </a:rPr>
                        <a:t>-Pro-</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Leu</a:t>
                      </a:r>
                      <a:r>
                        <a:rPr lang="cs-CZ" sz="700" b="1" dirty="0">
                          <a:latin typeface="Verdana"/>
                          <a:ea typeface="Times New Roman"/>
                          <a:cs typeface="Times New Roman"/>
                        </a:rPr>
                        <a:t>-</a:t>
                      </a:r>
                      <a:r>
                        <a:rPr lang="cs-CZ" sz="700" b="1" dirty="0" err="1">
                          <a:latin typeface="Verdana"/>
                          <a:ea typeface="Times New Roman"/>
                          <a:cs typeface="Times New Roman"/>
                        </a:rPr>
                        <a:t>Hyp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Glu</a:t>
                      </a:r>
                      <a:r>
                        <a:rPr lang="cs-CZ" sz="700" b="1" dirty="0">
                          <a:latin typeface="Verdana"/>
                          <a:ea typeface="Times New Roman"/>
                          <a:cs typeface="Times New Roman"/>
                        </a:rPr>
                        <a:t>-</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Hyp</a:t>
                      </a:r>
                      <a:r>
                        <a:rPr lang="cs-CZ" sz="700" b="1" dirty="0">
                          <a:latin typeface="Verdana"/>
                          <a:ea typeface="Times New Roman"/>
                          <a:cs typeface="Times New Roman"/>
                        </a:rPr>
                        <a:t>-</a:t>
                      </a:r>
                      <a:endParaRPr lang="cs-CZ" sz="800" b="1" dirty="0">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Gly-Pro-Hyp-Gly-Ser-Ala-Gly-Ala-Arg-Gly-Asp-Asp-Gly-Ala-Val-Gly-Ala-Ala-Gly-Pro-Hyp-Gly-Pro-Thr-Gly-Pro-Thr-</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Gly-Pro-Hyp-Gly-Phe-Hyp-Gly-Ala-Ala-Gly-Ala-Lys-Gly-Glu-Ala-Gly-Pro-Gln-Gly-Ala-Arg-Gly-Ser-Glu-Gly-Pro-Gln-</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Gly-Val-Arg-Gly-Glu-Hyp-Gly-Pro-Hyp-Gly-Pro-Ala-Gly-Ala-Ala-Gly-Pro-Ala-Gly-Asn-Hyp-Gly-Ala-Asp-Gly-Gln-Hyp-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Gly-Ala-Lys-Gly-Ala-Asn-Gly-Ala-Hyp-Gly-Ile-Ala-Gly-Ala-Hyp-Gly-Phe-Hyp-Gly-Ala-Arg-Gly-Pro-Scr-Gly-Pro-Gln-</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Gly-Pro-Ser-Gly-Ala-Hyp-Gly-Pro-Lys-Gly-Asn-Ser-Gly-Glu-Hyp-Gly-Ala-Hyp-Gly-Asn-Lys-Gly-Asp-Thr-Gly-Ala-Lys-</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Gly-Glu-Hyp-Gly-Pro-Ala-Gly-Val-Gln-Gly-Pro-Hyp-Gly-Pro-Ala-Gly-Glu-Glu-Gly-Lys-Arg-Gly-Ala-Arg-Gly-Glu-Hyp-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Gly-Pro-Ser-Gly-Leu-Hyp-Gly-Pro-Hyp-Gly-Glu-Arg-Gly-Gly-Hyp-Gly-Ser-Arg-Gly-Phe-Hyp-Gly-Ala-Asp-Gly-Val-Ala-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Gly-Pro-Lys-Gly-Pro-Ala-Gly-Glu-Arg-Gly-Ser-Hyp-Gly-Pro-Ala-Gly-Pro-Lys-Gly-Ser-Hyp-Gly-Glu-Ala-Gly-Arg-Hyp-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Gly-Glu-Ala-Gly-Leu-Hyp-Gly-Ala-Lys-Gly-Leu-Thr-Gly-Ser-Hyp-Gly-Ser-Hyp-Gly-Pro-Asp-Gly-Lys-Thr-Gly-Pro-Hyp-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Gly-Pro-Ala-Gly-Gln-Asp-Gly-Arg-Hyp-Gly-Pro-Ala-Gly-Pro-Hyp-Gly-Ala-Arg-Gly-Gln-Ala-Gly-Val-Met-Gly-Phe-Hyp-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Gly-Pro-Lys-Gly-Ala-Ala-Gly-Glu-Hyp-Gly-Lys-AIa-Gly-Glu-Arg-Gly-Val-Myp-Gly-Pro-Hyp-Gly-Ala-Val-Gly-Pro-Ala-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Gly-Lys-Asp-Gly-Glu-A]a-Gly-Ala-Gln-Gly-Pro-Hyp-Gly-Pro-Ala-Gly-Pro-A,.-Gly-Glu-Arg-Gly-Glu-Gln-Gly-Pro-Ala-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Gly-Ser-Hyp-Gly-Phe-Gln-Gly-Leu-Hyp-GIy-Pro-Ala-Gly-Pro-Hyp-Gly-Glu-Ala-Gly-Lys-Hyp-Gly-Glu-Gln-Gly-Val-Hyp-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Gly-Asp-Leu-Gly-Ala-Hyp-Gly-Pro-Ser-Gly-Ala-Arg-Gly-Glu-Arg-Gly-Phe-Hyp-Gly-Glu-Arg-Gly-Val-Glu-Gly-Pro-Hyp-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Gly-Pro-Ala-GJy-Pro-Arg-Gly-Ala-Asn-Gly-Ala-Hyp-Gly-Asn-Asp-Gly-Ala-Lys-Gly-Asp-Ala-Gly-Ala-Hyp-Gly-Ala-Hyp-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Gly-Ser-Gin-Gly-Als-Hyp-Gly-Leu-Gin-Gly-Met-Hyp-Gly-Glu-Arg-Gly-Ala-Ala-Gly-Leu-Hyp-Gly-Pro-Lys-Gly-Asp-Arg-</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Gly-Asp-Ala-Gly-Pro-Lys-Gly-Aln-Asp-Gly-Ala-Pro-Gly-Lys-Asp-Gly-Val-Arg-Gly-Leu-Thr-Gly-Pro-Ile-Gly-Pro-Hyp-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Gly-Pro-Ala-Gly-Ala-Hyp-Gly-Asp-Lys-Gly-Glu-Ala-Gly-Pro-Ser-Gly-Pro-Ala-Giy-Thr-Arg-Gly-Ala-Hyp-Gly-Asp-Arg-</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Gly-Glu-Hyp-Gly-Pro-Hyp-Gly-Pro-Ala-Gly-Phe-Ala-Gly-Pro-Hyp-Gly-Ala-Asp-Gly-Gln-Hyp-Gly-Ala-Lys-Gly-Glu-Hyp-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Gly-Asp-Ala-Gly-Ala-Lys-Gly-Asp-Ala-Gly-Pro-Hyp-Gly-Pro-Ala-Gly-Pro-Ala-Gly-Pro-Hyp-Gly-Pro-Ile-Gly-Asn-Val-</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Gly-Ala-Hyp-Gly-Pro-Hyl-Gly-Ala-Arg-Gly-Ser-Ala-Gly-Pro-Hyp-Gly-Ala-Thr-Gly-Phe-Hyp-Gly-Ala-Ala-Gly-Arg-Val-</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Gly-Pro-Hyp-Gly-Pro-Ser-Gly-Asn-Ala-Gly-Pro-Hyp-Gly-Pro-Hyp-Gly-Pro-Ala-Gly-Lys-Glu-Gly-Ser-Lys-Gly-Pro-Arg-</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Gly-Glu-Thr-Gly-Pro-Ala-Gly-Arg-Hyp-Gly-Glu-Val-Gly-Pro-Hyp-Gly-Pro-Hyp-Gly-Pro-Ala-Gly-Glu-Lys-Gly-Ala-Hyp-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Gly-Als-Asp-Gly-Pro-Ala-Gly-Ala-Hyp-Gly-Thr-Pro-Gly-Pro-Gln-Gly-Ile-Ala-Gly-Gln-Arg-Gly-Val-Val-Gly-Leu-Hyp-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Gly-Gln-Arg-Gly-Glu-Arg-Gly-Phe-Hyp-Gly-Leu-Hyp-Gly-Pro-Ser-Gly-Glu-Hyp-Gly-Lys-Gln-Gly-Pro-Ser-Gly-Ala-Ser-</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Gly-Glu-Arg-Gly-Pro-Hyp-Gly-Pro-Met-Gly-Pro-Hyp-Gly-Leu-AlarGly-Pro-Hyp-Gly-Glu-Ser-Gly-Arg-Glu-Gly-Ala-Hyp-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Gly-Ala-Glu-Gly-Ser-Hyp-Gly-Arg-Asp-Gly-Ser-Hyp-Gly-Ala-Lys-Gly-Asp-Arg-Gly-Glu-Thr-Gly-Pro-Ala-Giy-Ala-Hyp-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Gly-Pro-Hyp-Gly-Ala-Hyp-Gly-Ala-Hyp-Gly-Pro-Val-Gly-Pro-Ala-Gly-Lys-Ser-Gly-Asp-Arg-Gly-Glu-Thr-Gly-Pro-Ala-</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Gly-Pro-Ile-Gly-Pro-Val-Gly-Pro-Ala-Gly-AIa-Arg-Gly-Pro-Ala-Gly-Pro-Gln-Gly-Pro-Arg-Gly-Asx-Hyl-Gly-Glx-Thr-</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Gly-Glx-Glx-Gly-Asx-Arg-Gly-Ile-Hyl-Gly-His-Arg-Gly-Phe-Ser-Gly-Leu-Gln-Gly-Pro-Hyp-Gly-Pro-Hyp-Gly-Ser-Hyp-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Gly-Glu-Gln-Gly-Pro-Ser-Gly-Ala-Ser-Gly-Pro-Ala-GIy-Pro-Arg-Gly-Pro-Hyp-Gly-Ser-Ala-Gly-Ser-Hyp-Gly-Lys-Asp-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Gly-Leu-Asn-Gly-Leu-Hyp-Gly-Pro-Ile-Gly-Hyp-Hyp-Gly-Pro-Arg-Gly-Arg-Thr-Gly-Asp-Ala-Gly-Pro-Ala-Gíy-Pro-Hyp-</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a:latin typeface="Verdana"/>
                          <a:ea typeface="Times New Roman"/>
                          <a:cs typeface="Times New Roman"/>
                        </a:rPr>
                        <a:t>Gly-Pro-Hyp-Gly-Pro-Hyp-Gly-Pro-Hyp-Gly-Pro-Pro-</a:t>
                      </a:r>
                      <a:endParaRPr lang="cs-CZ" sz="800" b="1">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500">
                <a:tc>
                  <a:txBody>
                    <a:bodyPr/>
                    <a:lstStyle/>
                    <a:p>
                      <a:pPr algn="ctr">
                        <a:lnSpc>
                          <a:spcPct val="115000"/>
                        </a:lnSpc>
                      </a:pPr>
                      <a:endParaRPr lang="cs-CZ" sz="800" b="1" dirty="0">
                        <a:latin typeface="Calibri"/>
                        <a:ea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440">
                <a:tc>
                  <a:txBody>
                    <a:bodyPr/>
                    <a:lstStyle/>
                    <a:p>
                      <a:pPr algn="ctr">
                        <a:lnSpc>
                          <a:spcPct val="115000"/>
                        </a:lnSpc>
                        <a:spcAft>
                          <a:spcPts val="0"/>
                        </a:spcAft>
                      </a:pPr>
                      <a:r>
                        <a:rPr lang="cs-CZ" sz="700" b="1" dirty="0">
                          <a:latin typeface="Verdana"/>
                          <a:ea typeface="Times New Roman"/>
                          <a:cs typeface="Times New Roman"/>
                        </a:rPr>
                        <a:t>Ser-</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Asp</a:t>
                      </a:r>
                      <a:r>
                        <a:rPr lang="cs-CZ" sz="700" b="1" dirty="0">
                          <a:latin typeface="Verdana"/>
                          <a:ea typeface="Times New Roman"/>
                          <a:cs typeface="Times New Roman"/>
                        </a:rPr>
                        <a:t>-</a:t>
                      </a:r>
                      <a:r>
                        <a:rPr lang="cs-CZ" sz="700" b="1" dirty="0" err="1">
                          <a:latin typeface="Verdana"/>
                          <a:ea typeface="Times New Roman"/>
                          <a:cs typeface="Times New Roman"/>
                        </a:rPr>
                        <a:t>Leu</a:t>
                      </a:r>
                      <a:r>
                        <a:rPr lang="cs-CZ" sz="700" b="1" dirty="0">
                          <a:latin typeface="Verdana"/>
                          <a:ea typeface="Times New Roman"/>
                          <a:cs typeface="Times New Roman"/>
                        </a:rPr>
                        <a:t>-Ser-</a:t>
                      </a:r>
                      <a:r>
                        <a:rPr lang="cs-CZ" sz="700" b="1" dirty="0" err="1">
                          <a:latin typeface="Verdana"/>
                          <a:ea typeface="Times New Roman"/>
                          <a:cs typeface="Times New Roman"/>
                        </a:rPr>
                        <a:t>Phe</a:t>
                      </a:r>
                      <a:r>
                        <a:rPr lang="cs-CZ" sz="700" b="1" dirty="0">
                          <a:latin typeface="Verdana"/>
                          <a:ea typeface="Times New Roman"/>
                          <a:cs typeface="Times New Roman"/>
                        </a:rPr>
                        <a:t>-</a:t>
                      </a:r>
                      <a:r>
                        <a:rPr lang="cs-CZ" sz="700" b="1" dirty="0" err="1">
                          <a:latin typeface="Verdana"/>
                          <a:ea typeface="Times New Roman"/>
                          <a:cs typeface="Times New Roman"/>
                        </a:rPr>
                        <a:t>Leu</a:t>
                      </a:r>
                      <a:r>
                        <a:rPr lang="cs-CZ" sz="700" b="1" dirty="0">
                          <a:latin typeface="Verdana"/>
                          <a:ea typeface="Times New Roman"/>
                          <a:cs typeface="Times New Roman"/>
                        </a:rPr>
                        <a:t>-Pro-Gin-Pro-Pro-Gin-Gin-</a:t>
                      </a:r>
                      <a:r>
                        <a:rPr lang="cs-CZ" sz="700" b="1" dirty="0" err="1">
                          <a:latin typeface="Verdana"/>
                          <a:ea typeface="Times New Roman"/>
                          <a:cs typeface="Times New Roman"/>
                        </a:rPr>
                        <a:t>Glx</a:t>
                      </a:r>
                      <a:r>
                        <a:rPr lang="cs-CZ" sz="700" b="1" dirty="0">
                          <a:latin typeface="Verdana"/>
                          <a:ea typeface="Times New Roman"/>
                          <a:cs typeface="Times New Roman"/>
                        </a:rPr>
                        <a:t>-</a:t>
                      </a:r>
                      <a:r>
                        <a:rPr lang="cs-CZ" sz="700" b="1" dirty="0" err="1">
                          <a:latin typeface="Verdana"/>
                          <a:ea typeface="Times New Roman"/>
                          <a:cs typeface="Times New Roman"/>
                        </a:rPr>
                        <a:t>Lys</a:t>
                      </a:r>
                      <a:r>
                        <a:rPr lang="cs-CZ" sz="700" b="1" dirty="0">
                          <a:latin typeface="Verdana"/>
                          <a:ea typeface="Times New Roman"/>
                          <a:cs typeface="Times New Roman"/>
                        </a:rPr>
                        <a:t>-Ala-His-</a:t>
                      </a:r>
                      <a:r>
                        <a:rPr lang="cs-CZ" sz="700" b="1" dirty="0" err="1">
                          <a:latin typeface="Verdana"/>
                          <a:ea typeface="Times New Roman"/>
                          <a:cs typeface="Times New Roman"/>
                        </a:rPr>
                        <a:t>Asp</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Gly</a:t>
                      </a:r>
                      <a:r>
                        <a:rPr lang="cs-CZ" sz="700" b="1" dirty="0">
                          <a:latin typeface="Verdana"/>
                          <a:ea typeface="Times New Roman"/>
                          <a:cs typeface="Times New Roman"/>
                        </a:rPr>
                        <a:t>-</a:t>
                      </a:r>
                      <a:r>
                        <a:rPr lang="cs-CZ" sz="700" b="1" dirty="0" err="1">
                          <a:latin typeface="Verdana"/>
                          <a:ea typeface="Times New Roman"/>
                          <a:cs typeface="Times New Roman"/>
                        </a:rPr>
                        <a:t>Arg</a:t>
                      </a:r>
                      <a:r>
                        <a:rPr lang="cs-CZ" sz="700" b="1" dirty="0">
                          <a:latin typeface="Verdana"/>
                          <a:ea typeface="Times New Roman"/>
                          <a:cs typeface="Times New Roman"/>
                        </a:rPr>
                        <a:t>-</a:t>
                      </a:r>
                      <a:r>
                        <a:rPr lang="cs-CZ" sz="700" b="1" dirty="0" err="1">
                          <a:latin typeface="Verdana"/>
                          <a:ea typeface="Times New Roman"/>
                          <a:cs typeface="Times New Roman"/>
                        </a:rPr>
                        <a:t>Tyr</a:t>
                      </a:r>
                      <a:r>
                        <a:rPr lang="cs-CZ" sz="700" b="1" dirty="0">
                          <a:latin typeface="Verdana"/>
                          <a:ea typeface="Times New Roman"/>
                          <a:cs typeface="Times New Roman"/>
                        </a:rPr>
                        <a:t>-</a:t>
                      </a:r>
                      <a:r>
                        <a:rPr lang="cs-CZ" sz="700" b="1" dirty="0" err="1">
                          <a:latin typeface="Verdana"/>
                          <a:ea typeface="Times New Roman"/>
                          <a:cs typeface="Times New Roman"/>
                        </a:rPr>
                        <a:t>Tyr</a:t>
                      </a:r>
                      <a:endParaRPr lang="cs-CZ" sz="800" b="1" dirty="0">
                        <a:latin typeface="Calibri"/>
                        <a:ea typeface="Calibri"/>
                        <a:cs typeface="Times New Roman"/>
                      </a:endParaRPr>
                    </a:p>
                  </a:txBody>
                  <a:tcPr marL="5824" marR="5824" marT="5824" marB="58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289" name="Rectangle 1"/>
          <p:cNvSpPr>
            <a:spLocks noChangeArrowheads="1"/>
          </p:cNvSpPr>
          <p:nvPr/>
        </p:nvSpPr>
        <p:spPr bwMode="auto">
          <a:xfrm>
            <a:off x="251520" y="124854"/>
            <a:ext cx="849694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Aminokyselinov</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á</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sekvence alfa1 řetězce kolagenu kůže (N-termin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á</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í</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a C-termin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á</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ln</a:t>
            </a:r>
            <a:r>
              <a:rPr kumimoji="0" lang="cs-CZ" sz="1600" b="1" u="none" strike="noStrike" cap="none" normalizeH="0" baseline="0" dirty="0" smtClean="0">
                <a:ln>
                  <a:noFill/>
                </a:ln>
                <a:solidFill>
                  <a:srgbClr val="FF0000"/>
                </a:solidFill>
                <a:effectLst/>
                <a:latin typeface="Calibri"/>
                <a:ea typeface="Times New Roman" pitchFamily="18" charset="0"/>
                <a:cs typeface="Times New Roman" pitchFamily="18" charset="0"/>
              </a:rPr>
              <a:t>í</a:t>
            </a:r>
            <a:r>
              <a:rPr kumimoji="0" lang="cs-CZ" sz="1600" b="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oblasti jsou odděleny a nejsou očíslovány)</a:t>
            </a:r>
            <a:endParaRPr kumimoji="0" lang="cs-CZ" sz="4000" b="1"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0000FF"/>
                </a:solidFill>
                <a:latin typeface="Arial Black" pitchFamily="34" charset="0"/>
              </a:rPr>
              <a:t>SEKUNDÁRNÍ STRUKTURA proteinů 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22</a:t>
            </a:fld>
            <a:endParaRPr lang="sk-SK"/>
          </a:p>
        </p:txBody>
      </p:sp>
      <p:pic>
        <p:nvPicPr>
          <p:cNvPr id="8" name="Obrázek 7" descr="img778.jpg"/>
          <p:cNvPicPr>
            <a:picLocks noChangeAspect="1"/>
          </p:cNvPicPr>
          <p:nvPr/>
        </p:nvPicPr>
        <p:blipFill>
          <a:blip r:embed="rId2" cstate="print"/>
          <a:stretch>
            <a:fillRect/>
          </a:stretch>
        </p:blipFill>
        <p:spPr>
          <a:xfrm rot="10800000">
            <a:off x="149288" y="1268760"/>
            <a:ext cx="8760448" cy="410445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rgbClr val="0000FF"/>
                </a:solidFill>
                <a:latin typeface="Arial Black" pitchFamily="34" charset="0"/>
              </a:rPr>
              <a:t>SEKUNDÁRNÍ STRUKTURA proteinů II</a:t>
            </a:r>
            <a:endParaRPr lang="cs-CZ" sz="2800"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23</a:t>
            </a:fld>
            <a:endParaRPr lang="sk-SK"/>
          </a:p>
        </p:txBody>
      </p:sp>
      <p:pic>
        <p:nvPicPr>
          <p:cNvPr id="9" name="Obrázek 8" descr="img779.jpg"/>
          <p:cNvPicPr>
            <a:picLocks noChangeAspect="1"/>
          </p:cNvPicPr>
          <p:nvPr/>
        </p:nvPicPr>
        <p:blipFill>
          <a:blip r:embed="rId2" cstate="print"/>
          <a:stretch>
            <a:fillRect/>
          </a:stretch>
        </p:blipFill>
        <p:spPr>
          <a:xfrm rot="10800000">
            <a:off x="395536" y="1033116"/>
            <a:ext cx="8424936" cy="5052190"/>
          </a:xfrm>
          <a:prstGeom prst="rect">
            <a:avLst/>
          </a:prstGeom>
        </p:spPr>
      </p:pic>
      <p:sp>
        <p:nvSpPr>
          <p:cNvPr id="8" name="TextovéPole 7"/>
          <p:cNvSpPr txBox="1"/>
          <p:nvPr/>
        </p:nvSpPr>
        <p:spPr>
          <a:xfrm>
            <a:off x="3131840" y="4869160"/>
            <a:ext cx="3744416" cy="923330"/>
          </a:xfrm>
          <a:prstGeom prst="rect">
            <a:avLst/>
          </a:prstGeom>
          <a:noFill/>
        </p:spPr>
        <p:txBody>
          <a:bodyPr wrap="square" rtlCol="0">
            <a:spAutoFit/>
          </a:bodyPr>
          <a:lstStyle/>
          <a:p>
            <a:r>
              <a:rPr lang="cs-CZ" sz="5400" dirty="0" smtClean="0">
                <a:solidFill>
                  <a:srgbClr val="FF0000"/>
                </a:solidFill>
                <a:latin typeface="Arial Black" pitchFamily="34" charset="0"/>
              </a:rPr>
              <a:t>Kolageny</a:t>
            </a:r>
            <a:endParaRPr lang="cs-CZ" sz="5400" dirty="0"/>
          </a:p>
        </p:txBody>
      </p:sp>
      <p:sp>
        <p:nvSpPr>
          <p:cNvPr id="10" name="Obdélník 9"/>
          <p:cNvSpPr/>
          <p:nvPr/>
        </p:nvSpPr>
        <p:spPr>
          <a:xfrm>
            <a:off x="3203848" y="5733256"/>
            <a:ext cx="4248472" cy="36004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dirty="0" smtClean="0">
                <a:solidFill>
                  <a:srgbClr val="0000FF"/>
                </a:solidFill>
                <a:latin typeface="Arial Black" pitchFamily="34" charset="0"/>
              </a:rPr>
              <a:t>SEKUNDÁRNÍ STRUKTURA proteinů II</a:t>
            </a:r>
            <a:r>
              <a:rPr lang="cs-CZ" sz="2800" dirty="0" smtClean="0">
                <a:solidFill>
                  <a:srgbClr val="008000"/>
                </a:solidFill>
                <a:latin typeface="Arial Black" pitchFamily="34" charset="0"/>
              </a:rPr>
              <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KOLAGEN jako příklad</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24</a:t>
            </a:fld>
            <a:endParaRPr lang="sk-SK"/>
          </a:p>
        </p:txBody>
      </p:sp>
      <p:sp>
        <p:nvSpPr>
          <p:cNvPr id="11" name="TextovéPole 10"/>
          <p:cNvSpPr txBox="1"/>
          <p:nvPr/>
        </p:nvSpPr>
        <p:spPr>
          <a:xfrm>
            <a:off x="395536" y="1196752"/>
            <a:ext cx="8208912" cy="646331"/>
          </a:xfrm>
          <a:prstGeom prst="rect">
            <a:avLst/>
          </a:prstGeom>
          <a:noFill/>
        </p:spPr>
        <p:txBody>
          <a:bodyPr wrap="square" rtlCol="0">
            <a:spAutoFit/>
          </a:bodyPr>
          <a:lstStyle/>
          <a:p>
            <a:r>
              <a:rPr lang="cs-CZ" b="1" dirty="0" smtClean="0">
                <a:solidFill>
                  <a:srgbClr val="0000FF"/>
                </a:solidFill>
              </a:rPr>
              <a:t>Uspořádání SEKUNDÁRNÍ STRUKTURY (</a:t>
            </a:r>
            <a:r>
              <a:rPr lang="cs-CZ" b="1" dirty="0" smtClean="0">
                <a:solidFill>
                  <a:srgbClr val="0000FF"/>
                </a:solidFill>
                <a:latin typeface="Symbol" pitchFamily="18" charset="2"/>
              </a:rPr>
              <a:t>a</a:t>
            </a:r>
            <a:r>
              <a:rPr lang="cs-CZ" b="1" dirty="0" smtClean="0">
                <a:solidFill>
                  <a:srgbClr val="0000FF"/>
                </a:solidFill>
                <a:latin typeface="+mn-lt"/>
              </a:rPr>
              <a:t>-</a:t>
            </a:r>
            <a:r>
              <a:rPr lang="cs-CZ" b="1" dirty="0" err="1" smtClean="0">
                <a:solidFill>
                  <a:srgbClr val="0000FF"/>
                </a:solidFill>
                <a:latin typeface="+mn-lt"/>
              </a:rPr>
              <a:t>helix</a:t>
            </a:r>
            <a:r>
              <a:rPr lang="cs-CZ" b="1" dirty="0" smtClean="0">
                <a:solidFill>
                  <a:srgbClr val="0000FF"/>
                </a:solidFill>
                <a:latin typeface="+mn-lt"/>
              </a:rPr>
              <a:t>, </a:t>
            </a:r>
            <a:r>
              <a:rPr lang="cs-CZ" b="1" dirty="0" smtClean="0">
                <a:solidFill>
                  <a:srgbClr val="0000FF"/>
                </a:solidFill>
                <a:latin typeface="Symbol" pitchFamily="18" charset="2"/>
              </a:rPr>
              <a:t>b</a:t>
            </a:r>
            <a:r>
              <a:rPr lang="cs-CZ" b="1" dirty="0" smtClean="0">
                <a:solidFill>
                  <a:srgbClr val="0000FF"/>
                </a:solidFill>
                <a:latin typeface="+mn-lt"/>
              </a:rPr>
              <a:t>- plošné uspořádání, statistické klubko) má</a:t>
            </a:r>
            <a:r>
              <a:rPr lang="cs-CZ" b="1" dirty="0" smtClean="0">
                <a:solidFill>
                  <a:srgbClr val="0000FF"/>
                </a:solidFill>
              </a:rPr>
              <a:t> vliv i na polohu pásů v IFČ.</a:t>
            </a:r>
            <a:endParaRPr lang="cs-CZ" b="1" dirty="0">
              <a:solidFill>
                <a:srgbClr val="0000FF"/>
              </a:solidFill>
            </a:endParaRPr>
          </a:p>
        </p:txBody>
      </p:sp>
      <p:pic>
        <p:nvPicPr>
          <p:cNvPr id="12" name="Obrázek 11" descr="img868.jpg"/>
          <p:cNvPicPr>
            <a:picLocks noChangeAspect="1"/>
          </p:cNvPicPr>
          <p:nvPr/>
        </p:nvPicPr>
        <p:blipFill>
          <a:blip r:embed="rId2" cstate="print"/>
          <a:stretch>
            <a:fillRect/>
          </a:stretch>
        </p:blipFill>
        <p:spPr>
          <a:xfrm rot="5400000">
            <a:off x="922903" y="1540457"/>
            <a:ext cx="4014576" cy="5299842"/>
          </a:xfrm>
          <a:prstGeom prst="rect">
            <a:avLst/>
          </a:prstGeom>
          <a:ln w="38100">
            <a:solidFill>
              <a:srgbClr val="7030A0"/>
            </a:solidFill>
          </a:ln>
        </p:spPr>
      </p:pic>
      <p:sp>
        <p:nvSpPr>
          <p:cNvPr id="14" name="TextovéPole 13"/>
          <p:cNvSpPr txBox="1"/>
          <p:nvPr/>
        </p:nvSpPr>
        <p:spPr>
          <a:xfrm>
            <a:off x="6228184" y="2204864"/>
            <a:ext cx="2592288" cy="2769989"/>
          </a:xfrm>
          <a:prstGeom prst="rect">
            <a:avLst/>
          </a:prstGeom>
          <a:noFill/>
          <a:ln w="38100">
            <a:solidFill>
              <a:schemeClr val="tx1"/>
            </a:solidFill>
          </a:ln>
        </p:spPr>
        <p:txBody>
          <a:bodyPr wrap="square" rtlCol="0">
            <a:spAutoFit/>
          </a:bodyPr>
          <a:lstStyle/>
          <a:p>
            <a:r>
              <a:rPr lang="cs-CZ" b="1" dirty="0" smtClean="0">
                <a:solidFill>
                  <a:srgbClr val="7030A0"/>
                </a:solidFill>
              </a:rPr>
              <a:t>Poněkud neobvyklá, leč správná, jednotka vlnočtu 10</a:t>
            </a:r>
            <a:r>
              <a:rPr lang="cs-CZ" b="1" baseline="30000" dirty="0" smtClean="0">
                <a:solidFill>
                  <a:srgbClr val="7030A0"/>
                </a:solidFill>
              </a:rPr>
              <a:t>2</a:t>
            </a:r>
            <a:r>
              <a:rPr lang="cs-CZ" b="1" dirty="0" smtClean="0">
                <a:solidFill>
                  <a:srgbClr val="7030A0"/>
                </a:solidFill>
              </a:rPr>
              <a:t> m</a:t>
            </a:r>
            <a:r>
              <a:rPr lang="cs-CZ" b="1" baseline="30000" dirty="0" smtClean="0">
                <a:solidFill>
                  <a:srgbClr val="7030A0"/>
                </a:solidFill>
              </a:rPr>
              <a:t>-1</a:t>
            </a:r>
            <a:r>
              <a:rPr lang="cs-CZ" b="1" dirty="0" smtClean="0">
                <a:solidFill>
                  <a:srgbClr val="7030A0"/>
                </a:solidFill>
              </a:rPr>
              <a:t>. </a:t>
            </a:r>
          </a:p>
          <a:p>
            <a:r>
              <a:rPr lang="cs-CZ" dirty="0" smtClean="0">
                <a:solidFill>
                  <a:srgbClr val="008000"/>
                </a:solidFill>
                <a:latin typeface="Arial Black" pitchFamily="34" charset="0"/>
              </a:rPr>
              <a:t>Numericky je to ale stejné, jako OBVYKLÁ JEDNOTKA  cm</a:t>
            </a:r>
            <a:r>
              <a:rPr lang="cs-CZ" baseline="30000" dirty="0" smtClean="0">
                <a:solidFill>
                  <a:srgbClr val="008000"/>
                </a:solidFill>
                <a:latin typeface="Arial Black" pitchFamily="34" charset="0"/>
              </a:rPr>
              <a:t>-1</a:t>
            </a:r>
            <a:r>
              <a:rPr lang="cs-CZ" dirty="0" smtClean="0">
                <a:solidFill>
                  <a:srgbClr val="008000"/>
                </a:solidFill>
                <a:latin typeface="Arial Black" pitchFamily="34" charset="0"/>
              </a:rPr>
              <a:t>.</a:t>
            </a:r>
          </a:p>
          <a:p>
            <a:r>
              <a:rPr lang="cs-CZ" b="1" dirty="0" smtClean="0">
                <a:solidFill>
                  <a:srgbClr val="FF0000"/>
                </a:solidFill>
                <a:latin typeface="Arial Black" pitchFamily="34" charset="0"/>
              </a:rPr>
              <a:t>KOLAGEN je </a:t>
            </a:r>
            <a:r>
              <a:rPr lang="cs-CZ" b="1" dirty="0" smtClean="0">
                <a:solidFill>
                  <a:srgbClr val="FF0000"/>
                </a:solidFill>
                <a:latin typeface="Symbol" pitchFamily="18" charset="2"/>
              </a:rPr>
              <a:t>a</a:t>
            </a:r>
            <a:r>
              <a:rPr lang="cs-CZ" b="1" dirty="0" smtClean="0">
                <a:solidFill>
                  <a:srgbClr val="FF0000"/>
                </a:solidFill>
                <a:latin typeface="Arial Black" pitchFamily="34" charset="0"/>
              </a:rPr>
              <a:t>-</a:t>
            </a:r>
            <a:r>
              <a:rPr lang="cs-CZ" b="1" dirty="0" err="1" smtClean="0">
                <a:solidFill>
                  <a:srgbClr val="FF0000"/>
                </a:solidFill>
                <a:latin typeface="Arial Black" pitchFamily="34" charset="0"/>
              </a:rPr>
              <a:t>helix</a:t>
            </a:r>
            <a:endParaRPr lang="cs-CZ" dirty="0" smtClean="0">
              <a:solidFill>
                <a:srgbClr val="FF0000"/>
              </a:solidFill>
              <a:latin typeface="Arial Black" pitchFamily="34" charset="0"/>
            </a:endParaRPr>
          </a:p>
          <a:p>
            <a:endParaRPr lang="cs-CZ" baseline="30000" dirty="0">
              <a:solidFill>
                <a:srgbClr val="FF0000"/>
              </a:solidFill>
              <a:latin typeface="Arial Black" pitchFamily="34" charset="0"/>
            </a:endParaRPr>
          </a:p>
        </p:txBody>
      </p:sp>
      <p:cxnSp>
        <p:nvCxnSpPr>
          <p:cNvPr id="16" name="Přímá spojovací šipka 15"/>
          <p:cNvCxnSpPr/>
          <p:nvPr/>
        </p:nvCxnSpPr>
        <p:spPr>
          <a:xfrm flipH="1">
            <a:off x="5220072" y="2204864"/>
            <a:ext cx="1008112" cy="57606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dirty="0" smtClean="0">
                <a:solidFill>
                  <a:srgbClr val="008000"/>
                </a:solidFill>
                <a:latin typeface="Arial Black" pitchFamily="34" charset="0"/>
              </a:rPr>
              <a:t>TERCIÁRNÍ STRUKTURA proteinů I</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KOLAGEN jako příklad</a:t>
            </a:r>
            <a:endParaRPr lang="cs-CZ" sz="2800"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25</a:t>
            </a:fld>
            <a:endParaRPr lang="sk-SK"/>
          </a:p>
        </p:txBody>
      </p:sp>
      <p:sp>
        <p:nvSpPr>
          <p:cNvPr id="11" name="TextovéPole 10"/>
          <p:cNvSpPr txBox="1"/>
          <p:nvPr/>
        </p:nvSpPr>
        <p:spPr>
          <a:xfrm>
            <a:off x="395536" y="1196752"/>
            <a:ext cx="8208912" cy="1754326"/>
          </a:xfrm>
          <a:prstGeom prst="rect">
            <a:avLst/>
          </a:prstGeom>
          <a:noFill/>
        </p:spPr>
        <p:txBody>
          <a:bodyPr wrap="square" rtlCol="0">
            <a:spAutoFit/>
          </a:bodyPr>
          <a:lstStyle/>
          <a:p>
            <a:r>
              <a:rPr lang="cs-CZ" b="1" dirty="0" smtClean="0">
                <a:solidFill>
                  <a:srgbClr val="008000"/>
                </a:solidFill>
                <a:latin typeface="Arial Black" pitchFamily="34" charset="0"/>
              </a:rPr>
              <a:t>Interakce mezi jednotlivými vláknitými strukturami </a:t>
            </a:r>
            <a:r>
              <a:rPr lang="cs-CZ" b="1" dirty="0" smtClean="0"/>
              <a:t>svinutými do spirály v rámci  již vytvořené </a:t>
            </a:r>
            <a:r>
              <a:rPr lang="cs-CZ" b="1" dirty="0" smtClean="0">
                <a:solidFill>
                  <a:srgbClr val="0000FF"/>
                </a:solidFill>
              </a:rPr>
              <a:t>SEKUNDÁRNÍ STRUKTURY.</a:t>
            </a:r>
          </a:p>
          <a:p>
            <a:r>
              <a:rPr lang="cs-CZ" b="1" dirty="0" smtClean="0"/>
              <a:t>Například u </a:t>
            </a:r>
            <a:r>
              <a:rPr lang="cs-CZ" b="1" dirty="0" smtClean="0">
                <a:solidFill>
                  <a:srgbClr val="FF0000"/>
                </a:solidFill>
                <a:latin typeface="Arial Black" pitchFamily="34" charset="0"/>
              </a:rPr>
              <a:t>KOLAGENU</a:t>
            </a:r>
            <a:r>
              <a:rPr lang="cs-CZ" b="1" dirty="0" smtClean="0"/>
              <a:t>  se jedná o tři do další spirály stočené řetězce </a:t>
            </a:r>
            <a:r>
              <a:rPr lang="cs-CZ" b="1" dirty="0" smtClean="0">
                <a:solidFill>
                  <a:srgbClr val="0000FF"/>
                </a:solidFill>
              </a:rPr>
              <a:t>SEKUNDÁRNÍ STRUKTURY.</a:t>
            </a:r>
            <a:r>
              <a:rPr lang="cs-CZ" b="1" dirty="0" smtClean="0"/>
              <a:t>  </a:t>
            </a:r>
          </a:p>
          <a:p>
            <a:r>
              <a:rPr lang="cs-CZ" b="1" dirty="0" smtClean="0">
                <a:solidFill>
                  <a:srgbClr val="0000FF"/>
                </a:solidFill>
              </a:rPr>
              <a:t>Uspořádání SEKUNDÁRNÍ STRUKTURY (</a:t>
            </a:r>
            <a:r>
              <a:rPr lang="cs-CZ" b="1" dirty="0" smtClean="0">
                <a:solidFill>
                  <a:srgbClr val="0000FF"/>
                </a:solidFill>
                <a:latin typeface="Symbol" pitchFamily="18" charset="2"/>
              </a:rPr>
              <a:t>a</a:t>
            </a:r>
            <a:r>
              <a:rPr lang="cs-CZ" b="1" dirty="0" smtClean="0">
                <a:solidFill>
                  <a:srgbClr val="0000FF"/>
                </a:solidFill>
                <a:latin typeface="+mn-lt"/>
              </a:rPr>
              <a:t>-</a:t>
            </a:r>
            <a:r>
              <a:rPr lang="cs-CZ" b="1" dirty="0" err="1" smtClean="0">
                <a:solidFill>
                  <a:srgbClr val="0000FF"/>
                </a:solidFill>
                <a:latin typeface="+mn-lt"/>
              </a:rPr>
              <a:t>helix</a:t>
            </a:r>
            <a:r>
              <a:rPr lang="cs-CZ" b="1" dirty="0" smtClean="0">
                <a:solidFill>
                  <a:srgbClr val="0000FF"/>
                </a:solidFill>
                <a:latin typeface="+mn-lt"/>
              </a:rPr>
              <a:t>, </a:t>
            </a:r>
            <a:r>
              <a:rPr lang="cs-CZ" b="1" dirty="0" smtClean="0">
                <a:solidFill>
                  <a:srgbClr val="0000FF"/>
                </a:solidFill>
                <a:latin typeface="Symbol" pitchFamily="18" charset="2"/>
              </a:rPr>
              <a:t>b</a:t>
            </a:r>
            <a:r>
              <a:rPr lang="cs-CZ" b="1" dirty="0" smtClean="0">
                <a:solidFill>
                  <a:srgbClr val="0000FF"/>
                </a:solidFill>
                <a:latin typeface="+mn-lt"/>
              </a:rPr>
              <a:t>- plošné uspořádání, statistické klubko) má</a:t>
            </a:r>
            <a:r>
              <a:rPr lang="cs-CZ" b="1" dirty="0" smtClean="0">
                <a:solidFill>
                  <a:srgbClr val="0000FF"/>
                </a:solidFill>
              </a:rPr>
              <a:t> vliv i na polohu pásů v IFČ.</a:t>
            </a:r>
            <a:endParaRPr lang="cs-CZ" b="1" dirty="0">
              <a:solidFill>
                <a:srgbClr val="0000FF"/>
              </a:solidFill>
            </a:endParaRPr>
          </a:p>
        </p:txBody>
      </p:sp>
      <p:pic>
        <p:nvPicPr>
          <p:cNvPr id="12" name="Obrázek 11" descr="img868.jpg"/>
          <p:cNvPicPr>
            <a:picLocks noChangeAspect="1"/>
          </p:cNvPicPr>
          <p:nvPr/>
        </p:nvPicPr>
        <p:blipFill>
          <a:blip r:embed="rId2" cstate="print"/>
          <a:stretch>
            <a:fillRect/>
          </a:stretch>
        </p:blipFill>
        <p:spPr>
          <a:xfrm rot="5400000">
            <a:off x="1279456" y="2401064"/>
            <a:ext cx="3272720" cy="4320480"/>
          </a:xfrm>
          <a:prstGeom prst="rect">
            <a:avLst/>
          </a:prstGeom>
        </p:spPr>
      </p:pic>
      <p:sp>
        <p:nvSpPr>
          <p:cNvPr id="14" name="TextovéPole 13"/>
          <p:cNvSpPr txBox="1"/>
          <p:nvPr/>
        </p:nvSpPr>
        <p:spPr>
          <a:xfrm>
            <a:off x="5508104" y="3284984"/>
            <a:ext cx="2448272" cy="3046988"/>
          </a:xfrm>
          <a:prstGeom prst="rect">
            <a:avLst/>
          </a:prstGeom>
          <a:noFill/>
          <a:ln w="38100">
            <a:solidFill>
              <a:schemeClr val="tx1"/>
            </a:solidFill>
          </a:ln>
        </p:spPr>
        <p:txBody>
          <a:bodyPr wrap="square" rtlCol="0">
            <a:spAutoFit/>
          </a:bodyPr>
          <a:lstStyle/>
          <a:p>
            <a:r>
              <a:rPr lang="cs-CZ" b="1" dirty="0" smtClean="0">
                <a:solidFill>
                  <a:srgbClr val="7030A0"/>
                </a:solidFill>
              </a:rPr>
              <a:t>Poněkud neobvyklá, leč správná, jednotka vlnočtu 10</a:t>
            </a:r>
            <a:r>
              <a:rPr lang="cs-CZ" b="1" baseline="30000" dirty="0" smtClean="0">
                <a:solidFill>
                  <a:srgbClr val="7030A0"/>
                </a:solidFill>
              </a:rPr>
              <a:t>2</a:t>
            </a:r>
            <a:r>
              <a:rPr lang="cs-CZ" b="1" dirty="0" smtClean="0">
                <a:solidFill>
                  <a:srgbClr val="7030A0"/>
                </a:solidFill>
              </a:rPr>
              <a:t> m</a:t>
            </a:r>
            <a:r>
              <a:rPr lang="cs-CZ" b="1" baseline="30000" dirty="0" smtClean="0">
                <a:solidFill>
                  <a:srgbClr val="7030A0"/>
                </a:solidFill>
              </a:rPr>
              <a:t>-1</a:t>
            </a:r>
            <a:r>
              <a:rPr lang="cs-CZ" b="1" dirty="0" smtClean="0">
                <a:solidFill>
                  <a:srgbClr val="7030A0"/>
                </a:solidFill>
              </a:rPr>
              <a:t>. </a:t>
            </a:r>
          </a:p>
          <a:p>
            <a:r>
              <a:rPr lang="cs-CZ" dirty="0" smtClean="0">
                <a:solidFill>
                  <a:srgbClr val="008000"/>
                </a:solidFill>
                <a:latin typeface="Arial Black" pitchFamily="34" charset="0"/>
              </a:rPr>
              <a:t>Numericky je to ale stejné, jako OBVYKLÁ JEDNOTKA  cm</a:t>
            </a:r>
            <a:r>
              <a:rPr lang="cs-CZ" baseline="30000" dirty="0" smtClean="0">
                <a:solidFill>
                  <a:srgbClr val="008000"/>
                </a:solidFill>
                <a:latin typeface="Arial Black" pitchFamily="34" charset="0"/>
              </a:rPr>
              <a:t>-1</a:t>
            </a:r>
            <a:r>
              <a:rPr lang="cs-CZ" dirty="0" smtClean="0">
                <a:solidFill>
                  <a:srgbClr val="008000"/>
                </a:solidFill>
                <a:latin typeface="Arial Black" pitchFamily="34" charset="0"/>
              </a:rPr>
              <a:t>.</a:t>
            </a:r>
          </a:p>
          <a:p>
            <a:r>
              <a:rPr lang="cs-CZ" b="1" dirty="0" smtClean="0">
                <a:solidFill>
                  <a:srgbClr val="FF0000"/>
                </a:solidFill>
                <a:latin typeface="Arial Black" pitchFamily="34" charset="0"/>
              </a:rPr>
              <a:t>KOLAGEN je </a:t>
            </a:r>
            <a:r>
              <a:rPr lang="cs-CZ" b="1" dirty="0" smtClean="0">
                <a:solidFill>
                  <a:srgbClr val="FF0000"/>
                </a:solidFill>
                <a:latin typeface="Symbol" pitchFamily="18" charset="2"/>
              </a:rPr>
              <a:t>a</a:t>
            </a:r>
            <a:r>
              <a:rPr lang="cs-CZ" b="1" dirty="0" smtClean="0">
                <a:solidFill>
                  <a:srgbClr val="FF0000"/>
                </a:solidFill>
                <a:latin typeface="Arial Black" pitchFamily="34" charset="0"/>
              </a:rPr>
              <a:t>-</a:t>
            </a:r>
            <a:r>
              <a:rPr lang="cs-CZ" b="1" dirty="0" err="1" smtClean="0">
                <a:solidFill>
                  <a:srgbClr val="FF0000"/>
                </a:solidFill>
                <a:latin typeface="Arial Black" pitchFamily="34" charset="0"/>
              </a:rPr>
              <a:t>helix</a:t>
            </a:r>
            <a:endParaRPr lang="cs-CZ" dirty="0" smtClean="0">
              <a:solidFill>
                <a:srgbClr val="FF0000"/>
              </a:solidFill>
              <a:latin typeface="Arial Black" pitchFamily="34" charset="0"/>
            </a:endParaRPr>
          </a:p>
          <a:p>
            <a:endParaRPr lang="cs-CZ" baseline="30000" dirty="0">
              <a:solidFill>
                <a:srgbClr val="FF0000"/>
              </a:solidFill>
              <a:latin typeface="Arial Black" pitchFamily="34" charset="0"/>
            </a:endParaRPr>
          </a:p>
        </p:txBody>
      </p:sp>
      <p:cxnSp>
        <p:nvCxnSpPr>
          <p:cNvPr id="16" name="Přímá spojovací šipka 15"/>
          <p:cNvCxnSpPr/>
          <p:nvPr/>
        </p:nvCxnSpPr>
        <p:spPr>
          <a:xfrm flipH="1">
            <a:off x="4860032" y="3284984"/>
            <a:ext cx="648072" cy="14401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354162"/>
          </a:xfrm>
        </p:spPr>
        <p:txBody>
          <a:bodyPr/>
          <a:lstStyle/>
          <a:p>
            <a:r>
              <a:rPr lang="cs-CZ" sz="2800" dirty="0" smtClean="0">
                <a:solidFill>
                  <a:srgbClr val="008000"/>
                </a:solidFill>
                <a:latin typeface="Arial Black" pitchFamily="34" charset="0"/>
              </a:rPr>
              <a:t>TERCIÁRNÍ STRUKTURA proteinů II</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 KOLAGEN jako příklad</a:t>
            </a:r>
            <a:br>
              <a:rPr lang="cs-CZ" sz="2800" dirty="0" smtClean="0">
                <a:solidFill>
                  <a:srgbClr val="FF0000"/>
                </a:solidFill>
                <a:latin typeface="Arial Black" pitchFamily="34" charset="0"/>
              </a:rPr>
            </a:br>
            <a:r>
              <a:rPr lang="cs-CZ" sz="2800" b="1" dirty="0" smtClean="0">
                <a:solidFill>
                  <a:srgbClr val="FF0000"/>
                </a:solidFill>
                <a:latin typeface="Arial Black" pitchFamily="34" charset="0"/>
              </a:rPr>
              <a:t> tři do další spirály stočené řetězce </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26</a:t>
            </a:fld>
            <a:endParaRPr lang="sk-SK"/>
          </a:p>
        </p:txBody>
      </p:sp>
      <p:pic>
        <p:nvPicPr>
          <p:cNvPr id="11" name="Obrázek 10" descr="http://www.hypro.cz/img/kolagen/molekula.gif"/>
          <p:cNvPicPr/>
          <p:nvPr/>
        </p:nvPicPr>
        <p:blipFill>
          <a:blip r:embed="rId2" cstate="print"/>
          <a:srcRect/>
          <a:stretch>
            <a:fillRect/>
          </a:stretch>
        </p:blipFill>
        <p:spPr bwMode="auto">
          <a:xfrm rot="5400000">
            <a:off x="3419872" y="-603447"/>
            <a:ext cx="2376264" cy="7128791"/>
          </a:xfrm>
          <a:prstGeom prst="rect">
            <a:avLst/>
          </a:prstGeom>
          <a:noFill/>
          <a:ln w="9525">
            <a:noFill/>
            <a:miter lim="800000"/>
            <a:headEnd/>
            <a:tailEnd/>
          </a:ln>
        </p:spPr>
      </p:pic>
      <p:pic>
        <p:nvPicPr>
          <p:cNvPr id="12" name="Obrázek 11" descr="http://www.hypro.cz/img/kolagen/model.gif"/>
          <p:cNvPicPr/>
          <p:nvPr/>
        </p:nvPicPr>
        <p:blipFill>
          <a:blip r:embed="rId3" cstate="print"/>
          <a:srcRect/>
          <a:stretch>
            <a:fillRect/>
          </a:stretch>
        </p:blipFill>
        <p:spPr bwMode="auto">
          <a:xfrm rot="5400000">
            <a:off x="3167843" y="1376773"/>
            <a:ext cx="2736305" cy="698477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354162"/>
          </a:xfrm>
        </p:spPr>
        <p:txBody>
          <a:bodyPr/>
          <a:lstStyle/>
          <a:p>
            <a:r>
              <a:rPr lang="cs-CZ" sz="2800" dirty="0" smtClean="0">
                <a:solidFill>
                  <a:srgbClr val="008000"/>
                </a:solidFill>
                <a:latin typeface="Arial Black" pitchFamily="34" charset="0"/>
              </a:rPr>
              <a:t>TERCIÁRNÍ STRUKTURA proteinů III</a:t>
            </a:r>
            <a:br>
              <a:rPr lang="cs-CZ" sz="2800" dirty="0" smtClean="0">
                <a:solidFill>
                  <a:srgbClr val="008000"/>
                </a:solidFill>
                <a:latin typeface="Arial Black" pitchFamily="34" charset="0"/>
              </a:rPr>
            </a:br>
            <a:r>
              <a:rPr lang="cs-CZ" sz="2800" dirty="0" smtClean="0">
                <a:solidFill>
                  <a:srgbClr val="FF0000"/>
                </a:solidFill>
                <a:latin typeface="Arial Black" pitchFamily="34" charset="0"/>
              </a:rPr>
              <a:t> KOLAGEN jako příklad</a:t>
            </a:r>
            <a:br>
              <a:rPr lang="cs-CZ" sz="2800" dirty="0" smtClean="0">
                <a:solidFill>
                  <a:srgbClr val="FF0000"/>
                </a:solidFill>
                <a:latin typeface="Arial Black" pitchFamily="34" charset="0"/>
              </a:rPr>
            </a:br>
            <a:r>
              <a:rPr lang="cs-CZ" sz="2800" b="1" dirty="0" smtClean="0">
                <a:solidFill>
                  <a:srgbClr val="FF0000"/>
                </a:solidFill>
                <a:latin typeface="Arial Black" pitchFamily="34" charset="0"/>
              </a:rPr>
              <a:t> tři do další spirály stočené řetězce </a:t>
            </a:r>
            <a:endParaRPr lang="cs-CZ" sz="2800" dirty="0">
              <a:solidFill>
                <a:srgbClr val="FF000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27</a:t>
            </a:fld>
            <a:endParaRPr lang="sk-SK"/>
          </a:p>
        </p:txBody>
      </p:sp>
      <p:pic>
        <p:nvPicPr>
          <p:cNvPr id="8" name="Obrázek 7" descr="http://www.hypro.cz/img/kolagen/tropomol.gif"/>
          <p:cNvPicPr/>
          <p:nvPr/>
        </p:nvPicPr>
        <p:blipFill>
          <a:blip r:embed="rId2" cstate="print"/>
          <a:srcRect/>
          <a:stretch>
            <a:fillRect/>
          </a:stretch>
        </p:blipFill>
        <p:spPr bwMode="auto">
          <a:xfrm rot="5400000">
            <a:off x="1439652" y="440668"/>
            <a:ext cx="3096344" cy="5472608"/>
          </a:xfrm>
          <a:prstGeom prst="rect">
            <a:avLst/>
          </a:prstGeom>
          <a:noFill/>
          <a:ln w="9525">
            <a:noFill/>
            <a:miter lim="800000"/>
            <a:headEnd/>
            <a:tailEnd/>
          </a:ln>
        </p:spPr>
      </p:pic>
      <p:sp>
        <p:nvSpPr>
          <p:cNvPr id="9" name="TextovéPole 8"/>
          <p:cNvSpPr txBox="1"/>
          <p:nvPr/>
        </p:nvSpPr>
        <p:spPr>
          <a:xfrm>
            <a:off x="5580112" y="1700808"/>
            <a:ext cx="3312368" cy="4154984"/>
          </a:xfrm>
          <a:prstGeom prst="rect">
            <a:avLst/>
          </a:prstGeom>
          <a:noFill/>
        </p:spPr>
        <p:txBody>
          <a:bodyPr wrap="square" rtlCol="0">
            <a:spAutoFit/>
          </a:bodyPr>
          <a:lstStyle/>
          <a:p>
            <a:r>
              <a:rPr lang="cs-CZ" sz="2200" b="1" i="1" dirty="0" smtClean="0"/>
              <a:t>Schematické znázornění trojité </a:t>
            </a:r>
            <a:r>
              <a:rPr lang="cs-CZ" sz="2200" b="1" i="1" dirty="0" err="1" smtClean="0"/>
              <a:t>tropokolagenové</a:t>
            </a:r>
            <a:r>
              <a:rPr lang="cs-CZ" sz="2200" b="1" i="1" dirty="0" smtClean="0"/>
              <a:t> molekuly. Vpravo jsou naznačeny intervaly D (67 </a:t>
            </a:r>
            <a:r>
              <a:rPr lang="cs-CZ" sz="2200" b="1" i="1" dirty="0" err="1" smtClean="0"/>
              <a:t>nm</a:t>
            </a:r>
            <a:r>
              <a:rPr lang="cs-CZ" sz="2200" b="1" i="1" dirty="0" smtClean="0"/>
              <a:t>), o něž jsou jednotlivé molekuly vzájemně posunuty a necelistvý interval 0,35 D, který je v koncové oblasti a umožňuje vznik osové mezery</a:t>
            </a:r>
            <a:endParaRPr lang="cs-CZ" sz="2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dirty="0" smtClean="0">
                <a:solidFill>
                  <a:srgbClr val="C00000"/>
                </a:solidFill>
                <a:latin typeface="Arial Black" pitchFamily="34" charset="0"/>
              </a:rPr>
              <a:t>KVARTÉRNÍ STRUKTURA proteinů I</a:t>
            </a:r>
            <a:br>
              <a:rPr lang="cs-CZ" sz="2800" dirty="0" smtClean="0">
                <a:solidFill>
                  <a:srgbClr val="C00000"/>
                </a:solidFill>
                <a:latin typeface="Arial Black" pitchFamily="34" charset="0"/>
              </a:rPr>
            </a:br>
            <a:r>
              <a:rPr lang="cs-CZ" sz="2800" dirty="0" smtClean="0">
                <a:solidFill>
                  <a:srgbClr val="FF0000"/>
                </a:solidFill>
                <a:latin typeface="Arial Black" pitchFamily="34" charset="0"/>
              </a:rPr>
              <a:t> KOLAGEN jako příklad</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28</a:t>
            </a:fld>
            <a:endParaRPr lang="sk-SK"/>
          </a:p>
        </p:txBody>
      </p:sp>
      <p:sp>
        <p:nvSpPr>
          <p:cNvPr id="8" name="TextovéPole 7"/>
          <p:cNvSpPr txBox="1"/>
          <p:nvPr/>
        </p:nvSpPr>
        <p:spPr>
          <a:xfrm>
            <a:off x="323528" y="1268760"/>
            <a:ext cx="8352928" cy="1754326"/>
          </a:xfrm>
          <a:prstGeom prst="rect">
            <a:avLst/>
          </a:prstGeom>
          <a:noFill/>
        </p:spPr>
        <p:txBody>
          <a:bodyPr wrap="square" rtlCol="0">
            <a:spAutoFit/>
          </a:bodyPr>
          <a:lstStyle/>
          <a:p>
            <a:r>
              <a:rPr lang="cs-CZ" b="1" dirty="0" smtClean="0">
                <a:solidFill>
                  <a:srgbClr val="008000"/>
                </a:solidFill>
                <a:latin typeface="Arial Black" pitchFamily="34" charset="0"/>
              </a:rPr>
              <a:t>Interakce mezi SLOŽENÝMI vláknitými strukturami </a:t>
            </a:r>
            <a:r>
              <a:rPr lang="cs-CZ" b="1" dirty="0" smtClean="0"/>
              <a:t>svinutými do spirály v rámci  již vytvořené </a:t>
            </a:r>
            <a:r>
              <a:rPr lang="cs-CZ" b="1" dirty="0" smtClean="0">
                <a:solidFill>
                  <a:srgbClr val="008000"/>
                </a:solidFill>
                <a:latin typeface="Arial Black" pitchFamily="34" charset="0"/>
              </a:rPr>
              <a:t>TERCIÁRNÍ STRUKTURY</a:t>
            </a:r>
            <a:r>
              <a:rPr lang="cs-CZ" b="1" dirty="0" smtClean="0">
                <a:solidFill>
                  <a:srgbClr val="0000FF"/>
                </a:solidFill>
              </a:rPr>
              <a:t>.</a:t>
            </a:r>
          </a:p>
          <a:p>
            <a:r>
              <a:rPr lang="cs-CZ" b="1" dirty="0" smtClean="0"/>
              <a:t>Například u </a:t>
            </a:r>
            <a:r>
              <a:rPr lang="cs-CZ" b="1" dirty="0" smtClean="0">
                <a:solidFill>
                  <a:srgbClr val="FF0000"/>
                </a:solidFill>
                <a:latin typeface="Arial Black" pitchFamily="34" charset="0"/>
              </a:rPr>
              <a:t>KOLAGENU</a:t>
            </a:r>
            <a:r>
              <a:rPr lang="cs-CZ" b="1" dirty="0" smtClean="0"/>
              <a:t>  se jedná o </a:t>
            </a:r>
            <a:r>
              <a:rPr lang="cs-CZ" b="1" dirty="0" smtClean="0">
                <a:solidFill>
                  <a:srgbClr val="C00000"/>
                </a:solidFill>
                <a:latin typeface="Arial Black" pitchFamily="34" charset="0"/>
              </a:rPr>
              <a:t>PARALELNÍ SVAZKY TERCIÁRNÍ STRUKTURY</a:t>
            </a:r>
            <a:r>
              <a:rPr lang="cs-CZ" b="1" dirty="0" smtClean="0">
                <a:solidFill>
                  <a:srgbClr val="0000FF"/>
                </a:solidFill>
              </a:rPr>
              <a:t>.</a:t>
            </a:r>
            <a:r>
              <a:rPr lang="cs-CZ" b="1" dirty="0" smtClean="0"/>
              <a:t>  Někdy se toto nazývá </a:t>
            </a:r>
            <a:r>
              <a:rPr lang="cs-CZ" b="1" dirty="0" smtClean="0">
                <a:solidFill>
                  <a:srgbClr val="C00000"/>
                </a:solidFill>
                <a:latin typeface="Arial Black" pitchFamily="34" charset="0"/>
              </a:rPr>
              <a:t>VZNIK ASOCIÁTŮ</a:t>
            </a:r>
            <a:r>
              <a:rPr lang="cs-CZ" b="1" dirty="0" smtClean="0"/>
              <a:t>.</a:t>
            </a:r>
          </a:p>
          <a:p>
            <a:r>
              <a:rPr lang="cs-CZ" b="1" dirty="0" smtClean="0"/>
              <a:t>Toto je typické pro </a:t>
            </a:r>
            <a:r>
              <a:rPr lang="cs-CZ" b="1" dirty="0" smtClean="0">
                <a:solidFill>
                  <a:srgbClr val="FFC000"/>
                </a:solidFill>
                <a:latin typeface="Arial Black" pitchFamily="34" charset="0"/>
              </a:rPr>
              <a:t>ENZYMY</a:t>
            </a:r>
            <a:r>
              <a:rPr lang="cs-CZ" b="1" dirty="0" smtClean="0"/>
              <a:t>, kde se ale nejedná o </a:t>
            </a:r>
            <a:r>
              <a:rPr lang="cs-CZ" b="1" dirty="0" smtClean="0">
                <a:solidFill>
                  <a:srgbClr val="C00000"/>
                </a:solidFill>
                <a:latin typeface="Arial Black" pitchFamily="34" charset="0"/>
              </a:rPr>
              <a:t>PARALELNÍ SVAZKY,  </a:t>
            </a:r>
            <a:r>
              <a:rPr lang="cs-CZ" b="1" dirty="0" smtClean="0">
                <a:latin typeface="+mn-lt"/>
              </a:rPr>
              <a:t>ale o </a:t>
            </a:r>
            <a:r>
              <a:rPr lang="cs-CZ" b="1" cap="all" dirty="0" err="1" smtClean="0">
                <a:solidFill>
                  <a:srgbClr val="FFC000"/>
                </a:solidFill>
                <a:latin typeface="Arial Black" pitchFamily="34" charset="0"/>
              </a:rPr>
              <a:t>globulární</a:t>
            </a:r>
            <a:r>
              <a:rPr lang="cs-CZ" b="1" cap="all" dirty="0" smtClean="0">
                <a:solidFill>
                  <a:srgbClr val="FFC000"/>
                </a:solidFill>
                <a:latin typeface="Arial Black" pitchFamily="34" charset="0"/>
              </a:rPr>
              <a:t> útvary</a:t>
            </a:r>
            <a:r>
              <a:rPr lang="cs-CZ" b="1" dirty="0" smtClean="0">
                <a:latin typeface="+mn-lt"/>
              </a:rPr>
              <a:t>.</a:t>
            </a:r>
            <a:r>
              <a:rPr lang="cs-CZ" b="1" dirty="0" smtClean="0">
                <a:solidFill>
                  <a:srgbClr val="C00000"/>
                </a:solidFill>
                <a:latin typeface="Arial Black" pitchFamily="34" charset="0"/>
              </a:rPr>
              <a:t> </a:t>
            </a:r>
            <a:endParaRPr lang="cs-CZ" b="1" dirty="0"/>
          </a:p>
        </p:txBody>
      </p:sp>
      <p:pic>
        <p:nvPicPr>
          <p:cNvPr id="9" name="Obrázek 8" descr="Cellulase_1JS4 PICTURE WIKI ENG.jpg"/>
          <p:cNvPicPr>
            <a:picLocks noChangeAspect="1"/>
          </p:cNvPicPr>
          <p:nvPr/>
        </p:nvPicPr>
        <p:blipFill>
          <a:blip r:embed="rId2" cstate="print"/>
          <a:stretch>
            <a:fillRect/>
          </a:stretch>
        </p:blipFill>
        <p:spPr>
          <a:xfrm>
            <a:off x="467544" y="3140968"/>
            <a:ext cx="6048672" cy="2922928"/>
          </a:xfrm>
          <a:prstGeom prst="rect">
            <a:avLst/>
          </a:prstGeom>
        </p:spPr>
      </p:pic>
      <p:sp>
        <p:nvSpPr>
          <p:cNvPr id="10" name="TextovéPole 9"/>
          <p:cNvSpPr txBox="1"/>
          <p:nvPr/>
        </p:nvSpPr>
        <p:spPr>
          <a:xfrm>
            <a:off x="6660232" y="3140968"/>
            <a:ext cx="2088232" cy="1323439"/>
          </a:xfrm>
          <a:prstGeom prst="rect">
            <a:avLst/>
          </a:prstGeom>
          <a:noFill/>
          <a:ln w="38100">
            <a:solidFill>
              <a:srgbClr val="FFC000"/>
            </a:solidFill>
          </a:ln>
        </p:spPr>
        <p:txBody>
          <a:bodyPr wrap="square" rtlCol="0">
            <a:spAutoFit/>
          </a:bodyPr>
          <a:lstStyle/>
          <a:p>
            <a:r>
              <a:rPr lang="cs-CZ" sz="2000" dirty="0" smtClean="0">
                <a:solidFill>
                  <a:srgbClr val="FFC000"/>
                </a:solidFill>
                <a:latin typeface="Arial Black" pitchFamily="34" charset="0"/>
              </a:rPr>
              <a:t>Jeden z enzymů ze skupiny  „CELULÁZY“</a:t>
            </a:r>
            <a:endParaRPr lang="cs-CZ" sz="2000" dirty="0">
              <a:solidFill>
                <a:srgbClr val="FFC000"/>
              </a:solidFill>
              <a:latin typeface="Arial Black"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dirty="0" smtClean="0">
                <a:solidFill>
                  <a:srgbClr val="C00000"/>
                </a:solidFill>
                <a:latin typeface="Arial Black" pitchFamily="34" charset="0"/>
              </a:rPr>
              <a:t>KVARTÉRNÍ STRUKTURA proteinů II</a:t>
            </a:r>
            <a:br>
              <a:rPr lang="cs-CZ" sz="2800" dirty="0" smtClean="0">
                <a:solidFill>
                  <a:srgbClr val="C00000"/>
                </a:solidFill>
                <a:latin typeface="Arial Black" pitchFamily="34" charset="0"/>
              </a:rPr>
            </a:br>
            <a:r>
              <a:rPr lang="cs-CZ" sz="2800" dirty="0" smtClean="0">
                <a:solidFill>
                  <a:srgbClr val="FF0000"/>
                </a:solidFill>
                <a:latin typeface="Arial Black" pitchFamily="34" charset="0"/>
              </a:rPr>
              <a:t> KOLAGEN jako příklad</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29</a:t>
            </a:fld>
            <a:endParaRPr lang="sk-SK"/>
          </a:p>
        </p:txBody>
      </p:sp>
      <p:sp>
        <p:nvSpPr>
          <p:cNvPr id="8" name="TextovéPole 7"/>
          <p:cNvSpPr txBox="1"/>
          <p:nvPr/>
        </p:nvSpPr>
        <p:spPr>
          <a:xfrm>
            <a:off x="323528" y="1268760"/>
            <a:ext cx="8352928" cy="1200329"/>
          </a:xfrm>
          <a:prstGeom prst="rect">
            <a:avLst/>
          </a:prstGeom>
          <a:noFill/>
        </p:spPr>
        <p:txBody>
          <a:bodyPr wrap="square" rtlCol="0">
            <a:spAutoFit/>
          </a:bodyPr>
          <a:lstStyle/>
          <a:p>
            <a:r>
              <a:rPr lang="cs-CZ" b="1" dirty="0" smtClean="0">
                <a:solidFill>
                  <a:srgbClr val="008000"/>
                </a:solidFill>
                <a:latin typeface="Arial Black" pitchFamily="34" charset="0"/>
              </a:rPr>
              <a:t>Interakce mezi SLOŽENÝMI vláknitými strukturami </a:t>
            </a:r>
            <a:r>
              <a:rPr lang="cs-CZ" b="1" dirty="0" smtClean="0"/>
              <a:t>svinutými do spirály v rámci  již vytvořené </a:t>
            </a:r>
            <a:r>
              <a:rPr lang="cs-CZ" b="1" dirty="0" smtClean="0">
                <a:solidFill>
                  <a:srgbClr val="008000"/>
                </a:solidFill>
                <a:latin typeface="Arial Black" pitchFamily="34" charset="0"/>
              </a:rPr>
              <a:t>TERCIÁRNÍ STRUKTURY</a:t>
            </a:r>
            <a:r>
              <a:rPr lang="cs-CZ" b="1" dirty="0" smtClean="0">
                <a:solidFill>
                  <a:srgbClr val="0000FF"/>
                </a:solidFill>
              </a:rPr>
              <a:t>.</a:t>
            </a:r>
          </a:p>
          <a:p>
            <a:r>
              <a:rPr lang="cs-CZ" b="1" dirty="0" smtClean="0"/>
              <a:t>Například u </a:t>
            </a:r>
            <a:r>
              <a:rPr lang="cs-CZ" b="1" dirty="0" smtClean="0">
                <a:solidFill>
                  <a:srgbClr val="FF0000"/>
                </a:solidFill>
                <a:latin typeface="Arial Black" pitchFamily="34" charset="0"/>
              </a:rPr>
              <a:t>KOLAGENU</a:t>
            </a:r>
            <a:r>
              <a:rPr lang="cs-CZ" b="1" dirty="0" smtClean="0"/>
              <a:t>  se jedná o </a:t>
            </a:r>
            <a:r>
              <a:rPr lang="cs-CZ" b="1" dirty="0" smtClean="0">
                <a:solidFill>
                  <a:srgbClr val="C00000"/>
                </a:solidFill>
                <a:latin typeface="Arial Black" pitchFamily="34" charset="0"/>
              </a:rPr>
              <a:t>PARALELNÍ SVAZKY TERCIÁRNÍ STRUKTURY</a:t>
            </a:r>
            <a:r>
              <a:rPr lang="cs-CZ" b="1" dirty="0" smtClean="0">
                <a:solidFill>
                  <a:srgbClr val="0000FF"/>
                </a:solidFill>
              </a:rPr>
              <a:t>.</a:t>
            </a:r>
            <a:r>
              <a:rPr lang="cs-CZ" b="1" dirty="0" smtClean="0"/>
              <a:t>  </a:t>
            </a:r>
            <a:endParaRPr lang="cs-CZ" b="1" dirty="0"/>
          </a:p>
        </p:txBody>
      </p:sp>
      <p:pic>
        <p:nvPicPr>
          <p:cNvPr id="10" name="Obrázek 9" descr="http://www.hypro.cz/img/kolagen/mikrofib.gif"/>
          <p:cNvPicPr/>
          <p:nvPr/>
        </p:nvPicPr>
        <p:blipFill>
          <a:blip r:embed="rId2" cstate="print"/>
          <a:srcRect/>
          <a:stretch>
            <a:fillRect/>
          </a:stretch>
        </p:blipFill>
        <p:spPr bwMode="auto">
          <a:xfrm rot="5400000">
            <a:off x="1223627" y="1520788"/>
            <a:ext cx="2808312" cy="4608512"/>
          </a:xfrm>
          <a:prstGeom prst="rect">
            <a:avLst/>
          </a:prstGeom>
          <a:noFill/>
          <a:ln w="9525">
            <a:noFill/>
            <a:miter lim="800000"/>
            <a:headEnd/>
            <a:tailEnd/>
          </a:ln>
        </p:spPr>
      </p:pic>
      <p:sp>
        <p:nvSpPr>
          <p:cNvPr id="14" name="TextovéPole 13"/>
          <p:cNvSpPr txBox="1"/>
          <p:nvPr/>
        </p:nvSpPr>
        <p:spPr>
          <a:xfrm>
            <a:off x="5148064" y="2348880"/>
            <a:ext cx="3744416" cy="3785652"/>
          </a:xfrm>
          <a:prstGeom prst="rect">
            <a:avLst/>
          </a:prstGeom>
          <a:noFill/>
        </p:spPr>
        <p:txBody>
          <a:bodyPr wrap="square" rtlCol="0">
            <a:spAutoFit/>
          </a:bodyPr>
          <a:lstStyle/>
          <a:p>
            <a:r>
              <a:rPr lang="cs-CZ" sz="2400" b="1" i="1" dirty="0" smtClean="0"/>
              <a:t>Model </a:t>
            </a:r>
            <a:r>
              <a:rPr lang="cs-CZ" sz="2400" b="1" i="1" dirty="0" err="1" smtClean="0"/>
              <a:t>mikrofibrily</a:t>
            </a:r>
            <a:r>
              <a:rPr lang="cs-CZ" sz="2400" b="1" i="1" dirty="0" smtClean="0"/>
              <a:t> vytvořené důsledkem interakce polárních a hydrofobních vedlejších řetězců. Pět </a:t>
            </a:r>
            <a:r>
              <a:rPr lang="cs-CZ" sz="2400" b="1" i="1" dirty="0" err="1" smtClean="0"/>
              <a:t>tropokolagenových</a:t>
            </a:r>
            <a:r>
              <a:rPr lang="cs-CZ" sz="2400" b="1" i="1" dirty="0" smtClean="0"/>
              <a:t> molekul je zde vzájemně posunuto o interval D a vytváří válcovitý útvar o průměru 4 </a:t>
            </a:r>
            <a:r>
              <a:rPr lang="cs-CZ" sz="2400" b="1" i="1" dirty="0" err="1" smtClean="0"/>
              <a:t>nm</a:t>
            </a:r>
            <a:endParaRPr lang="cs-CZ"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4638"/>
            <a:ext cx="8229600" cy="3082354"/>
          </a:xfrm>
        </p:spPr>
        <p:txBody>
          <a:bodyPr/>
          <a:lstStyle/>
          <a:p>
            <a:r>
              <a:rPr lang="sk-SK" b="1" kern="1200" dirty="0" err="1" smtClean="0">
                <a:solidFill>
                  <a:srgbClr val="FF0000"/>
                </a:solidFill>
                <a:latin typeface="Arial Black" pitchFamily="34" charset="0"/>
                <a:ea typeface="Times New Roman"/>
                <a:cs typeface="Times New Roman"/>
              </a:rPr>
              <a:t>Bylo</a:t>
            </a:r>
            <a:r>
              <a:rPr lang="sk-SK" b="1" kern="1200" dirty="0" smtClean="0">
                <a:solidFill>
                  <a:srgbClr val="FF0000"/>
                </a:solidFill>
                <a:latin typeface="Arial Black" pitchFamily="34" charset="0"/>
                <a:ea typeface="Times New Roman"/>
                <a:cs typeface="Times New Roman"/>
              </a:rPr>
              <a:t> </a:t>
            </a:r>
            <a:r>
              <a:rPr lang="sk-SK" b="1" kern="1200" dirty="0" err="1" smtClean="0">
                <a:solidFill>
                  <a:srgbClr val="FF0000"/>
                </a:solidFill>
                <a:latin typeface="Arial Black" pitchFamily="34" charset="0"/>
                <a:ea typeface="Times New Roman"/>
                <a:cs typeface="Times New Roman"/>
              </a:rPr>
              <a:t>již</a:t>
            </a:r>
            <a:r>
              <a:rPr lang="sk-SK" b="1" kern="1200" dirty="0" smtClean="0">
                <a:solidFill>
                  <a:srgbClr val="FF0000"/>
                </a:solidFill>
                <a:latin typeface="Arial Black" pitchFamily="34" charset="0"/>
                <a:ea typeface="Times New Roman"/>
                <a:cs typeface="Times New Roman"/>
              </a:rPr>
              <a:t> </a:t>
            </a:r>
            <a:r>
              <a:rPr lang="sk-SK" b="1" kern="1200" dirty="0" err="1" smtClean="0">
                <a:solidFill>
                  <a:srgbClr val="FF0000"/>
                </a:solidFill>
                <a:latin typeface="Arial Black" pitchFamily="34" charset="0"/>
                <a:ea typeface="Times New Roman"/>
                <a:cs typeface="Times New Roman"/>
              </a:rPr>
              <a:t>probráno</a:t>
            </a:r>
            <a:r>
              <a:rPr lang="sk-SK" b="1" kern="1200" dirty="0" smtClean="0">
                <a:solidFill>
                  <a:srgbClr val="FF0000"/>
                </a:solidFill>
                <a:latin typeface="Arial Black" pitchFamily="34" charset="0"/>
                <a:ea typeface="Times New Roman"/>
                <a:cs typeface="Times New Roman"/>
              </a:rPr>
              <a:t> v </a:t>
            </a:r>
            <a:r>
              <a:rPr lang="sk-SK" b="1" kern="1200" dirty="0" err="1" smtClean="0">
                <a:solidFill>
                  <a:srgbClr val="FF0000"/>
                </a:solidFill>
                <a:latin typeface="Arial Black" pitchFamily="34" charset="0"/>
                <a:ea typeface="Times New Roman"/>
                <a:cs typeface="Times New Roman"/>
              </a:rPr>
              <a:t>přednášce</a:t>
            </a:r>
            <a:r>
              <a:rPr lang="sk-SK" b="1" kern="1200" dirty="0" smtClean="0">
                <a:solidFill>
                  <a:srgbClr val="FF0000"/>
                </a:solidFill>
                <a:latin typeface="Arial Black" pitchFamily="34" charset="0"/>
                <a:ea typeface="Times New Roman"/>
                <a:cs typeface="Times New Roman"/>
              </a:rPr>
              <a:t> 9:</a:t>
            </a:r>
            <a:r>
              <a:rPr lang="sk-SK" b="1" kern="1200" dirty="0" smtClean="0">
                <a:solidFill>
                  <a:srgbClr val="008000"/>
                </a:solidFill>
                <a:latin typeface="Arial Black" pitchFamily="34" charset="0"/>
                <a:ea typeface="Times New Roman"/>
                <a:cs typeface="Times New Roman"/>
              </a:rPr>
              <a:t/>
            </a:r>
            <a:br>
              <a:rPr lang="sk-SK" b="1" kern="1200" dirty="0" smtClean="0">
                <a:solidFill>
                  <a:srgbClr val="008000"/>
                </a:solidFill>
                <a:latin typeface="Arial Black" pitchFamily="34" charset="0"/>
                <a:ea typeface="Times New Roman"/>
                <a:cs typeface="Times New Roman"/>
              </a:rPr>
            </a:br>
            <a:r>
              <a:rPr lang="sk-SK" b="1" kern="1200" dirty="0" err="1" smtClean="0">
                <a:solidFill>
                  <a:srgbClr val="008000"/>
                </a:solidFill>
                <a:latin typeface="Arial Black" pitchFamily="34" charset="0"/>
                <a:ea typeface="Times New Roman"/>
                <a:cs typeface="Times New Roman"/>
              </a:rPr>
              <a:t>Kasein</a:t>
            </a:r>
            <a:r>
              <a:rPr lang="sk-SK" b="1" kern="1200" dirty="0" smtClean="0">
                <a:solidFill>
                  <a:srgbClr val="008000"/>
                </a:solidFill>
                <a:latin typeface="Arial Black" pitchFamily="34" charset="0"/>
                <a:ea typeface="Times New Roman"/>
                <a:cs typeface="Times New Roman"/>
              </a:rPr>
              <a:t>, </a:t>
            </a:r>
            <a:r>
              <a:rPr lang="sk-SK" b="1" kern="1200" dirty="0" err="1" smtClean="0">
                <a:solidFill>
                  <a:srgbClr val="008000"/>
                </a:solidFill>
                <a:latin typeface="Arial Black" pitchFamily="34" charset="0"/>
                <a:ea typeface="Times New Roman"/>
                <a:cs typeface="Times New Roman"/>
              </a:rPr>
              <a:t>syrovátka</a:t>
            </a:r>
            <a:r>
              <a:rPr lang="sk-SK" b="1" kern="1200" dirty="0" smtClean="0">
                <a:solidFill>
                  <a:srgbClr val="008000"/>
                </a:solidFill>
                <a:latin typeface="Arial Black" pitchFamily="34" charset="0"/>
                <a:ea typeface="Times New Roman"/>
                <a:cs typeface="Times New Roman"/>
              </a:rPr>
              <a:t>, vaječné </a:t>
            </a:r>
            <a:r>
              <a:rPr lang="sk-SK" b="1" kern="1200" dirty="0" err="1" smtClean="0">
                <a:solidFill>
                  <a:srgbClr val="008000"/>
                </a:solidFill>
                <a:latin typeface="Arial Black" pitchFamily="34" charset="0"/>
                <a:ea typeface="Times New Roman"/>
                <a:cs typeface="Times New Roman"/>
              </a:rPr>
              <a:t>proteiny</a:t>
            </a:r>
            <a:endParaRPr lang="cs-CZ" dirty="0"/>
          </a:p>
        </p:txBody>
      </p:sp>
      <p:sp>
        <p:nvSpPr>
          <p:cNvPr id="7" name="Zástupný symbol pro obsah 6"/>
          <p:cNvSpPr>
            <a:spLocks noGrp="1"/>
          </p:cNvSpPr>
          <p:nvPr>
            <p:ph idx="1"/>
          </p:nvPr>
        </p:nvSpPr>
        <p:spPr>
          <a:xfrm>
            <a:off x="457200" y="3573016"/>
            <a:ext cx="8229600" cy="2553147"/>
          </a:xfrm>
          <a:ln w="63500">
            <a:solidFill>
              <a:srgbClr val="FF0000"/>
            </a:solidFill>
          </a:ln>
        </p:spPr>
        <p:txBody>
          <a:bodyPr/>
          <a:lstStyle/>
          <a:p>
            <a:pPr marL="742950" indent="-742950">
              <a:buFont typeface="+mj-lt"/>
              <a:buAutoNum type="arabicPeriod"/>
            </a:pPr>
            <a:r>
              <a:rPr lang="cs-CZ" sz="3600" dirty="0" smtClean="0">
                <a:solidFill>
                  <a:srgbClr val="FF0000"/>
                </a:solidFill>
                <a:latin typeface="Arial Black" pitchFamily="34" charset="0"/>
              </a:rPr>
              <a:t>Chemie peptidů a proteinů    ( bílkovin)</a:t>
            </a:r>
          </a:p>
          <a:p>
            <a:pPr marL="742950" indent="-742950">
              <a:buFont typeface="+mj-lt"/>
              <a:buAutoNum type="arabicPeriod"/>
            </a:pPr>
            <a:r>
              <a:rPr lang="cs-CZ" sz="3600" dirty="0" err="1" smtClean="0">
                <a:solidFill>
                  <a:srgbClr val="FF0000"/>
                </a:solidFill>
                <a:latin typeface="Arial Black" pitchFamily="34" charset="0"/>
              </a:rPr>
              <a:t>Nadmolekulární</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stuktura</a:t>
            </a:r>
            <a:r>
              <a:rPr lang="cs-CZ" sz="3600" dirty="0" smtClean="0">
                <a:solidFill>
                  <a:srgbClr val="FF0000"/>
                </a:solidFill>
                <a:latin typeface="Arial Black" pitchFamily="34" charset="0"/>
              </a:rPr>
              <a:t> peptidů a proteinů ( bílkovin)</a:t>
            </a:r>
          </a:p>
        </p:txBody>
      </p:sp>
      <p:sp>
        <p:nvSpPr>
          <p:cNvPr id="2" name="Zástupný symbol pro datum 1"/>
          <p:cNvSpPr>
            <a:spLocks noGrp="1"/>
          </p:cNvSpPr>
          <p:nvPr>
            <p:ph type="dt" sz="half" idx="10"/>
          </p:nvPr>
        </p:nvSpPr>
        <p:spPr/>
        <p:txBody>
          <a:bodyPr/>
          <a:lstStyle/>
          <a:p>
            <a:pPr>
              <a:defRPr/>
            </a:pPr>
            <a:r>
              <a:rPr lang="cs-CZ" smtClean="0"/>
              <a:t>5. 12. 2013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dirty="0" smtClean="0">
                <a:solidFill>
                  <a:srgbClr val="C00000"/>
                </a:solidFill>
                <a:latin typeface="Arial Black" pitchFamily="34" charset="0"/>
              </a:rPr>
              <a:t>KVARTÉRNÍ STRUKTURA proteinů III</a:t>
            </a:r>
            <a:br>
              <a:rPr lang="cs-CZ" sz="2800" dirty="0" smtClean="0">
                <a:solidFill>
                  <a:srgbClr val="C00000"/>
                </a:solidFill>
                <a:latin typeface="Arial Black" pitchFamily="34" charset="0"/>
              </a:rPr>
            </a:br>
            <a:r>
              <a:rPr lang="cs-CZ" sz="2800" dirty="0" smtClean="0">
                <a:solidFill>
                  <a:srgbClr val="FF0000"/>
                </a:solidFill>
                <a:latin typeface="Arial Black" pitchFamily="34" charset="0"/>
              </a:rPr>
              <a:t> KOLAGEN jako příklad</a:t>
            </a:r>
            <a:endParaRPr lang="cs-CZ" sz="2800"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30</a:t>
            </a:fld>
            <a:endParaRPr lang="sk-SK"/>
          </a:p>
        </p:txBody>
      </p:sp>
      <p:sp>
        <p:nvSpPr>
          <p:cNvPr id="8" name="TextovéPole 7"/>
          <p:cNvSpPr txBox="1"/>
          <p:nvPr/>
        </p:nvSpPr>
        <p:spPr>
          <a:xfrm>
            <a:off x="323528" y="1268760"/>
            <a:ext cx="8352928" cy="1200329"/>
          </a:xfrm>
          <a:prstGeom prst="rect">
            <a:avLst/>
          </a:prstGeom>
          <a:noFill/>
        </p:spPr>
        <p:txBody>
          <a:bodyPr wrap="square" rtlCol="0">
            <a:spAutoFit/>
          </a:bodyPr>
          <a:lstStyle/>
          <a:p>
            <a:r>
              <a:rPr lang="cs-CZ" b="1" dirty="0" smtClean="0">
                <a:solidFill>
                  <a:srgbClr val="008000"/>
                </a:solidFill>
                <a:latin typeface="Arial Black" pitchFamily="34" charset="0"/>
              </a:rPr>
              <a:t>Interakce mezi SLOŽENÝMI vláknitými strukturami </a:t>
            </a:r>
            <a:r>
              <a:rPr lang="cs-CZ" b="1" dirty="0" smtClean="0"/>
              <a:t>svinutými do spirály v rámci  již vytvořené </a:t>
            </a:r>
            <a:r>
              <a:rPr lang="cs-CZ" b="1" dirty="0" smtClean="0">
                <a:solidFill>
                  <a:srgbClr val="008000"/>
                </a:solidFill>
                <a:latin typeface="Arial Black" pitchFamily="34" charset="0"/>
              </a:rPr>
              <a:t>TERCIÁRNÍ STRUKTURY</a:t>
            </a:r>
            <a:r>
              <a:rPr lang="cs-CZ" b="1" dirty="0" smtClean="0">
                <a:solidFill>
                  <a:srgbClr val="0000FF"/>
                </a:solidFill>
              </a:rPr>
              <a:t>.</a:t>
            </a:r>
          </a:p>
          <a:p>
            <a:r>
              <a:rPr lang="cs-CZ" b="1" dirty="0" smtClean="0"/>
              <a:t>Například u </a:t>
            </a:r>
            <a:r>
              <a:rPr lang="cs-CZ" b="1" dirty="0" smtClean="0">
                <a:solidFill>
                  <a:srgbClr val="FF0000"/>
                </a:solidFill>
                <a:latin typeface="Arial Black" pitchFamily="34" charset="0"/>
              </a:rPr>
              <a:t>KOLAGENU</a:t>
            </a:r>
            <a:r>
              <a:rPr lang="cs-CZ" b="1" dirty="0" smtClean="0"/>
              <a:t>  se jedná o </a:t>
            </a:r>
            <a:r>
              <a:rPr lang="cs-CZ" b="1" dirty="0" smtClean="0">
                <a:solidFill>
                  <a:srgbClr val="C00000"/>
                </a:solidFill>
                <a:latin typeface="Arial Black" pitchFamily="34" charset="0"/>
              </a:rPr>
              <a:t>PARALELNÍ SVAZKY TERCIÁRNÍ STRUKTURY</a:t>
            </a:r>
            <a:r>
              <a:rPr lang="cs-CZ" b="1" dirty="0" smtClean="0">
                <a:solidFill>
                  <a:srgbClr val="0000FF"/>
                </a:solidFill>
              </a:rPr>
              <a:t>.</a:t>
            </a:r>
            <a:r>
              <a:rPr lang="cs-CZ" b="1" dirty="0" smtClean="0"/>
              <a:t>  </a:t>
            </a:r>
            <a:endParaRPr lang="cs-CZ" b="1" dirty="0"/>
          </a:p>
        </p:txBody>
      </p:sp>
      <p:pic>
        <p:nvPicPr>
          <p:cNvPr id="9" name="Obrázek 8" descr="http://www.hypro.cz/img/kolagen/vlakna.jpg"/>
          <p:cNvPicPr/>
          <p:nvPr/>
        </p:nvPicPr>
        <p:blipFill>
          <a:blip r:embed="rId2" cstate="print"/>
          <a:srcRect/>
          <a:stretch>
            <a:fillRect/>
          </a:stretch>
        </p:blipFill>
        <p:spPr bwMode="auto">
          <a:xfrm rot="5400000">
            <a:off x="2411759" y="2276873"/>
            <a:ext cx="3888434" cy="403244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276872"/>
            <a:ext cx="8229600" cy="1080120"/>
          </a:xfrm>
        </p:spPr>
        <p:txBody>
          <a:bodyPr/>
          <a:lstStyle/>
          <a:p>
            <a:pPr marL="742950" indent="-742950" algn="ctr">
              <a:buFont typeface="+mj-lt"/>
              <a:buAutoNum type="arabicPeriod" startAt="3"/>
            </a:pPr>
            <a:r>
              <a:rPr lang="cs-CZ" sz="4400" dirty="0" smtClean="0">
                <a:solidFill>
                  <a:srgbClr val="FF0000"/>
                </a:solidFill>
                <a:latin typeface="Arial Black" pitchFamily="34" charset="0"/>
              </a:rPr>
              <a:t>Výroba želatiny a klihu</a:t>
            </a:r>
          </a:p>
        </p:txBody>
      </p:sp>
      <p:sp>
        <p:nvSpPr>
          <p:cNvPr id="2" name="Zástupný symbol pro datum 1"/>
          <p:cNvSpPr>
            <a:spLocks noGrp="1"/>
          </p:cNvSpPr>
          <p:nvPr>
            <p:ph type="dt" sz="half" idx="10"/>
          </p:nvPr>
        </p:nvSpPr>
        <p:spPr/>
        <p:txBody>
          <a:bodyPr/>
          <a:lstStyle/>
          <a:p>
            <a:pPr>
              <a:defRPr/>
            </a:pPr>
            <a:r>
              <a:rPr lang="cs-CZ" smtClean="0"/>
              <a:t>5. 12. 2013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31</a:t>
            </a:fld>
            <a:endParaRPr lang="sk-SK"/>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b="1" dirty="0" smtClean="0">
                <a:solidFill>
                  <a:srgbClr val="FF0000"/>
                </a:solidFill>
                <a:latin typeface="+mn-lt"/>
              </a:rPr>
              <a:t>Výroba želatiny a klihu</a:t>
            </a:r>
            <a:br>
              <a:rPr lang="cs-CZ" sz="2800" b="1" dirty="0" smtClean="0">
                <a:solidFill>
                  <a:srgbClr val="FF0000"/>
                </a:solidFill>
                <a:latin typeface="+mn-lt"/>
              </a:rPr>
            </a:br>
            <a:r>
              <a:rPr lang="cs-CZ" sz="2800" b="1" dirty="0" smtClean="0">
                <a:solidFill>
                  <a:srgbClr val="FF0000"/>
                </a:solidFill>
                <a:latin typeface="+mn-lt"/>
              </a:rPr>
              <a:t>základní schéma</a:t>
            </a:r>
            <a:endParaRPr lang="cs-CZ" sz="2800" b="1" dirty="0">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32</a:t>
            </a:fld>
            <a:endParaRPr lang="sk-SK"/>
          </a:p>
        </p:txBody>
      </p:sp>
      <p:pic>
        <p:nvPicPr>
          <p:cNvPr id="8" name="Obrázek 7" descr="Přeměna kolagen - želatina"/>
          <p:cNvPicPr/>
          <p:nvPr/>
        </p:nvPicPr>
        <p:blipFill>
          <a:blip r:embed="rId2" cstate="print"/>
          <a:srcRect/>
          <a:stretch>
            <a:fillRect/>
          </a:stretch>
        </p:blipFill>
        <p:spPr bwMode="auto">
          <a:xfrm>
            <a:off x="683568" y="1412776"/>
            <a:ext cx="7776864" cy="446449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33</a:t>
            </a:fld>
            <a:endParaRPr lang="sk-SK"/>
          </a:p>
        </p:txBody>
      </p:sp>
      <p:pic>
        <p:nvPicPr>
          <p:cNvPr id="9" name="Obrázek 8" descr="výroba klihu a želatiny img870.jpg"/>
          <p:cNvPicPr>
            <a:picLocks noChangeAspect="1"/>
          </p:cNvPicPr>
          <p:nvPr/>
        </p:nvPicPr>
        <p:blipFill>
          <a:blip r:embed="rId2" cstate="print"/>
          <a:stretch>
            <a:fillRect/>
          </a:stretch>
        </p:blipFill>
        <p:spPr>
          <a:xfrm rot="5400000">
            <a:off x="1055038" y="-542870"/>
            <a:ext cx="3145492" cy="4608512"/>
          </a:xfrm>
          <a:prstGeom prst="rect">
            <a:avLst/>
          </a:prstGeom>
        </p:spPr>
      </p:pic>
      <p:pic>
        <p:nvPicPr>
          <p:cNvPr id="11" name="Obrázek 10" descr="výroba klihu a želatiny img871.jpg"/>
          <p:cNvPicPr>
            <a:picLocks noChangeAspect="1"/>
          </p:cNvPicPr>
          <p:nvPr/>
        </p:nvPicPr>
        <p:blipFill>
          <a:blip r:embed="rId3" cstate="print"/>
          <a:stretch>
            <a:fillRect/>
          </a:stretch>
        </p:blipFill>
        <p:spPr>
          <a:xfrm rot="5400000">
            <a:off x="5072255" y="2444120"/>
            <a:ext cx="3080001" cy="4512560"/>
          </a:xfrm>
          <a:prstGeom prst="rect">
            <a:avLst/>
          </a:prstGeom>
        </p:spPr>
      </p:pic>
      <p:sp>
        <p:nvSpPr>
          <p:cNvPr id="12" name="TextovéPole 11"/>
          <p:cNvSpPr txBox="1"/>
          <p:nvPr/>
        </p:nvSpPr>
        <p:spPr>
          <a:xfrm>
            <a:off x="5004048" y="476672"/>
            <a:ext cx="3600400" cy="2677656"/>
          </a:xfrm>
          <a:prstGeom prst="rect">
            <a:avLst/>
          </a:prstGeom>
          <a:noFill/>
        </p:spPr>
        <p:txBody>
          <a:bodyPr wrap="square" rtlCol="0">
            <a:spAutoFit/>
          </a:bodyPr>
          <a:lstStyle/>
          <a:p>
            <a:r>
              <a:rPr lang="cs-CZ" sz="2400" b="1" dirty="0" smtClean="0">
                <a:solidFill>
                  <a:srgbClr val="008000"/>
                </a:solidFill>
                <a:latin typeface="Arial Black" pitchFamily="34" charset="0"/>
              </a:rPr>
              <a:t>Lepší suroviny &amp; MÍRNĚJŠÍ PODMÍNKY &gt; ŽELATINA</a:t>
            </a:r>
          </a:p>
          <a:p>
            <a:r>
              <a:rPr lang="cs-CZ" sz="2400" b="1" dirty="0" smtClean="0">
                <a:solidFill>
                  <a:srgbClr val="0000FF"/>
                </a:solidFill>
                <a:latin typeface="Arial Black" pitchFamily="34" charset="0"/>
              </a:rPr>
              <a:t>Horší suroviny &amp; DRSNĚJŠÍ PODMÍNKY &gt; KLIH</a:t>
            </a:r>
            <a:endParaRPr lang="cs-CZ" sz="2400" b="1" dirty="0">
              <a:solidFill>
                <a:srgbClr val="0000FF"/>
              </a:solidFill>
              <a:latin typeface="Arial Black" pitchFamily="34" charset="0"/>
            </a:endParaRPr>
          </a:p>
        </p:txBody>
      </p:sp>
      <p:sp>
        <p:nvSpPr>
          <p:cNvPr id="13" name="TextovéPole 12"/>
          <p:cNvSpPr txBox="1"/>
          <p:nvPr/>
        </p:nvSpPr>
        <p:spPr>
          <a:xfrm>
            <a:off x="323528" y="3501008"/>
            <a:ext cx="3672408" cy="2677656"/>
          </a:xfrm>
          <a:prstGeom prst="rect">
            <a:avLst/>
          </a:prstGeom>
          <a:noFill/>
        </p:spPr>
        <p:txBody>
          <a:bodyPr wrap="square" rtlCol="0">
            <a:spAutoFit/>
          </a:bodyPr>
          <a:lstStyle/>
          <a:p>
            <a:r>
              <a:rPr lang="cs-CZ" sz="2400" u="sng" dirty="0" smtClean="0">
                <a:solidFill>
                  <a:srgbClr val="FF0000"/>
                </a:solidFill>
                <a:latin typeface="Arial Black" pitchFamily="34" charset="0"/>
              </a:rPr>
              <a:t>SUROVINY:</a:t>
            </a:r>
          </a:p>
          <a:p>
            <a:pPr>
              <a:buFont typeface="Arial" pitchFamily="34" charset="0"/>
              <a:buChar char="•"/>
            </a:pPr>
            <a:r>
              <a:rPr lang="cs-CZ" sz="2400" dirty="0" smtClean="0">
                <a:latin typeface="Arial Black" pitchFamily="34" charset="0"/>
              </a:rPr>
              <a:t> </a:t>
            </a:r>
            <a:r>
              <a:rPr lang="cs-CZ" sz="2400" dirty="0" smtClean="0">
                <a:solidFill>
                  <a:srgbClr val="C00000"/>
                </a:solidFill>
                <a:latin typeface="Arial Black" pitchFamily="34" charset="0"/>
              </a:rPr>
              <a:t>ODPAD Z KOŽELUŽEN (kůže a usně) &gt; KOŽNÍ KLIH</a:t>
            </a:r>
          </a:p>
          <a:p>
            <a:pPr>
              <a:buFont typeface="Arial" pitchFamily="34" charset="0"/>
              <a:buChar char="•"/>
            </a:pPr>
            <a:r>
              <a:rPr lang="cs-CZ" sz="2400" dirty="0" smtClean="0">
                <a:latin typeface="Arial Black" pitchFamily="34" charset="0"/>
              </a:rPr>
              <a:t> </a:t>
            </a:r>
            <a:r>
              <a:rPr lang="cs-CZ" sz="2400" dirty="0" smtClean="0">
                <a:solidFill>
                  <a:srgbClr val="7030A0"/>
                </a:solidFill>
                <a:latin typeface="Arial Black" pitchFamily="34" charset="0"/>
              </a:rPr>
              <a:t>ODPAD Z JATEK (kosti) &gt; KOSTNÍ KLIH</a:t>
            </a:r>
            <a:endParaRPr lang="cs-CZ" sz="2400" dirty="0">
              <a:solidFill>
                <a:srgbClr val="7030A0"/>
              </a:solidFill>
              <a:latin typeface="Arial Black" pitchFamily="34" charset="0"/>
            </a:endParaRPr>
          </a:p>
        </p:txBody>
      </p:sp>
      <p:sp>
        <p:nvSpPr>
          <p:cNvPr id="15" name="TextovéPole 14"/>
          <p:cNvSpPr txBox="1"/>
          <p:nvPr/>
        </p:nvSpPr>
        <p:spPr>
          <a:xfrm>
            <a:off x="7092280" y="4509120"/>
            <a:ext cx="1656184" cy="369332"/>
          </a:xfrm>
          <a:prstGeom prst="rect">
            <a:avLst/>
          </a:prstGeom>
          <a:noFill/>
          <a:ln w="38100">
            <a:solidFill>
              <a:srgbClr val="7030A0"/>
            </a:solidFill>
          </a:ln>
        </p:spPr>
        <p:txBody>
          <a:bodyPr wrap="square" rtlCol="0">
            <a:spAutoFit/>
          </a:bodyPr>
          <a:lstStyle/>
          <a:p>
            <a:pPr algn="ctr"/>
            <a:r>
              <a:rPr lang="cs-CZ" dirty="0" smtClean="0">
                <a:solidFill>
                  <a:srgbClr val="7030A0"/>
                </a:solidFill>
                <a:latin typeface="Arial Black" pitchFamily="34" charset="0"/>
              </a:rPr>
              <a:t>KLÍH</a:t>
            </a:r>
            <a:endParaRPr lang="cs-CZ" dirty="0"/>
          </a:p>
        </p:txBody>
      </p:sp>
      <p:cxnSp>
        <p:nvCxnSpPr>
          <p:cNvPr id="18" name="Přímá spojovací šipka 17"/>
          <p:cNvCxnSpPr/>
          <p:nvPr/>
        </p:nvCxnSpPr>
        <p:spPr>
          <a:xfrm flipH="1" flipV="1">
            <a:off x="4427984" y="1772816"/>
            <a:ext cx="2664296" cy="280831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r>
              <a:rPr lang="cs-CZ" sz="2800" b="1" dirty="0" smtClean="0">
                <a:solidFill>
                  <a:srgbClr val="FF0000"/>
                </a:solidFill>
                <a:latin typeface="+mn-lt"/>
              </a:rPr>
              <a:t>Výroba želatiny a klihu</a:t>
            </a:r>
            <a:br>
              <a:rPr lang="cs-CZ" sz="2800" b="1" dirty="0" smtClean="0">
                <a:solidFill>
                  <a:srgbClr val="FF0000"/>
                </a:solidFill>
                <a:latin typeface="+mn-lt"/>
              </a:rPr>
            </a:br>
            <a:r>
              <a:rPr lang="cs-CZ" sz="2800" b="1" dirty="0" smtClean="0">
                <a:solidFill>
                  <a:srgbClr val="FF0000"/>
                </a:solidFill>
                <a:latin typeface="+mn-lt"/>
              </a:rPr>
              <a:t>TECHNOLOGICKÉ KROKY</a:t>
            </a:r>
            <a:endParaRPr lang="cs-CZ" sz="2800" b="1" dirty="0">
              <a:latin typeface="+mn-lt"/>
            </a:endParaRPr>
          </a:p>
        </p:txBody>
      </p:sp>
      <p:sp>
        <p:nvSpPr>
          <p:cNvPr id="9" name="Zástupný symbol pro obsah 8"/>
          <p:cNvSpPr>
            <a:spLocks noGrp="1"/>
          </p:cNvSpPr>
          <p:nvPr>
            <p:ph idx="1"/>
          </p:nvPr>
        </p:nvSpPr>
        <p:spPr>
          <a:xfrm>
            <a:off x="457200" y="1124744"/>
            <a:ext cx="8229600" cy="5112568"/>
          </a:xfrm>
        </p:spPr>
        <p:txBody>
          <a:bodyPr/>
          <a:lstStyle/>
          <a:p>
            <a:pPr marL="514350" indent="-514350">
              <a:buFont typeface="+mj-lt"/>
              <a:buAutoNum type="arabicPeriod"/>
            </a:pPr>
            <a:r>
              <a:rPr lang="cs-CZ" sz="2400" b="1" dirty="0" smtClean="0"/>
              <a:t>Praní klihovky (odstranění </a:t>
            </a:r>
            <a:r>
              <a:rPr lang="cs-CZ" sz="2400" b="1" dirty="0" err="1" smtClean="0"/>
              <a:t>konzervantů</a:t>
            </a:r>
            <a:r>
              <a:rPr lang="cs-CZ" sz="2400" b="1" dirty="0" smtClean="0"/>
              <a:t> – Ca(OH)</a:t>
            </a:r>
            <a:r>
              <a:rPr lang="cs-CZ" sz="2400" b="1" baseline="-25000" dirty="0" smtClean="0"/>
              <a:t>2</a:t>
            </a:r>
            <a:r>
              <a:rPr lang="cs-CZ" sz="2400" b="1" dirty="0" smtClean="0"/>
              <a:t>) a okyselení na pH 6,2 – 6,5 pomocí </a:t>
            </a:r>
            <a:r>
              <a:rPr lang="cs-CZ" sz="2400" b="1" dirty="0" err="1" smtClean="0"/>
              <a:t>HCl</a:t>
            </a:r>
            <a:r>
              <a:rPr lang="cs-CZ" sz="2400" b="1" dirty="0" smtClean="0"/>
              <a:t> nebo H</a:t>
            </a:r>
            <a:r>
              <a:rPr lang="cs-CZ" sz="2400" b="1" baseline="-25000" dirty="0" smtClean="0"/>
              <a:t>2</a:t>
            </a:r>
            <a:r>
              <a:rPr lang="cs-CZ" sz="2400" b="1" dirty="0" smtClean="0"/>
              <a:t>SO</a:t>
            </a:r>
            <a:r>
              <a:rPr lang="cs-CZ" sz="2400" b="1" baseline="-25000" dirty="0" smtClean="0"/>
              <a:t>4</a:t>
            </a:r>
          </a:p>
          <a:p>
            <a:pPr marL="514350" indent="-514350">
              <a:buFont typeface="+mj-lt"/>
              <a:buAutoNum type="arabicPeriod"/>
            </a:pPr>
            <a:r>
              <a:rPr lang="cs-CZ" sz="2400" b="1" dirty="0" smtClean="0"/>
              <a:t>Vaření </a:t>
            </a:r>
            <a:r>
              <a:rPr lang="cs-CZ" sz="2400" b="1" dirty="0" smtClean="0">
                <a:solidFill>
                  <a:srgbClr val="FF0000"/>
                </a:solidFill>
              </a:rPr>
              <a:t>želatiny a klihu </a:t>
            </a:r>
            <a:r>
              <a:rPr lang="cs-CZ" sz="2400" b="1" dirty="0" smtClean="0"/>
              <a:t>&gt; přeměna kolagenu na GLUTINOVÝ  roztok </a:t>
            </a:r>
            <a:r>
              <a:rPr lang="cs-CZ" sz="2400" b="1" i="1" u="sng" dirty="0" smtClean="0">
                <a:solidFill>
                  <a:srgbClr val="7030A0"/>
                </a:solidFill>
              </a:rPr>
              <a:t>(! NE gluten!) </a:t>
            </a:r>
            <a:r>
              <a:rPr lang="cs-CZ" sz="2400" b="1" dirty="0" smtClean="0"/>
              <a:t>, </a:t>
            </a:r>
            <a:r>
              <a:rPr lang="cs-CZ" sz="2400" b="1" dirty="0" smtClean="0">
                <a:solidFill>
                  <a:srgbClr val="0000FF"/>
                </a:solidFill>
              </a:rPr>
              <a:t>postupně v několika vařeních</a:t>
            </a:r>
            <a:r>
              <a:rPr lang="cs-CZ" sz="2400" b="1" dirty="0" smtClean="0"/>
              <a:t>, až  </a:t>
            </a:r>
            <a:r>
              <a:rPr lang="cs-CZ" sz="2400" b="1" dirty="0" err="1" smtClean="0"/>
              <a:t>zbyde</a:t>
            </a:r>
            <a:r>
              <a:rPr lang="cs-CZ" sz="2400" b="1" dirty="0" smtClean="0"/>
              <a:t> jen cca. 2 – 5 % vsázky, např. odpadních kůží a usní</a:t>
            </a:r>
          </a:p>
          <a:p>
            <a:pPr marL="514350" indent="-514350">
              <a:buFont typeface="+mj-lt"/>
              <a:buAutoNum type="arabicPeriod"/>
            </a:pPr>
            <a:r>
              <a:rPr lang="cs-CZ" sz="2400" b="1" dirty="0" smtClean="0"/>
              <a:t>Filtrace – odstranění nečistot</a:t>
            </a:r>
          </a:p>
          <a:p>
            <a:pPr marL="514350" indent="-514350">
              <a:buFont typeface="+mj-lt"/>
              <a:buAutoNum type="arabicPeriod"/>
            </a:pPr>
            <a:r>
              <a:rPr lang="cs-CZ" sz="2400" b="1" dirty="0" smtClean="0"/>
              <a:t>Konzervace a bělení – SO</a:t>
            </a:r>
            <a:r>
              <a:rPr lang="cs-CZ" sz="2400" b="1" baseline="-25000" dirty="0" smtClean="0"/>
              <a:t>2</a:t>
            </a:r>
            <a:r>
              <a:rPr lang="cs-CZ" sz="2400" b="1" dirty="0" smtClean="0"/>
              <a:t> nebo </a:t>
            </a:r>
            <a:r>
              <a:rPr lang="cs-CZ" sz="2400" b="1" dirty="0" smtClean="0">
                <a:solidFill>
                  <a:srgbClr val="008000"/>
                </a:solidFill>
              </a:rPr>
              <a:t>H</a:t>
            </a:r>
            <a:r>
              <a:rPr lang="cs-CZ" sz="2400" b="1" baseline="-25000" dirty="0" smtClean="0">
                <a:solidFill>
                  <a:srgbClr val="008000"/>
                </a:solidFill>
              </a:rPr>
              <a:t>2</a:t>
            </a:r>
            <a:r>
              <a:rPr lang="cs-CZ" sz="2400" b="1" dirty="0" smtClean="0">
                <a:solidFill>
                  <a:srgbClr val="008000"/>
                </a:solidFill>
              </a:rPr>
              <a:t>O</a:t>
            </a:r>
            <a:r>
              <a:rPr lang="cs-CZ" sz="2400" b="1" baseline="-25000" dirty="0" smtClean="0">
                <a:solidFill>
                  <a:srgbClr val="008000"/>
                </a:solidFill>
              </a:rPr>
              <a:t>2</a:t>
            </a:r>
          </a:p>
          <a:p>
            <a:pPr marL="514350" indent="-514350">
              <a:buFont typeface="+mj-lt"/>
              <a:buAutoNum type="arabicPeriod"/>
            </a:pPr>
            <a:r>
              <a:rPr lang="cs-CZ" sz="2400" b="1" dirty="0" smtClean="0"/>
              <a:t>Zahušťování v odparce</a:t>
            </a:r>
          </a:p>
          <a:p>
            <a:pPr marL="514350" indent="-514350">
              <a:buFont typeface="+mj-lt"/>
              <a:buAutoNum type="arabicPeriod"/>
            </a:pPr>
            <a:r>
              <a:rPr lang="cs-CZ" sz="2400" b="1" dirty="0" smtClean="0"/>
              <a:t>Ochlazení a formování &gt; KLIHOVÁ GALERTA</a:t>
            </a:r>
          </a:p>
          <a:p>
            <a:pPr marL="514350" indent="-514350">
              <a:buFont typeface="+mj-lt"/>
              <a:buAutoNum type="arabicPeriod"/>
            </a:pPr>
            <a:r>
              <a:rPr lang="cs-CZ" sz="2400" b="1" dirty="0" smtClean="0"/>
              <a:t>Sušení na obsah vody 12 – 15 %</a:t>
            </a:r>
          </a:p>
          <a:p>
            <a:pPr marL="514350" indent="-514350">
              <a:buFont typeface="+mj-lt"/>
              <a:buAutoNum type="arabicPeriod"/>
            </a:pPr>
            <a:r>
              <a:rPr lang="cs-CZ" sz="2400" b="1" dirty="0" smtClean="0"/>
              <a:t>Sekání na kostičky nebo mletí na drť</a:t>
            </a:r>
          </a:p>
          <a:p>
            <a:pPr marL="514350" indent="-514350">
              <a:buFont typeface="+mj-lt"/>
              <a:buAutoNum type="arabicPeriod"/>
            </a:pPr>
            <a:endParaRPr lang="cs-CZ" sz="2400" b="1" dirty="0" smtClean="0">
              <a:solidFill>
                <a:srgbClr val="008000"/>
              </a:solidFill>
            </a:endParaRPr>
          </a:p>
          <a:p>
            <a:pPr marL="514350" indent="-514350">
              <a:buFont typeface="+mj-lt"/>
              <a:buAutoNum type="arabicPeriod"/>
            </a:pPr>
            <a:endParaRPr lang="cs-CZ" sz="2400" b="1" dirty="0"/>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34</a:t>
            </a:fld>
            <a:endParaRPr lang="sk-SK"/>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r>
              <a:rPr lang="cs-CZ" sz="2800" b="1" dirty="0" smtClean="0">
                <a:solidFill>
                  <a:srgbClr val="FF0000"/>
                </a:solidFill>
                <a:latin typeface="+mn-lt"/>
              </a:rPr>
              <a:t>Výroba želatiny a klihu</a:t>
            </a:r>
            <a:br>
              <a:rPr lang="cs-CZ" sz="2800" b="1" dirty="0" smtClean="0">
                <a:solidFill>
                  <a:srgbClr val="FF0000"/>
                </a:solidFill>
                <a:latin typeface="+mn-lt"/>
              </a:rPr>
            </a:br>
            <a:r>
              <a:rPr lang="cs-CZ" sz="2800" b="1" dirty="0" smtClean="0">
                <a:solidFill>
                  <a:srgbClr val="008000"/>
                </a:solidFill>
                <a:latin typeface="+mn-lt"/>
              </a:rPr>
              <a:t>TECHNOLOGICKÉ ODPADY</a:t>
            </a:r>
            <a:endParaRPr lang="cs-CZ" sz="2800" b="1"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35</a:t>
            </a:fld>
            <a:endParaRPr lang="sk-SK"/>
          </a:p>
        </p:txBody>
      </p:sp>
      <p:sp>
        <p:nvSpPr>
          <p:cNvPr id="8" name="Zástupný symbol pro obsah 7"/>
          <p:cNvSpPr>
            <a:spLocks noGrp="1"/>
          </p:cNvSpPr>
          <p:nvPr>
            <p:ph idx="1"/>
          </p:nvPr>
        </p:nvSpPr>
        <p:spPr>
          <a:xfrm>
            <a:off x="457200" y="1196752"/>
            <a:ext cx="8229600" cy="4929411"/>
          </a:xfrm>
        </p:spPr>
        <p:txBody>
          <a:bodyPr/>
          <a:lstStyle/>
          <a:p>
            <a:pPr marL="457200" indent="-457200">
              <a:buFont typeface="+mj-lt"/>
              <a:buAutoNum type="arabicPeriod"/>
            </a:pPr>
            <a:r>
              <a:rPr lang="cs-CZ" sz="2400" b="1" dirty="0" smtClean="0">
                <a:solidFill>
                  <a:srgbClr val="0000FF"/>
                </a:solidFill>
              </a:rPr>
              <a:t>KOŽNÍ TUK &gt;  rafinace &gt; prodej nebo výroba mýdla</a:t>
            </a:r>
          </a:p>
          <a:p>
            <a:pPr marL="457200" indent="-457200">
              <a:buFont typeface="+mj-lt"/>
              <a:buAutoNum type="arabicPeriod"/>
            </a:pPr>
            <a:r>
              <a:rPr lang="cs-CZ" sz="2400" b="1" dirty="0" smtClean="0">
                <a:solidFill>
                  <a:srgbClr val="C00000"/>
                </a:solidFill>
              </a:rPr>
              <a:t>Odfiltrované nečistoty &gt; bioplyn nebo skládka nebo spalování</a:t>
            </a:r>
            <a:endParaRPr lang="cs-CZ" sz="2400" b="1"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188640"/>
            <a:ext cx="8229600" cy="792088"/>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I</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sp>
        <p:nvSpPr>
          <p:cNvPr id="10" name="Zástupný symbol pro obsah 9"/>
          <p:cNvSpPr>
            <a:spLocks noGrp="1"/>
          </p:cNvSpPr>
          <p:nvPr>
            <p:ph idx="1"/>
          </p:nvPr>
        </p:nvSpPr>
        <p:spPr>
          <a:xfrm>
            <a:off x="457200" y="1124744"/>
            <a:ext cx="8229600" cy="5001419"/>
          </a:xfrm>
        </p:spPr>
        <p:txBody>
          <a:bodyPr/>
          <a:lstStyle/>
          <a:p>
            <a:pPr>
              <a:buNone/>
            </a:pPr>
            <a:r>
              <a:rPr lang="cs-CZ" sz="3000" b="1" dirty="0" smtClean="0"/>
              <a:t>Kožní klih a technická želatina</a:t>
            </a:r>
            <a:r>
              <a:rPr lang="cs-CZ" sz="3000" dirty="0" smtClean="0"/>
              <a:t> je směs glutinu a menšího množství jeho štěpných produktů. Vyrábí se vyluhováním nečiněných kůží a kožních odpadů teplou vodou. Klih je dodáván v zrnité konzistenci s nepravidelnou velikostí zrn a to drcený (průměr zrn cca 1,5 - 2,5 mm) a nedrcený (průměr zrn cca 3,5 - 4,5 mm). Používá se k různým účelům v textilním, chemickém, dřevařském, papírenském a polygrafickém průmyslu.</a:t>
            </a:r>
            <a:endParaRPr lang="cs-CZ" sz="3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a:t>
            </a:r>
            <a:r>
              <a:rPr lang="cs-CZ" sz="2800" b="1" cap="all" dirty="0" err="1" smtClean="0">
                <a:solidFill>
                  <a:srgbClr val="008000"/>
                </a:solidFill>
                <a:latin typeface="+mn-lt"/>
              </a:rPr>
              <a:t>iI</a:t>
            </a:r>
            <a:r>
              <a:rPr lang="cs-CZ" sz="2800" b="1" cap="all" dirty="0" smtClean="0">
                <a:solidFill>
                  <a:srgbClr val="008000"/>
                </a:solidFill>
                <a:latin typeface="+mn-lt"/>
              </a:rPr>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graphicFrame>
        <p:nvGraphicFramePr>
          <p:cNvPr id="9" name="Tabulka 8"/>
          <p:cNvGraphicFramePr>
            <a:graphicFrameLocks noGrp="1"/>
          </p:cNvGraphicFramePr>
          <p:nvPr/>
        </p:nvGraphicFramePr>
        <p:xfrm>
          <a:off x="2123728" y="1340768"/>
          <a:ext cx="5644444" cy="4697298"/>
        </p:xfrm>
        <a:graphic>
          <a:graphicData uri="http://schemas.openxmlformats.org/drawingml/2006/table">
            <a:tbl>
              <a:tblPr/>
              <a:tblGrid>
                <a:gridCol w="2822222"/>
                <a:gridCol w="2822222"/>
              </a:tblGrid>
              <a:tr h="338667">
                <a:tc gridSpan="2">
                  <a:txBody>
                    <a:bodyPr/>
                    <a:lstStyle/>
                    <a:p>
                      <a:pPr algn="ctr"/>
                      <a:r>
                        <a:rPr lang="cs-CZ" sz="3200" dirty="0" smtClean="0">
                          <a:solidFill>
                            <a:srgbClr val="008000"/>
                          </a:solidFill>
                          <a:latin typeface="Arial Black" pitchFamily="34" charset="0"/>
                        </a:rPr>
                        <a:t>TECHNICKÁ ŽELATINA</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sz="1700" dirty="0"/>
                        <a:t>Bod tání:</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a:t>31 °C</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dirty="0"/>
                        <a:t>Báze:</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a:t>kožní klih v suchém stavu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Barva:</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světle žlutá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Charakter filmu:</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tvrdý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Viskozita:</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3 - 5,5 </a:t>
                      </a:r>
                      <a:r>
                        <a:rPr lang="cs-CZ" sz="1700" dirty="0" err="1"/>
                        <a:t>Engler</a:t>
                      </a:r>
                      <a:r>
                        <a:rPr lang="cs-CZ" sz="1700" dirty="0"/>
                        <a:t> (min)</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dirty="0"/>
                        <a:t>Popel:</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do 1 - 2 %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dirty="0"/>
                        <a:t>Pracovní teplota:</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60 - 80 °C</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Obsah vody:</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do 14 % (</a:t>
                      </a:r>
                      <a:r>
                        <a:rPr lang="cs-CZ" sz="1700" dirty="0" err="1"/>
                        <a:t>max</a:t>
                      </a:r>
                      <a:r>
                        <a:rPr lang="cs-CZ" sz="1700" dirty="0"/>
                        <a:t>)</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Pokles viskozity:</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10 -15 (</a:t>
                      </a:r>
                      <a:r>
                        <a:rPr lang="cs-CZ" sz="1700" dirty="0" err="1"/>
                        <a:t>max</a:t>
                      </a:r>
                      <a:r>
                        <a:rPr lang="cs-CZ" sz="1700" dirty="0"/>
                        <a:t>)</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pH 1% roztoku:</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6,5 - 7,2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Pevnost gelu:</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200 - 350 </a:t>
                      </a:r>
                      <a:r>
                        <a:rPr lang="cs-CZ" sz="1700" dirty="0" err="1"/>
                        <a:t>Bloom</a:t>
                      </a:r>
                      <a:r>
                        <a:rPr lang="cs-CZ" sz="1700" dirty="0"/>
                        <a:t>/g (min)</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sz="1700"/>
                        <a:t>Obsah tuku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700" dirty="0"/>
                        <a:t>0,3 - 0,5 %</a:t>
                      </a: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41986" name="Picture 2" descr="Technická želatina">
            <a:hlinkClick r:id="rId3" tooltip="Technická želatina"/>
          </p:cNvPr>
          <p:cNvPicPr>
            <a:picLocks noChangeAspect="1" noChangeArrowheads="1"/>
          </p:cNvPicPr>
          <p:nvPr/>
        </p:nvPicPr>
        <p:blipFill>
          <a:blip r:embed="rId4" cstate="print"/>
          <a:srcRect/>
          <a:stretch>
            <a:fillRect/>
          </a:stretch>
        </p:blipFill>
        <p:spPr bwMode="auto">
          <a:xfrm>
            <a:off x="153589" y="1484784"/>
            <a:ext cx="1909652" cy="280831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a:t>
            </a:r>
            <a:r>
              <a:rPr lang="cs-CZ" sz="2800" b="1" cap="all" dirty="0" err="1" smtClean="0">
                <a:solidFill>
                  <a:srgbClr val="008000"/>
                </a:solidFill>
                <a:latin typeface="+mn-lt"/>
              </a:rPr>
              <a:t>IiI</a:t>
            </a:r>
            <a:r>
              <a:rPr lang="cs-CZ" sz="2800" b="1" cap="all" dirty="0" smtClean="0">
                <a:solidFill>
                  <a:srgbClr val="008000"/>
                </a:solidFill>
                <a:latin typeface="+mn-lt"/>
              </a:rPr>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graphicFrame>
        <p:nvGraphicFramePr>
          <p:cNvPr id="9" name="Tabulka 8"/>
          <p:cNvGraphicFramePr>
            <a:graphicFrameLocks noGrp="1"/>
          </p:cNvGraphicFramePr>
          <p:nvPr/>
        </p:nvGraphicFramePr>
        <p:xfrm>
          <a:off x="1259632" y="1196752"/>
          <a:ext cx="6480720" cy="4961466"/>
        </p:xfrm>
        <a:graphic>
          <a:graphicData uri="http://schemas.openxmlformats.org/drawingml/2006/table">
            <a:tbl>
              <a:tblPr/>
              <a:tblGrid>
                <a:gridCol w="3240360"/>
                <a:gridCol w="3240360"/>
              </a:tblGrid>
              <a:tr h="338667">
                <a:tc gridSpan="2">
                  <a:txBody>
                    <a:bodyPr/>
                    <a:lstStyle/>
                    <a:p>
                      <a:pPr algn="ctr"/>
                      <a:r>
                        <a:rPr lang="cs-CZ" sz="3200" dirty="0" smtClean="0">
                          <a:solidFill>
                            <a:srgbClr val="008000"/>
                          </a:solidFill>
                          <a:latin typeface="Arial Black" pitchFamily="34" charset="0"/>
                        </a:rPr>
                        <a:t>SIRKÁRENSKÝ KLIH </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a:t>Bod tání: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31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Báze: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kožní klih v suchém stavu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Barva: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žlutá až tmavohnědá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Charakter filmu: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tvrdý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Viskozita: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min. 5 Engler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Pracovní teplota: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60 - 80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vody: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14 %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Pokles viskozity: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10 - 15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pH 1% roztoku: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6,5 - 7,2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Pevnost gelu: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280 - 340 Bloom/g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tuku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0,3 - 0,5 %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a:t>
            </a:r>
            <a:r>
              <a:rPr lang="cs-CZ" sz="2800" b="1" cap="all" dirty="0" err="1" smtClean="0">
                <a:solidFill>
                  <a:srgbClr val="008000"/>
                </a:solidFill>
                <a:latin typeface="+mn-lt"/>
              </a:rPr>
              <a:t>IiI</a:t>
            </a:r>
            <a:r>
              <a:rPr lang="cs-CZ" sz="2800" b="1" cap="all" dirty="0" smtClean="0">
                <a:solidFill>
                  <a:srgbClr val="008000"/>
                </a:solidFill>
                <a:latin typeface="+mn-lt"/>
              </a:rPr>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graphicFrame>
        <p:nvGraphicFramePr>
          <p:cNvPr id="9" name="Tabulka 8"/>
          <p:cNvGraphicFramePr>
            <a:graphicFrameLocks noGrp="1"/>
          </p:cNvGraphicFramePr>
          <p:nvPr/>
        </p:nvGraphicFramePr>
        <p:xfrm>
          <a:off x="2339752" y="1196752"/>
          <a:ext cx="6552728" cy="4961466"/>
        </p:xfrm>
        <a:graphic>
          <a:graphicData uri="http://schemas.openxmlformats.org/drawingml/2006/table">
            <a:tbl>
              <a:tblPr/>
              <a:tblGrid>
                <a:gridCol w="3528392"/>
                <a:gridCol w="3024336"/>
              </a:tblGrid>
              <a:tr h="338667">
                <a:tc gridSpan="2">
                  <a:txBody>
                    <a:bodyPr/>
                    <a:lstStyle/>
                    <a:p>
                      <a:pPr algn="ctr"/>
                      <a:r>
                        <a:rPr lang="cs-CZ" sz="3200" dirty="0" smtClean="0">
                          <a:solidFill>
                            <a:srgbClr val="008000"/>
                          </a:solidFill>
                          <a:latin typeface="Arial Black" pitchFamily="34" charset="0"/>
                        </a:rPr>
                        <a:t>SIRKÁRENSKÝ KLIH </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a:t>Bod tání: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31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Báze: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kožní klih v suchém stavu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Barva: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žlutá až tmavohnědá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Charakter filmu: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tvrdý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Viskozita: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min. 5 Engler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1 - 2 %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Pracovní teplota: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60 - 80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vody: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14 %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Pokles viskozity: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10 - 15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pH 1% roztoku: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6,5 - 7,2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Pevnost gelu: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280 - 340 Bloom/g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tuku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0,3 - 0,5 %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ovéPole 7"/>
          <p:cNvSpPr txBox="1"/>
          <p:nvPr/>
        </p:nvSpPr>
        <p:spPr>
          <a:xfrm>
            <a:off x="179512" y="1196752"/>
            <a:ext cx="1979712" cy="1938992"/>
          </a:xfrm>
          <a:prstGeom prst="rect">
            <a:avLst/>
          </a:prstGeom>
          <a:noFill/>
        </p:spPr>
        <p:txBody>
          <a:bodyPr wrap="square" rtlCol="0">
            <a:spAutoFit/>
          </a:bodyPr>
          <a:lstStyle/>
          <a:p>
            <a:r>
              <a:rPr lang="cs-CZ" sz="2400" b="1" dirty="0" smtClean="0">
                <a:solidFill>
                  <a:srgbClr val="FF0000"/>
                </a:solidFill>
              </a:rPr>
              <a:t>S vysokou PĚNIVOSTÍ &amp; NÍZKÝM OBSAHEM TUKU</a:t>
            </a:r>
            <a:endParaRPr lang="cs-CZ" sz="24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323528" y="260648"/>
            <a:ext cx="8568952" cy="5865515"/>
          </a:xfrm>
        </p:spPr>
        <p:txBody>
          <a:bodyPr/>
          <a:lstStyle/>
          <a:p>
            <a:r>
              <a:rPr lang="cs-CZ" sz="2400" dirty="0" smtClean="0"/>
              <a:t>P. </a:t>
            </a:r>
            <a:r>
              <a:rPr lang="cs-CZ" sz="2400" dirty="0" err="1" smtClean="0"/>
              <a:t>Mokrejš</a:t>
            </a:r>
            <a:r>
              <a:rPr lang="cs-CZ" sz="2400" dirty="0" smtClean="0"/>
              <a:t>: </a:t>
            </a:r>
            <a:r>
              <a:rPr lang="cs-CZ" sz="2400" b="1" dirty="0" smtClean="0">
                <a:solidFill>
                  <a:srgbClr val="008000"/>
                </a:solidFill>
              </a:rPr>
              <a:t>Aplikace přírodních polymerů </a:t>
            </a:r>
            <a:r>
              <a:rPr lang="cs-CZ" sz="2400" dirty="0" smtClean="0">
                <a:solidFill>
                  <a:srgbClr val="008000"/>
                </a:solidFill>
              </a:rPr>
              <a:t>– Návody k laboratorním cvičením z předmětu</a:t>
            </a:r>
            <a:r>
              <a:rPr lang="cs-CZ" sz="2400" dirty="0" smtClean="0"/>
              <a:t>, skripta UTB Zlín, 2008 </a:t>
            </a:r>
          </a:p>
          <a:p>
            <a:r>
              <a:rPr lang="cs-CZ" sz="2400" dirty="0" smtClean="0"/>
              <a:t>P. </a:t>
            </a:r>
            <a:r>
              <a:rPr lang="cs-CZ" sz="2400" dirty="0" err="1" smtClean="0"/>
              <a:t>Mokrejš</a:t>
            </a:r>
            <a:r>
              <a:rPr lang="cs-CZ" sz="2400" dirty="0" smtClean="0"/>
              <a:t>, F. </a:t>
            </a:r>
            <a:r>
              <a:rPr lang="cs-CZ" sz="2400" dirty="0" err="1" smtClean="0"/>
              <a:t>Langmaier</a:t>
            </a:r>
            <a:r>
              <a:rPr lang="cs-CZ" sz="2400" dirty="0" smtClean="0"/>
              <a:t>: </a:t>
            </a:r>
            <a:r>
              <a:rPr lang="cs-CZ" sz="2400" b="1" dirty="0" smtClean="0">
                <a:solidFill>
                  <a:srgbClr val="008000"/>
                </a:solidFill>
              </a:rPr>
              <a:t>Aplikace přírodních polymerů</a:t>
            </a:r>
            <a:r>
              <a:rPr lang="cs-CZ" sz="2400" dirty="0" smtClean="0"/>
              <a:t>, skripta UTB Zlín, 2008 </a:t>
            </a:r>
          </a:p>
          <a:p>
            <a:r>
              <a:rPr lang="cs-CZ" sz="2400" dirty="0" smtClean="0"/>
              <a:t>Ing. J. Dvořáková: </a:t>
            </a:r>
            <a:r>
              <a:rPr lang="cs-CZ" sz="2400" b="1" dirty="0" smtClean="0">
                <a:solidFill>
                  <a:srgbClr val="C00000"/>
                </a:solidFill>
              </a:rPr>
              <a:t>PŘÍRODNÍ POLYMERY</a:t>
            </a:r>
            <a:r>
              <a:rPr lang="cs-CZ" sz="2400" dirty="0" smtClean="0"/>
              <a:t>, VŠCHT Praha, Katedra polymerů, skripta 1990</a:t>
            </a:r>
          </a:p>
          <a:p>
            <a:r>
              <a:rPr lang="cs-CZ" sz="2400" dirty="0" smtClean="0"/>
              <a:t>J. </a:t>
            </a:r>
            <a:r>
              <a:rPr lang="cs-CZ" sz="2400" dirty="0" err="1" smtClean="0"/>
              <a:t>Zelinger</a:t>
            </a:r>
            <a:r>
              <a:rPr lang="cs-CZ" sz="2400" dirty="0" smtClean="0"/>
              <a:t>, V. </a:t>
            </a:r>
            <a:r>
              <a:rPr lang="cs-CZ" sz="2400" dirty="0" err="1" smtClean="0"/>
              <a:t>Heidingsfeld</a:t>
            </a:r>
            <a:r>
              <a:rPr lang="cs-CZ" sz="2400" dirty="0" smtClean="0"/>
              <a:t>, P. Kotlík, E. Šimůnková: </a:t>
            </a:r>
            <a:r>
              <a:rPr lang="cs-CZ" sz="2400" b="1" dirty="0" smtClean="0">
                <a:solidFill>
                  <a:srgbClr val="0000FF"/>
                </a:solidFill>
              </a:rPr>
              <a:t>Chemie v práci konzervátora a restaurátora</a:t>
            </a:r>
            <a:r>
              <a:rPr lang="cs-CZ" sz="2400" dirty="0" smtClean="0"/>
              <a:t>, ACADEMIA Praha 1987,  </a:t>
            </a:r>
          </a:p>
          <a:p>
            <a:r>
              <a:rPr lang="cs-CZ" sz="2400" dirty="0" smtClean="0"/>
              <a:t>A. Blažej, V. </a:t>
            </a:r>
            <a:r>
              <a:rPr lang="cs-CZ" sz="2400" dirty="0" err="1" smtClean="0"/>
              <a:t>Szilvová</a:t>
            </a:r>
            <a:r>
              <a:rPr lang="cs-CZ" sz="2400" dirty="0" smtClean="0"/>
              <a:t>: </a:t>
            </a:r>
            <a:r>
              <a:rPr lang="cs-CZ" sz="2400" b="1" dirty="0" err="1" smtClean="0">
                <a:solidFill>
                  <a:srgbClr val="C00000"/>
                </a:solidFill>
              </a:rPr>
              <a:t>Prírodné</a:t>
            </a:r>
            <a:r>
              <a:rPr lang="cs-CZ" sz="2400" b="1" dirty="0" smtClean="0">
                <a:solidFill>
                  <a:srgbClr val="C00000"/>
                </a:solidFill>
              </a:rPr>
              <a:t> a syntetické polymery</a:t>
            </a:r>
            <a:r>
              <a:rPr lang="cs-CZ" sz="2400" dirty="0" smtClean="0"/>
              <a:t>, SVŠT Bratislava, skripta 1985</a:t>
            </a:r>
          </a:p>
          <a:p>
            <a:r>
              <a:rPr lang="cs-CZ" sz="2400" dirty="0" smtClean="0"/>
              <a:t>M. Mrazík: </a:t>
            </a:r>
            <a:r>
              <a:rPr lang="cs-CZ" sz="2400" b="1" dirty="0" smtClean="0">
                <a:solidFill>
                  <a:srgbClr val="FF0000"/>
                </a:solidFill>
              </a:rPr>
              <a:t>Koželužská technologie</a:t>
            </a:r>
            <a:r>
              <a:rPr lang="cs-CZ" sz="2400" dirty="0" smtClean="0"/>
              <a:t>, SNTL Praha 1989</a:t>
            </a:r>
          </a:p>
          <a:p>
            <a:r>
              <a:rPr lang="cs-CZ" sz="2400" dirty="0" smtClean="0"/>
              <a:t>J. </a:t>
            </a:r>
            <a:r>
              <a:rPr lang="cs-CZ" sz="2400" dirty="0" err="1" smtClean="0"/>
              <a:t>Bajzík</a:t>
            </a:r>
            <a:r>
              <a:rPr lang="cs-CZ" sz="2400" dirty="0" smtClean="0"/>
              <a:t>, P. </a:t>
            </a:r>
            <a:r>
              <a:rPr lang="cs-CZ" sz="2400" dirty="0" err="1" smtClean="0"/>
              <a:t>Múčka</a:t>
            </a:r>
            <a:r>
              <a:rPr lang="cs-CZ" sz="2400" dirty="0" smtClean="0"/>
              <a:t>: </a:t>
            </a:r>
            <a:r>
              <a:rPr lang="cs-CZ" sz="2400" b="1" dirty="0" smtClean="0">
                <a:solidFill>
                  <a:srgbClr val="FF0000"/>
                </a:solidFill>
              </a:rPr>
              <a:t>Chemická </a:t>
            </a:r>
            <a:r>
              <a:rPr lang="cs-CZ" sz="2400" b="1" dirty="0" err="1" smtClean="0">
                <a:solidFill>
                  <a:srgbClr val="FF0000"/>
                </a:solidFill>
              </a:rPr>
              <a:t>technológia</a:t>
            </a:r>
            <a:r>
              <a:rPr lang="cs-CZ" sz="2400" b="1" dirty="0" smtClean="0">
                <a:solidFill>
                  <a:srgbClr val="FF0000"/>
                </a:solidFill>
              </a:rPr>
              <a:t> </a:t>
            </a:r>
            <a:r>
              <a:rPr lang="cs-CZ" sz="2400" b="1" dirty="0" err="1" smtClean="0">
                <a:solidFill>
                  <a:srgbClr val="FF0000"/>
                </a:solidFill>
              </a:rPr>
              <a:t>kože</a:t>
            </a:r>
            <a:r>
              <a:rPr lang="cs-CZ" sz="2400" b="1" dirty="0" smtClean="0">
                <a:solidFill>
                  <a:srgbClr val="FF0000"/>
                </a:solidFill>
              </a:rPr>
              <a:t> II</a:t>
            </a:r>
            <a:r>
              <a:rPr lang="cs-CZ" sz="2400" dirty="0" smtClean="0"/>
              <a:t>, ALFA Bratislava 1987</a:t>
            </a:r>
          </a:p>
          <a:p>
            <a:endParaRPr lang="cs-CZ" sz="2400" dirty="0" smtClean="0"/>
          </a:p>
          <a:p>
            <a:endParaRPr lang="cs-CZ" sz="2400" dirty="0" smtClean="0"/>
          </a:p>
          <a:p>
            <a:endParaRPr lang="cs-CZ" sz="2400" dirty="0"/>
          </a:p>
        </p:txBody>
      </p:sp>
      <p:sp>
        <p:nvSpPr>
          <p:cNvPr id="2" name="Zástupný symbol pro datum 1"/>
          <p:cNvSpPr>
            <a:spLocks noGrp="1"/>
          </p:cNvSpPr>
          <p:nvPr>
            <p:ph type="dt" sz="half" idx="10"/>
          </p:nvPr>
        </p:nvSpPr>
        <p:spPr/>
        <p:txBody>
          <a:bodyPr/>
          <a:lstStyle/>
          <a:p>
            <a:pPr>
              <a:defRPr/>
            </a:pPr>
            <a:r>
              <a:rPr lang="cs-CZ" smtClean="0"/>
              <a:t>5. 12. 2013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67544" y="188640"/>
            <a:ext cx="8229600" cy="994122"/>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sortimentu IV</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graphicFrame>
        <p:nvGraphicFramePr>
          <p:cNvPr id="9" name="Tabulka 8"/>
          <p:cNvGraphicFramePr>
            <a:graphicFrameLocks noGrp="1"/>
          </p:cNvGraphicFramePr>
          <p:nvPr/>
        </p:nvGraphicFramePr>
        <p:xfrm>
          <a:off x="2195736" y="1196752"/>
          <a:ext cx="6552728" cy="4961466"/>
        </p:xfrm>
        <a:graphic>
          <a:graphicData uri="http://schemas.openxmlformats.org/drawingml/2006/table">
            <a:tbl>
              <a:tblPr/>
              <a:tblGrid>
                <a:gridCol w="3528392"/>
                <a:gridCol w="3024336"/>
              </a:tblGrid>
              <a:tr h="338667">
                <a:tc gridSpan="2">
                  <a:txBody>
                    <a:bodyPr/>
                    <a:lstStyle/>
                    <a:p>
                      <a:pPr algn="ctr"/>
                      <a:r>
                        <a:rPr lang="cs-CZ" sz="3200" dirty="0" smtClean="0">
                          <a:solidFill>
                            <a:srgbClr val="008000"/>
                          </a:solidFill>
                          <a:latin typeface="Arial Black" pitchFamily="34" charset="0"/>
                        </a:rPr>
                        <a:t>KLIH TOPAZ SPECIÁL</a:t>
                      </a:r>
                      <a:endParaRPr lang="cs-CZ" sz="3200" dirty="0">
                        <a:solidFill>
                          <a:srgbClr val="008000"/>
                        </a:solidFill>
                        <a:latin typeface="Arial Black" pitchFamily="34" charset="0"/>
                      </a:endParaRPr>
                    </a:p>
                  </a:txBody>
                  <a:tcPr marL="84667" marR="84667" marT="42333" marB="423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sz="1700" dirty="0"/>
                    </a:p>
                  </a:txBody>
                  <a:tcPr marL="84667" marR="84667" marT="42333" marB="42333" anchor="ctr">
                    <a:lnL>
                      <a:noFill/>
                    </a:lnL>
                    <a:lnR>
                      <a:noFill/>
                    </a:lnR>
                    <a:lnT>
                      <a:noFill/>
                    </a:lnT>
                    <a:lnB>
                      <a:noFill/>
                    </a:lnB>
                  </a:tcPr>
                </a:tc>
              </a:tr>
              <a:tr h="338667">
                <a:tc>
                  <a:txBody>
                    <a:bodyPr/>
                    <a:lstStyle/>
                    <a:p>
                      <a:r>
                        <a:rPr lang="cs-CZ"/>
                        <a:t>Bod tání: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31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Báze: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kožní klih v suchém stavu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Barva: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žlutá až tmavohnědá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Charakter filmu: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tvrdý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Viskozita: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5 - 6 Engler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Pracovní teplota: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60 - 80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vody: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do 15 %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Pokles viskozity: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10 - 15 (max)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pH 1% roztoku: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6 - 7,5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Pevnost gelu: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a:t>280 - 340 Bloom/g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667">
                <a:tc>
                  <a:txBody>
                    <a:bodyPr/>
                    <a:lstStyle/>
                    <a:p>
                      <a:r>
                        <a:rPr lang="cs-CZ"/>
                        <a:t>Obsah tuku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dirty="0"/>
                        <a:t>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22114"/>
          </a:xfrm>
        </p:spPr>
        <p:txBody>
          <a:bodyPr/>
          <a:lstStyle/>
          <a:p>
            <a:r>
              <a:rPr lang="cs-CZ" sz="2800" b="1" dirty="0" smtClean="0">
                <a:solidFill>
                  <a:srgbClr val="FF0000"/>
                </a:solidFill>
                <a:latin typeface="+mn-lt"/>
              </a:rPr>
              <a:t>Výroba klihu </a:t>
            </a:r>
            <a:r>
              <a:rPr lang="cs-CZ" sz="2800" b="1" cap="all" dirty="0" smtClean="0">
                <a:solidFill>
                  <a:srgbClr val="008000"/>
                </a:solidFill>
                <a:latin typeface="+mn-lt"/>
              </a:rPr>
              <a:t>příklad </a:t>
            </a:r>
            <a:r>
              <a:rPr lang="cs-CZ" sz="2800" b="1" cap="all" dirty="0" smtClean="0">
                <a:solidFill>
                  <a:srgbClr val="0000FF"/>
                </a:solidFill>
                <a:latin typeface="+mn-lt"/>
              </a:rPr>
              <a:t>DALŠÍHO</a:t>
            </a:r>
            <a:r>
              <a:rPr lang="cs-CZ" sz="2800" b="1" cap="all" dirty="0" smtClean="0">
                <a:solidFill>
                  <a:srgbClr val="008000"/>
                </a:solidFill>
                <a:latin typeface="+mn-lt"/>
              </a:rPr>
              <a:t> sortimentu </a:t>
            </a:r>
            <a:br>
              <a:rPr lang="cs-CZ" sz="2800" b="1" cap="all" dirty="0" smtClean="0">
                <a:solidFill>
                  <a:srgbClr val="008000"/>
                </a:solidFill>
                <a:latin typeface="+mn-lt"/>
              </a:rPr>
            </a:br>
            <a:r>
              <a:rPr lang="cs-CZ" sz="2800" b="1" cap="all" dirty="0" err="1" smtClean="0">
                <a:solidFill>
                  <a:srgbClr val="008000"/>
                </a:solidFill>
                <a:latin typeface="+mn-lt"/>
              </a:rPr>
              <a:t>tanex</a:t>
            </a:r>
            <a:r>
              <a:rPr lang="cs-CZ" sz="2800" b="1" cap="all" dirty="0" smtClean="0">
                <a:solidFill>
                  <a:srgbClr val="008000"/>
                </a:solidFill>
                <a:latin typeface="+mn-lt"/>
              </a:rPr>
              <a:t> </a:t>
            </a:r>
            <a:r>
              <a:rPr lang="cs-CZ" sz="2800" b="1" dirty="0" smtClean="0">
                <a:solidFill>
                  <a:srgbClr val="008000"/>
                </a:solidFill>
                <a:latin typeface="+mn-lt"/>
              </a:rPr>
              <a:t>Vladislav</a:t>
            </a:r>
            <a:endParaRPr lang="cs-CZ" sz="2800" b="1" cap="all" dirty="0">
              <a:solidFill>
                <a:srgbClr val="008000"/>
              </a:solidFill>
              <a:latin typeface="+mn-lt"/>
            </a:endParaRPr>
          </a:p>
        </p:txBody>
      </p:sp>
      <p:sp>
        <p:nvSpPr>
          <p:cNvPr id="8" name="Zástupný symbol pro obsah 7"/>
          <p:cNvSpPr>
            <a:spLocks noGrp="1"/>
          </p:cNvSpPr>
          <p:nvPr>
            <p:ph idx="1"/>
          </p:nvPr>
        </p:nvSpPr>
        <p:spPr>
          <a:xfrm>
            <a:off x="457200" y="1268760"/>
            <a:ext cx="8229600" cy="4857403"/>
          </a:xfrm>
        </p:spPr>
        <p:txBody>
          <a:bodyPr/>
          <a:lstStyle/>
          <a:p>
            <a:pPr marL="457200" indent="-457200">
              <a:buFont typeface="+mj-lt"/>
              <a:buAutoNum type="arabicPeriod"/>
            </a:pPr>
            <a:r>
              <a:rPr lang="cs-CZ" sz="2400" b="1" dirty="0" smtClean="0"/>
              <a:t>KRÁLIČÍ KLIH</a:t>
            </a:r>
          </a:p>
          <a:p>
            <a:pPr marL="457200" indent="-457200">
              <a:buFont typeface="+mj-lt"/>
              <a:buAutoNum type="arabicPeriod"/>
            </a:pPr>
            <a:r>
              <a:rPr lang="cs-CZ" sz="2400" b="1" dirty="0" smtClean="0"/>
              <a:t>TOPAZ I  - pro náročné zákazníky</a:t>
            </a:r>
          </a:p>
          <a:p>
            <a:pPr marL="457200" indent="-457200">
              <a:buFont typeface="+mj-lt"/>
              <a:buAutoNum type="arabicPeriod"/>
            </a:pPr>
            <a:r>
              <a:rPr lang="cs-CZ" sz="2400" b="1" dirty="0" smtClean="0"/>
              <a:t>TOPAZ II  - NEJPRODÁVANĚJŠÍ DRUH</a:t>
            </a:r>
          </a:p>
          <a:p>
            <a:pPr marL="457200" indent="-457200">
              <a:buFont typeface="+mj-lt"/>
              <a:buAutoNum type="arabicPeriod"/>
            </a:pPr>
            <a:r>
              <a:rPr lang="cs-CZ" sz="2400" b="1" dirty="0" smtClean="0"/>
              <a:t>Kožní klih K2 – náhrada kostního klihu</a:t>
            </a:r>
          </a:p>
          <a:p>
            <a:pPr marL="457200" indent="-457200">
              <a:buFont typeface="+mj-lt"/>
              <a:buAutoNum type="arabicPeriod"/>
            </a:pPr>
            <a:endParaRPr lang="cs-CZ" sz="2400" b="1" dirty="0" smtClean="0"/>
          </a:p>
          <a:p>
            <a:pPr marL="457200" indent="-457200" algn="ctr">
              <a:buNone/>
            </a:pPr>
            <a:r>
              <a:rPr lang="cs-CZ" sz="2400" b="1" cap="all" dirty="0" smtClean="0">
                <a:solidFill>
                  <a:srgbClr val="C00000"/>
                </a:solidFill>
              </a:rPr>
              <a:t>Kožní</a:t>
            </a:r>
            <a:r>
              <a:rPr lang="cs-CZ" sz="2400" b="1" dirty="0" smtClean="0">
                <a:solidFill>
                  <a:srgbClr val="C00000"/>
                </a:solidFill>
              </a:rPr>
              <a:t> versus </a:t>
            </a:r>
            <a:r>
              <a:rPr lang="cs-CZ" sz="2400" b="1" cap="all" dirty="0" smtClean="0">
                <a:solidFill>
                  <a:srgbClr val="C00000"/>
                </a:solidFill>
              </a:rPr>
              <a:t>kostní</a:t>
            </a:r>
            <a:r>
              <a:rPr lang="cs-CZ" sz="2400" b="1" dirty="0" smtClean="0">
                <a:solidFill>
                  <a:srgbClr val="C00000"/>
                </a:solidFill>
              </a:rPr>
              <a:t> klih</a:t>
            </a:r>
          </a:p>
          <a:p>
            <a:pPr marL="457200" indent="-457200"/>
            <a:r>
              <a:rPr lang="cs-CZ" sz="2400" b="1" dirty="0" smtClean="0">
                <a:solidFill>
                  <a:srgbClr val="C00000"/>
                </a:solidFill>
              </a:rPr>
              <a:t>Kožní klih dává lepší vlastnosti</a:t>
            </a:r>
          </a:p>
          <a:p>
            <a:pPr marL="457200" indent="-457200" algn="ctr">
              <a:buNone/>
            </a:pPr>
            <a:r>
              <a:rPr lang="cs-CZ" sz="2400" b="1" dirty="0" smtClean="0">
                <a:solidFill>
                  <a:srgbClr val="FF0000"/>
                </a:solidFill>
              </a:rPr>
              <a:t>POSTUPNÉ VAŘENÍ KLIHU</a:t>
            </a:r>
          </a:p>
          <a:p>
            <a:pPr marL="457200" indent="-457200"/>
            <a:r>
              <a:rPr lang="cs-CZ" sz="2400" b="1" dirty="0" smtClean="0">
                <a:solidFill>
                  <a:srgbClr val="FF0000"/>
                </a:solidFill>
              </a:rPr>
              <a:t>První vaření dává nejlepší klih, protože dlouhé makromolekuly kolagenu jsou nejméně hydrolyzované na kratší makromolekuly</a:t>
            </a:r>
          </a:p>
          <a:p>
            <a:pPr marL="457200" indent="-457200">
              <a:buFont typeface="+mj-lt"/>
              <a:buAutoNum type="arabicPeriod"/>
            </a:pPr>
            <a:endParaRPr lang="cs-CZ" sz="2400" b="1" dirty="0"/>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94122"/>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57200" y="1196752"/>
            <a:ext cx="8229600" cy="4929411"/>
          </a:xfrm>
        </p:spPr>
        <p:txBody>
          <a:bodyPr/>
          <a:lstStyle/>
          <a:p>
            <a:r>
              <a:rPr lang="cs-CZ" sz="2400" b="1" dirty="0" smtClean="0"/>
              <a:t>ŽELATINA OBSAHUJE MÉNĚ NÍZKOMOLEKULÁRNÍCH LÁTEK NEŽ KLIH</a:t>
            </a:r>
          </a:p>
          <a:p>
            <a:r>
              <a:rPr lang="cs-CZ" sz="2400" b="1" dirty="0" smtClean="0"/>
              <a:t>Do 20°C želatina ve vodě jen silně </a:t>
            </a:r>
            <a:r>
              <a:rPr lang="cs-CZ" sz="2400" b="1" dirty="0" err="1" smtClean="0"/>
              <a:t>botná</a:t>
            </a:r>
            <a:endParaRPr lang="cs-CZ" sz="2400" b="1" dirty="0" smtClean="0"/>
          </a:p>
          <a:p>
            <a:r>
              <a:rPr lang="cs-CZ" sz="2400" b="1" dirty="0" smtClean="0"/>
              <a:t>Želatina </a:t>
            </a:r>
            <a:r>
              <a:rPr lang="cs-CZ" sz="2400" b="1" dirty="0" err="1" smtClean="0"/>
              <a:t>botná</a:t>
            </a:r>
            <a:r>
              <a:rPr lang="cs-CZ" sz="2400" b="1" dirty="0" smtClean="0"/>
              <a:t> víc než klihy</a:t>
            </a:r>
          </a:p>
          <a:p>
            <a:r>
              <a:rPr lang="cs-CZ" sz="2400" b="1" dirty="0" smtClean="0"/>
              <a:t>Nad 35 °C tvoří želatina viskózní roztoky </a:t>
            </a:r>
          </a:p>
          <a:p>
            <a:r>
              <a:rPr lang="cs-CZ" sz="2400" b="1" dirty="0" smtClean="0"/>
              <a:t>Po ochlazení roztoků vytváří želatina GEL  již při nízké koncentraci pod 1 % hmot.</a:t>
            </a:r>
          </a:p>
          <a:p>
            <a:r>
              <a:rPr lang="cs-CZ" sz="2400" b="1" dirty="0" smtClean="0"/>
              <a:t>Vlivy na viskozitu mají i soli či formaldehydu (TEN VYTVÁŘÍ NEROZPUSTNÉ GELY)</a:t>
            </a:r>
          </a:p>
          <a:p>
            <a:r>
              <a:rPr lang="cs-CZ" sz="2400" b="1" dirty="0" smtClean="0"/>
              <a:t>Podobná je reakce s ionty </a:t>
            </a:r>
            <a:r>
              <a:rPr lang="cs-CZ" sz="2400" b="1" dirty="0" err="1" smtClean="0"/>
              <a:t>Al</a:t>
            </a:r>
            <a:r>
              <a:rPr lang="cs-CZ" sz="2400" b="1" dirty="0" smtClean="0"/>
              <a:t>, </a:t>
            </a:r>
            <a:r>
              <a:rPr lang="cs-CZ" sz="2400" b="1" dirty="0" err="1" smtClean="0"/>
              <a:t>Cr</a:t>
            </a:r>
            <a:r>
              <a:rPr lang="cs-CZ" sz="2400" b="1" dirty="0" smtClean="0"/>
              <a:t> a </a:t>
            </a:r>
            <a:r>
              <a:rPr lang="cs-CZ" sz="2400" b="1" dirty="0" err="1" smtClean="0"/>
              <a:t>Fe</a:t>
            </a:r>
            <a:r>
              <a:rPr lang="cs-CZ" sz="2400" b="1" dirty="0" smtClean="0"/>
              <a:t> &gt; činění kůží </a:t>
            </a:r>
          </a:p>
          <a:p>
            <a:r>
              <a:rPr lang="cs-CZ" sz="2400" b="1" dirty="0" smtClean="0"/>
              <a:t>Nadměrným zahříváním nad 35 °C klesá MW a tím i viskozita a zhoršují se vlastnosti </a:t>
            </a:r>
            <a:endParaRPr lang="cs-CZ" sz="2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Obrázek 9" descr="img872.jpg"/>
          <p:cNvPicPr>
            <a:picLocks noChangeAspect="1"/>
          </p:cNvPicPr>
          <p:nvPr/>
        </p:nvPicPr>
        <p:blipFill>
          <a:blip r:embed="rId4" cstate="print"/>
          <a:stretch>
            <a:fillRect/>
          </a:stretch>
        </p:blipFill>
        <p:spPr>
          <a:xfrm rot="5400000">
            <a:off x="1923881" y="244470"/>
            <a:ext cx="4680520" cy="687311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III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Obrázek 7" descr="img873.jpg"/>
          <p:cNvPicPr>
            <a:picLocks noChangeAspect="1"/>
          </p:cNvPicPr>
          <p:nvPr/>
        </p:nvPicPr>
        <p:blipFill>
          <a:blip r:embed="rId4" cstate="print"/>
          <a:stretch>
            <a:fillRect/>
          </a:stretch>
        </p:blipFill>
        <p:spPr>
          <a:xfrm rot="5400000">
            <a:off x="1905829" y="190515"/>
            <a:ext cx="5044310" cy="72008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850106"/>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IV</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45</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Obrázek 8" descr="img874.jpg"/>
          <p:cNvPicPr>
            <a:picLocks noChangeAspect="1"/>
          </p:cNvPicPr>
          <p:nvPr/>
        </p:nvPicPr>
        <p:blipFill>
          <a:blip r:embed="rId4" cstate="print"/>
          <a:stretch>
            <a:fillRect/>
          </a:stretch>
        </p:blipFill>
        <p:spPr>
          <a:xfrm rot="16200000">
            <a:off x="1874243" y="294109"/>
            <a:ext cx="4896544" cy="698986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V</a:t>
            </a:r>
            <a:endParaRPr lang="cs-CZ" sz="2800" b="1" cap="all" dirty="0">
              <a:solidFill>
                <a:srgbClr val="008000"/>
              </a:solidFill>
              <a:latin typeface="+mn-lt"/>
            </a:endParaRPr>
          </a:p>
        </p:txBody>
      </p:sp>
      <p:sp>
        <p:nvSpPr>
          <p:cNvPr id="8" name="Zástupný symbol pro obsah 7"/>
          <p:cNvSpPr>
            <a:spLocks noGrp="1"/>
          </p:cNvSpPr>
          <p:nvPr>
            <p:ph idx="1"/>
          </p:nvPr>
        </p:nvSpPr>
        <p:spPr/>
        <p:txBody>
          <a:bodyPr/>
          <a:lstStyle/>
          <a:p>
            <a:pPr algn="ctr">
              <a:buNone/>
            </a:pPr>
            <a:r>
              <a:rPr lang="cs-CZ" b="1" dirty="0" smtClean="0">
                <a:solidFill>
                  <a:srgbClr val="FF0000"/>
                </a:solidFill>
              </a:rPr>
              <a:t>HLAVNÍ PARAMETRY KVALITY</a:t>
            </a:r>
          </a:p>
          <a:p>
            <a:pPr algn="ctr">
              <a:buNone/>
            </a:pPr>
            <a:r>
              <a:rPr lang="cs-CZ" b="1" dirty="0" smtClean="0">
                <a:solidFill>
                  <a:srgbClr val="FF0000"/>
                </a:solidFill>
              </a:rPr>
              <a:t> </a:t>
            </a:r>
            <a:r>
              <a:rPr lang="cs-CZ" b="1" dirty="0" smtClean="0">
                <a:solidFill>
                  <a:srgbClr val="0000FF"/>
                </a:solidFill>
              </a:rPr>
              <a:t>želatiny</a:t>
            </a:r>
            <a:r>
              <a:rPr lang="cs-CZ" b="1" dirty="0" smtClean="0">
                <a:solidFill>
                  <a:srgbClr val="FF0000"/>
                </a:solidFill>
              </a:rPr>
              <a:t> a klihu</a:t>
            </a:r>
          </a:p>
          <a:p>
            <a:r>
              <a:rPr lang="cs-CZ" b="1" dirty="0" smtClean="0">
                <a:solidFill>
                  <a:srgbClr val="FF0000"/>
                </a:solidFill>
              </a:rPr>
              <a:t>Viskozita roztoku &gt; vyšší viskozita &gt; pevnější spoj</a:t>
            </a:r>
          </a:p>
          <a:p>
            <a:r>
              <a:rPr lang="cs-CZ" b="1" dirty="0" smtClean="0">
                <a:solidFill>
                  <a:srgbClr val="FF0000"/>
                </a:solidFill>
              </a:rPr>
              <a:t>Pevnost gelu</a:t>
            </a:r>
          </a:p>
          <a:p>
            <a:endParaRPr lang="cs-CZ" b="1" dirty="0"/>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46</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1066130"/>
          </a:xfrm>
        </p:spPr>
        <p:txBody>
          <a:bodyPr/>
          <a:lstStyle/>
          <a:p>
            <a:r>
              <a:rPr lang="cs-CZ" sz="2800" b="1" dirty="0" smtClean="0">
                <a:solidFill>
                  <a:srgbClr val="008000"/>
                </a:solidFill>
                <a:latin typeface="+mn-lt"/>
              </a:rPr>
              <a:t>Klih</a:t>
            </a:r>
            <a:r>
              <a:rPr lang="cs-CZ" sz="2800" b="1" dirty="0" smtClean="0">
                <a:solidFill>
                  <a:srgbClr val="FF0000"/>
                </a:solidFill>
                <a:latin typeface="+mn-lt"/>
              </a:rPr>
              <a:t> &amp;</a:t>
            </a:r>
            <a:r>
              <a:rPr lang="cs-CZ" sz="2800" b="1" dirty="0" smtClean="0">
                <a:solidFill>
                  <a:srgbClr val="0000FF"/>
                </a:solidFill>
                <a:latin typeface="+mn-lt"/>
              </a:rPr>
              <a:t>ŽELATINA</a:t>
            </a:r>
            <a:r>
              <a:rPr lang="cs-CZ" sz="2800" b="1" dirty="0" smtClean="0">
                <a:solidFill>
                  <a:srgbClr val="FF0000"/>
                </a:solidFill>
                <a:latin typeface="+mn-lt"/>
              </a:rPr>
              <a:t> a KONZERVÁTOR – RESTAURÁTOR VI</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47</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57200" y="1628800"/>
            <a:ext cx="8229600" cy="4497363"/>
          </a:xfrm>
        </p:spPr>
        <p:txBody>
          <a:bodyPr/>
          <a:lstStyle/>
          <a:p>
            <a:r>
              <a:rPr lang="cs-CZ" sz="2400" b="1" dirty="0" smtClean="0">
                <a:solidFill>
                  <a:srgbClr val="008000"/>
                </a:solidFill>
              </a:rPr>
              <a:t>Lepení dřeva,</a:t>
            </a:r>
          </a:p>
          <a:p>
            <a:r>
              <a:rPr lang="cs-CZ" sz="2400" b="1" dirty="0" smtClean="0">
                <a:solidFill>
                  <a:srgbClr val="008000"/>
                </a:solidFill>
              </a:rPr>
              <a:t>Knižní vazba,</a:t>
            </a:r>
          </a:p>
          <a:p>
            <a:r>
              <a:rPr lang="cs-CZ" sz="2400" b="1" dirty="0" smtClean="0">
                <a:solidFill>
                  <a:srgbClr val="008000"/>
                </a:solidFill>
              </a:rPr>
              <a:t>Pojivo barev,</a:t>
            </a:r>
          </a:p>
          <a:p>
            <a:r>
              <a:rPr lang="cs-CZ" sz="2400" b="1" dirty="0" smtClean="0">
                <a:solidFill>
                  <a:srgbClr val="008000"/>
                </a:solidFill>
              </a:rPr>
              <a:t>Podklady pod malbu</a:t>
            </a:r>
          </a:p>
          <a:p>
            <a:r>
              <a:rPr lang="cs-CZ" sz="2400" b="1" dirty="0" smtClean="0">
                <a:solidFill>
                  <a:srgbClr val="008000"/>
                </a:solidFill>
              </a:rPr>
              <a:t>Pojení netkaného textilu</a:t>
            </a:r>
          </a:p>
          <a:p>
            <a:endParaRPr lang="cs-CZ" sz="2400" b="1" dirty="0" smtClean="0">
              <a:solidFill>
                <a:srgbClr val="008000"/>
              </a:solidFill>
            </a:endParaRPr>
          </a:p>
          <a:p>
            <a:r>
              <a:rPr lang="cs-CZ" sz="2400" b="1" dirty="0" smtClean="0">
                <a:solidFill>
                  <a:srgbClr val="0000FF"/>
                </a:solidFill>
              </a:rPr>
              <a:t>Fotografické desky a filmy</a:t>
            </a:r>
          </a:p>
          <a:p>
            <a:r>
              <a:rPr lang="cs-CZ" sz="2400" b="1" dirty="0" smtClean="0">
                <a:solidFill>
                  <a:srgbClr val="0000FF"/>
                </a:solidFill>
              </a:rPr>
              <a:t>Odlévací formy</a:t>
            </a:r>
          </a:p>
          <a:p>
            <a:r>
              <a:rPr lang="cs-CZ" sz="2400" b="1" dirty="0" smtClean="0">
                <a:solidFill>
                  <a:srgbClr val="0000FF"/>
                </a:solidFill>
              </a:rPr>
              <a:t>Podklady pro zlacení</a:t>
            </a:r>
          </a:p>
          <a:p>
            <a:endParaRPr lang="cs-CZ" sz="2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348880"/>
            <a:ext cx="8229600" cy="2448272"/>
          </a:xfrm>
        </p:spPr>
        <p:txBody>
          <a:bodyPr/>
          <a:lstStyle/>
          <a:p>
            <a:pPr marL="742950" indent="-742950">
              <a:buFont typeface="+mj-lt"/>
              <a:buAutoNum type="arabicPeriod" startAt="3"/>
            </a:pPr>
            <a:r>
              <a:rPr lang="cs-CZ" sz="4400" dirty="0" smtClean="0">
                <a:solidFill>
                  <a:srgbClr val="FF0000"/>
                </a:solidFill>
                <a:latin typeface="Arial Black" pitchFamily="34" charset="0"/>
              </a:rPr>
              <a:t>Koželužství</a:t>
            </a:r>
          </a:p>
          <a:p>
            <a:pPr marL="1143000" lvl="1" indent="-742950">
              <a:buNone/>
            </a:pPr>
            <a:r>
              <a:rPr lang="cs-CZ" sz="4400" dirty="0" smtClean="0">
                <a:solidFill>
                  <a:srgbClr val="FF0000"/>
                </a:solidFill>
                <a:latin typeface="Arial Black" pitchFamily="34" charset="0"/>
              </a:rPr>
              <a:t>3.1 Kůže versus useň</a:t>
            </a:r>
          </a:p>
          <a:p>
            <a:pPr marL="1143000" lvl="1" indent="-742950">
              <a:buNone/>
            </a:pPr>
            <a:r>
              <a:rPr lang="cs-CZ" sz="4400" dirty="0" smtClean="0">
                <a:solidFill>
                  <a:srgbClr val="FF0000"/>
                </a:solidFill>
                <a:latin typeface="Arial Black" pitchFamily="34" charset="0"/>
              </a:rPr>
              <a:t>3.2 Postup činění kůží</a:t>
            </a:r>
          </a:p>
          <a:p>
            <a:pPr marL="1143000" lvl="1" indent="-742950">
              <a:buNone/>
            </a:pPr>
            <a:endParaRPr lang="cs-CZ" sz="4400" dirty="0" smtClean="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5. 12. 2013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48</a:t>
            </a:fld>
            <a:endParaRPr lang="sk-SK"/>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348880"/>
            <a:ext cx="8229600" cy="864096"/>
          </a:xfrm>
        </p:spPr>
        <p:txBody>
          <a:bodyPr/>
          <a:lstStyle/>
          <a:p>
            <a:pPr marL="1143000" lvl="1" indent="-742950">
              <a:buFont typeface="+mj-lt"/>
              <a:buAutoNum type="arabicPeriod" startAt="3"/>
            </a:pPr>
            <a:r>
              <a:rPr lang="cs-CZ" sz="4400" dirty="0" smtClean="0">
                <a:solidFill>
                  <a:srgbClr val="FF0000"/>
                </a:solidFill>
                <a:latin typeface="Arial Black" pitchFamily="34" charset="0"/>
              </a:rPr>
              <a:t>1 Kůže versus useň</a:t>
            </a:r>
          </a:p>
        </p:txBody>
      </p:sp>
      <p:sp>
        <p:nvSpPr>
          <p:cNvPr id="2" name="Zástupný symbol pro datum 1"/>
          <p:cNvSpPr>
            <a:spLocks noGrp="1"/>
          </p:cNvSpPr>
          <p:nvPr>
            <p:ph type="dt" sz="half" idx="10"/>
          </p:nvPr>
        </p:nvSpPr>
        <p:spPr/>
        <p:txBody>
          <a:bodyPr/>
          <a:lstStyle/>
          <a:p>
            <a:pPr>
              <a:defRPr/>
            </a:pPr>
            <a:r>
              <a:rPr lang="cs-CZ" smtClean="0"/>
              <a:t>5. 12. 2013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49</a:t>
            </a:fld>
            <a:endParaRPr lang="sk-S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5. 12. 2013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7" name="Obrázek 6" descr="img295.jpg"/>
          <p:cNvPicPr>
            <a:picLocks noChangeAspect="1"/>
          </p:cNvPicPr>
          <p:nvPr/>
        </p:nvPicPr>
        <p:blipFill>
          <a:blip r:embed="rId2" cstate="print"/>
          <a:stretch>
            <a:fillRect/>
          </a:stretch>
        </p:blipFill>
        <p:spPr>
          <a:xfrm>
            <a:off x="323528" y="260648"/>
            <a:ext cx="4579132" cy="595914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chemeClr val="tx1"/>
                </a:solidFill>
                <a:latin typeface="Arial Black" pitchFamily="34" charset="0"/>
              </a:rPr>
              <a:t>Kůže</a:t>
            </a:r>
            <a:r>
              <a:rPr lang="cs-CZ" sz="2800" dirty="0" smtClean="0">
                <a:solidFill>
                  <a:srgbClr val="FF0000"/>
                </a:solidFill>
                <a:latin typeface="Arial Black" pitchFamily="34" charset="0"/>
              </a:rPr>
              <a:t> versus useň</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50</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Zástupný symbol pro obsah 9" descr="ŘEZ KŮŽÍ.jpg"/>
          <p:cNvPicPr>
            <a:picLocks noGrp="1" noChangeAspect="1"/>
          </p:cNvPicPr>
          <p:nvPr>
            <p:ph idx="1"/>
          </p:nvPr>
        </p:nvPicPr>
        <p:blipFill>
          <a:blip r:embed="rId4" cstate="print"/>
          <a:stretch>
            <a:fillRect/>
          </a:stretch>
        </p:blipFill>
        <p:spPr>
          <a:xfrm>
            <a:off x="539552" y="980728"/>
            <a:ext cx="4416491" cy="3312368"/>
          </a:xfrm>
        </p:spPr>
      </p:pic>
      <p:sp>
        <p:nvSpPr>
          <p:cNvPr id="11" name="TextovéPole 10"/>
          <p:cNvSpPr txBox="1"/>
          <p:nvPr/>
        </p:nvSpPr>
        <p:spPr>
          <a:xfrm>
            <a:off x="5292080" y="836712"/>
            <a:ext cx="3528392" cy="1815882"/>
          </a:xfrm>
          <a:prstGeom prst="rect">
            <a:avLst/>
          </a:prstGeom>
          <a:noFill/>
          <a:ln w="38100">
            <a:solidFill>
              <a:schemeClr val="tx1"/>
            </a:solidFill>
          </a:ln>
        </p:spPr>
        <p:txBody>
          <a:bodyPr wrap="square" rtlCol="0">
            <a:spAutoFit/>
          </a:bodyPr>
          <a:lstStyle/>
          <a:p>
            <a:r>
              <a:rPr lang="cs-CZ" sz="2800" dirty="0" smtClean="0">
                <a:latin typeface="Arial Black" pitchFamily="34" charset="0"/>
              </a:rPr>
              <a:t>KŮŽE = TO CO SE ZÍSKÁ PO USMRCENÍ ZVÍŘETE</a:t>
            </a:r>
            <a:endParaRPr lang="cs-CZ" sz="2800" dirty="0">
              <a:latin typeface="Arial Black" pitchFamily="34" charset="0"/>
            </a:endParaRPr>
          </a:p>
        </p:txBody>
      </p:sp>
      <p:sp>
        <p:nvSpPr>
          <p:cNvPr id="12" name="TextovéPole 11"/>
          <p:cNvSpPr txBox="1"/>
          <p:nvPr/>
        </p:nvSpPr>
        <p:spPr>
          <a:xfrm>
            <a:off x="5292080" y="2780928"/>
            <a:ext cx="3384376" cy="1384995"/>
          </a:xfrm>
          <a:prstGeom prst="rect">
            <a:avLst/>
          </a:prstGeom>
          <a:noFill/>
          <a:ln w="38100">
            <a:solidFill>
              <a:srgbClr val="FF0000"/>
            </a:solidFill>
          </a:ln>
        </p:spPr>
        <p:txBody>
          <a:bodyPr wrap="square" rtlCol="0">
            <a:spAutoFit/>
          </a:bodyPr>
          <a:lstStyle/>
          <a:p>
            <a:r>
              <a:rPr lang="cs-CZ" sz="2800" dirty="0" smtClean="0">
                <a:solidFill>
                  <a:srgbClr val="FF0000"/>
                </a:solidFill>
                <a:latin typeface="Arial Black" pitchFamily="34" charset="0"/>
              </a:rPr>
              <a:t>USEŇ = ZPRACOVANÁ KŮŽE</a:t>
            </a:r>
            <a:endParaRPr lang="cs-CZ" sz="2800" dirty="0">
              <a:solidFill>
                <a:srgbClr val="FF0000"/>
              </a:solidFill>
              <a:latin typeface="Arial Black" pitchFamily="34" charset="0"/>
            </a:endParaRPr>
          </a:p>
        </p:txBody>
      </p:sp>
      <p:sp>
        <p:nvSpPr>
          <p:cNvPr id="13" name="TextovéPole 12"/>
          <p:cNvSpPr txBox="1"/>
          <p:nvPr/>
        </p:nvSpPr>
        <p:spPr>
          <a:xfrm>
            <a:off x="539552" y="4365104"/>
            <a:ext cx="8136904" cy="1815882"/>
          </a:xfrm>
          <a:prstGeom prst="rect">
            <a:avLst/>
          </a:prstGeom>
          <a:noFill/>
        </p:spPr>
        <p:txBody>
          <a:bodyPr wrap="square" rtlCol="0">
            <a:spAutoFit/>
          </a:bodyPr>
          <a:lstStyle/>
          <a:p>
            <a:r>
              <a:rPr lang="cs-CZ" sz="2800" dirty="0" smtClean="0">
                <a:solidFill>
                  <a:srgbClr val="008000"/>
                </a:solidFill>
                <a:latin typeface="Arial Black" pitchFamily="34" charset="0"/>
              </a:rPr>
              <a:t>PRO VÝROBU USNĚ JE VÝZNAMNÁ ŠKÁRA.</a:t>
            </a:r>
          </a:p>
          <a:p>
            <a:r>
              <a:rPr lang="cs-CZ" sz="2800" dirty="0" smtClean="0">
                <a:solidFill>
                  <a:srgbClr val="008000"/>
                </a:solidFill>
                <a:latin typeface="Arial Black" pitchFamily="34" charset="0"/>
              </a:rPr>
              <a:t>POKOŽKA I PODKOŽNÍ VAZIVO SE ODSTRAŇUJÍ V PRŮBĚHU ZPRACOVÁNÍ</a:t>
            </a:r>
            <a:endParaRPr lang="cs-CZ" sz="2800" dirty="0">
              <a:solidFill>
                <a:srgbClr val="008000"/>
              </a:solidFill>
              <a:latin typeface="Arial Black"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chemeClr val="tx1"/>
                </a:solidFill>
                <a:latin typeface="Arial Black" pitchFamily="34" charset="0"/>
              </a:rPr>
              <a:t>Složení kůže</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51</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Zástupný symbol pro obsah 9" descr="ŘEZ KŮŽÍ.jpg"/>
          <p:cNvPicPr>
            <a:picLocks noGrp="1" noChangeAspect="1"/>
          </p:cNvPicPr>
          <p:nvPr>
            <p:ph idx="1"/>
          </p:nvPr>
        </p:nvPicPr>
        <p:blipFill>
          <a:blip r:embed="rId4" cstate="print"/>
          <a:stretch>
            <a:fillRect/>
          </a:stretch>
        </p:blipFill>
        <p:spPr>
          <a:xfrm>
            <a:off x="539553" y="980728"/>
            <a:ext cx="3672408" cy="2754306"/>
          </a:xfrm>
        </p:spPr>
      </p:pic>
      <p:sp>
        <p:nvSpPr>
          <p:cNvPr id="14" name="TextovéPole 13"/>
          <p:cNvSpPr txBox="1"/>
          <p:nvPr/>
        </p:nvSpPr>
        <p:spPr>
          <a:xfrm>
            <a:off x="4427984" y="980728"/>
            <a:ext cx="4392488" cy="3046988"/>
          </a:xfrm>
          <a:prstGeom prst="rect">
            <a:avLst/>
          </a:prstGeom>
          <a:noFill/>
        </p:spPr>
        <p:txBody>
          <a:bodyPr wrap="square" rtlCol="0">
            <a:spAutoFit/>
          </a:bodyPr>
          <a:lstStyle/>
          <a:p>
            <a:pPr>
              <a:buFont typeface="Arial" pitchFamily="34" charset="0"/>
              <a:buChar char="•"/>
            </a:pPr>
            <a:r>
              <a:rPr lang="cs-CZ" sz="2400" dirty="0" smtClean="0">
                <a:latin typeface="Arial Black" pitchFamily="34" charset="0"/>
              </a:rPr>
              <a:t> bílkoviny</a:t>
            </a:r>
          </a:p>
          <a:p>
            <a:pPr lvl="1">
              <a:buFont typeface="Arial" pitchFamily="34" charset="0"/>
              <a:buChar char="•"/>
            </a:pPr>
            <a:r>
              <a:rPr lang="cs-CZ" sz="2400" dirty="0" smtClean="0">
                <a:latin typeface="Arial Black" pitchFamily="34" charset="0"/>
              </a:rPr>
              <a:t> fibrilární (kolagen)</a:t>
            </a:r>
          </a:p>
          <a:p>
            <a:pPr lvl="1">
              <a:buFont typeface="Arial" pitchFamily="34" charset="0"/>
              <a:buChar char="•"/>
            </a:pPr>
            <a:r>
              <a:rPr lang="cs-CZ" sz="2400" dirty="0" smtClean="0">
                <a:latin typeface="Arial Black" pitchFamily="34" charset="0"/>
              </a:rPr>
              <a:t> </a:t>
            </a:r>
            <a:r>
              <a:rPr lang="cs-CZ" sz="2400" dirty="0" err="1" smtClean="0">
                <a:latin typeface="Arial Black" pitchFamily="34" charset="0"/>
              </a:rPr>
              <a:t>globulární</a:t>
            </a:r>
            <a:r>
              <a:rPr lang="cs-CZ" sz="2400" dirty="0" smtClean="0">
                <a:latin typeface="Arial Black" pitchFamily="34" charset="0"/>
              </a:rPr>
              <a:t> (např. albumin, odstraňují se před činěním)</a:t>
            </a:r>
          </a:p>
          <a:p>
            <a:pPr>
              <a:buFont typeface="Arial" pitchFamily="34" charset="0"/>
              <a:buChar char="•"/>
            </a:pPr>
            <a:r>
              <a:rPr lang="cs-CZ" sz="2400" dirty="0" smtClean="0">
                <a:latin typeface="Arial Black" pitchFamily="34" charset="0"/>
              </a:rPr>
              <a:t> tuky </a:t>
            </a:r>
          </a:p>
          <a:p>
            <a:pPr>
              <a:buFont typeface="Arial" pitchFamily="34" charset="0"/>
              <a:buChar char="•"/>
            </a:pPr>
            <a:r>
              <a:rPr lang="cs-CZ" sz="2400" dirty="0" smtClean="0">
                <a:latin typeface="Arial Black" pitchFamily="34" charset="0"/>
              </a:rPr>
              <a:t> voda</a:t>
            </a:r>
          </a:p>
          <a:p>
            <a:pPr>
              <a:buFont typeface="Arial" pitchFamily="34" charset="0"/>
              <a:buChar char="•"/>
            </a:pPr>
            <a:r>
              <a:rPr lang="cs-CZ" sz="2400" dirty="0" smtClean="0">
                <a:latin typeface="Arial Black" pitchFamily="34" charset="0"/>
              </a:rPr>
              <a:t> anorganické látky</a:t>
            </a:r>
            <a:endParaRPr lang="cs-CZ" sz="2400" dirty="0">
              <a:latin typeface="Arial Black" pitchFamily="34" charset="0"/>
            </a:endParaRPr>
          </a:p>
        </p:txBody>
      </p:sp>
      <p:sp>
        <p:nvSpPr>
          <p:cNvPr id="15" name="TextovéPole 14"/>
          <p:cNvSpPr txBox="1"/>
          <p:nvPr/>
        </p:nvSpPr>
        <p:spPr>
          <a:xfrm>
            <a:off x="107504" y="4437112"/>
            <a:ext cx="8928992" cy="523220"/>
          </a:xfrm>
          <a:prstGeom prst="rect">
            <a:avLst/>
          </a:prstGeom>
          <a:noFill/>
          <a:ln w="38100">
            <a:solidFill>
              <a:srgbClr val="FF0000"/>
            </a:solidFill>
          </a:ln>
        </p:spPr>
        <p:txBody>
          <a:bodyPr wrap="square" rtlCol="0">
            <a:spAutoFit/>
          </a:bodyPr>
          <a:lstStyle/>
          <a:p>
            <a:r>
              <a:rPr lang="cs-CZ" sz="2800" dirty="0" smtClean="0">
                <a:solidFill>
                  <a:srgbClr val="FF0000"/>
                </a:solidFill>
                <a:latin typeface="Arial Black" pitchFamily="34" charset="0"/>
              </a:rPr>
              <a:t>ZPRACOVANÍ KŮŽE na USEŇ = ČINĚNÍ KŮŽE</a:t>
            </a:r>
            <a:endParaRPr lang="cs-CZ" sz="2800" dirty="0">
              <a:solidFill>
                <a:srgbClr val="FF0000"/>
              </a:solidFill>
              <a:latin typeface="Arial Black"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dirty="0" smtClean="0">
                <a:solidFill>
                  <a:schemeClr val="tx1"/>
                </a:solidFill>
                <a:latin typeface="Arial Black" pitchFamily="34" charset="0"/>
              </a:rPr>
              <a:t>Kůže – SLOŽENÍ ŠKÁRY</a:t>
            </a:r>
            <a:endParaRPr lang="cs-CZ" sz="2800" b="1" cap="all" dirty="0">
              <a:solidFill>
                <a:srgbClr val="008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52</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Zástupný symbol pro obsah 13"/>
          <p:cNvSpPr>
            <a:spLocks noGrp="1"/>
          </p:cNvSpPr>
          <p:nvPr>
            <p:ph idx="1"/>
          </p:nvPr>
        </p:nvSpPr>
        <p:spPr>
          <a:xfrm>
            <a:off x="457200" y="1052736"/>
            <a:ext cx="8229600" cy="5073427"/>
          </a:xfrm>
        </p:spPr>
        <p:txBody>
          <a:bodyPr/>
          <a:lstStyle/>
          <a:p>
            <a:r>
              <a:rPr lang="cs-CZ" sz="2800" b="1" dirty="0" smtClean="0">
                <a:solidFill>
                  <a:srgbClr val="FF0000"/>
                </a:solidFill>
              </a:rPr>
              <a:t>KOLAGEN</a:t>
            </a:r>
          </a:p>
          <a:p>
            <a:pPr lvl="1"/>
            <a:r>
              <a:rPr lang="cs-CZ" sz="2400" b="1" dirty="0" smtClean="0">
                <a:solidFill>
                  <a:srgbClr val="FF0000"/>
                </a:solidFill>
              </a:rPr>
              <a:t>VLÁKNA VYTVÁŘEJÍ </a:t>
            </a:r>
            <a:r>
              <a:rPr lang="cs-CZ" sz="2400" b="1" u="sng" dirty="0" smtClean="0">
                <a:solidFill>
                  <a:srgbClr val="FF0000"/>
                </a:solidFill>
                <a:latin typeface="Arial Black" pitchFamily="34" charset="0"/>
              </a:rPr>
              <a:t>TROJROZMĚRNOU STRUKTURU</a:t>
            </a:r>
          </a:p>
          <a:p>
            <a:r>
              <a:rPr lang="cs-CZ" sz="2800" b="1" dirty="0" smtClean="0">
                <a:solidFill>
                  <a:srgbClr val="0000FF"/>
                </a:solidFill>
              </a:rPr>
              <a:t>POVRCHOVÁ VRSTVA ŠKÁRY = PAPILÁRNÍ VRSTVA</a:t>
            </a:r>
          </a:p>
          <a:p>
            <a:r>
              <a:rPr lang="cs-CZ" sz="2800" b="1" dirty="0" smtClean="0">
                <a:solidFill>
                  <a:srgbClr val="008000"/>
                </a:solidFill>
              </a:rPr>
              <a:t>Spodní vrstva škáry = RETIKULÁRNÍ VRSTVA</a:t>
            </a:r>
          </a:p>
          <a:p>
            <a:r>
              <a:rPr lang="cs-CZ" sz="2800" b="1" dirty="0" smtClean="0">
                <a:solidFill>
                  <a:srgbClr val="C00000"/>
                </a:solidFill>
              </a:rPr>
              <a:t>Poměr tloušťek </a:t>
            </a:r>
            <a:r>
              <a:rPr lang="cs-CZ" sz="2800" b="1" dirty="0" smtClean="0">
                <a:solidFill>
                  <a:srgbClr val="0000FF"/>
                </a:solidFill>
              </a:rPr>
              <a:t>PAPILÁRNÍ versus </a:t>
            </a:r>
            <a:r>
              <a:rPr lang="cs-CZ" sz="2800" b="1" dirty="0" smtClean="0">
                <a:solidFill>
                  <a:srgbClr val="008000"/>
                </a:solidFill>
              </a:rPr>
              <a:t>RETIKULÁRNÍ </a:t>
            </a:r>
            <a:r>
              <a:rPr lang="cs-CZ" sz="2800" b="1" dirty="0" smtClean="0">
                <a:solidFill>
                  <a:srgbClr val="C00000"/>
                </a:solidFill>
              </a:rPr>
              <a:t>vrstvy určuje kvalitu kůže a u různých živočichů se liší</a:t>
            </a:r>
          </a:p>
          <a:p>
            <a:endParaRPr lang="cs-CZ"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994122"/>
          </a:xfrm>
        </p:spPr>
        <p:txBody>
          <a:bodyPr/>
          <a:lstStyle/>
          <a:p>
            <a:r>
              <a:rPr lang="cs-CZ" sz="2800" dirty="0" smtClean="0">
                <a:solidFill>
                  <a:srgbClr val="C00000"/>
                </a:solidFill>
                <a:latin typeface="Arial Black" pitchFamily="34" charset="0"/>
              </a:rPr>
              <a:t>TEPLOTA SMRŠTĚNÍ </a:t>
            </a:r>
            <a:r>
              <a:rPr lang="cs-CZ" sz="2800" dirty="0" smtClean="0">
                <a:solidFill>
                  <a:schemeClr val="tx1"/>
                </a:solidFill>
                <a:latin typeface="Arial Black" pitchFamily="34" charset="0"/>
              </a:rPr>
              <a:t>Kůže VERSUS </a:t>
            </a:r>
            <a:r>
              <a:rPr lang="cs-CZ" sz="2800" dirty="0" smtClean="0">
                <a:solidFill>
                  <a:srgbClr val="FF0000"/>
                </a:solidFill>
                <a:latin typeface="Arial Black" pitchFamily="34" charset="0"/>
              </a:rPr>
              <a:t>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53</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Obrázek 8" descr="img875.jpg"/>
          <p:cNvPicPr>
            <a:picLocks noChangeAspect="1"/>
          </p:cNvPicPr>
          <p:nvPr/>
        </p:nvPicPr>
        <p:blipFill>
          <a:blip r:embed="rId4" cstate="print"/>
          <a:stretch>
            <a:fillRect/>
          </a:stretch>
        </p:blipFill>
        <p:spPr>
          <a:xfrm rot="16200000">
            <a:off x="3242364" y="-1650076"/>
            <a:ext cx="2880320" cy="8573976"/>
          </a:xfrm>
          <a:prstGeom prst="rect">
            <a:avLst/>
          </a:prstGeom>
        </p:spPr>
      </p:pic>
      <p:sp>
        <p:nvSpPr>
          <p:cNvPr id="11" name="TextovéPole 10"/>
          <p:cNvSpPr txBox="1"/>
          <p:nvPr/>
        </p:nvSpPr>
        <p:spPr>
          <a:xfrm>
            <a:off x="323528" y="4149080"/>
            <a:ext cx="8496944" cy="1938992"/>
          </a:xfrm>
          <a:prstGeom prst="rect">
            <a:avLst/>
          </a:prstGeom>
          <a:noFill/>
        </p:spPr>
        <p:txBody>
          <a:bodyPr wrap="square" rtlCol="0">
            <a:spAutoFit/>
          </a:bodyPr>
          <a:lstStyle/>
          <a:p>
            <a:pPr algn="ctr"/>
            <a:r>
              <a:rPr lang="cs-CZ" sz="2400" dirty="0" smtClean="0">
                <a:solidFill>
                  <a:srgbClr val="C00000"/>
                </a:solidFill>
                <a:latin typeface="Arial Black" pitchFamily="34" charset="0"/>
              </a:rPr>
              <a:t>TEPLOTA SMRŠTĚNÍ</a:t>
            </a:r>
          </a:p>
          <a:p>
            <a:r>
              <a:rPr lang="cs-CZ" sz="2400" dirty="0" smtClean="0">
                <a:solidFill>
                  <a:srgbClr val="C00000"/>
                </a:solidFill>
                <a:latin typeface="Arial Black" pitchFamily="34" charset="0"/>
              </a:rPr>
              <a:t>Uvolnění vodíkových vazeb mezi vlákny kolagenu vlivem zvýšené teploty a smrštění takto uvolněných vláken</a:t>
            </a:r>
          </a:p>
          <a:p>
            <a:pPr algn="ctr"/>
            <a:r>
              <a:rPr lang="cs-CZ" sz="2400" dirty="0" smtClean="0">
                <a:solidFill>
                  <a:srgbClr val="FF0000"/>
                </a:solidFill>
                <a:latin typeface="Arial Black" pitchFamily="34" charset="0"/>
              </a:rPr>
              <a:t>Tento proces je NEVRATNÝ</a:t>
            </a:r>
            <a:endParaRPr lang="cs-CZ" sz="2400"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778098"/>
          </a:xfrm>
        </p:spPr>
        <p:txBody>
          <a:bodyPr/>
          <a:lstStyle/>
          <a:p>
            <a:r>
              <a:rPr lang="cs-CZ" sz="2800" dirty="0" smtClean="0">
                <a:solidFill>
                  <a:schemeClr val="tx1"/>
                </a:solidFill>
                <a:latin typeface="Arial Black" pitchFamily="34" charset="0"/>
              </a:rPr>
              <a:t>Kůže VERSUS </a:t>
            </a:r>
            <a:r>
              <a:rPr lang="cs-CZ" sz="2800" dirty="0" smtClean="0">
                <a:solidFill>
                  <a:srgbClr val="FF0000"/>
                </a:solidFill>
                <a:latin typeface="Arial Black" pitchFamily="34" charset="0"/>
              </a:rPr>
              <a:t>USEŇ</a:t>
            </a:r>
            <a:endParaRPr lang="cs-CZ" sz="2800" b="1" cap="all" dirty="0">
              <a:solidFill>
                <a:srgbClr val="FF0000"/>
              </a:solidFill>
              <a:latin typeface="+mn-lt"/>
            </a:endParaRPr>
          </a:p>
        </p:txBody>
      </p:sp>
      <p:sp>
        <p:nvSpPr>
          <p:cNvPr id="10" name="Zástupný symbol pro obsah 9"/>
          <p:cNvSpPr>
            <a:spLocks noGrp="1"/>
          </p:cNvSpPr>
          <p:nvPr>
            <p:ph idx="1"/>
          </p:nvPr>
        </p:nvSpPr>
        <p:spPr>
          <a:xfrm>
            <a:off x="457200" y="1124744"/>
            <a:ext cx="8229600" cy="5001419"/>
          </a:xfrm>
        </p:spPr>
        <p:txBody>
          <a:bodyPr/>
          <a:lstStyle/>
          <a:p>
            <a:r>
              <a:rPr lang="cs-CZ" sz="2800" b="1" dirty="0" smtClean="0">
                <a:solidFill>
                  <a:srgbClr val="FF0000"/>
                </a:solidFill>
                <a:latin typeface="Arial Black" pitchFamily="34" charset="0"/>
              </a:rPr>
              <a:t>USEŇ</a:t>
            </a:r>
            <a:r>
              <a:rPr lang="cs-CZ" sz="2800" b="1" dirty="0" smtClean="0"/>
              <a:t> je ve vlhkém prostředí odolnější vůči mikroorganismům </a:t>
            </a:r>
          </a:p>
          <a:p>
            <a:r>
              <a:rPr lang="cs-CZ" sz="2800" b="1" dirty="0" smtClean="0">
                <a:solidFill>
                  <a:srgbClr val="FF0000"/>
                </a:solidFill>
                <a:latin typeface="Arial Black" pitchFamily="34" charset="0"/>
              </a:rPr>
              <a:t>USEŇ </a:t>
            </a:r>
            <a:r>
              <a:rPr lang="cs-CZ" sz="2800" b="1" dirty="0" smtClean="0">
                <a:latin typeface="+mj-lt"/>
              </a:rPr>
              <a:t>má vyšší chemickou stabilitu, méně </a:t>
            </a:r>
            <a:r>
              <a:rPr lang="cs-CZ" sz="2800" b="1" dirty="0" err="1" smtClean="0">
                <a:latin typeface="+mj-lt"/>
              </a:rPr>
              <a:t>botná</a:t>
            </a:r>
            <a:r>
              <a:rPr lang="cs-CZ" sz="2800" b="1" dirty="0" smtClean="0">
                <a:latin typeface="+mj-lt"/>
              </a:rPr>
              <a:t> ve vodě</a:t>
            </a:r>
          </a:p>
          <a:p>
            <a:r>
              <a:rPr lang="cs-CZ" sz="2800" b="1" dirty="0" smtClean="0">
                <a:solidFill>
                  <a:srgbClr val="FF0000"/>
                </a:solidFill>
                <a:latin typeface="Arial Black" pitchFamily="34" charset="0"/>
              </a:rPr>
              <a:t>USEŇ </a:t>
            </a:r>
            <a:r>
              <a:rPr lang="cs-CZ" sz="2800" b="1" dirty="0" smtClean="0"/>
              <a:t>má lepší a výhodnější mechanické vlastnosti a v suchém stavu je měkká a vláčná</a:t>
            </a:r>
          </a:p>
          <a:p>
            <a:r>
              <a:rPr lang="cs-CZ" sz="2800" b="1" dirty="0" smtClean="0">
                <a:solidFill>
                  <a:srgbClr val="FF0000"/>
                </a:solidFill>
                <a:latin typeface="Arial Black" pitchFamily="34" charset="0"/>
              </a:rPr>
              <a:t>USEŇ </a:t>
            </a:r>
            <a:r>
              <a:rPr lang="cs-CZ" sz="2800" b="1" dirty="0" smtClean="0"/>
              <a:t>má vyšší </a:t>
            </a:r>
            <a:r>
              <a:rPr lang="cs-CZ" sz="2800" dirty="0" smtClean="0">
                <a:solidFill>
                  <a:srgbClr val="C00000"/>
                </a:solidFill>
                <a:latin typeface="Arial Black" pitchFamily="34" charset="0"/>
              </a:rPr>
              <a:t>TEPLOTU SMRŠTĚNÍ </a:t>
            </a:r>
            <a:endParaRPr lang="cs-CZ" sz="2800" b="1" dirty="0" smtClean="0"/>
          </a:p>
          <a:p>
            <a:endParaRPr lang="cs-CZ" sz="2800" b="1" dirty="0" smtClean="0"/>
          </a:p>
          <a:p>
            <a:endParaRPr lang="cs-CZ" sz="2800" b="1" dirty="0"/>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54</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780928"/>
            <a:ext cx="8229600" cy="1143000"/>
          </a:xfrm>
        </p:spPr>
        <p:txBody>
          <a:bodyPr/>
          <a:lstStyle/>
          <a:p>
            <a:pPr lvl="1"/>
            <a:r>
              <a:rPr lang="cs-CZ" dirty="0" smtClean="0">
                <a:solidFill>
                  <a:srgbClr val="FF0000"/>
                </a:solidFill>
                <a:latin typeface="Arial Black" pitchFamily="34" charset="0"/>
              </a:rPr>
              <a:t>3.2 Postup činění kůží</a:t>
            </a:r>
            <a:endParaRPr lang="cs-CZ" dirty="0"/>
          </a:p>
        </p:txBody>
      </p:sp>
      <p:sp>
        <p:nvSpPr>
          <p:cNvPr id="3" name="Zástupný symbol pro datum 2"/>
          <p:cNvSpPr>
            <a:spLocks noGrp="1"/>
          </p:cNvSpPr>
          <p:nvPr>
            <p:ph type="dt" sz="half" idx="10"/>
          </p:nvPr>
        </p:nvSpPr>
        <p:spPr/>
        <p:txBody>
          <a:bodyPr/>
          <a:lstStyle/>
          <a:p>
            <a:pPr>
              <a:defRPr/>
            </a:pPr>
            <a:r>
              <a:rPr lang="cs-CZ" smtClean="0"/>
              <a:t>5. 12. 2013</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55</a:t>
            </a:fld>
            <a:endParaRPr lang="sk-SK"/>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5. 12. 2013</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56</a:t>
            </a:fld>
            <a:endParaRPr lang="sk-SK"/>
          </a:p>
        </p:txBody>
      </p:sp>
      <p:pic>
        <p:nvPicPr>
          <p:cNvPr id="6" name="Obrázek 5" descr="img267.jpg"/>
          <p:cNvPicPr>
            <a:picLocks noChangeAspect="1"/>
          </p:cNvPicPr>
          <p:nvPr/>
        </p:nvPicPr>
        <p:blipFill>
          <a:blip r:embed="rId2" cstate="print"/>
          <a:stretch>
            <a:fillRect/>
          </a:stretch>
        </p:blipFill>
        <p:spPr>
          <a:xfrm>
            <a:off x="251520" y="237330"/>
            <a:ext cx="8640960" cy="5999981"/>
          </a:xfrm>
          <a:prstGeom prst="rect">
            <a:avLst/>
          </a:prstGeom>
        </p:spPr>
      </p:pic>
      <p:sp>
        <p:nvSpPr>
          <p:cNvPr id="8" name="TextovéPole 7"/>
          <p:cNvSpPr txBox="1"/>
          <p:nvPr/>
        </p:nvSpPr>
        <p:spPr>
          <a:xfrm>
            <a:off x="7596336" y="3717032"/>
            <a:ext cx="1368152" cy="646331"/>
          </a:xfrm>
          <a:prstGeom prst="rect">
            <a:avLst/>
          </a:prstGeom>
          <a:noFill/>
          <a:ln w="38100">
            <a:solidFill>
              <a:srgbClr val="7030A0"/>
            </a:solidFill>
          </a:ln>
        </p:spPr>
        <p:txBody>
          <a:bodyPr wrap="square" rtlCol="0">
            <a:spAutoFit/>
          </a:bodyPr>
          <a:lstStyle/>
          <a:p>
            <a:r>
              <a:rPr lang="cs-CZ" dirty="0" smtClean="0">
                <a:solidFill>
                  <a:srgbClr val="7030A0"/>
                </a:solidFill>
              </a:rPr>
              <a:t>Asi jen pro modifikaci</a:t>
            </a:r>
            <a:endParaRPr lang="cs-CZ" dirty="0">
              <a:solidFill>
                <a:srgbClr val="7030A0"/>
              </a:solidFill>
            </a:endParaRPr>
          </a:p>
        </p:txBody>
      </p:sp>
      <p:cxnSp>
        <p:nvCxnSpPr>
          <p:cNvPr id="10" name="Přímá spojovací šipka 9"/>
          <p:cNvCxnSpPr/>
          <p:nvPr/>
        </p:nvCxnSpPr>
        <p:spPr>
          <a:xfrm flipH="1" flipV="1">
            <a:off x="8460432" y="3501008"/>
            <a:ext cx="432048" cy="21602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dirty="0" smtClean="0">
                <a:solidFill>
                  <a:schemeClr val="tx1"/>
                </a:solidFill>
                <a:latin typeface="Arial Black" pitchFamily="34" charset="0"/>
              </a:rPr>
              <a:t>POSTUP  zpracování kůže na </a:t>
            </a:r>
            <a:r>
              <a:rPr lang="cs-CZ" sz="2800" dirty="0" smtClean="0">
                <a:solidFill>
                  <a:srgbClr val="FF0000"/>
                </a:solidFill>
                <a:latin typeface="Arial Black" pitchFamily="34" charset="0"/>
              </a:rPr>
              <a:t>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57</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ástupný symbol pro obsah 7"/>
          <p:cNvSpPr>
            <a:spLocks noGrp="1"/>
          </p:cNvSpPr>
          <p:nvPr>
            <p:ph idx="1"/>
          </p:nvPr>
        </p:nvSpPr>
        <p:spPr>
          <a:xfrm>
            <a:off x="457200" y="908720"/>
            <a:ext cx="8229600" cy="5217443"/>
          </a:xfrm>
        </p:spPr>
        <p:txBody>
          <a:bodyPr/>
          <a:lstStyle/>
          <a:p>
            <a:pPr marL="457200" indent="-457200">
              <a:buFont typeface="+mj-lt"/>
              <a:buAutoNum type="arabicPeriod"/>
            </a:pPr>
            <a:r>
              <a:rPr lang="cs-CZ" sz="2400" b="1" dirty="0" smtClean="0"/>
              <a:t>Konzervování</a:t>
            </a:r>
          </a:p>
          <a:p>
            <a:pPr marL="457200" indent="-457200">
              <a:buFont typeface="+mj-lt"/>
              <a:buAutoNum type="arabicPeriod"/>
            </a:pPr>
            <a:r>
              <a:rPr lang="cs-CZ" sz="2400" b="1" dirty="0" smtClean="0"/>
              <a:t>Máčení</a:t>
            </a:r>
          </a:p>
          <a:p>
            <a:pPr marL="457200" indent="-457200">
              <a:buFont typeface="+mj-lt"/>
              <a:buAutoNum type="arabicPeriod"/>
            </a:pPr>
            <a:r>
              <a:rPr lang="cs-CZ" sz="2400" b="1" dirty="0" err="1" smtClean="0"/>
              <a:t>Loužení</a:t>
            </a:r>
            <a:endParaRPr lang="cs-CZ" sz="2400" b="1" dirty="0" smtClean="0"/>
          </a:p>
          <a:p>
            <a:pPr marL="457200" indent="-457200">
              <a:buFont typeface="+mj-lt"/>
              <a:buAutoNum type="arabicPeriod"/>
            </a:pPr>
            <a:r>
              <a:rPr lang="cs-CZ" sz="2400" b="1" dirty="0" smtClean="0"/>
              <a:t>Odchlupování</a:t>
            </a:r>
          </a:p>
          <a:p>
            <a:pPr marL="457200" indent="-457200">
              <a:buFont typeface="+mj-lt"/>
              <a:buAutoNum type="arabicPeriod"/>
            </a:pPr>
            <a:r>
              <a:rPr lang="cs-CZ" sz="2400" b="1" dirty="0" err="1" smtClean="0"/>
              <a:t>Mízdření</a:t>
            </a:r>
            <a:endParaRPr lang="cs-CZ" sz="2400" b="1" dirty="0" smtClean="0"/>
          </a:p>
          <a:p>
            <a:pPr marL="457200" indent="-457200">
              <a:buFont typeface="+mj-lt"/>
              <a:buAutoNum type="arabicPeriod"/>
            </a:pPr>
            <a:r>
              <a:rPr lang="cs-CZ" sz="2400" b="1" dirty="0" smtClean="0"/>
              <a:t>Odvápňování</a:t>
            </a:r>
          </a:p>
          <a:p>
            <a:pPr marL="457200" indent="-457200">
              <a:buFont typeface="+mj-lt"/>
              <a:buAutoNum type="arabicPeriod"/>
            </a:pPr>
            <a:r>
              <a:rPr lang="cs-CZ" sz="2400" b="1" dirty="0" smtClean="0"/>
              <a:t>Moření</a:t>
            </a:r>
          </a:p>
          <a:p>
            <a:pPr marL="457200" indent="-457200">
              <a:buFont typeface="+mj-lt"/>
              <a:buAutoNum type="arabicPeriod"/>
            </a:pPr>
            <a:r>
              <a:rPr lang="cs-CZ" sz="2400" b="1" dirty="0" smtClean="0">
                <a:solidFill>
                  <a:srgbClr val="FF0000"/>
                </a:solidFill>
                <a:latin typeface="Arial Black" pitchFamily="34" charset="0"/>
              </a:rPr>
              <a:t>ČINĚNÍ</a:t>
            </a:r>
          </a:p>
          <a:p>
            <a:pPr marL="457200" indent="-457200">
              <a:buFont typeface="+mj-lt"/>
              <a:buAutoNum type="arabicPeriod"/>
            </a:pPr>
            <a:r>
              <a:rPr lang="cs-CZ" sz="2400" b="1" dirty="0" smtClean="0"/>
              <a:t>Mazání (</a:t>
            </a:r>
            <a:r>
              <a:rPr lang="cs-CZ" sz="2400" b="1" dirty="0" err="1" smtClean="0"/>
              <a:t>tukování</a:t>
            </a:r>
            <a:r>
              <a:rPr lang="cs-CZ" sz="2400" b="1" dirty="0" smtClean="0"/>
              <a:t>)</a:t>
            </a:r>
          </a:p>
          <a:p>
            <a:pPr marL="457200" indent="-457200">
              <a:buFont typeface="+mj-lt"/>
              <a:buAutoNum type="arabicPeriod"/>
            </a:pPr>
            <a:endParaRPr lang="cs-CZ" sz="24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smtClean="0">
                <a:solidFill>
                  <a:srgbClr val="FF0000"/>
                </a:solidFill>
                <a:latin typeface="Arial Black" pitchFamily="34" charset="0"/>
              </a:rPr>
              <a:t>č</a:t>
            </a:r>
            <a:r>
              <a:rPr lang="cs-CZ" sz="2800" dirty="0" smtClean="0">
                <a:solidFill>
                  <a:srgbClr val="FF0000"/>
                </a:solidFill>
                <a:latin typeface="Arial Black" pitchFamily="34" charset="0"/>
              </a:rPr>
              <a:t>inění kůže na 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58</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Zástupný symbol pro obsah 8"/>
          <p:cNvSpPr>
            <a:spLocks noGrp="1"/>
          </p:cNvSpPr>
          <p:nvPr>
            <p:ph idx="1"/>
          </p:nvPr>
        </p:nvSpPr>
        <p:spPr>
          <a:xfrm>
            <a:off x="457200" y="980728"/>
            <a:ext cx="8229600" cy="5145435"/>
          </a:xfrm>
        </p:spPr>
        <p:txBody>
          <a:bodyPr/>
          <a:lstStyle/>
          <a:p>
            <a:pPr>
              <a:buNone/>
            </a:pPr>
            <a:r>
              <a:rPr lang="cs-CZ" sz="2400" cap="all" dirty="0" smtClean="0">
                <a:solidFill>
                  <a:srgbClr val="FF0000"/>
                </a:solidFill>
                <a:latin typeface="Arial Black" pitchFamily="34" charset="0"/>
              </a:rPr>
              <a:t>č</a:t>
            </a:r>
            <a:r>
              <a:rPr lang="cs-CZ" sz="2400" dirty="0" smtClean="0">
                <a:solidFill>
                  <a:srgbClr val="FF0000"/>
                </a:solidFill>
                <a:latin typeface="Arial Black" pitchFamily="34" charset="0"/>
              </a:rPr>
              <a:t>inění kůže </a:t>
            </a:r>
            <a:r>
              <a:rPr lang="cs-CZ" sz="2400" dirty="0" smtClean="0">
                <a:solidFill>
                  <a:srgbClr val="FF0000"/>
                </a:solidFill>
              </a:rPr>
              <a:t>je </a:t>
            </a:r>
            <a:r>
              <a:rPr lang="cs-CZ" sz="2400" b="1" dirty="0" smtClean="0">
                <a:solidFill>
                  <a:srgbClr val="0000FF"/>
                </a:solidFill>
              </a:rPr>
              <a:t>CHEMICKÁ OPERACE</a:t>
            </a:r>
            <a:r>
              <a:rPr lang="cs-CZ" sz="2400" dirty="0" smtClean="0">
                <a:solidFill>
                  <a:srgbClr val="FF0000"/>
                </a:solidFill>
              </a:rPr>
              <a:t>,  kdy  reagují funkční skupiny </a:t>
            </a:r>
            <a:r>
              <a:rPr lang="cs-CZ" sz="2400" b="1" dirty="0" smtClean="0">
                <a:solidFill>
                  <a:srgbClr val="FF0000"/>
                </a:solidFill>
              </a:rPr>
              <a:t>KOLAGENU</a:t>
            </a:r>
            <a:r>
              <a:rPr lang="cs-CZ" sz="2400" dirty="0" smtClean="0">
                <a:solidFill>
                  <a:srgbClr val="FF0000"/>
                </a:solidFill>
              </a:rPr>
              <a:t> s </a:t>
            </a:r>
            <a:r>
              <a:rPr lang="cs-CZ" sz="2400" b="1" cap="all" dirty="0" smtClean="0">
                <a:solidFill>
                  <a:srgbClr val="008000"/>
                </a:solidFill>
              </a:rPr>
              <a:t>činící látkou</a:t>
            </a:r>
          </a:p>
          <a:p>
            <a:pPr algn="ctr">
              <a:buNone/>
            </a:pPr>
            <a:r>
              <a:rPr lang="cs-CZ" b="1" cap="all" dirty="0" smtClean="0">
                <a:solidFill>
                  <a:srgbClr val="008000"/>
                </a:solidFill>
                <a:latin typeface="Arial Black" pitchFamily="34" charset="0"/>
              </a:rPr>
              <a:t>činící látky</a:t>
            </a:r>
          </a:p>
          <a:p>
            <a:pPr marL="457200" indent="-457200">
              <a:buFont typeface="+mj-lt"/>
              <a:buAutoNum type="arabicPeriod"/>
            </a:pPr>
            <a:r>
              <a:rPr lang="cs-CZ" sz="2400" b="1" cap="all" dirty="0" smtClean="0">
                <a:solidFill>
                  <a:srgbClr val="008000"/>
                </a:solidFill>
              </a:rPr>
              <a:t>Třísloviny (HYDROLYZOVATELNÉ NEBO KONDENZOVANÉ)</a:t>
            </a:r>
          </a:p>
          <a:p>
            <a:pPr marL="457200" indent="-457200">
              <a:buFont typeface="+mj-lt"/>
              <a:buAutoNum type="arabicPeriod"/>
            </a:pPr>
            <a:r>
              <a:rPr lang="cs-CZ" sz="2400" b="1" cap="all" dirty="0" smtClean="0">
                <a:solidFill>
                  <a:srgbClr val="008000"/>
                </a:solidFill>
              </a:rPr>
              <a:t>Kamence (SÍRANY HLINITO-DRASELNÉ)</a:t>
            </a:r>
          </a:p>
          <a:p>
            <a:pPr marL="457200" indent="-457200">
              <a:buFont typeface="+mj-lt"/>
              <a:buAutoNum type="arabicPeriod"/>
            </a:pPr>
            <a:r>
              <a:rPr lang="cs-CZ" sz="2400" b="1" cap="all" dirty="0" smtClean="0">
                <a:solidFill>
                  <a:srgbClr val="008000"/>
                </a:solidFill>
              </a:rPr>
              <a:t>Chromité sloučeniny</a:t>
            </a:r>
            <a:endParaRPr lang="cs-CZ" sz="2400" b="1" cap="all" dirty="0">
              <a:solidFill>
                <a:srgbClr val="008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59</a:t>
            </a:fld>
            <a:endParaRPr lang="sk-SK"/>
          </a:p>
        </p:txBody>
      </p:sp>
      <p:pic>
        <p:nvPicPr>
          <p:cNvPr id="7" name="Obrázek 6" descr="img261.jpg"/>
          <p:cNvPicPr>
            <a:picLocks noChangeAspect="1"/>
          </p:cNvPicPr>
          <p:nvPr/>
        </p:nvPicPr>
        <p:blipFill>
          <a:blip r:embed="rId2" cstate="print"/>
          <a:stretch>
            <a:fillRect/>
          </a:stretch>
        </p:blipFill>
        <p:spPr>
          <a:xfrm>
            <a:off x="395536" y="260648"/>
            <a:ext cx="8314626" cy="59046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5. 12. 2013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5" name="Obrázek 4" descr="img270.jpg"/>
          <p:cNvPicPr>
            <a:picLocks noChangeAspect="1"/>
          </p:cNvPicPr>
          <p:nvPr/>
        </p:nvPicPr>
        <p:blipFill>
          <a:blip r:embed="rId2" cstate="print"/>
          <a:stretch>
            <a:fillRect/>
          </a:stretch>
        </p:blipFill>
        <p:spPr>
          <a:xfrm>
            <a:off x="395535" y="260648"/>
            <a:ext cx="4378575" cy="5760640"/>
          </a:xfrm>
          <a:prstGeom prst="rect">
            <a:avLst/>
          </a:prstGeom>
        </p:spPr>
      </p:pic>
      <p:sp>
        <p:nvSpPr>
          <p:cNvPr id="6" name="TextovéPole 5"/>
          <p:cNvSpPr txBox="1"/>
          <p:nvPr/>
        </p:nvSpPr>
        <p:spPr>
          <a:xfrm>
            <a:off x="5004048" y="260648"/>
            <a:ext cx="3744416" cy="3046988"/>
          </a:xfrm>
          <a:prstGeom prst="rect">
            <a:avLst/>
          </a:prstGeom>
          <a:noFill/>
        </p:spPr>
        <p:txBody>
          <a:bodyPr wrap="square" rtlCol="0">
            <a:spAutoFit/>
          </a:bodyPr>
          <a:lstStyle/>
          <a:p>
            <a:r>
              <a:rPr lang="cs-CZ" sz="3200" dirty="0" smtClean="0">
                <a:latin typeface="Arial Black" pitchFamily="34" charset="0"/>
              </a:rPr>
              <a:t>Obsahuje hodně metod na bílkoviny &amp; aminokyseliny a na dřevo, málo na škrob</a:t>
            </a:r>
            <a:endParaRPr lang="cs-CZ" sz="3200" dirty="0">
              <a:latin typeface="Arial Black"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err="1" smtClean="0">
                <a:solidFill>
                  <a:srgbClr val="FF0000"/>
                </a:solidFill>
                <a:latin typeface="Arial Black" pitchFamily="34" charset="0"/>
              </a:rPr>
              <a:t>tŘÍSLOčINĚNÍ</a:t>
            </a:r>
            <a:r>
              <a:rPr lang="cs-CZ" sz="2800" dirty="0" smtClean="0">
                <a:solidFill>
                  <a:srgbClr val="FF0000"/>
                </a:solidFill>
                <a:latin typeface="Arial Black" pitchFamily="34" charset="0"/>
              </a:rPr>
              <a:t> kůže na USEŇ 1</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60</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ástupný symbol pro obsah 7"/>
          <p:cNvSpPr>
            <a:spLocks noGrp="1"/>
          </p:cNvSpPr>
          <p:nvPr>
            <p:ph idx="1"/>
          </p:nvPr>
        </p:nvSpPr>
        <p:spPr>
          <a:xfrm>
            <a:off x="457200" y="908720"/>
            <a:ext cx="8229600" cy="5217443"/>
          </a:xfrm>
        </p:spPr>
        <p:txBody>
          <a:bodyPr/>
          <a:lstStyle/>
          <a:p>
            <a:pPr>
              <a:buNone/>
            </a:pPr>
            <a:r>
              <a:rPr lang="cs-CZ" sz="2400" b="1" u="sng" dirty="0" smtClean="0">
                <a:solidFill>
                  <a:srgbClr val="008000"/>
                </a:solidFill>
              </a:rPr>
              <a:t>PODSTATOU</a:t>
            </a:r>
            <a:r>
              <a:rPr lang="cs-CZ" sz="2400" b="1" dirty="0" smtClean="0"/>
              <a:t>  je </a:t>
            </a:r>
            <a:r>
              <a:rPr lang="cs-CZ" sz="2400" b="1" dirty="0" smtClean="0">
                <a:solidFill>
                  <a:srgbClr val="0000FF"/>
                </a:solidFill>
              </a:rPr>
              <a:t>interakce –OH nebo SO</a:t>
            </a:r>
            <a:r>
              <a:rPr lang="cs-CZ" sz="2400" b="1" baseline="30000" dirty="0" smtClean="0">
                <a:solidFill>
                  <a:srgbClr val="0000FF"/>
                </a:solidFill>
              </a:rPr>
              <a:t>3-</a:t>
            </a:r>
            <a:r>
              <a:rPr lang="cs-CZ" sz="2400" b="1" dirty="0" smtClean="0">
                <a:solidFill>
                  <a:srgbClr val="0000FF"/>
                </a:solidFill>
              </a:rPr>
              <a:t> skupin třísloviny </a:t>
            </a:r>
            <a:r>
              <a:rPr lang="cs-CZ" sz="2400" b="1" dirty="0" smtClean="0"/>
              <a:t>s postranními skupinami v řetězci </a:t>
            </a:r>
            <a:r>
              <a:rPr lang="cs-CZ" sz="2400" b="1" dirty="0" smtClean="0">
                <a:solidFill>
                  <a:srgbClr val="FF0000"/>
                </a:solidFill>
              </a:rPr>
              <a:t>KOLAGENU</a:t>
            </a:r>
            <a:r>
              <a:rPr lang="cs-CZ" sz="2400" b="1" dirty="0" smtClean="0"/>
              <a:t>  za vytvoření  </a:t>
            </a:r>
            <a:r>
              <a:rPr lang="cs-CZ" sz="2400" b="1" dirty="0" smtClean="0">
                <a:solidFill>
                  <a:srgbClr val="0000FF"/>
                </a:solidFill>
              </a:rPr>
              <a:t>VODÍKOVÝCH VAZEB</a:t>
            </a:r>
          </a:p>
          <a:p>
            <a:pPr>
              <a:buNone/>
            </a:pPr>
            <a:endParaRPr lang="cs-CZ" sz="2400" b="1" dirty="0">
              <a:solidFill>
                <a:srgbClr val="0000FF"/>
              </a:solidFill>
            </a:endParaRPr>
          </a:p>
        </p:txBody>
      </p:sp>
      <p:pic>
        <p:nvPicPr>
          <p:cNvPr id="10" name="Obrázek 9" descr="img876.jpg"/>
          <p:cNvPicPr>
            <a:picLocks noChangeAspect="1"/>
          </p:cNvPicPr>
          <p:nvPr/>
        </p:nvPicPr>
        <p:blipFill>
          <a:blip r:embed="rId4" cstate="print"/>
          <a:stretch>
            <a:fillRect/>
          </a:stretch>
        </p:blipFill>
        <p:spPr>
          <a:xfrm rot="16200000">
            <a:off x="3512665" y="-984272"/>
            <a:ext cx="2448272" cy="868252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err="1" smtClean="0">
                <a:solidFill>
                  <a:srgbClr val="FF0000"/>
                </a:solidFill>
                <a:latin typeface="Arial Black" pitchFamily="34" charset="0"/>
              </a:rPr>
              <a:t>tŘÍSLOčINĚNÍ</a:t>
            </a:r>
            <a:r>
              <a:rPr lang="cs-CZ" sz="2800" dirty="0" smtClean="0">
                <a:solidFill>
                  <a:srgbClr val="FF0000"/>
                </a:solidFill>
                <a:latin typeface="Arial Black" pitchFamily="34" charset="0"/>
              </a:rPr>
              <a:t> kůže na USEŇ 2</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61</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Obrázek 11" descr="img879.jpg"/>
          <p:cNvPicPr>
            <a:picLocks noChangeAspect="1"/>
          </p:cNvPicPr>
          <p:nvPr/>
        </p:nvPicPr>
        <p:blipFill>
          <a:blip r:embed="rId4" cstate="print"/>
          <a:stretch>
            <a:fillRect/>
          </a:stretch>
        </p:blipFill>
        <p:spPr>
          <a:xfrm rot="5400000">
            <a:off x="1842106" y="-393834"/>
            <a:ext cx="1643366" cy="4248474"/>
          </a:xfrm>
          <a:prstGeom prst="rect">
            <a:avLst/>
          </a:prstGeom>
        </p:spPr>
      </p:pic>
      <p:pic>
        <p:nvPicPr>
          <p:cNvPr id="13" name="Obrázek 12" descr="img880.jpg"/>
          <p:cNvPicPr>
            <a:picLocks noChangeAspect="1"/>
          </p:cNvPicPr>
          <p:nvPr/>
        </p:nvPicPr>
        <p:blipFill>
          <a:blip r:embed="rId5" cstate="print"/>
          <a:stretch>
            <a:fillRect/>
          </a:stretch>
        </p:blipFill>
        <p:spPr>
          <a:xfrm rot="5400000">
            <a:off x="5201063" y="1579515"/>
            <a:ext cx="2012510" cy="3990716"/>
          </a:xfrm>
          <a:prstGeom prst="rect">
            <a:avLst/>
          </a:prstGeom>
        </p:spPr>
      </p:pic>
      <p:pic>
        <p:nvPicPr>
          <p:cNvPr id="14" name="Obrázek 13" descr="img881.jpg"/>
          <p:cNvPicPr>
            <a:picLocks noChangeAspect="1"/>
          </p:cNvPicPr>
          <p:nvPr/>
        </p:nvPicPr>
        <p:blipFill>
          <a:blip r:embed="rId6" cstate="print"/>
          <a:stretch>
            <a:fillRect/>
          </a:stretch>
        </p:blipFill>
        <p:spPr>
          <a:xfrm rot="5400000">
            <a:off x="5095880" y="2329055"/>
            <a:ext cx="1896984" cy="5969081"/>
          </a:xfrm>
          <a:prstGeom prst="rect">
            <a:avLst/>
          </a:prstGeom>
        </p:spPr>
      </p:pic>
      <p:sp>
        <p:nvSpPr>
          <p:cNvPr id="15" name="TextovéPole 14"/>
          <p:cNvSpPr txBox="1"/>
          <p:nvPr/>
        </p:nvSpPr>
        <p:spPr>
          <a:xfrm>
            <a:off x="1259632" y="2708920"/>
            <a:ext cx="3096344" cy="1200329"/>
          </a:xfrm>
          <a:prstGeom prst="rect">
            <a:avLst/>
          </a:prstGeom>
          <a:noFill/>
        </p:spPr>
        <p:txBody>
          <a:bodyPr wrap="square" rtlCol="0">
            <a:spAutoFit/>
          </a:bodyPr>
          <a:lstStyle/>
          <a:p>
            <a:r>
              <a:rPr lang="cs-CZ" sz="2400" b="1" dirty="0" smtClean="0">
                <a:solidFill>
                  <a:srgbClr val="C00000"/>
                </a:solidFill>
              </a:rPr>
              <a:t>Vazba kovalentní </a:t>
            </a:r>
            <a:r>
              <a:rPr lang="cs-CZ" sz="2400" b="1" cap="all" dirty="0" smtClean="0">
                <a:solidFill>
                  <a:srgbClr val="C00000"/>
                </a:solidFill>
              </a:rPr>
              <a:t>chinonu</a:t>
            </a:r>
            <a:r>
              <a:rPr lang="cs-CZ" sz="2400" b="1" dirty="0" smtClean="0">
                <a:solidFill>
                  <a:srgbClr val="C00000"/>
                </a:solidFill>
              </a:rPr>
              <a:t>  s </a:t>
            </a:r>
            <a:r>
              <a:rPr lang="cs-CZ" sz="2400" b="1" cap="all" dirty="0" smtClean="0">
                <a:solidFill>
                  <a:srgbClr val="C00000"/>
                </a:solidFill>
              </a:rPr>
              <a:t>aminoskupinami</a:t>
            </a:r>
            <a:endParaRPr lang="cs-CZ" sz="2400" b="1" cap="all" dirty="0">
              <a:solidFill>
                <a:srgbClr val="C00000"/>
              </a:solidFill>
            </a:endParaRPr>
          </a:p>
        </p:txBody>
      </p:sp>
      <p:sp>
        <p:nvSpPr>
          <p:cNvPr id="16" name="TextovéPole 15"/>
          <p:cNvSpPr txBox="1"/>
          <p:nvPr/>
        </p:nvSpPr>
        <p:spPr>
          <a:xfrm>
            <a:off x="4788024" y="1052736"/>
            <a:ext cx="3096344" cy="830997"/>
          </a:xfrm>
          <a:prstGeom prst="rect">
            <a:avLst/>
          </a:prstGeom>
          <a:noFill/>
        </p:spPr>
        <p:txBody>
          <a:bodyPr wrap="square" rtlCol="0">
            <a:spAutoFit/>
          </a:bodyPr>
          <a:lstStyle/>
          <a:p>
            <a:r>
              <a:rPr lang="cs-CZ" sz="2400" b="1" dirty="0" smtClean="0">
                <a:solidFill>
                  <a:srgbClr val="0000FF"/>
                </a:solidFill>
              </a:rPr>
              <a:t>Vazba VODÍKOVÁ  s </a:t>
            </a:r>
            <a:r>
              <a:rPr lang="cs-CZ" sz="2400" b="1" dirty="0" err="1" smtClean="0">
                <a:solidFill>
                  <a:srgbClr val="0000FF"/>
                </a:solidFill>
              </a:rPr>
              <a:t>I</a:t>
            </a:r>
            <a:r>
              <a:rPr lang="cs-CZ" sz="2400" b="1" cap="all" dirty="0" err="1" smtClean="0">
                <a:solidFill>
                  <a:srgbClr val="0000FF"/>
                </a:solidFill>
              </a:rPr>
              <a:t>miDoskupinami</a:t>
            </a:r>
            <a:endParaRPr lang="cs-CZ" sz="2400" b="1" cap="all" dirty="0">
              <a:solidFill>
                <a:srgbClr val="0000FF"/>
              </a:solidFill>
            </a:endParaRPr>
          </a:p>
        </p:txBody>
      </p:sp>
      <p:sp>
        <p:nvSpPr>
          <p:cNvPr id="17" name="TextovéPole 16"/>
          <p:cNvSpPr txBox="1"/>
          <p:nvPr/>
        </p:nvSpPr>
        <p:spPr>
          <a:xfrm>
            <a:off x="179512" y="4005064"/>
            <a:ext cx="2952328" cy="2304256"/>
          </a:xfrm>
          <a:prstGeom prst="rect">
            <a:avLst/>
          </a:prstGeom>
          <a:noFill/>
        </p:spPr>
        <p:txBody>
          <a:bodyPr wrap="square" rtlCol="0">
            <a:spAutoFit/>
          </a:bodyPr>
          <a:lstStyle/>
          <a:p>
            <a:r>
              <a:rPr lang="cs-CZ" sz="2400" b="1" dirty="0" smtClean="0">
                <a:solidFill>
                  <a:srgbClr val="008000"/>
                </a:solidFill>
              </a:rPr>
              <a:t>Vazba kovalentní </a:t>
            </a:r>
            <a:r>
              <a:rPr lang="cs-CZ" sz="2400" b="1" cap="all" dirty="0" smtClean="0">
                <a:solidFill>
                  <a:srgbClr val="008000"/>
                </a:solidFill>
              </a:rPr>
              <a:t>chinonu</a:t>
            </a:r>
            <a:r>
              <a:rPr lang="cs-CZ" sz="2400" b="1" dirty="0" smtClean="0">
                <a:solidFill>
                  <a:srgbClr val="008000"/>
                </a:solidFill>
              </a:rPr>
              <a:t>  s </a:t>
            </a:r>
            <a:r>
              <a:rPr lang="cs-CZ" sz="2400" b="1" cap="all" dirty="0" smtClean="0">
                <a:solidFill>
                  <a:srgbClr val="008000"/>
                </a:solidFill>
              </a:rPr>
              <a:t>aminoskupinami</a:t>
            </a:r>
          </a:p>
          <a:p>
            <a:r>
              <a:rPr lang="cs-CZ" sz="2400" b="1" cap="all" dirty="0" smtClean="0">
                <a:solidFill>
                  <a:srgbClr val="008000"/>
                </a:solidFill>
              </a:rPr>
              <a:t>+ </a:t>
            </a:r>
            <a:r>
              <a:rPr lang="cs-CZ" sz="2400" b="1" dirty="0" smtClean="0">
                <a:solidFill>
                  <a:srgbClr val="0000FF"/>
                </a:solidFill>
              </a:rPr>
              <a:t>Vazba VODÍKOVÁ  s </a:t>
            </a:r>
            <a:r>
              <a:rPr lang="cs-CZ" sz="2400" b="1" dirty="0" err="1" smtClean="0">
                <a:solidFill>
                  <a:srgbClr val="0000FF"/>
                </a:solidFill>
              </a:rPr>
              <a:t>I</a:t>
            </a:r>
            <a:r>
              <a:rPr lang="cs-CZ" sz="2400" b="1" cap="all" dirty="0" err="1" smtClean="0">
                <a:solidFill>
                  <a:srgbClr val="0000FF"/>
                </a:solidFill>
              </a:rPr>
              <a:t>miDoskupinami</a:t>
            </a:r>
            <a:endParaRPr lang="cs-CZ" sz="2400" b="1" cap="all" dirty="0">
              <a:solidFill>
                <a:srgbClr val="008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562074"/>
          </a:xfrm>
        </p:spPr>
        <p:txBody>
          <a:bodyPr/>
          <a:lstStyle/>
          <a:p>
            <a:r>
              <a:rPr lang="cs-CZ" sz="2800" cap="all" dirty="0" err="1" smtClean="0">
                <a:solidFill>
                  <a:srgbClr val="FF0000"/>
                </a:solidFill>
                <a:latin typeface="Arial Black" pitchFamily="34" charset="0"/>
              </a:rPr>
              <a:t>chromočINĚNÍ</a:t>
            </a:r>
            <a:r>
              <a:rPr lang="cs-CZ" sz="2800" dirty="0" smtClean="0">
                <a:solidFill>
                  <a:srgbClr val="FF0000"/>
                </a:solidFill>
                <a:latin typeface="Arial Black" pitchFamily="34" charset="0"/>
              </a:rPr>
              <a:t> kůže na </a:t>
            </a:r>
            <a:r>
              <a:rPr lang="cs-CZ" sz="2800" dirty="0" smtClean="0">
                <a:solidFill>
                  <a:srgbClr val="FF0000"/>
                </a:solidFill>
                <a:latin typeface="Arial Black" pitchFamily="34" charset="0"/>
              </a:rPr>
              <a:t>USEŇ 1</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62</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Zástupný symbol pro obsah 7"/>
          <p:cNvSpPr>
            <a:spLocks noGrp="1"/>
          </p:cNvSpPr>
          <p:nvPr>
            <p:ph idx="1"/>
          </p:nvPr>
        </p:nvSpPr>
        <p:spPr>
          <a:xfrm>
            <a:off x="457200" y="908720"/>
            <a:ext cx="8229600" cy="5217443"/>
          </a:xfrm>
        </p:spPr>
        <p:txBody>
          <a:bodyPr/>
          <a:lstStyle/>
          <a:p>
            <a:pPr>
              <a:buNone/>
            </a:pPr>
            <a:r>
              <a:rPr lang="cs-CZ" sz="2400" b="1" u="sng" dirty="0" smtClean="0">
                <a:solidFill>
                  <a:srgbClr val="008000"/>
                </a:solidFill>
              </a:rPr>
              <a:t>PODSTATOU</a:t>
            </a:r>
            <a:r>
              <a:rPr lang="cs-CZ" sz="2400" b="1" dirty="0" smtClean="0"/>
              <a:t>  je </a:t>
            </a:r>
            <a:r>
              <a:rPr lang="cs-CZ" sz="2400" b="1" dirty="0" smtClean="0">
                <a:solidFill>
                  <a:srgbClr val="0000FF"/>
                </a:solidFill>
              </a:rPr>
              <a:t>interakce –COOH </a:t>
            </a:r>
            <a:r>
              <a:rPr lang="cs-CZ" sz="2400" b="1" dirty="0" smtClean="0">
                <a:solidFill>
                  <a:srgbClr val="FF0000"/>
                </a:solidFill>
              </a:rPr>
              <a:t>KOLAGENU</a:t>
            </a:r>
            <a:r>
              <a:rPr lang="cs-CZ" sz="2400" b="1" dirty="0" smtClean="0"/>
              <a:t>  za vytvoření NA </a:t>
            </a:r>
            <a:r>
              <a:rPr lang="cs-CZ" sz="2400" b="1" dirty="0" smtClean="0">
                <a:solidFill>
                  <a:srgbClr val="C00000"/>
                </a:solidFill>
              </a:rPr>
              <a:t>KOMPLEXNÍ SLOUČENINU CHRÓMU</a:t>
            </a:r>
          </a:p>
          <a:p>
            <a:pPr>
              <a:buNone/>
            </a:pPr>
            <a:endParaRPr lang="cs-CZ" sz="2400" b="1" dirty="0">
              <a:solidFill>
                <a:srgbClr val="0000FF"/>
              </a:solidFill>
            </a:endParaRPr>
          </a:p>
        </p:txBody>
      </p:sp>
      <p:pic>
        <p:nvPicPr>
          <p:cNvPr id="11" name="Obrázek 10" descr="img878.jpg"/>
          <p:cNvPicPr>
            <a:picLocks noChangeAspect="1"/>
          </p:cNvPicPr>
          <p:nvPr/>
        </p:nvPicPr>
        <p:blipFill>
          <a:blip r:embed="rId4" cstate="print"/>
          <a:stretch>
            <a:fillRect/>
          </a:stretch>
        </p:blipFill>
        <p:spPr>
          <a:xfrm rot="16200000">
            <a:off x="3257146" y="-1009650"/>
            <a:ext cx="2564839" cy="884984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dirty="0" smtClean="0"/>
              <a:t>PŘÍRODNÍ POLYMERY PŘF MU  13 2013 BÍLKOVINNÁ VLÁKNA I</a:t>
            </a:r>
            <a:endParaRPr lang="sk-SK" dirty="0"/>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63</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Obrázek 8" descr="lossy-page1-458px-Possible_Chromium(III)_Tanning_Mechanisms_tif.jpg"/>
          <p:cNvPicPr>
            <a:picLocks noChangeAspect="1"/>
          </p:cNvPicPr>
          <p:nvPr/>
        </p:nvPicPr>
        <p:blipFill>
          <a:blip r:embed="rId4" cstate="print"/>
          <a:stretch>
            <a:fillRect/>
          </a:stretch>
        </p:blipFill>
        <p:spPr>
          <a:xfrm>
            <a:off x="323528" y="188640"/>
            <a:ext cx="8568952" cy="612068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274638"/>
            <a:ext cx="8229600" cy="634082"/>
          </a:xfrm>
        </p:spPr>
        <p:txBody>
          <a:bodyPr/>
          <a:lstStyle/>
          <a:p>
            <a:r>
              <a:rPr lang="cs-CZ" sz="2800" cap="all" dirty="0" smtClean="0">
                <a:solidFill>
                  <a:srgbClr val="7030A0"/>
                </a:solidFill>
                <a:latin typeface="Arial Black" pitchFamily="34" charset="0"/>
              </a:rPr>
              <a:t>KAMENCOVÉ </a:t>
            </a:r>
            <a:r>
              <a:rPr lang="cs-CZ" sz="2800" cap="all" dirty="0" err="1" smtClean="0">
                <a:solidFill>
                  <a:srgbClr val="7030A0"/>
                </a:solidFill>
                <a:latin typeface="Arial Black" pitchFamily="34" charset="0"/>
              </a:rPr>
              <a:t>čINĚNÍ</a:t>
            </a:r>
            <a:r>
              <a:rPr lang="cs-CZ" sz="2800" dirty="0" smtClean="0">
                <a:solidFill>
                  <a:srgbClr val="7030A0"/>
                </a:solidFill>
                <a:latin typeface="Arial Black" pitchFamily="34" charset="0"/>
              </a:rPr>
              <a:t> </a:t>
            </a:r>
            <a:r>
              <a:rPr lang="cs-CZ" sz="2800" dirty="0" smtClean="0">
                <a:solidFill>
                  <a:srgbClr val="FF0000"/>
                </a:solidFill>
                <a:latin typeface="Arial Black" pitchFamily="34" charset="0"/>
              </a:rPr>
              <a:t>kůže na USEŇ</a:t>
            </a:r>
            <a:endParaRPr lang="cs-CZ" sz="2800" b="1" cap="all" dirty="0">
              <a:solidFill>
                <a:srgbClr val="FF0000"/>
              </a:solidFill>
              <a:latin typeface="+mn-lt"/>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64</a:t>
            </a:fld>
            <a:endParaRPr lang="sk-SK"/>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Arial" pitchFamily="34" charset="0"/>
                <a:cs typeface="Arial" pitchFamily="34" charset="0"/>
                <a:hlinkClick r:id="rId2" tooltip="Králičí klih"/>
              </a:rPr>
              <a:t>Detail</a:t>
            </a:r>
            <a:endParaRPr kumimoji="0" 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1" i="0" u="none" strike="noStrike" cap="none" normalizeH="0" baseline="0" smtClean="0">
                <a:ln>
                  <a:noFill/>
                </a:ln>
                <a:solidFill>
                  <a:schemeClr val="tx1"/>
                </a:solidFill>
                <a:effectLst/>
                <a:latin typeface="Arial" pitchFamily="34" charset="0"/>
                <a:cs typeface="Arial" pitchFamily="34" charset="0"/>
                <a:hlinkClick r:id="rId3" tooltip="Technická želatina"/>
              </a:rPr>
              <a:t>Technická želatina</a:t>
            </a:r>
            <a:endParaRPr kumimoji="0" lang="cs-CZ" sz="1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900" b="0" i="0" u="none" strike="noStrike" cap="none" normalizeH="0" baseline="0" smtClean="0">
                <a:ln>
                  <a:noFill/>
                </a:ln>
                <a:solidFill>
                  <a:schemeClr val="tx1"/>
                </a:solidFill>
                <a:effectLst/>
                <a:latin typeface="Arial" pitchFamily="34" charset="0"/>
                <a:cs typeface="Arial" pitchFamily="34" charset="0"/>
                <a:hlinkClick r:id="rId3" tooltip="Technická želatina"/>
              </a:rPr>
              <a:t>  </a:t>
            </a:r>
            <a:r>
              <a:rPr kumimoji="0" lang="cs-CZ" sz="12000" b="0" i="0" u="none" strike="noStrike" cap="none" normalizeH="0" baseline="0" smtClean="0">
                <a:ln>
                  <a:noFill/>
                </a:ln>
                <a:solidFill>
                  <a:schemeClr val="tx1"/>
                </a:solidFill>
                <a:effectLst/>
                <a:latin typeface="Arial" pitchFamily="34" charset="0"/>
                <a:cs typeface="Arial" pitchFamily="34" charset="0"/>
              </a:rPr>
              <a:t> </a:t>
            </a:r>
            <a:r>
              <a:rPr kumimoji="0" lang="cs-CZ" sz="900" b="0" i="0" u="none" strike="noStrike" cap="none" normalizeH="0" baseline="0" smtClean="0">
                <a:ln>
                  <a:noFill/>
                </a:ln>
                <a:solidFill>
                  <a:schemeClr val="tx1"/>
                </a:solidFill>
                <a:effectLst/>
                <a:latin typeface="Arial" pitchFamily="34" charset="0"/>
                <a:cs typeface="Arial" pitchFamily="34" charset="0"/>
              </a:rPr>
              <a:t>                                       </a:t>
            </a:r>
            <a:r>
              <a:rPr kumimoji="0" lang="cs-CZ" sz="18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Obrázek 9" descr="img259.jpg"/>
          <p:cNvPicPr>
            <a:picLocks noChangeAspect="1"/>
          </p:cNvPicPr>
          <p:nvPr/>
        </p:nvPicPr>
        <p:blipFill>
          <a:blip r:embed="rId4" cstate="print"/>
          <a:stretch>
            <a:fillRect/>
          </a:stretch>
        </p:blipFill>
        <p:spPr>
          <a:xfrm>
            <a:off x="179512" y="980729"/>
            <a:ext cx="8848857" cy="5184576"/>
          </a:xfrm>
          <a:prstGeom prst="rect">
            <a:avLst/>
          </a:prstGeom>
        </p:spPr>
      </p:pic>
      <p:sp>
        <p:nvSpPr>
          <p:cNvPr id="12" name="Obdélník 11"/>
          <p:cNvSpPr/>
          <p:nvPr/>
        </p:nvSpPr>
        <p:spPr>
          <a:xfrm>
            <a:off x="3203848" y="1340768"/>
            <a:ext cx="5760640" cy="2880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60648"/>
            <a:ext cx="8229600" cy="5976664"/>
          </a:xfrm>
        </p:spPr>
        <p:txBody>
          <a:bodyPr/>
          <a:lstStyle/>
          <a:p>
            <a:pPr marL="742950" indent="-742950">
              <a:buFont typeface="+mj-lt"/>
              <a:buAutoNum type="arabicPeriod"/>
            </a:pPr>
            <a:r>
              <a:rPr lang="cs-CZ" sz="3600" dirty="0" smtClean="0">
                <a:latin typeface="Arial Black" pitchFamily="34" charset="0"/>
              </a:rPr>
              <a:t>Zopakování základních pojmů týkajících se BÍLKOVIN (přednáška 9)</a:t>
            </a:r>
          </a:p>
          <a:p>
            <a:pPr marL="742950" indent="-742950">
              <a:buFont typeface="+mj-lt"/>
              <a:buAutoNum type="arabicPeriod"/>
            </a:pPr>
            <a:r>
              <a:rPr lang="cs-CZ" sz="3600" dirty="0" smtClean="0">
                <a:latin typeface="Arial Black" pitchFamily="34" charset="0"/>
              </a:rPr>
              <a:t>Vláknité bílkoviny</a:t>
            </a:r>
          </a:p>
          <a:p>
            <a:pPr marL="742950" indent="-742950">
              <a:buFont typeface="+mj-lt"/>
              <a:buAutoNum type="arabicPeriod"/>
            </a:pPr>
            <a:r>
              <a:rPr lang="cs-CZ" sz="3600" dirty="0" smtClean="0">
                <a:latin typeface="Arial Black" pitchFamily="34" charset="0"/>
              </a:rPr>
              <a:t>Výroba želatiny a klihu</a:t>
            </a:r>
          </a:p>
          <a:p>
            <a:pPr marL="742950" indent="-742950">
              <a:buFont typeface="+mj-lt"/>
              <a:buAutoNum type="arabicPeriod"/>
            </a:pPr>
            <a:r>
              <a:rPr lang="cs-CZ" sz="3600" dirty="0" smtClean="0">
                <a:latin typeface="Arial Black" pitchFamily="34" charset="0"/>
              </a:rPr>
              <a:t>Koželužství</a:t>
            </a:r>
          </a:p>
          <a:p>
            <a:pPr marL="1143000" lvl="1" indent="-742950">
              <a:buFont typeface="+mj-lt"/>
              <a:buAutoNum type="arabicPeriod"/>
            </a:pPr>
            <a:r>
              <a:rPr lang="cs-CZ" dirty="0" smtClean="0">
                <a:latin typeface="Arial Black" pitchFamily="34" charset="0"/>
              </a:rPr>
              <a:t>Kůže versus useň</a:t>
            </a:r>
          </a:p>
          <a:p>
            <a:pPr marL="1143000" lvl="1" indent="-742950">
              <a:buFont typeface="+mj-lt"/>
              <a:buAutoNum type="arabicPeriod"/>
            </a:pPr>
            <a:r>
              <a:rPr lang="cs-CZ" dirty="0" smtClean="0">
                <a:latin typeface="Arial Black" pitchFamily="34" charset="0"/>
              </a:rPr>
              <a:t>Postup činění kůží</a:t>
            </a:r>
          </a:p>
          <a:p>
            <a:pPr marL="742950" indent="-742950">
              <a:buFont typeface="+mj-lt"/>
              <a:buAutoNum type="arabicPeriod"/>
            </a:pPr>
            <a:r>
              <a:rPr lang="cs-CZ" sz="3600" dirty="0" smtClean="0">
                <a:latin typeface="Arial Black" pitchFamily="34" charset="0"/>
              </a:rPr>
              <a:t>Useň a konzervátor - restaurátor</a:t>
            </a:r>
          </a:p>
        </p:txBody>
      </p:sp>
      <p:sp>
        <p:nvSpPr>
          <p:cNvPr id="2" name="Zástupný symbol pro datum 1"/>
          <p:cNvSpPr>
            <a:spLocks noGrp="1"/>
          </p:cNvSpPr>
          <p:nvPr>
            <p:ph type="dt" sz="half" idx="10"/>
          </p:nvPr>
        </p:nvSpPr>
        <p:spPr/>
        <p:txBody>
          <a:bodyPr/>
          <a:lstStyle/>
          <a:p>
            <a:pPr>
              <a:defRPr/>
            </a:pPr>
            <a:r>
              <a:rPr lang="cs-CZ" smtClean="0"/>
              <a:t>5. 12. 2013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323528" y="1988840"/>
            <a:ext cx="8445624" cy="2520280"/>
          </a:xfrm>
        </p:spPr>
        <p:txBody>
          <a:bodyPr/>
          <a:lstStyle/>
          <a:p>
            <a:pPr marL="742950" indent="-742950">
              <a:buFont typeface="+mj-lt"/>
              <a:buAutoNum type="arabicPeriod"/>
            </a:pPr>
            <a:r>
              <a:rPr lang="cs-CZ" sz="4400" dirty="0" smtClean="0">
                <a:solidFill>
                  <a:srgbClr val="FF0000"/>
                </a:solidFill>
                <a:latin typeface="Arial Black" pitchFamily="34" charset="0"/>
              </a:rPr>
              <a:t>Zopakování základních pojmů týkajících se BÍLKOVIN (přednáška 9)</a:t>
            </a:r>
          </a:p>
        </p:txBody>
      </p:sp>
      <p:sp>
        <p:nvSpPr>
          <p:cNvPr id="2" name="Zástupný symbol pro datum 1"/>
          <p:cNvSpPr>
            <a:spLocks noGrp="1"/>
          </p:cNvSpPr>
          <p:nvPr>
            <p:ph type="dt" sz="half" idx="10"/>
          </p:nvPr>
        </p:nvSpPr>
        <p:spPr/>
        <p:txBody>
          <a:bodyPr/>
          <a:lstStyle/>
          <a:p>
            <a:pPr>
              <a:defRPr/>
            </a:pPr>
            <a:r>
              <a:rPr lang="cs-CZ" smtClean="0"/>
              <a:t>5. 12. 2013</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2800" dirty="0" smtClean="0">
                <a:solidFill>
                  <a:srgbClr val="FF0000"/>
                </a:solidFill>
                <a:latin typeface="Arial Black" pitchFamily="34" charset="0"/>
              </a:rPr>
              <a:t>Strukturní hierarchie peptidů a proteinů( bílkovin)</a:t>
            </a:r>
            <a:endParaRPr lang="cs-CZ" sz="2800" dirty="0"/>
          </a:p>
        </p:txBody>
      </p:sp>
      <p:sp>
        <p:nvSpPr>
          <p:cNvPr id="3" name="Zástupný symbol pro obsah 2"/>
          <p:cNvSpPr>
            <a:spLocks noGrp="1"/>
          </p:cNvSpPr>
          <p:nvPr>
            <p:ph idx="1"/>
          </p:nvPr>
        </p:nvSpPr>
        <p:spPr>
          <a:xfrm>
            <a:off x="457200" y="1124744"/>
            <a:ext cx="8229600" cy="5112568"/>
          </a:xfrm>
        </p:spPr>
        <p:txBody>
          <a:bodyPr/>
          <a:lstStyle/>
          <a:p>
            <a:r>
              <a:rPr lang="cs-CZ" sz="2800" b="1" dirty="0" smtClean="0">
                <a:solidFill>
                  <a:srgbClr val="FF0000"/>
                </a:solidFill>
                <a:latin typeface="Arial Black" pitchFamily="34" charset="0"/>
              </a:rPr>
              <a:t>Primární struktura </a:t>
            </a:r>
            <a:r>
              <a:rPr lang="cs-CZ" sz="2800" b="1" dirty="0" smtClean="0">
                <a:solidFill>
                  <a:srgbClr val="FF0000"/>
                </a:solidFill>
              </a:rPr>
              <a:t>– sled aminokyselin</a:t>
            </a:r>
          </a:p>
          <a:p>
            <a:r>
              <a:rPr lang="cs-CZ" sz="2800" b="1" dirty="0" smtClean="0">
                <a:solidFill>
                  <a:srgbClr val="0000FF"/>
                </a:solidFill>
                <a:latin typeface="Arial Black" pitchFamily="34" charset="0"/>
              </a:rPr>
              <a:t>Sekundární struktura </a:t>
            </a:r>
            <a:r>
              <a:rPr lang="cs-CZ" sz="2800" b="1" dirty="0" smtClean="0">
                <a:solidFill>
                  <a:srgbClr val="0000FF"/>
                </a:solidFill>
              </a:rPr>
              <a:t>– interakce v rámci jedné makromolekuly </a:t>
            </a:r>
          </a:p>
          <a:p>
            <a:r>
              <a:rPr lang="cs-CZ" sz="2800" b="1" dirty="0" smtClean="0">
                <a:solidFill>
                  <a:srgbClr val="008000"/>
                </a:solidFill>
                <a:latin typeface="Arial Black" pitchFamily="34" charset="0"/>
              </a:rPr>
              <a:t>Terciární struktura </a:t>
            </a:r>
            <a:r>
              <a:rPr lang="cs-CZ" sz="2800" b="1" dirty="0" smtClean="0">
                <a:solidFill>
                  <a:srgbClr val="008000"/>
                </a:solidFill>
              </a:rPr>
              <a:t>- interakce v rámci více makromolekul, svazky řetězců nebo nesousedními segmenty polymerního řetězce</a:t>
            </a:r>
          </a:p>
          <a:p>
            <a:r>
              <a:rPr lang="cs-CZ" sz="2800" b="1" dirty="0" smtClean="0">
                <a:solidFill>
                  <a:srgbClr val="C00000"/>
                </a:solidFill>
                <a:latin typeface="Arial Black" pitchFamily="34" charset="0"/>
              </a:rPr>
              <a:t>Kvartérní struktura </a:t>
            </a:r>
            <a:r>
              <a:rPr lang="cs-CZ" sz="2800" b="1" dirty="0" smtClean="0">
                <a:solidFill>
                  <a:srgbClr val="C00000"/>
                </a:solidFill>
              </a:rPr>
              <a:t>– interakce mezi svazky řetězců</a:t>
            </a:r>
          </a:p>
          <a:p>
            <a:pPr algn="ctr">
              <a:buNone/>
            </a:pPr>
            <a:r>
              <a:rPr lang="cs-CZ" sz="2800" b="1" u="sng" dirty="0" smtClean="0">
                <a:solidFill>
                  <a:srgbClr val="7030A0"/>
                </a:solidFill>
                <a:latin typeface="Arial Black" pitchFamily="34" charset="0"/>
              </a:rPr>
              <a:t>Terciární a kvartérní struktury – tomu se budeme věnovat nyní u kolagenu</a:t>
            </a:r>
            <a:endParaRPr lang="cs-CZ" sz="2800" b="1" u="sng" dirty="0">
              <a:solidFill>
                <a:srgbClr val="7030A0"/>
              </a:solidFill>
              <a:latin typeface="Arial Black" pitchFamily="34" charset="0"/>
            </a:endParaRPr>
          </a:p>
        </p:txBody>
      </p:sp>
      <p:sp>
        <p:nvSpPr>
          <p:cNvPr id="4" name="Zástupný symbol pro datum 3"/>
          <p:cNvSpPr>
            <a:spLocks noGrp="1"/>
          </p:cNvSpPr>
          <p:nvPr>
            <p:ph type="dt" sz="half" idx="10"/>
          </p:nvPr>
        </p:nvSpPr>
        <p:spPr/>
        <p:txBody>
          <a:bodyPr/>
          <a:lstStyle/>
          <a:p>
            <a:pPr>
              <a:defRPr/>
            </a:pPr>
            <a:r>
              <a:rPr lang="cs-CZ" smtClean="0"/>
              <a:t>5. 12. 2013</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13 2013 BÍLKOVINNÁ VLÁKNA I</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9</a:t>
            </a:fld>
            <a:endParaRPr lang="sk-SK"/>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6609</TotalTime>
  <Words>3610</Words>
  <Application>Microsoft Office PowerPoint</Application>
  <PresentationFormat>Předvádění na obrazovce (4:3)</PresentationFormat>
  <Paragraphs>865</Paragraphs>
  <Slides>64</Slides>
  <Notes>0</Notes>
  <HiddenSlides>0</HiddenSlides>
  <MMClips>0</MMClips>
  <ScaleCrop>false</ScaleCrop>
  <HeadingPairs>
    <vt:vector size="4" baseType="variant">
      <vt:variant>
        <vt:lpstr>Motiv</vt:lpstr>
      </vt:variant>
      <vt:variant>
        <vt:i4>1</vt:i4>
      </vt:variant>
      <vt:variant>
        <vt:lpstr>Nadpisy snímků</vt:lpstr>
      </vt:variant>
      <vt:variant>
        <vt:i4>64</vt:i4>
      </vt:variant>
    </vt:vector>
  </HeadingPairs>
  <TitlesOfParts>
    <vt:vector size="65" baseType="lpstr">
      <vt:lpstr>Default Design</vt:lpstr>
      <vt:lpstr>PŘÍRODNÍ POLYMERY   Bílkovinná vlákna I - KOLAGEN</vt:lpstr>
      <vt:lpstr>Snímek 2</vt:lpstr>
      <vt:lpstr>Bylo již probráno v přednášce 9: Kasein, syrovátka, vaječné proteiny</vt:lpstr>
      <vt:lpstr>Snímek 4</vt:lpstr>
      <vt:lpstr>Snímek 5</vt:lpstr>
      <vt:lpstr>Snímek 6</vt:lpstr>
      <vt:lpstr>Snímek 7</vt:lpstr>
      <vt:lpstr>Snímek 8</vt:lpstr>
      <vt:lpstr>Strukturní hierarchie peptidů a proteinů( bílkovin)</vt:lpstr>
      <vt:lpstr>Dělení proteinů( bílkovin) podle výskytu dalších složek v makromolekule </vt:lpstr>
      <vt:lpstr>Dělení proteinů( bílkovin) podle rozpustnosti ve vodě</vt:lpstr>
      <vt:lpstr>Snímek 12</vt:lpstr>
      <vt:lpstr>Dělení proteinů( bílkovin) podle tvaru molekul či nadmolekulárních útvarů</vt:lpstr>
      <vt:lpstr>Denaturace a koagulace proteinů </vt:lpstr>
      <vt:lpstr>Denaturation is a process in which proteins or nucleic acids lose the quaternary structure, tertiary structure and secondary structure which is present in their native state, by application of some external stress or compound such as a strong acid or base, a concentrated inorganic salt, an organic solvent (e.g., alcohol or chloroform), radiation or heat.[3] If proteins in a living cell are denatured, this results in disruption of cell activity and possibly cell death. Denatured proteins can exhibit a wide range of characteristics, from loss of solubility to communal aggregation</vt:lpstr>
      <vt:lpstr>PRIMÁRNÍ STRUKTURA proteinů I</vt:lpstr>
      <vt:lpstr>KOLAGEN jako příklad FIBRILÁRNÍCH PROTEINŮ</vt:lpstr>
      <vt:lpstr>Snímek 18</vt:lpstr>
      <vt:lpstr>PRIMÁRNÍ STRUKTURA proteinů II - KOLAGEN jako příklad</vt:lpstr>
      <vt:lpstr>PRIMÁRNÍ STRUKTURA proteinů III KOLAGEN jako příklad</vt:lpstr>
      <vt:lpstr>Snímek 21</vt:lpstr>
      <vt:lpstr>SEKUNDÁRNÍ STRUKTURA proteinů I</vt:lpstr>
      <vt:lpstr>SEKUNDÁRNÍ STRUKTURA proteinů II</vt:lpstr>
      <vt:lpstr>SEKUNDÁRNÍ STRUKTURA proteinů II KOLAGEN jako příklad</vt:lpstr>
      <vt:lpstr>TERCIÁRNÍ STRUKTURA proteinů I KOLAGEN jako příklad</vt:lpstr>
      <vt:lpstr>TERCIÁRNÍ STRUKTURA proteinů II  KOLAGEN jako příklad  tři do další spirály stočené řetězce </vt:lpstr>
      <vt:lpstr>TERCIÁRNÍ STRUKTURA proteinů III  KOLAGEN jako příklad  tři do další spirály stočené řetězce </vt:lpstr>
      <vt:lpstr>KVARTÉRNÍ STRUKTURA proteinů I  KOLAGEN jako příklad</vt:lpstr>
      <vt:lpstr>KVARTÉRNÍ STRUKTURA proteinů II  KOLAGEN jako příklad</vt:lpstr>
      <vt:lpstr>KVARTÉRNÍ STRUKTURA proteinů III  KOLAGEN jako příklad</vt:lpstr>
      <vt:lpstr>Snímek 31</vt:lpstr>
      <vt:lpstr>Výroba želatiny a klihu základní schéma</vt:lpstr>
      <vt:lpstr>Snímek 33</vt:lpstr>
      <vt:lpstr>Výroba želatiny a klihu TECHNOLOGICKÉ KROKY</vt:lpstr>
      <vt:lpstr>Výroba želatiny a klihu TECHNOLOGICKÉ ODPADY</vt:lpstr>
      <vt:lpstr>Výroba klihu příklad sortimentu I tanex Vladislav</vt:lpstr>
      <vt:lpstr>Výroba klihu příklad sortimentu iI tanex Vladislav</vt:lpstr>
      <vt:lpstr>Výroba klihu příklad sortimentu IiI tanex Vladislav</vt:lpstr>
      <vt:lpstr>Výroba klihu příklad sortimentu IiI tanex Vladislav</vt:lpstr>
      <vt:lpstr>Výroba klihu příklad sortimentu IV tanex Vladislav</vt:lpstr>
      <vt:lpstr>Výroba klihu příklad DALŠÍHO sortimentu  tanex Vladislav</vt:lpstr>
      <vt:lpstr>Klih &amp;ŽELATINA a KONZERVÁTOR – RESTAURÁTOR I</vt:lpstr>
      <vt:lpstr>Klih &amp;ŽELATINA a KONZERVÁTOR – RESTAURÁTOR II</vt:lpstr>
      <vt:lpstr>Klih &amp;ŽELATINA a KONZERVÁTOR – RESTAURÁTOR III</vt:lpstr>
      <vt:lpstr>Klih &amp;ŽELATINA a KONZERVÁTOR – RESTAURÁTOR IV</vt:lpstr>
      <vt:lpstr>Klih &amp;ŽELATINA a KONZERVÁTOR – RESTAURÁTOR V</vt:lpstr>
      <vt:lpstr>Klih &amp;ŽELATINA a KONZERVÁTOR – RESTAURÁTOR VI</vt:lpstr>
      <vt:lpstr>Snímek 48</vt:lpstr>
      <vt:lpstr>Snímek 49</vt:lpstr>
      <vt:lpstr>Kůže versus useň</vt:lpstr>
      <vt:lpstr>Složení kůže</vt:lpstr>
      <vt:lpstr>Kůže – SLOŽENÍ ŠKÁRY</vt:lpstr>
      <vt:lpstr>TEPLOTA SMRŠTĚNÍ Kůže VERSUS USEŇ</vt:lpstr>
      <vt:lpstr>Kůže VERSUS USEŇ</vt:lpstr>
      <vt:lpstr>3.2 Postup činění kůží</vt:lpstr>
      <vt:lpstr>Snímek 56</vt:lpstr>
      <vt:lpstr>POSTUP  zpracování kůže na USEŇ</vt:lpstr>
      <vt:lpstr>činění kůže na USEŇ</vt:lpstr>
      <vt:lpstr>Snímek 59</vt:lpstr>
      <vt:lpstr>tŘÍSLOčINĚNÍ kůže na USEŇ 1</vt:lpstr>
      <vt:lpstr>tŘÍSLOčINĚNÍ kůže na USEŇ 2</vt:lpstr>
      <vt:lpstr>chromočINĚNÍ kůže na USEŇ 1</vt:lpstr>
      <vt:lpstr>Snímek 63</vt:lpstr>
      <vt:lpstr>KAMENCOVÉ čINĚNÍ kůže na USEŇ</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pospisil</cp:lastModifiedBy>
  <cp:revision>759</cp:revision>
  <dcterms:created xsi:type="dcterms:W3CDTF">2008-02-10T16:41:08Z</dcterms:created>
  <dcterms:modified xsi:type="dcterms:W3CDTF">2013-12-05T13:18:12Z</dcterms:modified>
</cp:coreProperties>
</file>