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397" r:id="rId4"/>
    <p:sldId id="552" r:id="rId5"/>
    <p:sldId id="551" r:id="rId6"/>
    <p:sldId id="554" r:id="rId7"/>
    <p:sldId id="556" r:id="rId8"/>
    <p:sldId id="558" r:id="rId9"/>
    <p:sldId id="559" r:id="rId10"/>
    <p:sldId id="560" r:id="rId11"/>
    <p:sldId id="561" r:id="rId12"/>
    <p:sldId id="567" r:id="rId13"/>
    <p:sldId id="568" r:id="rId14"/>
    <p:sldId id="570" r:id="rId15"/>
    <p:sldId id="572" r:id="rId16"/>
    <p:sldId id="573" r:id="rId17"/>
    <p:sldId id="562" r:id="rId18"/>
    <p:sldId id="565" r:id="rId19"/>
    <p:sldId id="563" r:id="rId20"/>
    <p:sldId id="564" r:id="rId21"/>
    <p:sldId id="566" r:id="rId22"/>
    <p:sldId id="557" r:id="rId23"/>
    <p:sldId id="569" r:id="rId24"/>
    <p:sldId id="594" r:id="rId25"/>
    <p:sldId id="553" r:id="rId26"/>
    <p:sldId id="571" r:id="rId27"/>
    <p:sldId id="574" r:id="rId28"/>
    <p:sldId id="598" r:id="rId29"/>
    <p:sldId id="597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4" r:id="rId39"/>
    <p:sldId id="583" r:id="rId40"/>
    <p:sldId id="585" r:id="rId41"/>
    <p:sldId id="586" r:id="rId42"/>
    <p:sldId id="587" r:id="rId43"/>
    <p:sldId id="588" r:id="rId44"/>
    <p:sldId id="589" r:id="rId45"/>
    <p:sldId id="590" r:id="rId46"/>
    <p:sldId id="592" r:id="rId47"/>
    <p:sldId id="595" r:id="rId48"/>
    <p:sldId id="591" r:id="rId49"/>
    <p:sldId id="593" r:id="rId5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8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Tex_(jednotka)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x_(jednotka)" TargetMode="External"/><Relationship Id="rId2" Type="http://schemas.openxmlformats.org/officeDocument/2006/relationships/hyperlink" Target="http://cs.wikipedia.org/wiki/New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isk%C3%B3zov%C3%A1_vl%C3%A1kna" TargetMode="External"/><Relationship Id="rId5" Type="http://schemas.openxmlformats.org/officeDocument/2006/relationships/hyperlink" Target="http://cs.wikipedia.org/wiki/Polyesterov%C3%A1_vl%C3%A1kna" TargetMode="External"/><Relationship Id="rId4" Type="http://schemas.openxmlformats.org/officeDocument/2006/relationships/hyperlink" Target="http://cs.wikipedia.org/wiki/Procent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avouci" TargetMode="External"/><Relationship Id="rId2" Type="http://schemas.openxmlformats.org/officeDocument/2006/relationships/hyperlink" Target="http://cs.wikipedia.org/wiki/B%C3%ADlkov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/index.php?title=Nephila&amp;action=edit&amp;redlink=1" TargetMode="External"/><Relationship Id="rId4" Type="http://schemas.openxmlformats.org/officeDocument/2006/relationships/hyperlink" Target="http://cs.wikipedia.org/w/index.php?title=Argiope&amp;action=edit&amp;redlink=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s.wikipedia.org/wiki/Bourec_moru%C5%A1ov%C3%BD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lyesterov%C3%A1_vl%C3%A1kna" TargetMode="External"/><Relationship Id="rId2" Type="http://schemas.openxmlformats.org/officeDocument/2006/relationships/hyperlink" Target="http://cs.wikipedia.org/wiki/Polyamidov%C3%A1_vl%C3%A1kn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Tex_(jednotka)" TargetMode="External"/><Relationship Id="rId4" Type="http://schemas.openxmlformats.org/officeDocument/2006/relationships/hyperlink" Target="http://cs.wikipedia.org/wiki/Visk%C3%B3zov%C3%A1_vl%C3%A1kna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ricin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Bílkovinná vlákna II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FIBROIN</a:t>
            </a:r>
            <a: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41168"/>
            <a:ext cx="6400800" cy="1296144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12. 12. 2013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4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NEROZPUTNÝ VE VODĚ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ODOLÁVÁ ZŘEDĚNÝM KYSELINÁM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NEODOLÁVÁ LOUHŮM &gt; čištění štětců v louhu sodném vyžaduje opatrnost, používat jen na syntetické vlasce!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Nejdůležitějším keratinovým vláknem je OVČÍ VLNA	</a:t>
            </a:r>
            <a:endParaRPr lang="cs-CZ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5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Obrázek 8" descr="img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25590" y="306658"/>
            <a:ext cx="5276596" cy="63367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732240" y="836712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Složení KERATINU  je tedy různé pro různé útvary  I PRO RŮZNÉ ŽIVOČICHY (NENÍ V TÉTO TABULCE)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3933056"/>
            <a:ext cx="58326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6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b="1" dirty="0" smtClean="0"/>
              <a:t>Schopnost vytvářet propojení mezi vlákny chemickou vazbou &gt; obdoba síťování KAUČUK &gt; PRYŽ  nebo KŮŽE &gt; USEŇ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1" name="Obrázek 10" descr="440px-Disulfide-bond two cystein molecules form CISTIN SULFUR BRI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29" y="2786062"/>
            <a:ext cx="8432206" cy="25871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smtClean="0">
                <a:solidFill>
                  <a:srgbClr val="C00000"/>
                </a:solidFill>
                <a:latin typeface="Arial Black" pitchFamily="34" charset="0"/>
              </a:rPr>
              <a:t>Dva </a:t>
            </a:r>
            <a:r>
              <a:rPr lang="cs-CZ" sz="3600" b="1" smtClean="0">
                <a:solidFill>
                  <a:srgbClr val="C00000"/>
                </a:solidFill>
                <a:latin typeface="Arial Black" pitchFamily="34" charset="0"/>
              </a:rPr>
              <a:t>cysteiny </a:t>
            </a:r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7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0" name="Obrázek 9" descr="468px-Disulfide_Bridges_(SCHEMATIC)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600400" cy="4615898"/>
          </a:xfrm>
          <a:prstGeom prst="rect">
            <a:avLst/>
          </a:prstGeom>
        </p:spPr>
      </p:pic>
      <p:pic>
        <p:nvPicPr>
          <p:cNvPr id="13" name="Obrázek 12" descr="350px-Proinsuline_schematic_topological_diagram_svg two cystein molecules form CISTIN SULFUR BRID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94" y="980728"/>
            <a:ext cx="50405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2160240" cy="200223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8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14 2013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img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4956"/>
            <a:ext cx="6525648" cy="62251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2780928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KERATIN  </a:t>
            </a:r>
            <a:r>
              <a:rPr lang="cs-CZ" sz="3200" dirty="0" smtClean="0">
                <a:solidFill>
                  <a:srgbClr val="0000FF"/>
                </a:solidFill>
                <a:latin typeface="+mn-lt"/>
              </a:rPr>
              <a:t>je tedy chemicky značně reaktivní vlákno</a:t>
            </a:r>
            <a:endParaRPr lang="cs-CZ" sz="3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1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Je založena na reakcích  CYSTEINU</a:t>
            </a:r>
          </a:p>
          <a:p>
            <a:pPr>
              <a:buNone/>
            </a:pPr>
            <a:endParaRPr lang="cs-CZ" sz="2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PŘÍRODNÍ POLYMERY PŘF MU  14 2013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10" name="Obrázek 9" descr="img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39752" y="-603448"/>
            <a:ext cx="4392488" cy="813690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Dva cysteiny 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2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PROBÍHÁ HLAVNĚ NA DISULFIDICKÉM MŮSTKU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Hydrolýza disulfidické vazby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Oxidace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Redukce 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PŘÍRODNÍ POLYMERY PŘF MU  14 2013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spirálová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8" name="Obrázek 7" descr="img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20559" y="-588311"/>
            <a:ext cx="5430874" cy="8280920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2627784" y="530120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499992" y="5301208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– morfologie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Vnější část = KUTIKULA  </a:t>
            </a:r>
            <a:r>
              <a:rPr lang="cs-CZ" sz="2800" b="1" dirty="0" smtClean="0"/>
              <a:t>= BLÁNA tvoří šupinkovitý povrch vlákna orientace hrotů š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Vnitřní část = CORTEX </a:t>
            </a:r>
            <a:r>
              <a:rPr lang="cs-CZ" sz="2800" b="1" dirty="0" smtClean="0"/>
              <a:t>= KŮROVÁ ČÁST tvoří vlákna orientace ve směru vlákna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Dřeň = MEDULA </a:t>
            </a:r>
            <a:r>
              <a:rPr lang="cs-CZ" sz="2800" b="1" dirty="0" smtClean="0"/>
              <a:t>= tvoří vnitřek vlákna a je rozdělena uzavřené vzduchové bubliny &gt;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vlastní tepelně izolační část vlny</a:t>
            </a:r>
            <a:r>
              <a:rPr lang="cs-CZ" sz="2800" b="1" dirty="0" smtClean="0"/>
              <a:t> </a:t>
            </a:r>
          </a:p>
          <a:p>
            <a:endParaRPr lang="cs-CZ" sz="2800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448272" cy="26642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1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Obrázek 8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2" y="260648"/>
            <a:ext cx="6435028" cy="5907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12. 12. 2013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267744" y="6245225"/>
            <a:ext cx="5544616" cy="352127"/>
          </a:xfrm>
          <a:noFill/>
        </p:spPr>
        <p:txBody>
          <a:bodyPr/>
          <a:lstStyle/>
          <a:p>
            <a:r>
              <a:rPr lang="pl-PL" smtClean="0"/>
              <a:t>PŘÍRODNÍ POLYMERY PŘF MU  14 2013 BÍLKOVINNÁ VLÁKNA II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735878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3940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61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93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látek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530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Laboratorní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metody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hodnocení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přírodních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polymerů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26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 XI.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81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Bílkovinná vlákna I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7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27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7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12. 12. </a:t>
                      </a:r>
                      <a:endParaRPr lang="cs-CZ" sz="27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Bílkovinná vlákna II</a:t>
                      </a:r>
                      <a:endParaRPr lang="cs-CZ" sz="27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cs-CZ" sz="1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19. 12.</a:t>
                      </a:r>
                      <a:endParaRPr lang="cs-CZ" sz="1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Rezerva, případně polysacharidy neprobrané v přednáškách 7 a 8</a:t>
                      </a:r>
                    </a:p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cap="all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Nebo bude nahrazeno exkurzí do škrobárny v </a:t>
                      </a:r>
                      <a:r>
                        <a:rPr lang="cs-CZ" sz="1800" b="1" cap="all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roce 2014</a:t>
                      </a:r>
                      <a:endParaRPr lang="cs-CZ" sz="1800" b="1" cap="all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76264" cy="273630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2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8" name="Obrázek 7" descr="220px-Beta_sheet_bonding_antiparallel-colo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168352" cy="4941168"/>
          </a:xfrm>
          <a:prstGeom prst="rect">
            <a:avLst/>
          </a:prstGeom>
        </p:spPr>
      </p:pic>
      <p:pic>
        <p:nvPicPr>
          <p:cNvPr id="10" name="Obrázek 9" descr="220px-Beta_sheet_bonding_parallel-color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024336" cy="52565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699792" y="53732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ANTIPARALELNÍ</a:t>
            </a:r>
            <a:r>
              <a:rPr lang="cs-CZ" b="1" dirty="0" smtClean="0">
                <a:solidFill>
                  <a:srgbClr val="0000FF"/>
                </a:solidFill>
              </a:rPr>
              <a:t> uspořádání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PARALELNÍ uspořádání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KERATINOVÉ ČÁSTI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Může být ve dvou strukturách řetězce:</a:t>
            </a:r>
            <a:endParaRPr lang="cs-CZ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lvl="1"/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 se při protažení za tepla (cca. 85 °C) mění na </a:t>
            </a: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tvoří </a:t>
            </a:r>
            <a:r>
              <a:rPr lang="cs-CZ" b="1" cap="all" dirty="0" err="1" smtClean="0">
                <a:solidFill>
                  <a:srgbClr val="008000"/>
                </a:solidFill>
              </a:rPr>
              <a:t>mezivláknovou</a:t>
            </a:r>
            <a:r>
              <a:rPr lang="cs-CZ" b="1" cap="all" dirty="0" smtClean="0">
                <a:solidFill>
                  <a:srgbClr val="008000"/>
                </a:solidFill>
              </a:rPr>
              <a:t> složku </a:t>
            </a:r>
            <a:r>
              <a:rPr lang="cs-CZ" b="1" dirty="0" smtClean="0">
                <a:solidFill>
                  <a:srgbClr val="008000"/>
                </a:solidFill>
              </a:rPr>
              <a:t>mezi </a:t>
            </a: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spirálami, jejichž soubor tvoří </a:t>
            </a:r>
            <a:r>
              <a:rPr lang="cs-CZ" b="1" dirty="0" smtClean="0">
                <a:solidFill>
                  <a:srgbClr val="C00000"/>
                </a:solidFill>
              </a:rPr>
              <a:t>makroskopické vlákno vlny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VLÁKNO VLNY JE TEDY kompozitní útvar, kde je </a:t>
            </a:r>
            <a:r>
              <a:rPr lang="cs-CZ" b="1" u="sng" dirty="0" smtClean="0">
                <a:solidFill>
                  <a:srgbClr val="C00000"/>
                </a:solidFill>
              </a:rPr>
              <a:t>několik složek </a:t>
            </a:r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b="1" u="sng" dirty="0" smtClean="0">
                <a:solidFill>
                  <a:srgbClr val="C00000"/>
                </a:solidFill>
              </a:rPr>
              <a:t>příčná konstrukce</a:t>
            </a: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8000"/>
              </a:solidFill>
            </a:endParaRP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složení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908718"/>
          <a:ext cx="8229600" cy="46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3608"/>
                <a:gridCol w="4042792"/>
              </a:tblGrid>
              <a:tr h="360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Složka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% hmot.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Poznámka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0000FF"/>
                          </a:solidFill>
                        </a:rPr>
                        <a:t>Vlastní vlákno (keratin)</a:t>
                      </a:r>
                      <a:endParaRPr lang="cs-CZ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ZBYTEK DO 100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C00000"/>
                          </a:solidFill>
                        </a:rPr>
                        <a:t>Ovčí tuk (LANOLÍN)</a:t>
                      </a:r>
                      <a:endParaRPr lang="cs-CZ" b="1" cap="all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5 – 15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Směs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kyselin (udáváno až 36) s alkoholy (udáváno 23 alifatických), sterolů (hlavně cholesterol)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NEČISTOTY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– 20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ROSTLINNÉ ZBYTKY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– 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VLHKOST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8 - 12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Šupinkovitá struktura ovčí vlny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naturalwoolfiber-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3253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6" name="Obrázek 5" descr="img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13976" y="214415"/>
            <a:ext cx="6048672" cy="59971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14 2013 BÍLKOVINNÁ VLÁKNA II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029" name="Obrázek 5" descr="img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905125" cy="3409950"/>
          </a:xfrm>
          <a:prstGeom prst="rect">
            <a:avLst/>
          </a:prstGeom>
          <a:noFill/>
        </p:spPr>
      </p:pic>
      <p:pic>
        <p:nvPicPr>
          <p:cNvPr id="1028" name="Obrázek 6" descr="img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3038475" cy="3552825"/>
          </a:xfrm>
          <a:prstGeom prst="rect">
            <a:avLst/>
          </a:prstGeom>
          <a:noFill/>
        </p:spPr>
      </p:pic>
      <p:pic>
        <p:nvPicPr>
          <p:cNvPr id="1027" name="Obrázek 7" descr="img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981325" cy="34861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47864" y="18864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Vnitřní struktura ovčí vlny a dalších chlupů zvířat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5730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Ovce valaška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19872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Králík domácí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732240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Kočka divoká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1556792"/>
            <a:ext cx="154401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KUTIKULA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7" name="Přímá spojovací šipka 26"/>
          <p:cNvCxnSpPr/>
          <p:nvPr/>
        </p:nvCxnSpPr>
        <p:spPr>
          <a:xfrm>
            <a:off x="6084168" y="1916832"/>
            <a:ext cx="648072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668344" y="1988840"/>
            <a:ext cx="1296144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CORTEX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>
          <a:xfrm flipH="1">
            <a:off x="8532440" y="2348880"/>
            <a:ext cx="432048" cy="8640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436096" y="6309320"/>
            <a:ext cx="1368152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MEDULA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 flipV="1">
            <a:off x="6516216" y="5229200"/>
            <a:ext cx="216024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H="1" flipV="1">
            <a:off x="2051720" y="1556792"/>
            <a:ext cx="3672408" cy="47525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 flipV="1">
            <a:off x="4436368" y="3581400"/>
            <a:ext cx="1503784" cy="27279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zdroje KERATINOVÉHO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Ovce</a:t>
            </a:r>
          </a:p>
          <a:p>
            <a:r>
              <a:rPr lang="cs-CZ" sz="3600" b="1" dirty="0" smtClean="0">
                <a:solidFill>
                  <a:srgbClr val="008000"/>
                </a:solidFill>
              </a:rPr>
              <a:t>Vikuňa</a:t>
            </a:r>
            <a:r>
              <a:rPr lang="cs-CZ" sz="3600" dirty="0" smtClean="0"/>
              <a:t>, nebo </a:t>
            </a:r>
            <a:r>
              <a:rPr lang="cs-CZ" sz="3600" b="1" i="1" dirty="0" smtClean="0"/>
              <a:t>lama vikuňa</a:t>
            </a:r>
            <a:r>
              <a:rPr lang="cs-CZ" sz="3600" b="1" dirty="0" smtClean="0"/>
              <a:t> </a:t>
            </a:r>
            <a:r>
              <a:rPr lang="cs-CZ" sz="3600" dirty="0" smtClean="0"/>
              <a:t>(</a:t>
            </a:r>
            <a:r>
              <a:rPr lang="cs-CZ" sz="3600" b="1" i="1" dirty="0" err="1" smtClean="0"/>
              <a:t>Vicugna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vicugna</a:t>
            </a:r>
            <a:r>
              <a:rPr lang="cs-CZ" sz="3600" dirty="0" smtClean="0"/>
              <a:t>) je divoký druh lamy</a:t>
            </a:r>
            <a:endParaRPr lang="cs-CZ" sz="3600" b="1" i="1" dirty="0" smtClean="0"/>
          </a:p>
          <a:p>
            <a:r>
              <a:rPr lang="cs-CZ" sz="3600" b="1" i="1" dirty="0" smtClean="0">
                <a:solidFill>
                  <a:srgbClr val="0000FF"/>
                </a:solidFill>
              </a:rPr>
              <a:t>Lama </a:t>
            </a:r>
            <a:r>
              <a:rPr lang="cs-CZ" sz="3600" b="1" i="1" dirty="0" err="1" smtClean="0">
                <a:solidFill>
                  <a:srgbClr val="0000FF"/>
                </a:solidFill>
              </a:rPr>
              <a:t>pacos</a:t>
            </a:r>
            <a:r>
              <a:rPr lang="cs-CZ" sz="3600" dirty="0" smtClean="0"/>
              <a:t>, neboli </a:t>
            </a:r>
            <a:r>
              <a:rPr lang="cs-CZ" sz="3600" b="1" dirty="0" smtClean="0"/>
              <a:t>alpaka</a:t>
            </a:r>
            <a:r>
              <a:rPr lang="cs-CZ" sz="3600" dirty="0" smtClean="0"/>
              <a:t> je domestikovaná lama</a:t>
            </a:r>
            <a:r>
              <a:rPr lang="cs-CZ" sz="3600" b="1" dirty="0" smtClean="0"/>
              <a:t> </a:t>
            </a:r>
          </a:p>
          <a:p>
            <a:r>
              <a:rPr lang="cs-CZ" sz="3600" b="1" dirty="0" smtClean="0">
                <a:solidFill>
                  <a:srgbClr val="C00000"/>
                </a:solidFill>
              </a:rPr>
              <a:t>Mohér</a:t>
            </a:r>
            <a:r>
              <a:rPr lang="cs-CZ" sz="3600" dirty="0" smtClean="0"/>
              <a:t> z angorské kozy</a:t>
            </a:r>
            <a:endParaRPr lang="cs-CZ" sz="3600" b="1" dirty="0" smtClean="0"/>
          </a:p>
          <a:p>
            <a:r>
              <a:rPr lang="cs-CZ" sz="3600" b="1" dirty="0" smtClean="0">
                <a:solidFill>
                  <a:srgbClr val="FFC000"/>
                </a:solidFill>
              </a:rPr>
              <a:t>Králík angorský</a:t>
            </a:r>
          </a:p>
          <a:p>
            <a:r>
              <a:rPr lang="cs-CZ" sz="3600" b="1" dirty="0" smtClean="0"/>
              <a:t>………………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OD OVČÍ VLNY K PLSTI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NETKANÁ TEXTILIE </a:t>
            </a:r>
          </a:p>
          <a:p>
            <a:r>
              <a:rPr lang="cs-CZ" sz="2800" b="1" dirty="0" smtClean="0"/>
              <a:t>valchováním (plstěním za mokra)</a:t>
            </a:r>
          </a:p>
          <a:p>
            <a:r>
              <a:rPr lang="cs-CZ" sz="2800" dirty="0" smtClean="0"/>
              <a:t>vpichováním (suchým plstěním)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Vhodná je ovčí vlna, protože má šupinkovatou KUTIKULU 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2" tooltip="Tex (jednotka)"/>
              </a:rPr>
              <a:t>dtex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dtex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NENÍ ŽÁDNÁ TLOUŠŤKA!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dtex</a:t>
            </a:r>
            <a:r>
              <a:rPr lang="cs-CZ" sz="2800" dirty="0" smtClean="0">
                <a:solidFill>
                  <a:srgbClr val="FF0000"/>
                </a:solidFill>
              </a:rPr>
              <a:t> je hmotnost 10 km vlákna vyjádřená v gramech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V anglických jednotkách tomu odpovídá jednotka </a:t>
            </a:r>
            <a:r>
              <a:rPr lang="cs-CZ" sz="2800" b="1" i="1" dirty="0" smtClean="0">
                <a:solidFill>
                  <a:srgbClr val="0000FF"/>
                </a:solidFill>
              </a:rPr>
              <a:t>denier</a:t>
            </a:r>
            <a:r>
              <a:rPr lang="cs-CZ" sz="2800" dirty="0" smtClean="0">
                <a:solidFill>
                  <a:srgbClr val="0000FF"/>
                </a:solidFill>
              </a:rPr>
              <a:t>, což je hmotnost 10 000 yardů(cca. 9000 m) vlákna vyjádřená v gramech</a:t>
            </a:r>
          </a:p>
          <a:p>
            <a:r>
              <a:rPr lang="cs-CZ" sz="2800" dirty="0" smtClean="0">
                <a:solidFill>
                  <a:srgbClr val="008000"/>
                </a:solidFill>
              </a:rPr>
              <a:t>Jednotky </a:t>
            </a:r>
            <a:r>
              <a:rPr lang="cs-CZ" sz="2800" b="1" dirty="0" err="1" smtClean="0">
                <a:solidFill>
                  <a:srgbClr val="008000"/>
                </a:solidFill>
              </a:rPr>
              <a:t>dtex</a:t>
            </a:r>
            <a:r>
              <a:rPr lang="cs-CZ" sz="2800" dirty="0" smtClean="0">
                <a:solidFill>
                  <a:srgbClr val="008000"/>
                </a:solidFill>
              </a:rPr>
              <a:t> a </a:t>
            </a:r>
            <a:r>
              <a:rPr lang="cs-CZ" sz="2800" b="1" dirty="0" smtClean="0">
                <a:solidFill>
                  <a:srgbClr val="008000"/>
                </a:solidFill>
              </a:rPr>
              <a:t>denier</a:t>
            </a:r>
            <a:r>
              <a:rPr lang="cs-CZ" sz="2800" dirty="0" smtClean="0">
                <a:solidFill>
                  <a:srgbClr val="008000"/>
                </a:solidFill>
              </a:rPr>
              <a:t> se pak používají k vyjádření pevnosti textilních vláken, jejichž pevnost se měří jako síla (N), nikoli mechanické napětí (N/m</a:t>
            </a:r>
            <a:r>
              <a:rPr lang="cs-CZ" sz="2800" baseline="30000" dirty="0" smtClean="0">
                <a:solidFill>
                  <a:srgbClr val="008000"/>
                </a:solidFill>
              </a:rPr>
              <a:t>2</a:t>
            </a:r>
            <a:r>
              <a:rPr lang="cs-CZ" sz="28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smtClean="0">
                <a:solidFill>
                  <a:srgbClr val="C00000"/>
                </a:solidFill>
              </a:rPr>
              <a:t>Textilní pevnost</a:t>
            </a:r>
            <a:r>
              <a:rPr lang="cs-CZ" sz="2800" dirty="0" smtClean="0">
                <a:solidFill>
                  <a:srgbClr val="C00000"/>
                </a:solidFill>
              </a:rPr>
              <a:t>“ je pak </a:t>
            </a:r>
            <a:r>
              <a:rPr lang="cs-CZ" sz="2800" b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dirty="0" smtClean="0">
                <a:solidFill>
                  <a:srgbClr val="C00000"/>
                </a:solidFill>
              </a:rPr>
              <a:t>/</a:t>
            </a:r>
            <a:r>
              <a:rPr lang="cs-CZ" sz="2800" b="1" dirty="0" err="1" smtClean="0">
                <a:solidFill>
                  <a:srgbClr val="C00000"/>
                </a:solidFill>
              </a:rPr>
              <a:t>dte</a:t>
            </a:r>
            <a:r>
              <a:rPr lang="cs-CZ" sz="2800" dirty="0" err="1" smtClean="0">
                <a:solidFill>
                  <a:srgbClr val="C00000"/>
                </a:solidFill>
              </a:rPr>
              <a:t>x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b="1" i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i="1" dirty="0" smtClean="0">
                <a:solidFill>
                  <a:srgbClr val="C00000"/>
                </a:solidFill>
              </a:rPr>
              <a:t>/denier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Pevnost OVČÍ VLNY</a:t>
            </a:r>
            <a:endParaRPr lang="cs-CZ" sz="28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Vlákno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Pevnost</a:t>
                      </a:r>
                      <a:br>
                        <a:rPr lang="cs-CZ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 tahu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Tažnost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E-modul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Navlhavost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vlna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0,90–2,18</a:t>
                      </a:r>
                      <a:endParaRPr lang="cs-CZ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25–35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16–18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5" tooltip="Polyesterová vlákna"/>
                        </a:rPr>
                        <a:t>polyester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4,00–6,50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15–40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9–11,5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0,5–0,8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6" tooltip="Viskózová vlákna"/>
                        </a:rPr>
                        <a:t>viskóza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1,80–3,50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15–30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26–28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33569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Zdroj neudává, zda se jedná o měření „za sucha“ nebo „za mokra“.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PATRNĚ TO BUDE „za sucha“ 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Hodnoty „za mokra“ bývají NIŽŠÍ než „za sucha“ 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>
                <a:solidFill>
                  <a:srgbClr val="C00000"/>
                </a:solidFill>
              </a:rPr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Zelinger</a:t>
            </a:r>
            <a:r>
              <a:rPr lang="cs-CZ" sz="2400" dirty="0" smtClean="0"/>
              <a:t>, V. </a:t>
            </a:r>
            <a:r>
              <a:rPr lang="cs-CZ" sz="2400" dirty="0" err="1" smtClean="0"/>
              <a:t>Heidingsfeld</a:t>
            </a:r>
            <a:r>
              <a:rPr lang="cs-CZ" sz="2400" dirty="0" smtClean="0"/>
              <a:t>, P. Kotlík, E. Šimůnková: </a:t>
            </a:r>
            <a:r>
              <a:rPr lang="cs-CZ" sz="2400" b="1" dirty="0" smtClean="0">
                <a:solidFill>
                  <a:srgbClr val="0000FF"/>
                </a:solidFill>
              </a:rPr>
              <a:t>Chemie v práci konzervátora a restaurátora</a:t>
            </a:r>
            <a:r>
              <a:rPr lang="cs-CZ" sz="2400" dirty="0" smtClean="0"/>
              <a:t>, ACADEMIA Praha 1987,  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>
                <a:solidFill>
                  <a:srgbClr val="C00000"/>
                </a:solidFill>
              </a:rPr>
              <a:t>Prírodné</a:t>
            </a:r>
            <a:r>
              <a:rPr lang="cs-CZ" sz="2400" b="1" dirty="0" smtClean="0">
                <a:solidFill>
                  <a:srgbClr val="C00000"/>
                </a:solidFill>
              </a:rPr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C00000"/>
                </a:solidFill>
              </a:rPr>
              <a:t>Štruktúra</a:t>
            </a:r>
            <a:r>
              <a:rPr lang="cs-CZ" sz="2400" b="1" dirty="0" smtClean="0">
                <a:solidFill>
                  <a:srgbClr val="C00000"/>
                </a:solidFill>
              </a:rPr>
              <a:t> a vlastnosti vláknitých </a:t>
            </a:r>
            <a:r>
              <a:rPr lang="cs-CZ" sz="2400" b="1" dirty="0" err="1" smtClean="0">
                <a:solidFill>
                  <a:srgbClr val="C00000"/>
                </a:solidFill>
              </a:rPr>
              <a:t>bielkovín</a:t>
            </a:r>
            <a:r>
              <a:rPr lang="cs-CZ" sz="24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Technologie kůže a kožešin</a:t>
            </a:r>
          </a:p>
          <a:p>
            <a:r>
              <a:rPr lang="cs-CZ" sz="2400" dirty="0" smtClean="0"/>
              <a:t>V. Hladík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Textilní vlákna, SNTL Praha 1967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Mohér</a:t>
            </a:r>
            <a:r>
              <a:rPr lang="cs-CZ" sz="3600" dirty="0" smtClean="0">
                <a:latin typeface="Arial Black" pitchFamily="34" charset="0"/>
              </a:rPr>
              <a:t> z angorské kozy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NA ROZDÍL OD OVČÍ VLNY </a:t>
            </a:r>
            <a:r>
              <a:rPr lang="cs-CZ" sz="2800" b="1" dirty="0" smtClean="0">
                <a:solidFill>
                  <a:srgbClr val="008000"/>
                </a:solidFill>
              </a:rPr>
              <a:t>není kutikula šupinkovitá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Udává se, že je BAKTERICIDNÍ, tj. že např. ponožky nepáchnou ani po několika dnech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Na čem je založena ona BAKTERICIDITA?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Moc se mi zjistit nepodařilo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PRÝ je toto založeno na přítomnosti POLYSACHARIDU LENTHINANU, který má tvořit pojivo mezi keratinovými vlákny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Že je tvrzení pravdivé lze věřit, ale PROČ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POLYSACHARID LENTHINAN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10" name="Obrázek 9" descr="300px-Lentina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3" y="2060848"/>
            <a:ext cx="800088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Font typeface="+mj-lt"/>
              <a:buAutoNum type="arabicPeriod" startAt="2"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FIBROIN?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HEDVÁBÍ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PAVOUČÍ SÍTĚ </a:t>
            </a:r>
            <a:r>
              <a:rPr lang="cs-CZ" b="1" dirty="0" smtClean="0"/>
              <a:t>Pavoučí hedvábí</a:t>
            </a:r>
            <a:r>
              <a:rPr lang="cs-CZ" dirty="0" smtClean="0"/>
              <a:t> je </a:t>
            </a:r>
            <a:r>
              <a:rPr lang="cs-CZ" dirty="0" smtClean="0">
                <a:hlinkClick r:id="rId2" tooltip="Bílkovina"/>
              </a:rPr>
              <a:t>proteinové</a:t>
            </a:r>
            <a:r>
              <a:rPr lang="cs-CZ" dirty="0" smtClean="0"/>
              <a:t> vlákno z výměšků </a:t>
            </a:r>
            <a:r>
              <a:rPr lang="cs-CZ" dirty="0" smtClean="0">
                <a:hlinkClick r:id="rId3" tooltip="Pavouci"/>
              </a:rPr>
              <a:t>pavouků</a:t>
            </a:r>
            <a:r>
              <a:rPr lang="cs-CZ" dirty="0" smtClean="0"/>
              <a:t> druhu </a:t>
            </a:r>
            <a:r>
              <a:rPr lang="cs-CZ" i="1" dirty="0" err="1" smtClean="0">
                <a:hlinkClick r:id="rId4" tooltip="Argiope (stránka neexistuje)"/>
              </a:rPr>
              <a:t>Argiope</a:t>
            </a:r>
            <a:r>
              <a:rPr lang="cs-CZ" dirty="0" smtClean="0"/>
              <a:t> a </a:t>
            </a:r>
            <a:r>
              <a:rPr lang="cs-CZ" i="1" dirty="0" err="1" smtClean="0">
                <a:hlinkClick r:id="rId5" tooltip="Nephila (stránka neexistuje)"/>
              </a:rPr>
              <a:t>Nephila</a:t>
            </a:r>
            <a:r>
              <a:rPr lang="cs-CZ" dirty="0" smtClean="0"/>
              <a:t>.</a:t>
            </a:r>
            <a:endParaRPr lang="cs-CZ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SEKRET NOČNÍCH MOTÝLŮ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dirty="0" smtClean="0"/>
              <a:t>Převážná část </a:t>
            </a:r>
            <a:r>
              <a:rPr lang="cs-CZ" sz="2800" b="1" dirty="0" smtClean="0"/>
              <a:t>přírodního hedvábí</a:t>
            </a:r>
            <a:r>
              <a:rPr lang="cs-CZ" sz="2800" dirty="0" smtClean="0"/>
              <a:t> se získává z výměšků housenky </a:t>
            </a:r>
            <a:r>
              <a:rPr lang="cs-CZ" sz="2800" dirty="0" smtClean="0">
                <a:hlinkClick r:id="rId2" tooltip="Bourec morušový"/>
              </a:rPr>
              <a:t>bource morušového</a:t>
            </a:r>
            <a:r>
              <a:rPr lang="cs-CZ" sz="2800" dirty="0" smtClean="0"/>
              <a:t>. Je to jediné „nekonečné“ přírodní textilní vlákno.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Tento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fibroin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 má typickou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primární strukturu</a:t>
            </a:r>
          </a:p>
          <a:p>
            <a:endParaRPr lang="cs-CZ" sz="2800" dirty="0"/>
          </a:p>
        </p:txBody>
      </p:sp>
      <p:pic>
        <p:nvPicPr>
          <p:cNvPr id="10" name="Obrázek 9" descr="800px-Silk_fibroin_primary_structur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76200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260648"/>
          <a:ext cx="8352925" cy="5760643"/>
        </p:xfrm>
        <a:graphic>
          <a:graphicData uri="http://schemas.openxmlformats.org/drawingml/2006/table">
            <a:tbl>
              <a:tblPr/>
              <a:tblGrid>
                <a:gridCol w="2592288"/>
                <a:gridCol w="1440160"/>
                <a:gridCol w="1512168"/>
                <a:gridCol w="1440160"/>
                <a:gridCol w="1368149"/>
              </a:tblGrid>
              <a:tr h="131259">
                <a:tc rowSpan="2">
                  <a:txBody>
                    <a:bodyPr/>
                    <a:lstStyle/>
                    <a:p>
                      <a:r>
                        <a:rPr lang="cs-CZ" sz="2400" b="1" dirty="0"/>
                        <a:t>Vlastnosti vláken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700" b="1"/>
                        <a:t>Vlákna s neomezenou délkou</a:t>
                      </a:r>
                      <a:endParaRPr lang="cs-CZ" sz="70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126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Přírodní hedvábí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2" tooltip="Polyamidová vlákna"/>
                        </a:rPr>
                        <a:t>Polyamid</a:t>
                      </a:r>
                      <a:r>
                        <a:rPr lang="cs-CZ" sz="2400"/>
                        <a:t> (PA 6)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3" tooltip="Polyesterová vlákna"/>
                        </a:rPr>
                        <a:t>Polyester</a:t>
                      </a:r>
                      <a:r>
                        <a:rPr lang="cs-CZ" sz="2400"/>
                        <a:t> (PES)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4" tooltip="Viskózová vlákna"/>
                        </a:rPr>
                        <a:t>Viskoza</a:t>
                      </a:r>
                      <a:r>
                        <a:rPr lang="cs-CZ" sz="2400"/>
                        <a:t> (CV)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/>
                        <a:t>Hustota g/cm³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1,25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1,33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1,52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 dirty="0"/>
                        <a:t>Tloušťka </a:t>
                      </a:r>
                      <a:r>
                        <a:rPr lang="cs-CZ" sz="2400" dirty="0" err="1">
                          <a:hlinkClick r:id="rId5" tooltip="Tex (jednotka)"/>
                        </a:rPr>
                        <a:t>dtex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1,17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Relat. pevnost cN/dtex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3-5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3-6-7,5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3,8-7,2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1,8-3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Pevnost za mokra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95-100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60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/>
                        <a:t>Tažnost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23-55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50-70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15-30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Navlhavost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3-4,5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0,3-0,4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Svět. spotřeba (1000 t)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107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×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14.500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Pravoúhlá spojovací čára 9"/>
          <p:cNvCxnSpPr/>
          <p:nvPr/>
        </p:nvCxnSpPr>
        <p:spPr>
          <a:xfrm rot="16200000" flipH="1">
            <a:off x="2087724" y="3104964"/>
            <a:ext cx="1224136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8" name="Obrázek 7" descr="img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2111" y="-983880"/>
            <a:ext cx="5328592" cy="839371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55576" y="2204864"/>
            <a:ext cx="77048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5" name="Obrázek 4" descr="P102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40427" cy="2880320"/>
          </a:xfrm>
          <a:prstGeom prst="rect">
            <a:avLst/>
          </a:prstGeom>
        </p:spPr>
      </p:pic>
      <p:pic>
        <p:nvPicPr>
          <p:cNvPr id="6" name="Obrázek 5" descr="P102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48980"/>
            <a:ext cx="3995936" cy="2996952"/>
          </a:xfrm>
          <a:prstGeom prst="rect">
            <a:avLst/>
          </a:prstGeom>
        </p:spPr>
      </p:pic>
      <p:pic>
        <p:nvPicPr>
          <p:cNvPr id="7" name="Obrázek 6" descr="P1020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531" y="188640"/>
            <a:ext cx="3936437" cy="2952328"/>
          </a:xfrm>
          <a:prstGeom prst="rect">
            <a:avLst/>
          </a:prstGeom>
        </p:spPr>
      </p:pic>
      <p:pic>
        <p:nvPicPr>
          <p:cNvPr id="8" name="Obrázek 7" descr="P1020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39598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6" name="Obrázek 5" descr="Silk coco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7344816" cy="2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ulberry silk worms - Bombyx Mo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73448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5" name="Obrázek 4" descr="Silk production proce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Keratin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Degumming and stretch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624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reparing silk bedd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6696744" cy="2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7890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Extracting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Raw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Silk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production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process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seem</a:t>
            </a:r>
            <a:r>
              <a:rPr lang="cs-CZ" sz="2800" dirty="0" smtClean="0"/>
              <a:t> </a:t>
            </a:r>
            <a:r>
              <a:rPr lang="cs-CZ" sz="2800" dirty="0" err="1" smtClean="0"/>
              <a:t>deceptively</a:t>
            </a:r>
            <a:r>
              <a:rPr lang="cs-CZ" sz="2800" dirty="0" smtClean="0"/>
              <a:t> </a:t>
            </a:r>
            <a:r>
              <a:rPr lang="cs-CZ" sz="2800" dirty="0" err="1" smtClean="0"/>
              <a:t>simple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indeed</a:t>
            </a:r>
            <a:r>
              <a:rPr lang="cs-CZ" sz="2800" dirty="0" smtClean="0"/>
              <a:t> </a:t>
            </a:r>
            <a:r>
              <a:rPr lang="cs-CZ" sz="2800" b="1" dirty="0" smtClean="0"/>
              <a:t>has </a:t>
            </a:r>
            <a:r>
              <a:rPr lang="cs-CZ" sz="2800" b="1" dirty="0" err="1" smtClean="0"/>
              <a:t>several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steps</a:t>
            </a:r>
            <a:r>
              <a:rPr lang="cs-CZ" sz="2800" dirty="0" smtClean="0"/>
              <a:t>. In </a:t>
            </a:r>
            <a:r>
              <a:rPr lang="cs-CZ" sz="2800" dirty="0" err="1" smtClean="0"/>
              <a:t>fact</a:t>
            </a:r>
            <a:r>
              <a:rPr lang="cs-CZ" sz="2800" dirty="0" smtClean="0"/>
              <a:t>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creating</a:t>
            </a:r>
            <a:r>
              <a:rPr lang="cs-CZ" sz="2800" dirty="0" smtClean="0"/>
              <a:t> </a:t>
            </a:r>
            <a:r>
              <a:rPr lang="cs-CZ" sz="2800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fibres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highest</a:t>
            </a:r>
            <a:r>
              <a:rPr lang="cs-CZ" sz="2800" dirty="0" smtClean="0"/>
              <a:t> </a:t>
            </a:r>
            <a:r>
              <a:rPr lang="cs-CZ" sz="2800" dirty="0" err="1" smtClean="0"/>
              <a:t>quality</a:t>
            </a:r>
            <a:r>
              <a:rPr lang="cs-CZ" sz="2800" dirty="0" smtClean="0"/>
              <a:t> </a:t>
            </a:r>
            <a:r>
              <a:rPr lang="cs-CZ" sz="2800" dirty="0" err="1" smtClean="0"/>
              <a:t>take</a:t>
            </a:r>
            <a:r>
              <a:rPr lang="cs-CZ" sz="2800" dirty="0" smtClean="0"/>
              <a:t> a </a:t>
            </a:r>
            <a:r>
              <a:rPr lang="cs-CZ" sz="2800" dirty="0" err="1" smtClean="0"/>
              <a:t>few</a:t>
            </a:r>
            <a:r>
              <a:rPr lang="cs-CZ" sz="2800" dirty="0" smtClean="0"/>
              <a:t> </a:t>
            </a:r>
            <a:r>
              <a:rPr lang="cs-CZ" sz="2800" dirty="0" err="1" smtClean="0"/>
              <a:t>weeks</a:t>
            </a:r>
            <a:r>
              <a:rPr lang="cs-CZ" sz="2800" dirty="0" smtClean="0"/>
              <a:t> to </a:t>
            </a:r>
            <a:r>
              <a:rPr lang="cs-CZ" sz="2800" dirty="0" err="1" smtClean="0"/>
              <a:t>complete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Silk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fibres</a:t>
            </a:r>
            <a:r>
              <a:rPr lang="cs-CZ" sz="2400" b="1" dirty="0" smtClean="0"/>
              <a:t> are a </a:t>
            </a:r>
            <a:r>
              <a:rPr lang="cs-CZ" sz="2400" b="1" dirty="0" err="1" smtClean="0"/>
              <a:t>continuous</a:t>
            </a:r>
            <a:r>
              <a:rPr lang="cs-CZ" sz="2400" b="1" dirty="0" smtClean="0"/>
              <a:t> protein </a:t>
            </a:r>
            <a:r>
              <a:rPr lang="cs-CZ" sz="2400" b="1" dirty="0" err="1" smtClean="0"/>
              <a:t>fibre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created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natural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processes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extracted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cocoons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means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these </a:t>
            </a:r>
            <a:r>
              <a:rPr lang="cs-CZ" sz="2400" dirty="0" err="1" smtClean="0"/>
              <a:t>fibres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retain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chemicals</a:t>
            </a:r>
            <a:r>
              <a:rPr lang="cs-CZ" sz="2400" dirty="0" smtClean="0"/>
              <a:t> </a:t>
            </a:r>
            <a:r>
              <a:rPr lang="cs-CZ" sz="2400" dirty="0" err="1" smtClean="0"/>
              <a:t>produced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. </a:t>
            </a: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secreted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single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made</a:t>
            </a:r>
            <a:r>
              <a:rPr lang="cs-CZ" sz="2400" dirty="0" smtClean="0"/>
              <a:t> </a:t>
            </a:r>
            <a:r>
              <a:rPr lang="cs-CZ" sz="2400" dirty="0" err="1" smtClean="0"/>
              <a:t>up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double </a:t>
            </a:r>
            <a:r>
              <a:rPr lang="cs-CZ" sz="2400" dirty="0" err="1" smtClean="0"/>
              <a:t>filament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protein </a:t>
            </a:r>
            <a:r>
              <a:rPr lang="cs-CZ" sz="2400" dirty="0" err="1" smtClean="0"/>
              <a:t>material</a:t>
            </a:r>
            <a:r>
              <a:rPr lang="cs-CZ" sz="2400" dirty="0" smtClean="0"/>
              <a:t> (fibroin) </a:t>
            </a:r>
            <a:r>
              <a:rPr lang="cs-CZ" sz="2400" dirty="0" err="1" smtClean="0"/>
              <a:t>glued</a:t>
            </a:r>
            <a:r>
              <a:rPr lang="cs-CZ" sz="2400" dirty="0" smtClean="0"/>
              <a:t> </a:t>
            </a:r>
            <a:r>
              <a:rPr lang="cs-CZ" sz="2400" dirty="0" err="1" smtClean="0"/>
              <a:t>together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u="sng" dirty="0" smtClean="0">
                <a:hlinkClick r:id="rId2" tooltip="Wikipedia: Sericin"/>
              </a:rPr>
              <a:t>sericin</a:t>
            </a:r>
            <a:r>
              <a:rPr lang="cs-CZ" sz="2400" dirty="0" smtClean="0"/>
              <a:t>,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allergenic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gummy</a:t>
            </a:r>
            <a:r>
              <a:rPr lang="cs-CZ" sz="2400" dirty="0" smtClean="0"/>
              <a:t> substance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normally</a:t>
            </a:r>
            <a:r>
              <a:rPr lang="cs-CZ" sz="2400" dirty="0" smtClean="0"/>
              <a:t>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threads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17693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First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new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born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larvae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silkworms</a:t>
            </a:r>
            <a:r>
              <a:rPr lang="cs-CZ" sz="2400" b="1" dirty="0" smtClean="0">
                <a:solidFill>
                  <a:srgbClr val="FF0000"/>
                </a:solidFill>
              </a:rPr>
              <a:t> are </a:t>
            </a:r>
            <a:r>
              <a:rPr lang="cs-CZ" sz="2400" b="1" dirty="0" err="1" smtClean="0">
                <a:solidFill>
                  <a:srgbClr val="FF0000"/>
                </a:solidFill>
              </a:rPr>
              <a:t>kept</a:t>
            </a:r>
            <a:r>
              <a:rPr lang="cs-CZ" sz="2400" b="1" dirty="0" smtClean="0">
                <a:solidFill>
                  <a:srgbClr val="FF0000"/>
                </a:solidFill>
              </a:rPr>
              <a:t> in a </a:t>
            </a:r>
            <a:r>
              <a:rPr lang="cs-CZ" sz="2400" b="1" dirty="0" err="1" smtClean="0">
                <a:solidFill>
                  <a:srgbClr val="FF0000"/>
                </a:solidFill>
              </a:rPr>
              <a:t>warm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stable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environment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and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given</a:t>
            </a:r>
            <a:r>
              <a:rPr lang="cs-CZ" sz="2400" dirty="0" smtClean="0">
                <a:solidFill>
                  <a:srgbClr val="FF0000"/>
                </a:solidFill>
              </a:rPr>
              <a:t> plenty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mulberry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leaves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their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favourite</a:t>
            </a:r>
            <a:r>
              <a:rPr lang="cs-CZ" sz="2400" dirty="0" smtClean="0">
                <a:solidFill>
                  <a:srgbClr val="FF0000"/>
                </a:solidFill>
              </a:rPr>
              <a:t> diet.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silkworms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naturally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produce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cocoons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around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themselves</a:t>
            </a:r>
            <a:r>
              <a:rPr lang="cs-CZ" sz="2400" dirty="0" smtClean="0">
                <a:solidFill>
                  <a:srgbClr val="0000FF"/>
                </a:solidFill>
              </a:rPr>
              <a:t> to </a:t>
            </a:r>
            <a:r>
              <a:rPr lang="cs-CZ" sz="2400" dirty="0" err="1" smtClean="0">
                <a:solidFill>
                  <a:srgbClr val="0000FF"/>
                </a:solidFill>
              </a:rPr>
              <a:t>pupate</a:t>
            </a:r>
            <a:r>
              <a:rPr lang="cs-CZ" sz="2400" dirty="0" smtClean="0">
                <a:solidFill>
                  <a:srgbClr val="0000FF"/>
                </a:solidFill>
              </a:rPr>
              <a:t>. </a:t>
            </a:r>
            <a:r>
              <a:rPr lang="cs-CZ" sz="2400" dirty="0" err="1" smtClean="0">
                <a:solidFill>
                  <a:srgbClr val="0000FF"/>
                </a:solidFill>
              </a:rPr>
              <a:t>This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process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done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through</a:t>
            </a:r>
            <a:r>
              <a:rPr lang="cs-CZ" sz="2400" dirty="0" smtClean="0">
                <a:solidFill>
                  <a:srgbClr val="0000FF"/>
                </a:solidFill>
              </a:rPr>
              <a:t> “spinning”: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worm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secretes</a:t>
            </a:r>
            <a:r>
              <a:rPr lang="cs-CZ" sz="2400" dirty="0" smtClean="0">
                <a:solidFill>
                  <a:srgbClr val="0000FF"/>
                </a:solidFill>
              </a:rPr>
              <a:t> a </a:t>
            </a:r>
            <a:r>
              <a:rPr lang="cs-CZ" sz="2400" dirty="0" err="1" smtClean="0">
                <a:solidFill>
                  <a:srgbClr val="0000FF"/>
                </a:solidFill>
              </a:rPr>
              <a:t>dense</a:t>
            </a:r>
            <a:r>
              <a:rPr lang="cs-CZ" sz="2400" dirty="0" smtClean="0">
                <a:solidFill>
                  <a:srgbClr val="0000FF"/>
                </a:solidFill>
              </a:rPr>
              <a:t> fluid </a:t>
            </a:r>
            <a:r>
              <a:rPr lang="cs-CZ" sz="2400" dirty="0" err="1" smtClean="0">
                <a:solidFill>
                  <a:srgbClr val="0000FF"/>
                </a:solidFill>
              </a:rPr>
              <a:t>from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its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structural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glands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resulting</a:t>
            </a:r>
            <a:r>
              <a:rPr lang="cs-CZ" sz="2400" dirty="0" smtClean="0">
                <a:solidFill>
                  <a:srgbClr val="0000FF"/>
                </a:solidFill>
              </a:rPr>
              <a:t> in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fibre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of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cocoon</a:t>
            </a:r>
            <a:r>
              <a:rPr lang="cs-CZ" sz="2400" dirty="0" smtClean="0">
                <a:solidFill>
                  <a:srgbClr val="0000FF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8000"/>
                </a:solidFill>
              </a:rPr>
              <a:t>The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b="1" dirty="0" err="1" smtClean="0">
                <a:solidFill>
                  <a:srgbClr val="008000"/>
                </a:solidFill>
              </a:rPr>
              <a:t>cocoons</a:t>
            </a:r>
            <a:r>
              <a:rPr lang="cs-CZ" sz="2400" b="1" dirty="0" smtClean="0">
                <a:solidFill>
                  <a:srgbClr val="008000"/>
                </a:solidFill>
              </a:rPr>
              <a:t> are </a:t>
            </a:r>
            <a:r>
              <a:rPr lang="cs-CZ" sz="2400" b="1" dirty="0" err="1" smtClean="0">
                <a:solidFill>
                  <a:srgbClr val="008000"/>
                </a:solidFill>
              </a:rPr>
              <a:t>sorted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carefully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according</a:t>
            </a:r>
            <a:r>
              <a:rPr lang="cs-CZ" sz="2400" dirty="0" smtClean="0">
                <a:solidFill>
                  <a:srgbClr val="008000"/>
                </a:solidFill>
              </a:rPr>
              <a:t> to </a:t>
            </a:r>
            <a:r>
              <a:rPr lang="cs-CZ" sz="2400" dirty="0" err="1" smtClean="0">
                <a:solidFill>
                  <a:srgbClr val="008000"/>
                </a:solidFill>
              </a:rPr>
              <a:t>size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and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quality</a:t>
            </a:r>
            <a:r>
              <a:rPr lang="cs-CZ" sz="2400" dirty="0" smtClean="0">
                <a:solidFill>
                  <a:srgbClr val="008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C00000"/>
                </a:solidFill>
              </a:rPr>
              <a:t>Boiling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water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with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soap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used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unravel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silk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fibres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from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cocoon</a:t>
            </a:r>
            <a:r>
              <a:rPr lang="cs-CZ" sz="2400" dirty="0" smtClean="0">
                <a:solidFill>
                  <a:srgbClr val="C00000"/>
                </a:solidFill>
              </a:rPr>
              <a:t>. </a:t>
            </a:r>
            <a:r>
              <a:rPr lang="cs-CZ" sz="2400" dirty="0" err="1" smtClean="0">
                <a:solidFill>
                  <a:srgbClr val="C00000"/>
                </a:solidFill>
              </a:rPr>
              <a:t>This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known</a:t>
            </a:r>
            <a:r>
              <a:rPr lang="cs-CZ" sz="2400" dirty="0" smtClean="0">
                <a:solidFill>
                  <a:srgbClr val="C00000"/>
                </a:solidFill>
              </a:rPr>
              <a:t> as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degumming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process</a:t>
            </a:r>
            <a:r>
              <a:rPr lang="cs-CZ" sz="2400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7030A0"/>
                </a:solidFill>
              </a:rPr>
              <a:t>The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outer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shell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cocoon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fed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spinning </a:t>
            </a:r>
            <a:r>
              <a:rPr lang="cs-CZ" sz="2400" b="1" dirty="0" err="1" smtClean="0">
                <a:solidFill>
                  <a:srgbClr val="7030A0"/>
                </a:solidFill>
              </a:rPr>
              <a:t>reel</a:t>
            </a:r>
            <a:r>
              <a:rPr lang="cs-CZ" sz="2400" dirty="0" smtClean="0">
                <a:solidFill>
                  <a:srgbClr val="7030A0"/>
                </a:solidFill>
              </a:rPr>
              <a:t>, </a:t>
            </a:r>
            <a:r>
              <a:rPr lang="cs-CZ" sz="2400" dirty="0" err="1" smtClean="0">
                <a:solidFill>
                  <a:srgbClr val="7030A0"/>
                </a:solidFill>
              </a:rPr>
              <a:t>which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is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still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often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operated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manually</a:t>
            </a:r>
            <a:endParaRPr lang="cs-CZ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cocoon</a:t>
            </a:r>
            <a:r>
              <a:rPr lang="cs-CZ" sz="2400" dirty="0" smtClean="0"/>
              <a:t> </a:t>
            </a:r>
            <a:r>
              <a:rPr lang="cs-CZ" sz="2400" b="1" dirty="0" smtClean="0"/>
              <a:t>are </a:t>
            </a:r>
            <a:r>
              <a:rPr lang="cs-CZ" sz="2400" b="1" dirty="0" err="1" smtClean="0"/>
              <a:t>then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cleaned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stripped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any</a:t>
            </a:r>
            <a:r>
              <a:rPr lang="cs-CZ" sz="2400" dirty="0" smtClean="0"/>
              <a:t> </a:t>
            </a:r>
            <a:r>
              <a:rPr lang="cs-CZ" sz="2400" dirty="0" err="1" smtClean="0"/>
              <a:t>deficiencies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The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degumming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process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V KOKONU je vlákno propojeno  SERICINEM, což je ROZPUSTNÝ GLYKOPROTEIN chránící vlákna FIBROINU</a:t>
            </a:r>
          </a:p>
          <a:p>
            <a:r>
              <a:rPr lang="cs-CZ" b="1" dirty="0" smtClean="0"/>
              <a:t>SERICIN  se rozpustí ve vroucí vodě a tak se uvolní vlákno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TERCIÁRNÍ STRUKTURA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12" name="Obrázek 11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74750"/>
            <a:ext cx="5112568" cy="4693663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20138"/>
            <a:ext cx="3672408" cy="37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 VLÁKNO PŘÍRODNÍHO HEDVÁBÍ JE SLOŽITÝ ÚTVAR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6" name="Obrázek 5" descr="img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5" y="-531441"/>
            <a:ext cx="5184576" cy="83529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1196752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 to tzv. DVOJVLÁKNO  spojené </a:t>
            </a:r>
            <a:r>
              <a:rPr lang="cs-CZ" sz="2800" b="1" i="1" u="sng" dirty="0" smtClean="0">
                <a:solidFill>
                  <a:srgbClr val="0000FF"/>
                </a:solidFill>
              </a:rPr>
              <a:t>sericinem</a:t>
            </a:r>
            <a:r>
              <a:rPr lang="cs-CZ" sz="2800" b="1" dirty="0" smtClean="0">
                <a:solidFill>
                  <a:srgbClr val="0000FF"/>
                </a:solidFill>
              </a:rPr>
              <a:t> (tzv. </a:t>
            </a:r>
            <a:r>
              <a:rPr lang="cs-CZ" sz="2800" b="1" i="1" u="sng" dirty="0" smtClean="0">
                <a:solidFill>
                  <a:srgbClr val="0000FF"/>
                </a:solidFill>
              </a:rPr>
              <a:t>HEDVÁDNÝ KLIH</a:t>
            </a:r>
            <a:r>
              <a:rPr lang="cs-CZ" sz="2800" b="1" dirty="0" smtClean="0">
                <a:solidFill>
                  <a:srgbClr val="0000FF"/>
                </a:solidFill>
              </a:rPr>
              <a:t>) o délce 3000 – 4000 m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PŘÍRODNÍHO HEDVÁBÍ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pod mikroskopem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8" name="Obrázek 7" descr="img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95600" y="848816"/>
            <a:ext cx="5256584" cy="552040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6" name="Obrázek 5" descr="img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0667" y="-1440507"/>
            <a:ext cx="3024336" cy="6282630"/>
          </a:xfrm>
          <a:prstGeom prst="rect">
            <a:avLst/>
          </a:prstGeom>
        </p:spPr>
      </p:pic>
      <p:pic>
        <p:nvPicPr>
          <p:cNvPr id="7" name="Obrázek 6" descr="img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79540" y="1786065"/>
            <a:ext cx="2970644" cy="582446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3501008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Tloušťky vláken vlny a hedvábí při stejném zvětšení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SUROVINOVÝ VÝZNAM PŘÍRODNÍHO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 je exkluzivní surovina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Roční světová produkce je jen cca. 300 000 t/rok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Hlavní producent je Čína</a:t>
            </a:r>
          </a:p>
          <a:p>
            <a:r>
              <a:rPr lang="cs-CZ" b="1" i="1" dirty="0" smtClean="0">
                <a:solidFill>
                  <a:srgbClr val="7030A0"/>
                </a:solidFill>
              </a:rPr>
              <a:t>Pokusy o pěstování bource morušového v tuzemsku skončily krachem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Bílkovinná textilní vlákna a konzervátor - restaurátor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cs-CZ" sz="2500" b="1" dirty="0" smtClean="0">
                <a:solidFill>
                  <a:srgbClr val="7030A0"/>
                </a:solidFill>
                <a:latin typeface="Arial Black" pitchFamily="34" charset="0"/>
              </a:rPr>
              <a:t>Vlna i hedvábí jsou napadány moly</a:t>
            </a:r>
          </a:p>
          <a:p>
            <a:r>
              <a:rPr lang="cs-CZ" sz="2500" b="1" dirty="0" smtClean="0">
                <a:solidFill>
                  <a:srgbClr val="C00000"/>
                </a:solidFill>
              </a:rPr>
              <a:t>Vlna i hedvábí mají v řetězcích reaktivní skupiny a proto by měly být dobře barvitelné</a:t>
            </a:r>
          </a:p>
          <a:p>
            <a:r>
              <a:rPr lang="cs-CZ" sz="2500" b="1" dirty="0" smtClean="0">
                <a:solidFill>
                  <a:srgbClr val="FF0000"/>
                </a:solidFill>
                <a:latin typeface="Arial Black" pitchFamily="34" charset="0"/>
              </a:rPr>
              <a:t>Krachem textilního průmyslu v tuzemsku mizejí i odborníci na textilní i chemické zpracování vlny i hedvábí</a:t>
            </a:r>
          </a:p>
          <a:p>
            <a:r>
              <a:rPr lang="cs-CZ" sz="2500" b="1" dirty="0" smtClean="0"/>
              <a:t>To může způsobit potíže při restaurování textilií v vlny a hedvábí</a:t>
            </a:r>
          </a:p>
          <a:p>
            <a:r>
              <a:rPr lang="cs-CZ" sz="2500" b="1" dirty="0" smtClean="0">
                <a:solidFill>
                  <a:srgbClr val="008000"/>
                </a:solidFill>
              </a:rPr>
              <a:t>Hedvábí by SNAD  bylo možno imitovat polyesterem</a:t>
            </a:r>
          </a:p>
          <a:p>
            <a:r>
              <a:rPr lang="cs-CZ" sz="2500" b="1" dirty="0" smtClean="0">
                <a:solidFill>
                  <a:srgbClr val="0000FF"/>
                </a:solidFill>
              </a:rPr>
              <a:t>U imitace vlny je problém šupinatého povrchu vlákna</a:t>
            </a:r>
          </a:p>
          <a:p>
            <a:endParaRPr lang="cs-CZ" sz="2500" b="1" dirty="0" smtClean="0"/>
          </a:p>
          <a:p>
            <a:endParaRPr lang="cs-CZ" sz="25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03848" y="5733256"/>
            <a:ext cx="4248472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Font typeface="+mj-lt"/>
              <a:buAutoNum type="arabicPeriod" startAt="2"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Keratin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KERATIN?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ÚTVARY NA KŮŽI -  </a:t>
            </a:r>
            <a:r>
              <a:rPr lang="cs-CZ" dirty="0" smtClean="0">
                <a:solidFill>
                  <a:srgbClr val="FF0000"/>
                </a:solidFill>
              </a:rPr>
              <a:t>chlupy, vlasy, peří, srst, štětiny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ZAKONČENÍ PRSTŮ A KONČETIN – nehty, kopyta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ÚTVARY Z ROHOVINY – rohy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VRCHNÍ VRSTVA KŮŽE- pokožka (rohovinová vrstva)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Bílkovinné řetězce jsou  SÍŤOVANÉ přes SULFIDICKÉ MŮSTKY  (-S–S-) vytvořené přes – SH skupiny  CYSTEINU </a:t>
            </a:r>
          </a:p>
          <a:p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0" name="Obrázek 9" descr="95px-Amminoacido_ciste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30305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14 2013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POMĚR (přibližný) TŘÍ AMONIKYSELIN</a:t>
            </a:r>
            <a:endParaRPr lang="cs-CZ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196752"/>
          <a:ext cx="770485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24136"/>
                <a:gridCol w="3600400"/>
              </a:tblGrid>
              <a:tr h="7452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AMINOKYSELINA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PODÍL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VZOREC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HISTIDIN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LYZIN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ARGININ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Amminoacido_lis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436247" cy="1346448"/>
          </a:xfrm>
          <a:prstGeom prst="rect">
            <a:avLst/>
          </a:prstGeom>
        </p:spPr>
      </p:pic>
      <p:pic>
        <p:nvPicPr>
          <p:cNvPr id="13" name="Obrázek 12" descr="Amminoacido_argin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526" y="4869160"/>
            <a:ext cx="3624190" cy="1274440"/>
          </a:xfrm>
          <a:prstGeom prst="rect">
            <a:avLst/>
          </a:prstGeom>
        </p:spPr>
      </p:pic>
      <p:pic>
        <p:nvPicPr>
          <p:cNvPr id="14" name="Obrázek 13" descr="Amminoacido_istid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1988840"/>
            <a:ext cx="2460873" cy="1322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2241</Words>
  <Application>Microsoft Office PowerPoint</Application>
  <PresentationFormat>Předvádění na obrazovce (4:3)</PresentationFormat>
  <Paragraphs>422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Default Design</vt:lpstr>
      <vt:lpstr>PŘÍRODNÍ POLYMERY   Bílkovinná vlákna II  FIBROIN </vt:lpstr>
      <vt:lpstr>Snímek 2</vt:lpstr>
      <vt:lpstr>Snímek 3</vt:lpstr>
      <vt:lpstr>Snímek 4</vt:lpstr>
      <vt:lpstr>SEKUNDÁRNÍ STRUKTURA proteinů II</vt:lpstr>
      <vt:lpstr>Snímek 6</vt:lpstr>
      <vt:lpstr>Kde se vyskytuje KERATIN?</vt:lpstr>
      <vt:lpstr>Čím se vyznačuje KERATIN 1</vt:lpstr>
      <vt:lpstr>Čím se vyznačuje KERATIN 2</vt:lpstr>
      <vt:lpstr>Čím se vyznačuje KERATIN 4</vt:lpstr>
      <vt:lpstr>Čím se vyznačuje KERATIN 5</vt:lpstr>
      <vt:lpstr>Čím se vyznačuje KERATIN 6</vt:lpstr>
      <vt:lpstr>Čím se vyznačuje KERATIN 7</vt:lpstr>
      <vt:lpstr>Čím se vyznačuje KERATIN 8</vt:lpstr>
      <vt:lpstr>Reaktivita KERATINU 1 </vt:lpstr>
      <vt:lpstr>Reaktivita KERATINU 2 </vt:lpstr>
      <vt:lpstr>OVČÍ VLNA -  struktura spirálová </vt:lpstr>
      <vt:lpstr>OVČÍ VLNA – morfologie vlákna</vt:lpstr>
      <vt:lpstr>OVČÍ VLNA -  struktura plošná 1 skládaný list keratinu</vt:lpstr>
      <vt:lpstr>OVČÍ VLNA -  struktura plošná 2 skládaný list keratinu</vt:lpstr>
      <vt:lpstr>OVČÍ VLNA   struktura KERATINOVÉ ČÁSTI</vt:lpstr>
      <vt:lpstr>Ovčí vlna - složení</vt:lpstr>
      <vt:lpstr>Šupinkovitá struktura ovčí vlny</vt:lpstr>
      <vt:lpstr>Snímek 24</vt:lpstr>
      <vt:lpstr>Snímek 25</vt:lpstr>
      <vt:lpstr>Hlavní zdroje KERATINOVÉHO vlákna</vt:lpstr>
      <vt:lpstr>OD OVČÍ VLNY K PLSTI</vt:lpstr>
      <vt:lpstr>Tloušťka dtex</vt:lpstr>
      <vt:lpstr>Pevnost OVČÍ VLNY</vt:lpstr>
      <vt:lpstr>Mohér z angorské kozy</vt:lpstr>
      <vt:lpstr>POLYSACHARID LENTHINAN</vt:lpstr>
      <vt:lpstr>Snímek 32</vt:lpstr>
      <vt:lpstr>Kde se vyskytuje FIBROIN?</vt:lpstr>
      <vt:lpstr>PŘÍRODNÍ HEDVÁBÍ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The degumming process</vt:lpstr>
      <vt:lpstr>PŘÍRODNÍ HEDVÁBÍ  TERCIÁRNÍ STRUKTURA</vt:lpstr>
      <vt:lpstr>I VLÁKNO PŘÍRODNÍHO HEDVÁBÍ JE SLOŽITÝ ÚTVAR</vt:lpstr>
      <vt:lpstr>PŘÍRODNÍHO HEDVÁBÍ  pod mikroskopem</vt:lpstr>
      <vt:lpstr>Snímek 47</vt:lpstr>
      <vt:lpstr>SUROVINOVÝ VÝZNAM PŘÍRODNÍHO HEDVÁBÍ</vt:lpstr>
      <vt:lpstr>Bílkovinná textilní vlákna a konzervátor - restaurátor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789</cp:revision>
  <dcterms:created xsi:type="dcterms:W3CDTF">2008-02-10T16:41:08Z</dcterms:created>
  <dcterms:modified xsi:type="dcterms:W3CDTF">2013-12-12T20:57:09Z</dcterms:modified>
</cp:coreProperties>
</file>