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397" r:id="rId4"/>
    <p:sldId id="593" r:id="rId5"/>
    <p:sldId id="594" r:id="rId6"/>
    <p:sldId id="595" r:id="rId7"/>
    <p:sldId id="596" r:id="rId8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0000FF"/>
    <a:srgbClr val="FFFF99"/>
    <a:srgbClr val="FFFF00"/>
    <a:srgbClr val="FF99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0" autoAdjust="0"/>
  </p:normalViewPr>
  <p:slideViewPr>
    <p:cSldViewPr>
      <p:cViewPr>
        <p:scale>
          <a:sx n="90" d="100"/>
          <a:sy n="90" d="100"/>
        </p:scale>
        <p:origin x="-58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 smtClean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5400" b="1" kern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cs-CZ" sz="5400" dirty="0" smtClean="0">
                <a:latin typeface="Calibri"/>
                <a:ea typeface="Calibri"/>
                <a:cs typeface="Times New Roman"/>
              </a:rPr>
              <a:t/>
            </a:r>
            <a:br>
              <a:rPr lang="cs-CZ" sz="5400" dirty="0" smtClean="0">
                <a:latin typeface="Calibri"/>
                <a:ea typeface="Calibri"/>
                <a:cs typeface="Times New Roman"/>
              </a:rPr>
            </a:br>
            <a:r>
              <a:rPr lang="cs-CZ" sz="5400" dirty="0" smtClean="0">
                <a:solidFill>
                  <a:srgbClr val="008000"/>
                </a:solidFill>
                <a:latin typeface="Arial Black" pitchFamily="34" charset="0"/>
                <a:ea typeface="Calibri"/>
                <a:cs typeface="Times New Roman"/>
              </a:rPr>
              <a:t>POLYSACHARIDY</a:t>
            </a:r>
            <a:r>
              <a:rPr lang="cs-CZ" sz="5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III </a:t>
            </a:r>
            <a:b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KYSELINA HYALURONOVÁ </a:t>
            </a:r>
            <a: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  <a:t/>
            </a:r>
            <a:b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 smtClean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41168"/>
            <a:ext cx="6400800" cy="1296144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/>
              <a:t>POLYMER INSTITUTE BRNO </a:t>
            </a:r>
          </a:p>
          <a:p>
            <a:pPr eaLnBrk="1" hangingPunct="1"/>
            <a:r>
              <a:rPr lang="cs-CZ" sz="2400" b="1" dirty="0" smtClean="0"/>
              <a:t>spol. s r.o. 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19. 12. 2013</a:t>
            </a:r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7" name="Zástupný symbol pro datum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cs-CZ" smtClean="0"/>
              <a:t>19. 12. 2013</a:t>
            </a:r>
            <a:endParaRPr lang="sk-SK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267744" y="6245225"/>
            <a:ext cx="5544616" cy="352127"/>
          </a:xfrm>
          <a:noFill/>
        </p:spPr>
        <p:txBody>
          <a:bodyPr/>
          <a:lstStyle/>
          <a:p>
            <a:r>
              <a:rPr lang="pl-PL" smtClean="0"/>
              <a:t>PŘÍRODNÍ POLYMERY PŘF MU  16 2013 POLYSACHARIDY III</a:t>
            </a:r>
            <a:endParaRPr lang="sk-SK" dirty="0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5703E-1236-4214-9588-EAFBC0DC33A4}" type="slidenum">
              <a:rPr lang="sk-SK" smtClean="0"/>
              <a:pPr/>
              <a:t>2</a:t>
            </a:fld>
            <a:endParaRPr lang="sk-SK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79512" y="332657"/>
          <a:ext cx="8784976" cy="5721309"/>
        </p:xfrm>
        <a:graphic>
          <a:graphicData uri="http://schemas.openxmlformats.org/drawingml/2006/table">
            <a:tbl>
              <a:tblPr/>
              <a:tblGrid>
                <a:gridCol w="668749"/>
                <a:gridCol w="1203459"/>
                <a:gridCol w="6912768"/>
              </a:tblGrid>
              <a:tr h="39401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LEKCE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kern="1200" dirty="0" err="1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datum</a:t>
                      </a:r>
                      <a:r>
                        <a:rPr lang="sk-SK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téma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19.IX. 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Úvod do </a:t>
                      </a:r>
                      <a:r>
                        <a:rPr lang="sk-SK" sz="1400" b="1" kern="1200" dirty="0" err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předmětu</a:t>
                      </a: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Struktura a názvosloví přírodních polymerů, literatura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 IX.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Deriváty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-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pryskyřice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vysýchavé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oleje, šelak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613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Vosky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gumy.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Polyterpeny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– přírodní kaučuk, získávání, zpracování a modifikace 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err="1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Polyfenoly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– lignin, </a:t>
                      </a:r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huminové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kyseliny, třísloviny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893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 – škrob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II –  celulóza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Kasein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syrovátka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vaječné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proteiny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Identifikace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přírodních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látek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530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Laboratorní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metody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hodnocení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přírodních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polymerů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261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29. XI.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EXKURZE –  KLIHÁRNA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8139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XII.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12. 12.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19. 12.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III -  ELASTIN</a:t>
                      </a:r>
                    </a:p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Polysacharidy III – KYSELINA HYALURONOVÁ</a:t>
                      </a:r>
                      <a:endParaRPr lang="cs-CZ" sz="2400" b="1" cap="all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 smtClean="0"/>
              <a:t>Ing. J. Dvořáková: </a:t>
            </a:r>
            <a:r>
              <a:rPr lang="cs-CZ" sz="2400" b="1" dirty="0" smtClean="0">
                <a:solidFill>
                  <a:srgbClr val="C00000"/>
                </a:solidFill>
              </a:rPr>
              <a:t>PŘÍRODNÍ POLYMERY</a:t>
            </a:r>
            <a:r>
              <a:rPr lang="cs-CZ" sz="2400" dirty="0" smtClean="0"/>
              <a:t>, VŠCHT Praha, Katedra polymerů, skripta 1990</a:t>
            </a:r>
          </a:p>
          <a:p>
            <a:r>
              <a:rPr lang="cs-CZ" sz="2400" dirty="0" smtClean="0"/>
              <a:t>A. Blažej, V. </a:t>
            </a:r>
            <a:r>
              <a:rPr lang="cs-CZ" sz="2400" dirty="0" err="1" smtClean="0"/>
              <a:t>Szilvová</a:t>
            </a:r>
            <a:r>
              <a:rPr lang="cs-CZ" sz="2400" dirty="0" smtClean="0"/>
              <a:t>: </a:t>
            </a:r>
            <a:r>
              <a:rPr lang="cs-CZ" sz="2400" b="1" dirty="0" err="1" smtClean="0">
                <a:solidFill>
                  <a:srgbClr val="C00000"/>
                </a:solidFill>
              </a:rPr>
              <a:t>Prírodné</a:t>
            </a:r>
            <a:r>
              <a:rPr lang="cs-CZ" sz="2400" b="1" dirty="0" smtClean="0">
                <a:solidFill>
                  <a:srgbClr val="C00000"/>
                </a:solidFill>
              </a:rPr>
              <a:t> a syntetické polymery</a:t>
            </a:r>
            <a:r>
              <a:rPr lang="cs-CZ" sz="2400" dirty="0" smtClean="0"/>
              <a:t>, SVŠT Bratislava, skripta 1985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1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je přirozeně se vyskytující </a:t>
            </a:r>
            <a:r>
              <a:rPr lang="cs-CZ" sz="2200" dirty="0" err="1" smtClean="0"/>
              <a:t>glykosaminoglykan</a:t>
            </a:r>
            <a:r>
              <a:rPr lang="cs-CZ" sz="2200" dirty="0" smtClean="0"/>
              <a:t>, čili lineární polysacharid, o velké molekulové hmotnosti. Je složena z opakujících se disacharidových jednotek</a:t>
            </a:r>
          </a:p>
          <a:p>
            <a:pPr>
              <a:buNone/>
            </a:pPr>
            <a:r>
              <a:rPr lang="cs-CZ" sz="2200" dirty="0" smtClean="0"/>
              <a:t>(kyselina D-</a:t>
            </a:r>
            <a:r>
              <a:rPr lang="cs-CZ" sz="2200" dirty="0" err="1" smtClean="0"/>
              <a:t>glukuronová</a:t>
            </a:r>
            <a:r>
              <a:rPr lang="cs-CZ" sz="2200" dirty="0" smtClean="0"/>
              <a:t> a N-</a:t>
            </a:r>
            <a:r>
              <a:rPr lang="cs-CZ" sz="2200" dirty="0" err="1" smtClean="0"/>
              <a:t>acetylglukosamin</a:t>
            </a:r>
            <a:r>
              <a:rPr lang="cs-CZ" sz="2200" dirty="0" smtClean="0"/>
              <a:t>). </a:t>
            </a:r>
          </a:p>
          <a:p>
            <a:pPr>
              <a:buNone/>
            </a:pPr>
            <a:r>
              <a:rPr lang="cs-CZ" sz="2200" dirty="0" smtClean="0"/>
              <a:t>Navzdory jednoduché primární struktuře vykazuje KH velmi rozdílné biologické účinky v závislosti na velikosti molekuly a jejím prostorovém uspořádání.</a:t>
            </a:r>
          </a:p>
          <a:p>
            <a:pPr>
              <a:buNone/>
            </a:pPr>
            <a:endParaRPr lang="cs-CZ" sz="2200" b="1" dirty="0"/>
          </a:p>
        </p:txBody>
      </p:sp>
      <p:pic>
        <p:nvPicPr>
          <p:cNvPr id="9" name="Obrázek 8" descr="800px-Hyaluron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429000"/>
            <a:ext cx="8208912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2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800" b="1" dirty="0" smtClean="0">
                <a:solidFill>
                  <a:srgbClr val="0000FF"/>
                </a:solidFill>
              </a:rPr>
              <a:t>Původně získávána extrakcí z kohoutích hřebínků</a:t>
            </a:r>
          </a:p>
          <a:p>
            <a:r>
              <a:rPr lang="cs-CZ" sz="2800" b="1" dirty="0" smtClean="0">
                <a:solidFill>
                  <a:srgbClr val="008000"/>
                </a:solidFill>
              </a:rPr>
              <a:t>DNES  jsou vyvinuty syntetické biotechnologické postupy, čímž byly rozšířeny možnosti používání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KH má schopnost vázat až 1000 %  vody, tedy cca. </a:t>
            </a:r>
            <a:r>
              <a:rPr lang="cs-CZ" sz="2800" b="1" dirty="0" smtClean="0">
                <a:solidFill>
                  <a:srgbClr val="C00000"/>
                </a:solidFill>
              </a:rPr>
              <a:t>100 </a:t>
            </a:r>
            <a:r>
              <a:rPr lang="cs-CZ" sz="2800" b="1" smtClean="0">
                <a:solidFill>
                  <a:srgbClr val="C00000"/>
                </a:solidFill>
              </a:rPr>
              <a:t>g vody </a:t>
            </a:r>
            <a:r>
              <a:rPr lang="cs-CZ" sz="2800" b="1" dirty="0" smtClean="0">
                <a:solidFill>
                  <a:srgbClr val="C00000"/>
                </a:solidFill>
              </a:rPr>
              <a:t>na 1 g KH – těžko uvěřitelné!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KH je schopna NANOZVLÁKŇOVÁNÍ 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 BIOFUNKCE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• brání prostupu virů a bakterií k buňce</a:t>
            </a:r>
          </a:p>
          <a:p>
            <a:pPr>
              <a:buNone/>
            </a:pPr>
            <a:r>
              <a:rPr lang="cs-CZ" sz="2400" b="1" dirty="0" smtClean="0"/>
              <a:t>• moduluje zánět indukcí uvolňování </a:t>
            </a:r>
            <a:r>
              <a:rPr lang="cs-CZ" sz="2400" b="1" dirty="0" err="1" smtClean="0"/>
              <a:t>cytokinů</a:t>
            </a:r>
            <a:r>
              <a:rPr lang="cs-CZ" sz="2400" b="1" dirty="0" smtClean="0"/>
              <a:t> a </a:t>
            </a:r>
            <a:r>
              <a:rPr lang="cs-CZ" sz="2400" b="1" dirty="0" err="1" smtClean="0"/>
              <a:t>chemokinů</a:t>
            </a:r>
            <a:r>
              <a:rPr lang="cs-CZ" sz="2400" b="1" dirty="0" smtClean="0"/>
              <a:t>, zháší volné kyslíkové radikály, ovlivňuje proliferaci a diferenciaci buněk</a:t>
            </a:r>
          </a:p>
          <a:p>
            <a:pPr>
              <a:buNone/>
            </a:pPr>
            <a:r>
              <a:rPr lang="cs-CZ" sz="2400" b="1" dirty="0" smtClean="0"/>
              <a:t>• brání ukládání kolagenu a tím podporuje </a:t>
            </a:r>
            <a:r>
              <a:rPr lang="cs-CZ" sz="2400" b="1" dirty="0" err="1" smtClean="0"/>
              <a:t>bezjizevnaté</a:t>
            </a:r>
            <a:r>
              <a:rPr lang="cs-CZ" sz="2400" b="1" dirty="0" smtClean="0"/>
              <a:t> hojení tkáně (bylo popsáno, že vyšší hladiny KH v ráně fetální tkáně jsou zodpovědné za </a:t>
            </a:r>
            <a:r>
              <a:rPr lang="cs-CZ" sz="2400" b="1" dirty="0" err="1" smtClean="0"/>
              <a:t>bezjizevnaté</a:t>
            </a:r>
            <a:r>
              <a:rPr lang="cs-CZ" sz="2400" b="1" dirty="0" smtClean="0"/>
              <a:t> hojení).</a:t>
            </a:r>
          </a:p>
          <a:p>
            <a:pPr>
              <a:buNone/>
            </a:pPr>
            <a:r>
              <a:rPr lang="cs-CZ" sz="2400" b="1" dirty="0" smtClean="0"/>
              <a:t>• popsaný je rovněž analgetický účinek</a:t>
            </a:r>
          </a:p>
          <a:p>
            <a:pPr>
              <a:buNone/>
            </a:pPr>
            <a:r>
              <a:rPr lang="cs-CZ" sz="2400" b="1" dirty="0" smtClean="0"/>
              <a:t>• v synoviální tekutině slouží KH díky svým</a:t>
            </a:r>
            <a:endParaRPr lang="cs-CZ" sz="24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 smtClean="0">
                <a:solidFill>
                  <a:srgbClr val="FF0000"/>
                </a:solidFill>
                <a:latin typeface="Arial Black" pitchFamily="34" charset="0"/>
              </a:rPr>
              <a:t>KYSELINA HYALURONOVÁ (KH) </a:t>
            </a:r>
            <a:r>
              <a:rPr lang="cs-CZ" sz="2800" b="1" kern="1200" cap="all" dirty="0" smtClean="0">
                <a:solidFill>
                  <a:srgbClr val="FF0000"/>
                </a:solidFill>
                <a:latin typeface="Arial Black" pitchFamily="34" charset="0"/>
              </a:rPr>
              <a:t>použití</a:t>
            </a:r>
            <a:endParaRPr lang="cs-CZ" sz="2800" cap="all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16 2013 POLYSACHARIDY III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400" b="1" dirty="0" smtClean="0"/>
              <a:t>lokální léčbě popálenin a kožních vředů</a:t>
            </a:r>
          </a:p>
          <a:p>
            <a:r>
              <a:rPr lang="cs-CZ" sz="2400" b="1" dirty="0" smtClean="0"/>
              <a:t>v oční chirurgii</a:t>
            </a:r>
          </a:p>
          <a:p>
            <a:r>
              <a:rPr lang="cs-CZ" sz="2400" b="1" dirty="0" err="1" smtClean="0"/>
              <a:t>intraartikulární</a:t>
            </a:r>
            <a:r>
              <a:rPr lang="cs-CZ" sz="2400" b="1" dirty="0" smtClean="0"/>
              <a:t> aplikace (tzv. </a:t>
            </a:r>
            <a:r>
              <a:rPr lang="cs-CZ" sz="2400" b="1" dirty="0" err="1" smtClean="0"/>
              <a:t>viskosuplementace</a:t>
            </a:r>
            <a:r>
              <a:rPr lang="cs-CZ" sz="2400" b="1" dirty="0" smtClean="0"/>
              <a:t>) u pacientů s </a:t>
            </a:r>
            <a:r>
              <a:rPr lang="cs-CZ" sz="2400" b="1" dirty="0" err="1" smtClean="0"/>
              <a:t>osteoartrózou</a:t>
            </a:r>
            <a:endParaRPr lang="cs-CZ" sz="2400" b="1" dirty="0" smtClean="0"/>
          </a:p>
          <a:p>
            <a:r>
              <a:rPr lang="cs-CZ" sz="2400" b="1" dirty="0" smtClean="0"/>
              <a:t>v plastické chirurgii (vyplň vrásek, vtažených jizev, zvětšení prsou)</a:t>
            </a:r>
          </a:p>
          <a:p>
            <a:r>
              <a:rPr lang="cs-CZ" sz="2400" b="1" dirty="0" smtClean="0"/>
              <a:t>V přípravcích pro podporu hojení ran</a:t>
            </a:r>
          </a:p>
          <a:p>
            <a:r>
              <a:rPr lang="cs-CZ" sz="2400" b="1" dirty="0" smtClean="0"/>
              <a:t>v kombinaci s jódem při hojení chronických ran, diabetických nohou a bércových vředů</a:t>
            </a:r>
          </a:p>
          <a:p>
            <a:r>
              <a:rPr lang="cs-CZ" sz="2400" b="1" dirty="0" smtClean="0"/>
              <a:t>při léčbě nemocí kloubů koní,psů a koček</a:t>
            </a:r>
          </a:p>
          <a:p>
            <a:r>
              <a:rPr lang="cs-CZ" sz="2400" b="1" dirty="0" smtClean="0"/>
              <a:t>jako lubrikační látka v očních kapkách nebo v roztocích na kontaktní čočky</a:t>
            </a:r>
            <a:endParaRPr lang="cs-CZ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7088</TotalTime>
  <Words>569</Words>
  <Application>Microsoft Office PowerPoint</Application>
  <PresentationFormat>Předvádění na obrazovce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Default Design</vt:lpstr>
      <vt:lpstr>PŘÍRODNÍ POLYMERY   POLYSACHARIDY III  KYSELINA HYALURONOVÁ  </vt:lpstr>
      <vt:lpstr>Snímek 2</vt:lpstr>
      <vt:lpstr>Snímek 3</vt:lpstr>
      <vt:lpstr>KYSELINA HYALURONOVÁ (KH) 1</vt:lpstr>
      <vt:lpstr>KYSELINA HYALURONOVÁ (KH) 2</vt:lpstr>
      <vt:lpstr>KYSELINA HYALURONOVÁ (KH)  BIOFUNKCE</vt:lpstr>
      <vt:lpstr>KYSELINA HYALURONOVÁ (KH) použití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pospisil</cp:lastModifiedBy>
  <cp:revision>795</cp:revision>
  <dcterms:created xsi:type="dcterms:W3CDTF">2008-02-10T16:41:08Z</dcterms:created>
  <dcterms:modified xsi:type="dcterms:W3CDTF">2013-12-19T17:10:33Z</dcterms:modified>
</cp:coreProperties>
</file>