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6" r:id="rId3"/>
    <p:sldId id="372" r:id="rId4"/>
    <p:sldId id="337" r:id="rId5"/>
    <p:sldId id="373" r:id="rId6"/>
    <p:sldId id="374" r:id="rId7"/>
    <p:sldId id="375" r:id="rId8"/>
    <p:sldId id="376" r:id="rId9"/>
    <p:sldId id="377" r:id="rId10"/>
    <p:sldId id="341" r:id="rId11"/>
    <p:sldId id="378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mer.cz/" TargetMode="External"/><Relationship Id="rId2" Type="http://schemas.openxmlformats.org/officeDocument/2006/relationships/hyperlink" Target="mailto:ladislav.pospisil@polymer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ascontrolplast.cz/" TargetMode="External"/><Relationship Id="rId4" Type="http://schemas.openxmlformats.org/officeDocument/2006/relationships/hyperlink" Target="mailto:pospisil@gascontrolplast.cz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dirty="0" smtClean="0"/>
              <a:t>PŘÍRODNÍ POLYMERY PŘF MU  2 2013 </a:t>
            </a:r>
            <a:r>
              <a:rPr lang="pl-PL" sz="2000" b="1" dirty="0" smtClean="0">
                <a:solidFill>
                  <a:srgbClr val="FF0000"/>
                </a:solidFill>
              </a:rPr>
              <a:t>DODATEK K PŘEDNÁŠCE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448272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V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ysýchavé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oleje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oxidace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degradace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, tepelné 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úpravy, FERMEŽE</a:t>
            </a: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</a:p>
          <a:p>
            <a:pPr eaLnBrk="1" hangingPunct="1"/>
            <a:r>
              <a:rPr lang="cs-CZ" sz="2400" dirty="0" err="1" smtClean="0">
                <a:hlinkClick r:id="rId2"/>
              </a:rPr>
              <a:t>ladislav.pospisil</a:t>
            </a:r>
            <a:r>
              <a:rPr lang="cs-CZ" sz="2400" dirty="0" smtClean="0">
                <a:hlinkClick r:id="rId2"/>
              </a:rPr>
              <a:t>@polymer.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FF"/>
                </a:solidFill>
                <a:hlinkClick r:id="rId3"/>
              </a:rPr>
              <a:t>www.polymer.</a:t>
            </a:r>
            <a:r>
              <a:rPr lang="cs-CZ" sz="2400" dirty="0" err="1" smtClean="0">
                <a:solidFill>
                  <a:srgbClr val="0000FF"/>
                </a:solidFill>
                <a:hlinkClick r:id="rId3"/>
              </a:rPr>
              <a:t>cz</a:t>
            </a:r>
            <a:endParaRPr lang="cs-CZ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5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5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dirty="0" smtClean="0"/>
              <a:t>26. 9. 2013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FERMEŽE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r>
              <a:rPr lang="cs-CZ" b="1" dirty="0" smtClean="0"/>
              <a:t>ZÁKLADEM JE LNĚNÝ OLEJ (je </a:t>
            </a:r>
            <a:r>
              <a:rPr lang="cs-CZ" b="1" u="sng" dirty="0" smtClean="0"/>
              <a:t>nejlevnější</a:t>
            </a:r>
            <a:r>
              <a:rPr lang="cs-CZ" b="1" dirty="0" smtClean="0"/>
              <a:t>)</a:t>
            </a:r>
          </a:p>
          <a:p>
            <a:r>
              <a:rPr lang="cs-CZ" b="1" dirty="0" smtClean="0">
                <a:solidFill>
                  <a:srgbClr val="008000"/>
                </a:solidFill>
              </a:rPr>
              <a:t>FERMEŽ ČISTÁ</a:t>
            </a:r>
          </a:p>
          <a:p>
            <a:pPr lvl="1"/>
            <a:r>
              <a:rPr lang="cs-CZ" dirty="0" smtClean="0">
                <a:solidFill>
                  <a:srgbClr val="008000"/>
                </a:solidFill>
              </a:rPr>
              <a:t>JEN OLEJ + SIKATIVY, žádné pigmenty ani </a:t>
            </a:r>
            <a:r>
              <a:rPr lang="cs-CZ" dirty="0" err="1" smtClean="0">
                <a:solidFill>
                  <a:srgbClr val="008000"/>
                </a:solidFill>
              </a:rPr>
              <a:t>filmotvorné</a:t>
            </a:r>
            <a:r>
              <a:rPr lang="cs-CZ" dirty="0" smtClean="0">
                <a:solidFill>
                  <a:srgbClr val="008000"/>
                </a:solidFill>
              </a:rPr>
              <a:t> látky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FERMEŽ NAPOUŠTĚCÍ</a:t>
            </a:r>
            <a:endParaRPr lang="cs-CZ" b="1" dirty="0" smtClean="0">
              <a:solidFill>
                <a:srgbClr val="0000FF"/>
              </a:solidFill>
            </a:endParaRPr>
          </a:p>
          <a:p>
            <a:pPr lvl="1"/>
            <a:r>
              <a:rPr lang="cs-CZ" dirty="0" smtClean="0">
                <a:solidFill>
                  <a:srgbClr val="0000FF"/>
                </a:solidFill>
              </a:rPr>
              <a:t>OLEJ + ROZPOUŠTĚDLA (</a:t>
            </a:r>
            <a:r>
              <a:rPr lang="cs-CZ" u="sng" dirty="0" smtClean="0">
                <a:solidFill>
                  <a:srgbClr val="0000FF"/>
                </a:solidFill>
              </a:rPr>
              <a:t>levnější než lněný olej</a:t>
            </a:r>
            <a:r>
              <a:rPr lang="cs-CZ" dirty="0" smtClean="0">
                <a:solidFill>
                  <a:srgbClr val="0000FF"/>
                </a:solidFill>
              </a:rPr>
              <a:t>), </a:t>
            </a:r>
            <a:r>
              <a:rPr lang="cs-CZ" u="sng" dirty="0" smtClean="0">
                <a:solidFill>
                  <a:srgbClr val="0000FF"/>
                </a:solidFill>
              </a:rPr>
              <a:t>někdy</a:t>
            </a:r>
            <a:r>
              <a:rPr lang="cs-CZ" dirty="0" smtClean="0">
                <a:solidFill>
                  <a:srgbClr val="0000FF"/>
                </a:solidFill>
              </a:rPr>
              <a:t> i sikativy či trochu </a:t>
            </a:r>
            <a:r>
              <a:rPr lang="cs-CZ" dirty="0" err="1" smtClean="0">
                <a:solidFill>
                  <a:srgbClr val="0000FF"/>
                </a:solidFill>
              </a:rPr>
              <a:t>filmotvorných</a:t>
            </a:r>
            <a:r>
              <a:rPr lang="cs-CZ" dirty="0" smtClean="0">
                <a:solidFill>
                  <a:srgbClr val="0000FF"/>
                </a:solidFill>
              </a:rPr>
              <a:t> látek</a:t>
            </a:r>
            <a:endParaRPr lang="cs-CZ" dirty="0" smtClean="0">
              <a:solidFill>
                <a:srgbClr val="0000FF"/>
              </a:solidFill>
            </a:endParaRPr>
          </a:p>
          <a:p>
            <a:endParaRPr lang="cs-CZ" dirty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Glyceridy </a:t>
            </a:r>
            <a:r>
              <a:rPr lang="cs-CZ" sz="2800" b="1" dirty="0" smtClean="0">
                <a:solidFill>
                  <a:srgbClr val="FF0000"/>
                </a:solidFill>
              </a:rPr>
              <a:t>vyšších nenasycených mastných kyselin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408712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Jak v praxi charakterizujeme nenasycenost vyšších mastných kyselin </a:t>
            </a:r>
          </a:p>
          <a:p>
            <a:r>
              <a:rPr lang="cs-CZ" sz="2400" b="1" dirty="0" smtClean="0">
                <a:solidFill>
                  <a:srgbClr val="008000"/>
                </a:solidFill>
              </a:rPr>
              <a:t>Jodové číslo - stanovení podle Hanuše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endParaRPr lang="cs-CZ" sz="2400" b="1" dirty="0">
              <a:solidFill>
                <a:srgbClr val="008000"/>
              </a:solidFill>
            </a:endParaRPr>
          </a:p>
        </p:txBody>
      </p:sp>
      <p:pic>
        <p:nvPicPr>
          <p:cNvPr id="13" name="Obrázek 12" descr="img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4559808" cy="2267712"/>
          </a:xfrm>
          <a:prstGeom prst="rect">
            <a:avLst/>
          </a:prstGeom>
        </p:spPr>
      </p:pic>
      <p:pic>
        <p:nvPicPr>
          <p:cNvPr id="14" name="Obrázek 13" descr="img4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1038" y="4126420"/>
            <a:ext cx="4679962" cy="2110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Mastné kyseliny, které nás budou zajímat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proč?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5336232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</a:t>
            </a:r>
            <a:r>
              <a:rPr lang="pl-PL" dirty="0" smtClean="0"/>
              <a:t>DODATEK K PŘEDNÁŠCE MU  </a:t>
            </a:r>
            <a:r>
              <a:rPr lang="pl-PL" dirty="0" smtClean="0"/>
              <a:t>2 2013 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pic>
        <p:nvPicPr>
          <p:cNvPr id="13" name="Obrázek 12" descr="img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120721" y="-600440"/>
            <a:ext cx="5040560" cy="863494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619672" y="6021288"/>
            <a:ext cx="1728192" cy="646331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8000"/>
                </a:solidFill>
                <a:latin typeface="Arial Black" pitchFamily="34" charset="0"/>
              </a:rPr>
              <a:t>CHYBA! MÁ BÝT 3</a:t>
            </a:r>
            <a:endParaRPr lang="cs-CZ" dirty="0">
              <a:solidFill>
                <a:srgbClr val="008000"/>
              </a:solidFill>
              <a:latin typeface="Arial Black" pitchFamily="34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3059832" y="4869160"/>
            <a:ext cx="288032" cy="115212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Oleje, které nás budou zajímat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a jejich složení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624736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4" name="Obrázek 13" descr="img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5148" y="-1218883"/>
            <a:ext cx="3960440" cy="86476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51520" y="501317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8000"/>
                </a:solidFill>
              </a:rPr>
              <a:t>Jsou to oleje používané pro olejové bravy a jsou tzv. VYSÝCHAVÉ OLEJE</a:t>
            </a:r>
            <a:endParaRPr lang="cs-CZ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91680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1" name="Obrázek 10" descr="img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097056" y="-712680"/>
            <a:ext cx="648072" cy="6195129"/>
          </a:xfrm>
          <a:prstGeom prst="rect">
            <a:avLst/>
          </a:prstGeom>
        </p:spPr>
      </p:pic>
      <p:pic>
        <p:nvPicPr>
          <p:cNvPr id="13" name="Obrázek 12" descr="img4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860895" y="459585"/>
            <a:ext cx="576064" cy="5506782"/>
          </a:xfrm>
          <a:prstGeom prst="rect">
            <a:avLst/>
          </a:prstGeom>
        </p:spPr>
      </p:pic>
      <p:pic>
        <p:nvPicPr>
          <p:cNvPr id="16" name="Obrázek 15" descr="img4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79999" y="1620601"/>
            <a:ext cx="936104" cy="5561014"/>
          </a:xfrm>
          <a:prstGeom prst="rect">
            <a:avLst/>
          </a:prstGeom>
        </p:spPr>
      </p:pic>
      <p:pic>
        <p:nvPicPr>
          <p:cNvPr id="17" name="Obrázek 16" descr="img4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2805894" y="2746834"/>
            <a:ext cx="975736" cy="5796452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3995936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940152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konjugované vazby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20072" y="38610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</a:t>
            </a:r>
            <a:r>
              <a:rPr lang="cs-CZ" b="1" dirty="0" err="1" smtClean="0">
                <a:solidFill>
                  <a:srgbClr val="008000"/>
                </a:solidFill>
              </a:rPr>
              <a:t>peroxoradikálu</a:t>
            </a:r>
            <a:r>
              <a:rPr lang="cs-CZ" b="1" dirty="0" smtClean="0">
                <a:solidFill>
                  <a:srgbClr val="008000"/>
                </a:solidFill>
              </a:rPr>
              <a:t> reakcí s kyslíkem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220072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r>
              <a:rPr lang="cs-CZ" b="1" dirty="0" smtClean="0">
                <a:solidFill>
                  <a:srgbClr val="008000"/>
                </a:solidFill>
              </a:rPr>
              <a:t> si „utrhne“ vodík z jiné molekuly a vznikne HYDROPEROXID</a:t>
            </a:r>
            <a:endParaRPr lang="cs-CZ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tzv. VYSÝCHÁNÍ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552728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4" name="Obrázek 13" descr="img4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20450" y="-1256154"/>
            <a:ext cx="1800200" cy="6273964"/>
          </a:xfrm>
          <a:prstGeom prst="rect">
            <a:avLst/>
          </a:prstGeom>
        </p:spPr>
      </p:pic>
      <p:pic>
        <p:nvPicPr>
          <p:cNvPr id="15" name="Obrázek 14" descr="img4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25500" y="-85314"/>
            <a:ext cx="1248144" cy="7508676"/>
          </a:xfrm>
          <a:prstGeom prst="rect">
            <a:avLst/>
          </a:prstGeom>
        </p:spPr>
      </p:pic>
      <p:pic>
        <p:nvPicPr>
          <p:cNvPr id="18" name="Obrázek 17" descr="img4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225645" y="2458428"/>
            <a:ext cx="1533136" cy="5634519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5940152" y="256490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516216" y="5805264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092280" y="11247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Vazba mezi molekulami přes nestabilní </a:t>
            </a:r>
            <a:r>
              <a:rPr lang="cs-CZ" b="1" dirty="0" err="1" smtClean="0">
                <a:solidFill>
                  <a:srgbClr val="008000"/>
                </a:solidFill>
              </a:rPr>
              <a:t>peroxoradikál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6450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HYDROPEROXID se štěpí</a:t>
            </a:r>
            <a:endParaRPr lang="cs-CZ" b="1" dirty="0">
              <a:solidFill>
                <a:srgbClr val="008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79512" y="465313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vazby přes éterový můstek a vznik dalšího radikálu na uhlíku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2267744" y="5445224"/>
            <a:ext cx="3168352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Radikálové reakce DERGADACE VYSCHLÉHO FILMU 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11967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Vznik volného radikálu teplem, UV zářením, radioaktivním zářením, …..</a:t>
            </a:r>
            <a:endParaRPr lang="cs-CZ" b="1" dirty="0">
              <a:solidFill>
                <a:srgbClr val="008000"/>
              </a:solidFill>
            </a:endParaRPr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042130" y="-1225706"/>
            <a:ext cx="1152128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499992" y="299695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300192" y="249289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Tepelné úpravy vysýchavých olejů &gt; ZAHUŠTĚNÉ OLEJE (</a:t>
            </a:r>
            <a:r>
              <a:rPr lang="cs-CZ" sz="2800" b="1" i="1" dirty="0" err="1" smtClean="0">
                <a:solidFill>
                  <a:srgbClr val="0000FF"/>
                </a:solidFill>
              </a:rPr>
              <a:t>eng</a:t>
            </a:r>
            <a:r>
              <a:rPr lang="cs-CZ" sz="2800" b="1" i="1" dirty="0" smtClean="0">
                <a:solidFill>
                  <a:srgbClr val="0000FF"/>
                </a:solidFill>
              </a:rPr>
              <a:t>.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Stand</a:t>
            </a:r>
            <a:r>
              <a:rPr lang="cs-CZ" sz="2800" b="1" i="1" dirty="0" smtClean="0">
                <a:solidFill>
                  <a:srgbClr val="0000FF"/>
                </a:solidFill>
              </a:rPr>
              <a:t> </a:t>
            </a:r>
            <a:r>
              <a:rPr lang="cs-CZ" sz="2800" b="1" i="1" dirty="0" err="1" smtClean="0">
                <a:solidFill>
                  <a:srgbClr val="0000FF"/>
                </a:solidFill>
              </a:rPr>
              <a:t>Oil</a:t>
            </a:r>
            <a:r>
              <a:rPr lang="cs-CZ" sz="2800" b="1" dirty="0" smtClean="0">
                <a:solidFill>
                  <a:srgbClr val="FF0000"/>
                </a:solidFill>
              </a:rPr>
              <a:t>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6480720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img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94158" y="970538"/>
            <a:ext cx="1080120" cy="7869252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076056" y="522920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8000"/>
                </a:solidFill>
              </a:rPr>
              <a:t>Aldehyd se pak dále oxiduje na kyselinu (KARBOXYL)  a tím se zvyšuje ČÍSLO KYSELOSTI</a:t>
            </a:r>
            <a:endParaRPr lang="cs-CZ" b="1" dirty="0">
              <a:solidFill>
                <a:srgbClr val="008000"/>
              </a:solidFill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 flipV="1">
            <a:off x="6660232" y="4653136"/>
            <a:ext cx="1080120" cy="57606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126876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00"/>
                </a:solidFill>
              </a:rPr>
              <a:t>Zahřívání vysýchavých olejů pod inertní atmosférou. Vznikají převážně dimery původních nenasycených kyselin a snižuje se jodové číslo. Číslo kyselosti se naopak zvyšuje pro vznik –COOH skupin. Konjugované systémy jsou narušeny.</a:t>
            </a:r>
          </a:p>
          <a:p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VÝSLEDEK: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POMALEJŠÍ DALŠÍ POLYMERACE (VYSÝCHÁNÍ),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FF"/>
                </a:solidFill>
                <a:latin typeface="Arial Black" pitchFamily="34" charset="0"/>
              </a:rPr>
              <a:t> OXIDAČNĚ STÁLEJŠÍ &gt; MENŠÍ TENDENCE KE ŽLOUTNUTÍ</a:t>
            </a:r>
            <a:endParaRPr lang="cs-CZ" sz="2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18" name="Obdélník 17"/>
          <p:cNvSpPr/>
          <p:nvPr/>
        </p:nvSpPr>
        <p:spPr>
          <a:xfrm>
            <a:off x="3923928" y="249289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635896" y="3212976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635896" y="407707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851920" y="5301208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668344" y="2348880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956376" y="4437112"/>
            <a:ext cx="28803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 descr="img4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418031" y="-906333"/>
            <a:ext cx="6235930" cy="8280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480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Default Design</vt:lpstr>
      <vt:lpstr>PŘÍRODNÍ POLYMERY Vysýchavé oleje oxidace, degradace, tepelné úpravy, FERMEŽE</vt:lpstr>
      <vt:lpstr>Glyceridy vyšších nenasycených mastných kyselin </vt:lpstr>
      <vt:lpstr>Mastné kyseliny, které nás budou zajímat  a proč?</vt:lpstr>
      <vt:lpstr>Oleje, které nás budou zajímat a jejich složení</vt:lpstr>
      <vt:lpstr>Radikálové reakce tzv. VYSÝCHÁNÍ 1</vt:lpstr>
      <vt:lpstr>Radikálové reakce tzv. VYSÝCHÁNÍ 2</vt:lpstr>
      <vt:lpstr>Radikálové reakce DERGADACE VYSCHLÉHO FILMU </vt:lpstr>
      <vt:lpstr>Tepelné úpravy vysýchavých olejů &gt; ZAHUŠTĚNÉ OLEJE (eng. Stand Oil)</vt:lpstr>
      <vt:lpstr>Snímek 9</vt:lpstr>
      <vt:lpstr>Jak URYCHLIT VYSÝCHÁNÍ OLEJE?</vt:lpstr>
      <vt:lpstr>FERMEŽE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193</cp:revision>
  <dcterms:created xsi:type="dcterms:W3CDTF">2008-02-10T16:41:08Z</dcterms:created>
  <dcterms:modified xsi:type="dcterms:W3CDTF">2013-09-27T08:19:21Z</dcterms:modified>
</cp:coreProperties>
</file>