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348" r:id="rId4"/>
    <p:sldId id="349" r:id="rId5"/>
    <p:sldId id="350" r:id="rId6"/>
    <p:sldId id="353" r:id="rId7"/>
    <p:sldId id="392" r:id="rId8"/>
    <p:sldId id="347" r:id="rId9"/>
    <p:sldId id="358" r:id="rId10"/>
    <p:sldId id="346" r:id="rId11"/>
    <p:sldId id="355" r:id="rId12"/>
    <p:sldId id="359" r:id="rId13"/>
    <p:sldId id="351" r:id="rId14"/>
    <p:sldId id="352" r:id="rId15"/>
    <p:sldId id="354" r:id="rId16"/>
    <p:sldId id="356" r:id="rId17"/>
    <p:sldId id="357" r:id="rId18"/>
    <p:sldId id="360" r:id="rId19"/>
    <p:sldId id="364" r:id="rId20"/>
    <p:sldId id="363" r:id="rId21"/>
    <p:sldId id="362" r:id="rId22"/>
    <p:sldId id="361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3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8" r:id="rId46"/>
    <p:sldId id="387" r:id="rId47"/>
    <p:sldId id="389" r:id="rId48"/>
    <p:sldId id="390" r:id="rId49"/>
    <p:sldId id="391" r:id="rId5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ktualne.centrum.cz/domaci/regiony/praha/fotogalerie/2013/09/15/vcelicky-tak-nam-pristal-boe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rojsk%C3%A1_v%C3%A1lka" TargetMode="External"/><Relationship Id="rId3" Type="http://schemas.openxmlformats.org/officeDocument/2006/relationships/hyperlink" Target="http://cs.wikipedia.org/wiki/Pl%C3%A1stev" TargetMode="External"/><Relationship Id="rId7" Type="http://schemas.openxmlformats.org/officeDocument/2006/relationships/hyperlink" Target="http://cs.wikipedia.org/wiki/Argonauti" TargetMode="External"/><Relationship Id="rId2" Type="http://schemas.openxmlformats.org/officeDocument/2006/relationships/hyperlink" Target="http://cs.wikipedia.org/wiki/Staro%C4%8De%C5%A1t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Odysseus" TargetMode="External"/><Relationship Id="rId5" Type="http://schemas.openxmlformats.org/officeDocument/2006/relationships/hyperlink" Target="http://cs.wikipedia.org/wiki/V%C4%8Del%C3%AD_vosk" TargetMode="External"/><Relationship Id="rId4" Type="http://schemas.openxmlformats.org/officeDocument/2006/relationships/hyperlink" Target="http://cs.wikipedia.org/wiki/Strd%C3%AD" TargetMode="External"/><Relationship Id="rId9" Type="http://schemas.openxmlformats.org/officeDocument/2006/relationships/hyperlink" Target="http://cs.wikipedia.org/wiki/Orfeu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lmit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ter" TargetMode="External"/><Relationship Id="rId2" Type="http://schemas.openxmlformats.org/officeDocument/2006/relationships/hyperlink" Target="http://en.wikipedia.org/wiki/Hydrocarb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atty_alcohol" TargetMode="External"/><Relationship Id="rId5" Type="http://schemas.openxmlformats.org/officeDocument/2006/relationships/hyperlink" Target="http://en.wikipedia.org/wiki/Fatty_acid" TargetMode="External"/><Relationship Id="rId4" Type="http://schemas.openxmlformats.org/officeDocument/2006/relationships/hyperlink" Target="http://en.wikipedia.org/wiki/Polyest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utomobil" TargetMode="External"/><Relationship Id="rId13" Type="http://schemas.openxmlformats.org/officeDocument/2006/relationships/hyperlink" Target="http://cs.wikipedia.org/wiki/St%C5%99elivo" TargetMode="External"/><Relationship Id="rId3" Type="http://schemas.openxmlformats.org/officeDocument/2006/relationships/hyperlink" Target="http://cs.wikipedia.org/wiki/Paraf%C3%ADn" TargetMode="External"/><Relationship Id="rId7" Type="http://schemas.openxmlformats.org/officeDocument/2006/relationships/hyperlink" Target="http://cs.wikipedia.org/w/index.php?title=Ly%C5%BEa%C5%99sk%C3%BD_vosk&amp;action=edit&amp;redlink=1" TargetMode="External"/><Relationship Id="rId12" Type="http://schemas.openxmlformats.org/officeDocument/2006/relationships/hyperlink" Target="http://cs.wikipedia.org/w/index.php?title=Injekt%C3%A1%C5%BE&amp;action=edit&amp;redlink=1" TargetMode="External"/><Relationship Id="rId2" Type="http://schemas.openxmlformats.org/officeDocument/2006/relationships/hyperlink" Target="http://cs.wikipedia.org/wiki/Hlodavci" TargetMode="External"/><Relationship Id="rId16" Type="http://schemas.openxmlformats.org/officeDocument/2006/relationships/hyperlink" Target="http://cs.wikipedia.org/wiki/Hist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osk" TargetMode="External"/><Relationship Id="rId11" Type="http://schemas.openxmlformats.org/officeDocument/2006/relationships/hyperlink" Target="http://cs.wikipedia.org/w/index.php?title=Stavebnicv%C3%AD&amp;action=edit&amp;redlink=1" TargetMode="External"/><Relationship Id="rId5" Type="http://schemas.openxmlformats.org/officeDocument/2006/relationships/hyperlink" Target="http://cs.wikipedia.org/wiki/L%C3%A1ze%C5%88stv%C3%AD" TargetMode="External"/><Relationship Id="rId15" Type="http://schemas.openxmlformats.org/officeDocument/2006/relationships/hyperlink" Target="http://cs.wikipedia.org/wiki/Vlhkost" TargetMode="External"/><Relationship Id="rId10" Type="http://schemas.openxmlformats.org/officeDocument/2006/relationships/hyperlink" Target="http://cs.wikipedia.org/w/index.php?title=Impregnace_d%C5%99eva&amp;action=edit&amp;redlink=1" TargetMode="External"/><Relationship Id="rId4" Type="http://schemas.openxmlformats.org/officeDocument/2006/relationships/hyperlink" Target="http://cs.wikipedia.org/wiki/Kosmetika" TargetMode="External"/><Relationship Id="rId9" Type="http://schemas.openxmlformats.org/officeDocument/2006/relationships/hyperlink" Target="http://cs.wikipedia.org/wiki/Bota" TargetMode="External"/><Relationship Id="rId14" Type="http://schemas.openxmlformats.org/officeDocument/2006/relationships/hyperlink" Target="http://cs.wikipedia.org/wiki/Dynami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2008" TargetMode="External"/><Relationship Id="rId2" Type="http://schemas.openxmlformats.org/officeDocument/2006/relationships/hyperlink" Target="http://cs.wikipedia.org/wiki/2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mo.cz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448272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Vosky, přírodní gumy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3. 10. 2013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Včeličky, tak nám přistál </a:t>
            </a:r>
            <a:r>
              <a:rPr lang="cs-CZ" b="1" dirty="0" err="1" smtClean="0">
                <a:solidFill>
                  <a:srgbClr val="FF0000"/>
                </a:solidFill>
              </a:rPr>
              <a:t>Boeing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http://aktualne.centrum.cz/domaci/regiony/praha/fotogalerie/2013/09/15/vcelicky-tak-nam-pristal-boeing/#utm_source=aktualne.centrum.cz&amp;utm_medium=gallery-hint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9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755576" y="8367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Včelí vosk patří mezi tzv. éčka (E901)</a:t>
            </a: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412776"/>
            <a:ext cx="8496944" cy="218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/>
              <a:t>Ve </a:t>
            </a:r>
            <a:r>
              <a:rPr lang="cs-CZ" sz="2000" b="1" dirty="0" smtClean="0">
                <a:hlinkClick r:id="rId2" tooltip="Staročeština"/>
              </a:rPr>
              <a:t>staročeských</a:t>
            </a:r>
            <a:r>
              <a:rPr lang="cs-CZ" sz="2000" b="1" dirty="0" smtClean="0"/>
              <a:t> textech se med (resp. plást medu, </a:t>
            </a:r>
            <a:r>
              <a:rPr lang="cs-CZ" sz="2000" b="1" dirty="0" smtClean="0">
                <a:hlinkClick r:id="rId3" tooltip="Plástev"/>
              </a:rPr>
              <a:t>plástev</a:t>
            </a:r>
            <a:r>
              <a:rPr lang="cs-CZ" sz="2000" b="1" dirty="0" smtClean="0"/>
              <a:t>, latinsky </a:t>
            </a:r>
            <a:r>
              <a:rPr lang="cs-CZ" sz="2000" b="1" i="1" dirty="0" smtClean="0"/>
              <a:t>favus</a:t>
            </a:r>
            <a:r>
              <a:rPr lang="cs-CZ" sz="2000" b="1" dirty="0" smtClean="0"/>
              <a:t>, anglicky </a:t>
            </a:r>
            <a:r>
              <a:rPr lang="cs-CZ" sz="2000" b="1" i="1" dirty="0" err="1" smtClean="0"/>
              <a:t>honeycomb</a:t>
            </a:r>
            <a:r>
              <a:rPr lang="cs-CZ" sz="2000" b="1" dirty="0" smtClean="0"/>
              <a:t>) označuje slovem </a:t>
            </a:r>
            <a:r>
              <a:rPr lang="cs-CZ" sz="2800" b="1" cap="all" dirty="0" smtClean="0">
                <a:solidFill>
                  <a:srgbClr val="FF0000"/>
                </a:solidFill>
              </a:rPr>
              <a:t>strdí</a:t>
            </a:r>
            <a:r>
              <a:rPr lang="cs-CZ" sz="2800" b="1" dirty="0" smtClean="0"/>
              <a:t> </a:t>
            </a:r>
            <a:r>
              <a:rPr lang="cs-CZ" sz="2000" b="1" dirty="0" smtClean="0"/>
              <a:t>(střední rod, to strdí, původně nesklonné, též ta </a:t>
            </a:r>
            <a:r>
              <a:rPr lang="cs-CZ" sz="2000" b="1" i="1" dirty="0" err="1" smtClean="0"/>
              <a:t>stred</a:t>
            </a:r>
            <a:r>
              <a:rPr lang="cs-CZ" sz="2000" b="1" dirty="0" smtClean="0"/>
              <a:t>, ten </a:t>
            </a:r>
            <a:r>
              <a:rPr lang="cs-CZ" sz="2000" b="1" i="1" dirty="0" err="1" smtClean="0"/>
              <a:t>strda</a:t>
            </a:r>
            <a:r>
              <a:rPr lang="cs-CZ" sz="2000" b="1" baseline="30000" dirty="0" smtClean="0">
                <a:hlinkClick r:id="rId4"/>
              </a:rPr>
              <a:t>[4]</a:t>
            </a:r>
            <a:r>
              <a:rPr lang="cs-CZ" sz="2000" b="1" dirty="0" smtClean="0"/>
              <a:t>) které je všeslovanského původu. V odborné včelařské terminologii se jako strdí označuje </a:t>
            </a:r>
            <a:r>
              <a:rPr lang="cs-CZ" sz="2400" b="1" dirty="0" smtClean="0">
                <a:solidFill>
                  <a:srgbClr val="FF0000"/>
                </a:solidFill>
              </a:rPr>
              <a:t>medem zanesené </a:t>
            </a:r>
            <a:r>
              <a:rPr lang="cs-CZ" sz="2400" b="1" dirty="0" smtClean="0">
                <a:solidFill>
                  <a:srgbClr val="FF0000"/>
                </a:solidFill>
                <a:hlinkClick r:id="rId5" tooltip="Včelí vosk"/>
              </a:rPr>
              <a:t>včelí dílo</a:t>
            </a:r>
            <a:r>
              <a:rPr lang="cs-CZ" sz="2400" b="1" dirty="0" smtClean="0">
                <a:solidFill>
                  <a:srgbClr val="FF0000"/>
                </a:solidFill>
              </a:rPr>
              <a:t> (plástev z včelího vosku) volně žijících včel.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Nadpis 9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VČELÍ VOSK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89040"/>
            <a:ext cx="8496944" cy="24006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Mezi známé hrdiny antické mytologie, kteří se se Sirénami setkali, patří </a:t>
            </a:r>
            <a:r>
              <a:rPr lang="cs-CZ" b="1" dirty="0" err="1" smtClean="0">
                <a:hlinkClick r:id="rId6" tooltip="Odysseus"/>
              </a:rPr>
              <a:t>Odysseus</a:t>
            </a:r>
            <a:r>
              <a:rPr lang="cs-CZ" b="1" dirty="0" smtClean="0"/>
              <a:t> a </a:t>
            </a:r>
            <a:r>
              <a:rPr lang="cs-CZ" b="1" dirty="0" smtClean="0">
                <a:hlinkClick r:id="rId7" tooltip="Argonauti"/>
              </a:rPr>
              <a:t>Argonauti</a:t>
            </a:r>
            <a:r>
              <a:rPr lang="cs-CZ" b="1" dirty="0" smtClean="0"/>
              <a:t>. </a:t>
            </a:r>
            <a:r>
              <a:rPr lang="cs-CZ" b="1" dirty="0" err="1" smtClean="0"/>
              <a:t>Odysseus</a:t>
            </a:r>
            <a:r>
              <a:rPr lang="cs-CZ" b="1" dirty="0" smtClean="0"/>
              <a:t> při své dlouhé plavbě z </a:t>
            </a:r>
            <a:r>
              <a:rPr lang="cs-CZ" b="1" dirty="0" smtClean="0">
                <a:hlinkClick r:id="rId8" tooltip="Trojská válka"/>
              </a:rPr>
              <a:t>trojské války</a:t>
            </a:r>
            <a:r>
              <a:rPr lang="cs-CZ" b="1" dirty="0" smtClean="0"/>
              <a:t> poznal ostrov Sirén dříve, než se dostali na doslech, a proto nařídil svým mužům, aby si </a:t>
            </a:r>
            <a:r>
              <a:rPr lang="cs-CZ" sz="2400" b="1" dirty="0" smtClean="0">
                <a:solidFill>
                  <a:srgbClr val="FF0000"/>
                </a:solidFill>
              </a:rPr>
              <a:t>zalepili uši voskem (včelím) </a:t>
            </a:r>
            <a:r>
              <a:rPr lang="cs-CZ" b="1" dirty="0" smtClean="0"/>
              <a:t>a nemohli tak být přilákáni jejich zpěvem. On sám se však neohlušil, pouze se nechal připoutat ke stěžni, a tak jako jediný mohl slyšet jejich líbezný zpěv.</a:t>
            </a:r>
          </a:p>
          <a:p>
            <a:pPr algn="just"/>
            <a:r>
              <a:rPr lang="cs-CZ" b="1" dirty="0" smtClean="0"/>
              <a:t>Argonauti byli rovněž lákáni zpěvem Sirén, ale měli s sebou velkého pěvce </a:t>
            </a:r>
            <a:r>
              <a:rPr lang="cs-CZ" b="1" dirty="0" smtClean="0">
                <a:hlinkClick r:id="rId9" tooltip="Orfeus"/>
              </a:rPr>
              <a:t>Orfea</a:t>
            </a:r>
            <a:r>
              <a:rPr lang="cs-CZ" b="1" dirty="0" smtClean="0"/>
              <a:t>, který je ochránil před Sirénami tak, že je svým zpěvem přehlušil.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3" name="Obrázek 12" descr="img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51735" y="1152921"/>
            <a:ext cx="6033018" cy="410445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1520" y="3326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134076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PATRNĚ NEJDŮLEŽITĚJŠÍ PŘÍRODNÍ VOSK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Do nedávna jsme na jeho kvalitu měli i ČSN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 VYUŽÍVANÝ UŽ TISÍCE LET &gt; báje o </a:t>
            </a:r>
            <a:r>
              <a:rPr lang="cs-CZ" sz="2400" b="1" dirty="0" err="1" smtClean="0">
                <a:solidFill>
                  <a:srgbClr val="FF0000"/>
                </a:solidFill>
              </a:rPr>
              <a:t>Odysseovi</a:t>
            </a:r>
            <a:r>
              <a:rPr lang="cs-CZ" sz="2400" b="1" dirty="0" smtClean="0">
                <a:solidFill>
                  <a:srgbClr val="FF0000"/>
                </a:solidFill>
              </a:rPr>
              <a:t> a sirénách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10" name="Obrázek 9" descr="img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9566" y="1151114"/>
            <a:ext cx="5805683" cy="4168768"/>
          </a:xfrm>
          <a:prstGeom prst="rect">
            <a:avLst/>
          </a:prstGeom>
        </p:spPr>
      </p:pic>
      <p:pic>
        <p:nvPicPr>
          <p:cNvPr id="11" name="Obrázek 10" descr="img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8697" y="1082873"/>
            <a:ext cx="603693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pic>
        <p:nvPicPr>
          <p:cNvPr id="12" name="Zástupný symbol pro obsah 11" descr="Triacontanyl_palmit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875793" cy="1152128"/>
          </a:xfr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4" name="Obdélník 13"/>
          <p:cNvSpPr/>
          <p:nvPr/>
        </p:nvSpPr>
        <p:spPr>
          <a:xfrm>
            <a:off x="539552" y="2492896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 smtClean="0">
                <a:hlinkClick r:id="rId3" tooltip="Palmitate"/>
              </a:rPr>
              <a:t>triacontanyl</a:t>
            </a:r>
            <a:r>
              <a:rPr lang="cs-CZ" sz="2200" b="1" dirty="0" smtClean="0">
                <a:hlinkClick r:id="rId3" tooltip="Palmitate"/>
              </a:rPr>
              <a:t> (</a:t>
            </a:r>
            <a:r>
              <a:rPr lang="cs-CZ" sz="2200" b="1" dirty="0" err="1" smtClean="0">
                <a:solidFill>
                  <a:srgbClr val="C00000"/>
                </a:solidFill>
                <a:hlinkClick r:id="rId3" tooltip="Palmitate"/>
              </a:rPr>
              <a:t>myricyl</a:t>
            </a:r>
            <a:r>
              <a:rPr lang="cs-CZ" sz="2200" b="1" dirty="0" smtClean="0">
                <a:hlinkClick r:id="rId3" tooltip="Palmitate"/>
              </a:rPr>
              <a:t>) </a:t>
            </a:r>
            <a:r>
              <a:rPr lang="cs-CZ" sz="2200" b="1" dirty="0" err="1" smtClean="0">
                <a:solidFill>
                  <a:srgbClr val="7030A0"/>
                </a:solidFill>
                <a:hlinkClick r:id="rId3" tooltip="Palmitate"/>
              </a:rPr>
              <a:t>palmitate</a:t>
            </a:r>
            <a:r>
              <a:rPr lang="cs-CZ" sz="2200" b="1" dirty="0" smtClean="0"/>
              <a:t> CH</a:t>
            </a:r>
            <a:r>
              <a:rPr lang="cs-CZ" sz="2200" b="1" baseline="-25000" dirty="0" smtClean="0"/>
              <a:t>3</a:t>
            </a:r>
            <a:r>
              <a:rPr lang="cs-CZ" sz="2200" b="1" dirty="0" smtClean="0"/>
              <a:t>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29</a:t>
            </a:r>
            <a:r>
              <a:rPr lang="cs-CZ" sz="2200" b="1" dirty="0" smtClean="0"/>
              <a:t>O-CO-(CH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14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14096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Považován za HLAVNÍ SLOŽKU  z dosud cca. 285 nalezených složek, </a:t>
            </a:r>
            <a:r>
              <a:rPr lang="cs-CZ" sz="2400" b="1" dirty="0" smtClean="0">
                <a:solidFill>
                  <a:srgbClr val="FF0000"/>
                </a:solidFill>
              </a:rPr>
              <a:t>cca.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111 dosud  </a:t>
            </a:r>
            <a:r>
              <a:rPr lang="cs-CZ" sz="2400" b="1" dirty="0" err="1" smtClean="0">
                <a:solidFill>
                  <a:srgbClr val="FF0000"/>
                </a:solidFill>
              </a:rPr>
              <a:t>NEidentifikovaných</a:t>
            </a:r>
            <a:r>
              <a:rPr lang="cs-CZ" sz="2400" b="1" dirty="0" smtClean="0">
                <a:solidFill>
                  <a:srgbClr val="FF0000"/>
                </a:solidFill>
              </a:rPr>
              <a:t> složek čeká na vás! 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u="sng" dirty="0" smtClean="0">
                <a:solidFill>
                  <a:srgbClr val="FF0000"/>
                </a:solidFill>
              </a:rPr>
              <a:t> </a:t>
            </a:r>
            <a:r>
              <a:rPr lang="cs-CZ" sz="2400" b="1" i="1" u="sng" dirty="0" smtClean="0">
                <a:solidFill>
                  <a:srgbClr val="C00000"/>
                </a:solidFill>
              </a:rPr>
              <a:t>(Údaje z různých zdrojů se liší, berte to jen jako ukázku složitosti přírodního produktu)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Může se lišit podle místa původu a druhu včel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Některé složky jsou těkavé 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6588224" y="1772816"/>
            <a:ext cx="115212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131840" y="1268760"/>
            <a:ext cx="129614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51520" y="188639"/>
          <a:ext cx="8496944" cy="6108357"/>
        </p:xfrm>
        <a:graphic>
          <a:graphicData uri="http://schemas.openxmlformats.org/drawingml/2006/table">
            <a:tbl>
              <a:tblPr/>
              <a:tblGrid>
                <a:gridCol w="2001898"/>
                <a:gridCol w="950430"/>
                <a:gridCol w="5544616"/>
              </a:tblGrid>
              <a:tr h="34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FRAKCE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PODÍL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Hydrocarbon"/>
                        </a:rPr>
                        <a:t>Hydrocarbons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 nasycené uhlovodíky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 – 39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 cis alkeny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31 - 33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Monoesters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kys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Palmitová s alkoholy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 – 32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Diesters</a:t>
                      </a:r>
                      <a:endParaRPr lang="cs-CZ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obsahují 15-</a:t>
                      </a:r>
                      <a:r>
                        <a:rPr lang="cs-CZ" sz="1600" b="1" dirty="0" err="1" smtClean="0">
                          <a:solidFill>
                            <a:srgbClr val="FF0000"/>
                          </a:solidFill>
                        </a:rPr>
                        <a:t>hydroxypalmitovou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kyselinu vázanou α, ω 1-dioly s palmitovou nebo nenasycenou kyselinou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Triesters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Odvozeno od triolů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Hydroxy monoesters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Hydroxy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Acid 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Acid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Free </a:t>
                      </a: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acids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hlavně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, méně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a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28, 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ale někde je uváděna jako hlavní „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Cerotic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acid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“ – kyselina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Fatty alcohol"/>
                        </a:rPr>
                        <a:t>Free alcohols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Myricylalkohol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 &amp; </a:t>
                      </a:r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CERYL ALCOHOL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Unidentified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476672"/>
          <a:ext cx="7776864" cy="146304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Cerotic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 smtClean="0"/>
                        <a:t>acid</a:t>
                      </a:r>
                      <a:r>
                        <a:rPr lang="cs-CZ" sz="2800" b="1" dirty="0" smtClean="0"/>
                        <a:t> = 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i="1" baseline="0" dirty="0" err="1" smtClean="0">
                          <a:solidFill>
                            <a:srgbClr val="FF0000"/>
                          </a:solidFill>
                        </a:rPr>
                        <a:t>cerotová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 (C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cs-CZ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AB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sz="2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73" name="Picture 1" descr="http://upload.wikimedia.org/wikipedia/commons/thumb/3/3f/Cerotic_acid.svg/200px-Cerotic_ac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169722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99592" y="350100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00FF"/>
                </a:solidFill>
              </a:rPr>
              <a:t>myricylalkohol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err="1" smtClean="0">
                <a:solidFill>
                  <a:srgbClr val="0000FF"/>
                </a:solidFill>
              </a:rPr>
              <a:t>triakontan</a:t>
            </a:r>
            <a:r>
              <a:rPr lang="cs-CZ" sz="2800" b="1" dirty="0" smtClean="0">
                <a:solidFill>
                  <a:srgbClr val="0000FF"/>
                </a:solidFill>
              </a:rPr>
              <a:t>-1-</a:t>
            </a:r>
            <a:r>
              <a:rPr lang="cs-CZ" sz="2800" b="1" dirty="0" err="1" smtClean="0">
                <a:solidFill>
                  <a:srgbClr val="0000FF"/>
                </a:solidFill>
              </a:rPr>
              <a:t>ol</a:t>
            </a:r>
            <a:r>
              <a:rPr lang="cs-CZ" sz="2800" b="1" dirty="0" smtClean="0">
                <a:solidFill>
                  <a:srgbClr val="0000FF"/>
                </a:solidFill>
              </a:rPr>
              <a:t>)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61</a:t>
            </a:r>
            <a:r>
              <a:rPr lang="cs-CZ" sz="2800" b="1" dirty="0" smtClean="0">
                <a:solidFill>
                  <a:srgbClr val="0000FF"/>
                </a:solidFill>
              </a:rPr>
              <a:t>OH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43711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i="1" dirty="0" smtClean="0">
                <a:solidFill>
                  <a:srgbClr val="008000"/>
                </a:solidFill>
              </a:rPr>
              <a:t>CERYL ALCOHOL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fontAlgn="t"/>
            <a:r>
              <a:rPr lang="en-US" sz="2800" dirty="0" smtClean="0">
                <a:solidFill>
                  <a:srgbClr val="008000"/>
                </a:solidFill>
              </a:rPr>
              <a:t>white crystalline alcohol C</a:t>
            </a:r>
            <a:r>
              <a:rPr lang="cs-CZ" sz="2800" baseline="-25000" dirty="0" smtClean="0">
                <a:solidFill>
                  <a:srgbClr val="008000"/>
                </a:solidFill>
              </a:rPr>
              <a:t>27</a:t>
            </a:r>
            <a:r>
              <a:rPr lang="en-US" sz="2800" dirty="0" smtClean="0">
                <a:solidFill>
                  <a:srgbClr val="008000"/>
                </a:solidFill>
              </a:rPr>
              <a:t>H</a:t>
            </a:r>
            <a:r>
              <a:rPr lang="cs-CZ" sz="2800" baseline="-25000" dirty="0" smtClean="0">
                <a:solidFill>
                  <a:srgbClr val="008000"/>
                </a:solidFill>
              </a:rPr>
              <a:t>55</a:t>
            </a:r>
            <a:r>
              <a:rPr lang="en-US" sz="2800" dirty="0" smtClean="0">
                <a:solidFill>
                  <a:srgbClr val="008000"/>
                </a:solidFill>
              </a:rPr>
              <a:t>OH occurring as an ester in waxes (as beeswax)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VLASTNOSTI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Bod tání 61 – 70 °C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Rozpustnost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Terpentýn,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Amylalkohol,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Toluen,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Benzin,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Chloroform, 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Za normální teploty plastický, po ochlazení tvrdý a křehký</a:t>
            </a:r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modifikace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FALŠOVÁNÍ</a:t>
            </a:r>
            <a:r>
              <a:rPr lang="cs-CZ" dirty="0" smtClean="0"/>
              <a:t> – přídavek parafínů, </a:t>
            </a:r>
            <a:r>
              <a:rPr lang="cs-CZ" dirty="0" err="1" smtClean="0"/>
              <a:t>kys</a:t>
            </a:r>
            <a:r>
              <a:rPr lang="cs-CZ" dirty="0" smtClean="0"/>
              <a:t>. Stearové, …</a:t>
            </a:r>
          </a:p>
          <a:p>
            <a:r>
              <a:rPr lang="cs-CZ" b="1" dirty="0" smtClean="0"/>
              <a:t>ČIŠTĚNÍ</a:t>
            </a:r>
            <a:r>
              <a:rPr lang="cs-CZ" dirty="0" smtClean="0"/>
              <a:t> – přetavení v horké vodě, oxidace, ………..</a:t>
            </a:r>
          </a:p>
          <a:p>
            <a:r>
              <a:rPr lang="cs-CZ" b="1" dirty="0" smtClean="0"/>
              <a:t>Zvýšení lepivosti </a:t>
            </a:r>
            <a:r>
              <a:rPr lang="cs-CZ" dirty="0" smtClean="0"/>
              <a:t>&gt; + pryskyřice, např. kalafuna</a:t>
            </a:r>
          </a:p>
          <a:p>
            <a:r>
              <a:rPr lang="cs-CZ" b="1" dirty="0" smtClean="0"/>
              <a:t>Zvýšení tuhosti &gt; </a:t>
            </a:r>
            <a:r>
              <a:rPr lang="cs-CZ" dirty="0" smtClean="0"/>
              <a:t>+ tvrdší vosky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Vaření s roztoky alkálií </a:t>
            </a:r>
            <a:r>
              <a:rPr lang="cs-CZ" dirty="0" smtClean="0"/>
              <a:t>&gt; </a:t>
            </a:r>
            <a:r>
              <a:rPr lang="cs-CZ" b="1" dirty="0" smtClean="0"/>
              <a:t>PUNSKÝ VOSK </a:t>
            </a:r>
            <a:r>
              <a:rPr lang="cs-CZ" dirty="0" smtClean="0"/>
              <a:t>(mýdla Na</a:t>
            </a:r>
            <a:r>
              <a:rPr lang="cs-CZ" baseline="30000" dirty="0" smtClean="0"/>
              <a:t>+</a:t>
            </a:r>
            <a:r>
              <a:rPr lang="cs-CZ" dirty="0" smtClean="0"/>
              <a:t>, K</a:t>
            </a:r>
            <a:r>
              <a:rPr lang="cs-CZ" baseline="30000" dirty="0" smtClean="0"/>
              <a:t>+</a:t>
            </a:r>
            <a:r>
              <a:rPr lang="cs-CZ" dirty="0" smtClean="0"/>
              <a:t>) s vyšším bodem tání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3. 10. 2013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894591"/>
        </p:xfrm>
        <a:graphic>
          <a:graphicData uri="http://schemas.openxmlformats.org/drawingml/2006/table">
            <a:tbl>
              <a:tblPr/>
              <a:tblGrid>
                <a:gridCol w="668749"/>
                <a:gridCol w="771411"/>
                <a:gridCol w="7344816"/>
              </a:tblGrid>
              <a:tr h="3600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48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40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kern="1200" dirty="0" smtClean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Vosky, přírodní</a:t>
                      </a:r>
                      <a:r>
                        <a:rPr lang="cs-CZ" sz="3200" b="1" kern="1200" baseline="0" dirty="0" smtClean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gumy</a:t>
                      </a:r>
                      <a:r>
                        <a:rPr lang="cs-CZ" sz="4400" b="1" kern="1200" dirty="0" smtClean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24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 XII.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 KOŽELUŽNA, VÝROBA KLIHU A ŽELATINY 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historii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/>
              <a:t>Odlévání  kovů „na ztracený vosk“</a:t>
            </a:r>
          </a:p>
          <a:p>
            <a:r>
              <a:rPr lang="cs-CZ" b="1" dirty="0" smtClean="0"/>
              <a:t>Svíčky – </a:t>
            </a:r>
            <a:r>
              <a:rPr lang="cs-CZ" dirty="0" smtClean="0"/>
              <a:t>dnes snad jen u východních křesťanů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Impregnace – </a:t>
            </a:r>
            <a:r>
              <a:rPr lang="cs-CZ" dirty="0" smtClean="0">
                <a:solidFill>
                  <a:srgbClr val="008000"/>
                </a:solidFill>
              </a:rPr>
              <a:t>díky nasycenosti kyselin neoxiduje</a:t>
            </a:r>
          </a:p>
          <a:p>
            <a:r>
              <a:rPr lang="cs-CZ" b="1" dirty="0" smtClean="0"/>
              <a:t>Pečetě</a:t>
            </a:r>
          </a:p>
          <a:p>
            <a:r>
              <a:rPr lang="cs-CZ" b="1" dirty="0" smtClean="0"/>
              <a:t>………..</a:t>
            </a:r>
          </a:p>
          <a:p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22611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67544" y="3501008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From the 16th century it was</a:t>
            </a:r>
            <a:r>
              <a:rPr lang="cs-CZ" dirty="0" smtClean="0"/>
              <a:t> </a:t>
            </a:r>
            <a:r>
              <a:rPr lang="en-US" dirty="0" smtClean="0"/>
              <a:t>compounded of various proportions </a:t>
            </a:r>
            <a:r>
              <a:rPr lang="en-US" b="1" dirty="0" smtClean="0">
                <a:solidFill>
                  <a:srgbClr val="FF0000"/>
                </a:solidFill>
              </a:rPr>
              <a:t>of shellac, turpentine,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resin, chalk or plaster, and coloring matter </a:t>
            </a:r>
            <a:r>
              <a:rPr lang="en-US" dirty="0" smtClean="0"/>
              <a:t>(often vermilion, or</a:t>
            </a:r>
            <a:r>
              <a:rPr lang="cs-CZ" dirty="0" smtClean="0"/>
              <a:t> </a:t>
            </a:r>
            <a:r>
              <a:rPr lang="en-US" dirty="0" smtClean="0"/>
              <a:t>red lead), but not necessarily beeswax. The proportion of</a:t>
            </a:r>
            <a:r>
              <a:rPr lang="cs-CZ" dirty="0" smtClean="0"/>
              <a:t> </a:t>
            </a:r>
            <a:r>
              <a:rPr lang="en-US" dirty="0" smtClean="0"/>
              <a:t>chalk varied; coarser grades are used to seal wine bottles and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preserves</a:t>
            </a:r>
            <a:r>
              <a:rPr lang="cs-CZ" dirty="0" smtClean="0"/>
              <a:t>, </a:t>
            </a:r>
            <a:r>
              <a:rPr lang="cs-CZ" dirty="0" err="1" smtClean="0"/>
              <a:t>finer</a:t>
            </a:r>
            <a:r>
              <a:rPr lang="cs-CZ" dirty="0" smtClean="0"/>
              <a:t> </a:t>
            </a:r>
            <a:r>
              <a:rPr lang="cs-CZ" dirty="0" err="1" smtClean="0"/>
              <a:t>grades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8000"/>
                </a:solidFill>
              </a:rPr>
              <a:t>In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some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situations</a:t>
            </a:r>
            <a:r>
              <a:rPr lang="cs-CZ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</a:rPr>
              <a:t>such as large seals on public documents, beeswax was used.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40466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FF"/>
                </a:solidFill>
              </a:rPr>
              <a:t>JINÉ SLOŽENÍ</a:t>
            </a:r>
            <a:r>
              <a:rPr lang="cs-CZ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VČELÍ VOSK,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KARNAUBSKÝ VOSK,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KALAFUNA,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KŘÍDA,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Pigmenty anorganické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</a:rPr>
              <a:t>PROČ?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160240" cy="218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67544" y="1886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Pečetě</a:t>
            </a:r>
            <a:endParaRPr lang="cs-CZ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moderním světě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Odlévání  kovů </a:t>
            </a:r>
            <a:r>
              <a:rPr lang="cs-CZ" sz="2800" dirty="0" smtClean="0"/>
              <a:t>„na ztracený vosk“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Impregnace – díky nasycenosti kyselin neoxiduje</a:t>
            </a:r>
            <a:endParaRPr lang="cs-CZ" sz="2800" dirty="0" smtClean="0"/>
          </a:p>
          <a:p>
            <a:r>
              <a:rPr lang="cs-CZ" sz="2800" b="1" dirty="0" smtClean="0"/>
              <a:t>Leštidla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Potravinářství &amp; farmacie </a:t>
            </a:r>
            <a:r>
              <a:rPr lang="cs-CZ" sz="2800" dirty="0" smtClean="0"/>
              <a:t>– lesklý povrch bonbónů a tablet  </a:t>
            </a:r>
          </a:p>
          <a:p>
            <a:r>
              <a:rPr lang="cs-CZ" sz="2800" b="1" dirty="0" smtClean="0"/>
              <a:t>Konzervace kovů a dřeva </a:t>
            </a:r>
            <a:r>
              <a:rPr lang="cs-CZ" sz="2800" dirty="0" smtClean="0"/>
              <a:t>– zůstává rozpustným po staletí, nízká propustnost pro vodní páry &gt; </a:t>
            </a:r>
            <a:r>
              <a:rPr lang="cs-CZ" sz="2800" b="1" dirty="0" smtClean="0">
                <a:latin typeface="Arial Black" pitchFamily="34" charset="0"/>
              </a:rPr>
              <a:t>politury na nábytek &gt;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pošlu jako samostatný soubor</a:t>
            </a:r>
          </a:p>
          <a:p>
            <a:r>
              <a:rPr lang="cs-CZ" sz="2800" b="1" dirty="0" smtClean="0"/>
              <a:t>Rentoaláž 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- kontrola pravosti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Poměr esterového čísla a čísla  kyselosti </a:t>
            </a:r>
            <a:r>
              <a:rPr lang="cs-CZ" dirty="0" smtClean="0">
                <a:solidFill>
                  <a:srgbClr val="008000"/>
                </a:solidFill>
              </a:rPr>
              <a:t>má být 3,6 – 4,3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Poměr hlavních složek </a:t>
            </a:r>
            <a:r>
              <a:rPr lang="cs-CZ" dirty="0" err="1" smtClean="0">
                <a:solidFill>
                  <a:srgbClr val="0000FF"/>
                </a:solidFill>
              </a:rPr>
              <a:t>triacontanyl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palmitate</a:t>
            </a:r>
            <a:r>
              <a:rPr lang="en-US" dirty="0" smtClean="0">
                <a:solidFill>
                  <a:srgbClr val="0000FF"/>
                </a:solidFill>
              </a:rPr>
              <a:t> CH3(CH2)29O-CO-(CH2)14CH3 to cerotic acid CH3(CH2)24COOH, the two principal components, being</a:t>
            </a:r>
            <a:r>
              <a:rPr lang="cs-CZ" dirty="0" smtClean="0">
                <a:solidFill>
                  <a:srgbClr val="0000FF"/>
                </a:solidFill>
              </a:rPr>
              <a:t> 6:1 &gt; </a:t>
            </a:r>
            <a:r>
              <a:rPr lang="cs-CZ" b="1" u="sng" dirty="0" smtClean="0">
                <a:solidFill>
                  <a:srgbClr val="0000FF"/>
                </a:solidFill>
              </a:rPr>
              <a:t>METODA?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Plynová chromatografie (GC) </a:t>
            </a:r>
            <a:r>
              <a:rPr lang="cs-CZ" dirty="0" smtClean="0">
                <a:solidFill>
                  <a:srgbClr val="C00000"/>
                </a:solidFill>
              </a:rPr>
              <a:t>po převedení na </a:t>
            </a:r>
            <a:r>
              <a:rPr lang="cs-CZ" dirty="0" err="1" smtClean="0">
                <a:solidFill>
                  <a:srgbClr val="C00000"/>
                </a:solidFill>
              </a:rPr>
              <a:t>metylestery</a:t>
            </a:r>
            <a:r>
              <a:rPr lang="cs-CZ" dirty="0" smtClean="0">
                <a:solidFill>
                  <a:srgbClr val="C00000"/>
                </a:solidFill>
              </a:rPr>
              <a:t> kyselin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Teď prudce změníme směr zájmu!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1560" y="472514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sz="2800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sz="2800" b="1" dirty="0" smtClean="0">
                <a:solidFill>
                  <a:srgbClr val="008000"/>
                </a:solidFill>
              </a:rPr>
              <a:t>OZOKERIT (ZEMNÍ VOSK – MINERÁLNÍ VOSK – PŘÍRODNÍ </a:t>
            </a:r>
            <a:r>
              <a:rPr lang="cs-CZ" sz="2800" b="1" u="sng" dirty="0" smtClean="0">
                <a:solidFill>
                  <a:srgbClr val="008000"/>
                </a:solidFill>
              </a:rPr>
              <a:t>PARAFÍN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historii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Čištění přetavením a filtrací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Čištění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a pak aktivním uhlím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Zlepšení barvy a odstranění netavitelných příměsí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ROZDESTILOVÁNÍ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CERESIN &gt; svíčky, ŘEDĚNÍ VČELÍHO VOSKU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VAZELÍNA &gt; mazivo, báze mastí,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současnosti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Spíše mineralogická kuriozita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Nahrazen většinou výrobky z ropy  - 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Nahrazen </a:t>
            </a:r>
            <a:r>
              <a:rPr lang="cs-CZ" b="1" dirty="0" err="1" smtClean="0">
                <a:solidFill>
                  <a:srgbClr val="008000"/>
                </a:solidFill>
              </a:rPr>
              <a:t>metallocenovými</a:t>
            </a:r>
            <a:r>
              <a:rPr lang="cs-CZ" b="1" dirty="0" smtClean="0">
                <a:solidFill>
                  <a:srgbClr val="008000"/>
                </a:solidFill>
              </a:rPr>
              <a:t> vosky – možnost přesného nastavení vlastností, ale dražší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1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/>
              <a:t>Původně vyráběn přečištěním (chemické &amp; fyzikální) OZOKERITU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NYNÍ hlavně mísením různých produktů z ropy &gt;levné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rozdíl od parafínu obsahuje rozvětvené a cyklické struktury &gt; plasticita </a:t>
            </a:r>
            <a:r>
              <a:rPr lang="cs-CZ" b="1" u="sng" dirty="0" smtClean="0">
                <a:solidFill>
                  <a:srgbClr val="008000"/>
                </a:solidFill>
              </a:rPr>
              <a:t>za zvýšené teploty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r>
              <a:rPr lang="cs-CZ" sz="3000" b="1" dirty="0" smtClean="0"/>
              <a:t>Bobtnání v rozpouštědlech a olejích &gt;  VOSKOVÉ PASTY</a:t>
            </a:r>
          </a:p>
          <a:p>
            <a:r>
              <a:rPr lang="cs-CZ" sz="3000" b="1" dirty="0" smtClean="0"/>
              <a:t>BOD TÁNÍ cca. 60 – 70 °C</a:t>
            </a:r>
          </a:p>
          <a:p>
            <a:pPr algn="ctr"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endParaRPr lang="cs-CZ" sz="3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3000" b="1" dirty="0" smtClean="0">
                <a:solidFill>
                  <a:srgbClr val="FF0000"/>
                </a:solidFill>
              </a:rPr>
              <a:t>Terpentýn,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Benzen (nyní „na indexu“), </a:t>
            </a:r>
            <a:r>
              <a:rPr lang="cs-CZ" sz="3000" b="1" u="sng" dirty="0" smtClean="0">
                <a:solidFill>
                  <a:srgbClr val="FF0000"/>
                </a:solidFill>
              </a:rPr>
              <a:t>snad</a:t>
            </a:r>
            <a:r>
              <a:rPr lang="cs-CZ" sz="3000" b="1" dirty="0" smtClean="0">
                <a:solidFill>
                  <a:srgbClr val="FF0000"/>
                </a:solidFill>
              </a:rPr>
              <a:t> i toluen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Chloroform,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Benzín,</a:t>
            </a:r>
          </a:p>
          <a:p>
            <a:r>
              <a:rPr lang="cs-CZ" sz="3000" b="1" u="sng" dirty="0" err="1" smtClean="0">
                <a:solidFill>
                  <a:srgbClr val="0000FF"/>
                </a:solidFill>
              </a:rPr>
              <a:t>Petroléter</a:t>
            </a:r>
            <a:r>
              <a:rPr lang="cs-CZ" sz="30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smtClean="0">
                <a:solidFill>
                  <a:srgbClr val="0000FF"/>
                </a:solidFill>
              </a:rPr>
              <a:t>uhlovodíky s délkou řetězce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5–7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i="1" dirty="0" err="1" smtClean="0">
                <a:solidFill>
                  <a:srgbClr val="0000FF"/>
                </a:solidFill>
              </a:rPr>
              <a:t>t</a:t>
            </a:r>
            <a:r>
              <a:rPr lang="cs-CZ" sz="2800" b="1" i="1" baseline="-25000" dirty="0" err="1" smtClean="0">
                <a:solidFill>
                  <a:srgbClr val="0000FF"/>
                </a:solidFill>
              </a:rPr>
              <a:t>v</a:t>
            </a:r>
            <a:r>
              <a:rPr lang="cs-CZ" sz="2800" b="1" dirty="0" smtClean="0">
                <a:solidFill>
                  <a:srgbClr val="0000FF"/>
                </a:solidFill>
              </a:rPr>
              <a:t> asi 30–70 °C)</a:t>
            </a:r>
            <a:endParaRPr lang="cs-CZ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3 - použití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Konzervování (</a:t>
            </a:r>
            <a:r>
              <a:rPr lang="cs-CZ" b="1" dirty="0" err="1" smtClean="0"/>
              <a:t>tukování</a:t>
            </a:r>
            <a:r>
              <a:rPr lang="cs-CZ" b="1" dirty="0" smtClean="0"/>
              <a:t>)usní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Všeobecně jako prostředek povrchové ochrany, a to nejen kovů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Voskové pasty na modelování atd.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Náhrada včelího vosku nebo jeho ředění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Tuky – jen pro oživení paměti z minulé přednášky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Rostlinné tuky (oleje)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Glyceridy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pPr lvl="2"/>
            <a:r>
              <a:rPr lang="cs-CZ" b="1" dirty="0" smtClean="0">
                <a:solidFill>
                  <a:srgbClr val="FF0000"/>
                </a:solidFill>
              </a:rPr>
              <a:t>Nasycené</a:t>
            </a:r>
          </a:p>
          <a:p>
            <a:pPr lvl="2"/>
            <a:r>
              <a:rPr lang="cs-CZ" b="1" u="sng" dirty="0" smtClean="0">
                <a:solidFill>
                  <a:srgbClr val="008000"/>
                </a:solidFill>
              </a:rPr>
              <a:t>Nenasycené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Izolované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Konjugované</a:t>
            </a:r>
          </a:p>
          <a:p>
            <a:pPr lvl="4"/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Obrázek 12" descr="img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16116" y="2888940"/>
            <a:ext cx="324036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24744"/>
            <a:ext cx="42108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45811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hydrocarbon C31H64 is a typical component of paraffin wax.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1" name="Obrázek 10" descr="Paraffin wax 774px-Hentriacontan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13176"/>
            <a:ext cx="7848872" cy="11525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76056" y="141277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Podobně ale vypadá i HDPE a LDPE &gt; PROČ?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Obsahuje hlavně LINEÁRNÍ STRUKTURY</a:t>
            </a:r>
          </a:p>
          <a:p>
            <a:r>
              <a:rPr lang="cs-CZ" sz="2800" b="1" u="sng" dirty="0" smtClean="0">
                <a:solidFill>
                  <a:srgbClr val="008000"/>
                </a:solidFill>
              </a:rPr>
              <a:t>PARAFÍN = vyšší </a:t>
            </a:r>
            <a:r>
              <a:rPr lang="cs-CZ" sz="2800" b="1" u="sng" dirty="0" err="1" smtClean="0">
                <a:solidFill>
                  <a:srgbClr val="008000"/>
                </a:solidFill>
              </a:rPr>
              <a:t>alkan</a:t>
            </a:r>
            <a:r>
              <a:rPr lang="cs-CZ" sz="2800" b="1" u="sng" dirty="0" smtClean="0">
                <a:solidFill>
                  <a:srgbClr val="008000"/>
                </a:solidFill>
              </a:rPr>
              <a:t>, </a:t>
            </a:r>
            <a:r>
              <a:rPr lang="cs-CZ" sz="2800" b="1" dirty="0" smtClean="0">
                <a:solidFill>
                  <a:srgbClr val="008000"/>
                </a:solidFill>
              </a:rPr>
              <a:t>cca. Od C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26</a:t>
            </a:r>
            <a:r>
              <a:rPr lang="cs-CZ" sz="2800" b="1" dirty="0" smtClean="0">
                <a:solidFill>
                  <a:srgbClr val="008000"/>
                </a:solidFill>
              </a:rPr>
              <a:t> výše 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tání jsou cca. 45 – 70 °C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varu okolo 300 °C &gt; vakuová destilace produktů z ropy &gt; krystalizace ze směsi s oleji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Hustota cca. 900 kg/m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</a:rPr>
              <a:t>, podobně jako HDPE &gt; PROČ?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VÝBORNÉ ELEKTROIZOLAČNÍ VLASTNOSTI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i proti HF &gt; preparace skleněných lahví na </a:t>
            </a:r>
            <a:r>
              <a:rPr lang="cs-CZ" sz="2800" b="1" dirty="0" err="1" smtClean="0">
                <a:solidFill>
                  <a:srgbClr val="008000"/>
                </a:solidFill>
              </a:rPr>
              <a:t>kys</a:t>
            </a:r>
            <a:r>
              <a:rPr lang="cs-CZ" sz="2800" b="1" dirty="0" smtClean="0">
                <a:solidFill>
                  <a:srgbClr val="008000"/>
                </a:solidFill>
              </a:rPr>
              <a:t>. HF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3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proti povětrnostním vlivům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Vodoodpudivé nánosy &gt; dříve kelímky na Pribináček, pivo a limo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Ředění dražších přírodních vosků, ale nebezpečí rozfázování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Leštící pasty,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Svíčky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Lyžařské vosky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Součást odstraňovačů starých nátěrů &gt; brání rychlému odpaření rozpouštědla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4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300" b="1" dirty="0" smtClean="0"/>
              <a:t>používá se jako přísada do otrávených návnad pro </a:t>
            </a:r>
            <a:r>
              <a:rPr lang="cs-CZ" sz="2300" b="1" dirty="0" smtClean="0">
                <a:hlinkClick r:id="rId2" tooltip="Hlodavci"/>
              </a:rPr>
              <a:t>hlodavce</a:t>
            </a:r>
            <a:r>
              <a:rPr lang="cs-CZ" sz="2300" b="1" dirty="0" smtClean="0"/>
              <a:t> - (návnadu nadnáší ve vodě)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>
                <a:hlinkClick r:id="rId4" tooltip="Kosmetika"/>
              </a:rPr>
              <a:t>kosmetika</a:t>
            </a:r>
            <a:r>
              <a:rPr lang="cs-CZ" sz="2300" b="1" dirty="0" smtClean="0"/>
              <a:t> - krémy, masti, rtěnky, líčidla</a:t>
            </a:r>
          </a:p>
          <a:p>
            <a:r>
              <a:rPr lang="cs-CZ" sz="2300" b="1" dirty="0" smtClean="0">
                <a:hlinkClick r:id="rId5" tooltip="Lázeňství"/>
              </a:rPr>
              <a:t>lázeňství</a:t>
            </a:r>
            <a:r>
              <a:rPr lang="cs-CZ" sz="2300" b="1" dirty="0" smtClean="0"/>
              <a:t> - zábaly</a:t>
            </a:r>
          </a:p>
          <a:p>
            <a:r>
              <a:rPr lang="cs-CZ" sz="2300" b="1" dirty="0" smtClean="0"/>
              <a:t>výroba hydroizolačních či kluzných </a:t>
            </a:r>
            <a:r>
              <a:rPr lang="cs-CZ" sz="2300" b="1" dirty="0" smtClean="0">
                <a:hlinkClick r:id="rId6" tooltip="Vosk"/>
              </a:rPr>
              <a:t>vosků</a:t>
            </a:r>
            <a:r>
              <a:rPr lang="cs-CZ" sz="2300" b="1" dirty="0" smtClean="0"/>
              <a:t> či krémů (</a:t>
            </a:r>
            <a:r>
              <a:rPr lang="cs-CZ" sz="2300" b="1" dirty="0" smtClean="0">
                <a:hlinkClick r:id="rId7" tooltip="Lyžařský vosk (stránka neexistuje)"/>
              </a:rPr>
              <a:t>lyžařských</a:t>
            </a:r>
            <a:r>
              <a:rPr lang="cs-CZ" sz="2300" b="1" dirty="0" smtClean="0"/>
              <a:t>, </a:t>
            </a:r>
            <a:r>
              <a:rPr lang="cs-CZ" sz="2300" b="1" dirty="0" smtClean="0">
                <a:hlinkClick r:id="rId8" tooltip="Automobil"/>
              </a:rPr>
              <a:t>automobilových</a:t>
            </a:r>
            <a:r>
              <a:rPr lang="cs-CZ" sz="2300" b="1" dirty="0" smtClean="0"/>
              <a:t>, na </a:t>
            </a:r>
            <a:r>
              <a:rPr lang="cs-CZ" sz="2300" b="1" dirty="0" smtClean="0">
                <a:hlinkClick r:id="rId9" tooltip="Bota"/>
              </a:rPr>
              <a:t>obuv</a:t>
            </a:r>
            <a:r>
              <a:rPr lang="cs-CZ" sz="2300" b="1" dirty="0" smtClean="0"/>
              <a:t>, </a:t>
            </a:r>
            <a:r>
              <a:rPr lang="cs-CZ" sz="2300" b="1" dirty="0" err="1" smtClean="0"/>
              <a:t>štěpařských</a:t>
            </a:r>
            <a:r>
              <a:rPr lang="cs-CZ" sz="2300" b="1" dirty="0" smtClean="0"/>
              <a:t>,</a:t>
            </a:r>
          </a:p>
          <a:p>
            <a:r>
              <a:rPr lang="cs-CZ" sz="2300" b="1" dirty="0" smtClean="0"/>
              <a:t>přesné odlévání kovů či jiných materiálů</a:t>
            </a:r>
          </a:p>
          <a:p>
            <a:r>
              <a:rPr lang="cs-CZ" sz="2300" b="1" dirty="0" smtClean="0">
                <a:hlinkClick r:id="rId10" tooltip="Impregnace dřeva (stránka neexistuje)"/>
              </a:rPr>
              <a:t>impregnace dřeva</a:t>
            </a:r>
            <a:endParaRPr lang="cs-CZ" sz="2300" b="1" dirty="0" smtClean="0"/>
          </a:p>
          <a:p>
            <a:r>
              <a:rPr lang="cs-CZ" sz="2300" b="1" dirty="0" err="1" smtClean="0">
                <a:hlinkClick r:id="rId11" tooltip="Stavebnicví (stránka neexistuje)"/>
              </a:rPr>
              <a:t>stavebnicví</a:t>
            </a:r>
            <a:r>
              <a:rPr lang="cs-CZ" sz="2300" b="1" dirty="0" smtClean="0"/>
              <a:t> - </a:t>
            </a:r>
            <a:r>
              <a:rPr lang="cs-CZ" sz="2300" b="1" dirty="0" smtClean="0">
                <a:hlinkClick r:id="rId12" tooltip="Injektáž (stránka neexistuje)"/>
              </a:rPr>
              <a:t>injektáže</a:t>
            </a:r>
            <a:r>
              <a:rPr lang="cs-CZ" sz="2300" b="1" dirty="0" smtClean="0"/>
              <a:t> do zdiva, impregnace stavebních prvků</a:t>
            </a:r>
          </a:p>
          <a:p>
            <a:r>
              <a:rPr lang="cs-CZ" sz="2300" b="1" dirty="0" smtClean="0"/>
              <a:t>ochrana </a:t>
            </a:r>
            <a:r>
              <a:rPr lang="cs-CZ" sz="2300" b="1" dirty="0" smtClean="0">
                <a:hlinkClick r:id="rId13" tooltip="Střelivo"/>
              </a:rPr>
              <a:t>střeliva</a:t>
            </a:r>
            <a:r>
              <a:rPr lang="cs-CZ" sz="2300" b="1" dirty="0" smtClean="0"/>
              <a:t> například </a:t>
            </a:r>
            <a:r>
              <a:rPr lang="cs-CZ" sz="2300" b="1" dirty="0" smtClean="0">
                <a:hlinkClick r:id="rId14" tooltip="Dynamit"/>
              </a:rPr>
              <a:t>dynamitových</a:t>
            </a:r>
            <a:r>
              <a:rPr lang="cs-CZ" sz="2300" b="1" dirty="0" smtClean="0"/>
              <a:t> patron před </a:t>
            </a:r>
            <a:r>
              <a:rPr lang="cs-CZ" sz="2300" b="1" dirty="0" smtClean="0">
                <a:hlinkClick r:id="rId15" tooltip="Vlhkost"/>
              </a:rPr>
              <a:t>vlhkostí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/>
              <a:t>zalévání do tkání při přípravě preparátu v </a:t>
            </a:r>
            <a:r>
              <a:rPr lang="cs-CZ" sz="2300" b="1" dirty="0" smtClean="0">
                <a:hlinkClick r:id="rId16" tooltip="Histologie"/>
              </a:rPr>
              <a:t>histologii</a:t>
            </a:r>
            <a:endParaRPr lang="cs-CZ" sz="2300" b="1" dirty="0" smtClean="0"/>
          </a:p>
          <a:p>
            <a:endParaRPr lang="cs-CZ" sz="23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Parafín se dodává buď ve formě šupinek, pecek anebo desek.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Cena obyčejného parafínu se dlouhodobě pohybuje kolem 30 Kč/kg (</a:t>
            </a:r>
            <a:r>
              <a:rPr lang="cs-CZ" sz="2400" dirty="0" smtClean="0">
                <a:solidFill>
                  <a:srgbClr val="FF0000"/>
                </a:solidFill>
                <a:hlinkClick r:id="rId2" tooltip="2006"/>
              </a:rPr>
              <a:t>2006</a:t>
            </a:r>
            <a:r>
              <a:rPr lang="cs-CZ" sz="2400" dirty="0" smtClean="0">
                <a:solidFill>
                  <a:srgbClr val="FF0000"/>
                </a:solidFill>
              </a:rPr>
              <a:t> - </a:t>
            </a:r>
            <a:r>
              <a:rPr lang="cs-CZ" sz="2400" dirty="0" smtClean="0">
                <a:solidFill>
                  <a:srgbClr val="FF0000"/>
                </a:solidFill>
                <a:hlinkClick r:id="rId3" tooltip="2008"/>
              </a:rPr>
              <a:t>2008</a:t>
            </a:r>
            <a:r>
              <a:rPr lang="cs-CZ" sz="2400" dirty="0" smtClean="0">
                <a:solidFill>
                  <a:srgbClr val="FF0000"/>
                </a:solidFill>
              </a:rPr>
              <a:t>). </a:t>
            </a:r>
            <a:r>
              <a:rPr lang="cs-CZ" sz="2400" b="1" dirty="0" smtClean="0">
                <a:solidFill>
                  <a:srgbClr val="FF0000"/>
                </a:solidFill>
              </a:rPr>
              <a:t>HDPE i LDPE jsou nyní za cca. 35 Kč/kg</a:t>
            </a:r>
          </a:p>
          <a:p>
            <a:r>
              <a:rPr lang="cs-CZ" sz="2400" dirty="0" smtClean="0"/>
              <a:t>Označení parafínu (např. </a:t>
            </a:r>
            <a:r>
              <a:rPr lang="cs-CZ" sz="2400" b="1" dirty="0" smtClean="0">
                <a:solidFill>
                  <a:srgbClr val="0000FF"/>
                </a:solidFill>
              </a:rPr>
              <a:t>60/62</a:t>
            </a:r>
            <a:r>
              <a:rPr lang="cs-CZ" sz="2400" dirty="0" smtClean="0"/>
              <a:t> nebo </a:t>
            </a:r>
            <a:r>
              <a:rPr lang="cs-CZ" sz="2400" b="1" dirty="0" smtClean="0">
                <a:solidFill>
                  <a:srgbClr val="0000FF"/>
                </a:solidFill>
              </a:rPr>
              <a:t>50/52</a:t>
            </a:r>
            <a:r>
              <a:rPr lang="cs-CZ" sz="2400" dirty="0" smtClean="0"/>
              <a:t>) značí teplotu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</a:t>
            </a:r>
            <a:r>
              <a:rPr lang="cs-CZ" sz="2400" dirty="0" smtClean="0"/>
              <a:t>,  nikoli bod tání!.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VÝROBCE PARAFÍNŮ V TUZEMSKU</a:t>
            </a:r>
          </a:p>
          <a:p>
            <a:r>
              <a:rPr lang="cs-CZ" sz="2400" dirty="0" smtClean="0"/>
              <a:t>PARAMO, a.s., Pardubice </a:t>
            </a:r>
            <a:r>
              <a:rPr lang="cs-CZ" sz="2400" dirty="0" smtClean="0">
                <a:hlinkClick r:id="rId4"/>
              </a:rPr>
              <a:t>www.</a:t>
            </a:r>
            <a:r>
              <a:rPr lang="cs-CZ" sz="2400" dirty="0" err="1" smtClean="0">
                <a:hlinkClick r:id="rId4"/>
              </a:rPr>
              <a:t>paramo.cz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Sedm typů s teplotou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 50/52 až 62/64 °C (ČSN 65 7115)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Popel cca. 0,02 % hmot. &gt; velmi čisté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6 </a:t>
            </a:r>
            <a:r>
              <a:rPr lang="cs-CZ" sz="3600" b="1" dirty="0" smtClean="0">
                <a:solidFill>
                  <a:srgbClr val="0000FF"/>
                </a:solidFill>
              </a:rPr>
              <a:t>ČSN 65 7115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Parafiny a </a:t>
            </a:r>
            <a:r>
              <a:rPr lang="cs-CZ" sz="2800" b="1" dirty="0" err="1" smtClean="0">
                <a:solidFill>
                  <a:srgbClr val="0000FF"/>
                </a:solidFill>
              </a:rPr>
              <a:t>cereziny</a:t>
            </a:r>
            <a:r>
              <a:rPr lang="cs-CZ" sz="2800" b="1" dirty="0" smtClean="0">
                <a:solidFill>
                  <a:srgbClr val="0000FF"/>
                </a:solidFill>
              </a:rPr>
              <a:t> - Stanovení teploty tuhnutí na otáčejícím se teploměru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Anotace obsahu</a:t>
            </a:r>
          </a:p>
          <a:p>
            <a:r>
              <a:rPr lang="cs-CZ" sz="2800" dirty="0" smtClean="0"/>
              <a:t>Tato norma určuje postup pro stanovení teploty tuhnutí pevných uhlovodíků, parafinů, </a:t>
            </a:r>
            <a:r>
              <a:rPr lang="cs-CZ" sz="2800" dirty="0" err="1" smtClean="0"/>
              <a:t>cerezinů</a:t>
            </a:r>
            <a:r>
              <a:rPr lang="cs-CZ" sz="2800" dirty="0" smtClean="0"/>
              <a:t>, vosků a jiných podobných výrobků.</a:t>
            </a:r>
            <a:br>
              <a:rPr lang="cs-CZ" sz="2800" dirty="0" smtClean="0"/>
            </a:br>
            <a:r>
              <a:rPr lang="cs-CZ" sz="2800" b="1" dirty="0" smtClean="0"/>
              <a:t>Z roztaveného vzorku se teploměrovou nádobkou nabere kapka vzorku. Vzorek se ochlazuje na otáčejícím se teploměru a zaznamená se teplota, při které se kapka začne otáčet s teploměrovou nádobkou.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Opět produkt získávaný při destilaci ropy</a:t>
            </a: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6397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Parafín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4040188" cy="32732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Obsahuje hlavně LINEÁRNÍ STRUKTURY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Bezbarvý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Od C</a:t>
            </a:r>
            <a:r>
              <a:rPr lang="cs-CZ" b="1" baseline="-25000" dirty="0" smtClean="0">
                <a:solidFill>
                  <a:srgbClr val="0000FF"/>
                </a:solidFill>
              </a:rPr>
              <a:t>26</a:t>
            </a:r>
            <a:r>
              <a:rPr lang="cs-CZ" b="1" dirty="0" smtClean="0">
                <a:solidFill>
                  <a:srgbClr val="0000FF"/>
                </a:solidFill>
              </a:rPr>
              <a:t> výše</a:t>
            </a:r>
          </a:p>
          <a:p>
            <a:r>
              <a:rPr lang="cs-CZ" b="1" smtClean="0">
                <a:solidFill>
                  <a:srgbClr val="0000FF"/>
                </a:solidFill>
              </a:rPr>
              <a:t>Téměř transparentní</a:t>
            </a:r>
            <a:endParaRPr lang="cs-CZ" dirty="0" smtClean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4645025" y="2564905"/>
            <a:ext cx="4041775" cy="356125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Obsahuje hlavně LINEÁRNÍ, rozvětvené i cyklické STRUKTURY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Většinou nažloutlý až nahnědlý, bezbarvý jen po rafinaci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Od C</a:t>
            </a:r>
            <a:r>
              <a:rPr lang="cs-CZ" b="1" baseline="-25000" dirty="0" smtClean="0">
                <a:solidFill>
                  <a:srgbClr val="FF0000"/>
                </a:solidFill>
              </a:rPr>
              <a:t>50</a:t>
            </a:r>
            <a:r>
              <a:rPr lang="cs-CZ" b="1" dirty="0" smtClean="0">
                <a:solidFill>
                  <a:srgbClr val="FF0000"/>
                </a:solidFill>
              </a:rPr>
              <a:t> výše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Opalescentní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použití – podobné jako parafín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lepivější &gt; lepší na nánosy</a:t>
            </a:r>
          </a:p>
          <a:p>
            <a:r>
              <a:rPr lang="cs-CZ" dirty="0" smtClean="0"/>
              <a:t>Směsi s jinými vosky, kterým dodává tvárnost</a:t>
            </a:r>
          </a:p>
          <a:p>
            <a:r>
              <a:rPr lang="cs-CZ" dirty="0" smtClean="0"/>
              <a:t>Ostatní podobně jako parafín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MŮJ OBLÍBENÝ VOSK 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EXTRAKCE LIGNITU NEBO HNĚDÉHO UHLÍ</a:t>
            </a:r>
          </a:p>
          <a:p>
            <a:r>
              <a:rPr lang="cs-CZ" dirty="0" smtClean="0"/>
              <a:t>Montánní pryskyřice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</a:p>
          <a:p>
            <a:r>
              <a:rPr lang="cs-CZ" dirty="0" smtClean="0"/>
              <a:t>Asfalt 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9" name="Obrázek 8" descr="512px-Montanic_aci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08912" cy="17281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85293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err="1" smtClean="0">
                <a:solidFill>
                  <a:srgbClr val="0000FF"/>
                </a:solidFill>
              </a:rPr>
              <a:t>Montanic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u="sng" dirty="0" err="1" smtClean="0">
                <a:solidFill>
                  <a:srgbClr val="0000FF"/>
                </a:solidFill>
              </a:rPr>
              <a:t>acid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(C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28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56</a:t>
            </a:r>
            <a:r>
              <a:rPr lang="cs-CZ" sz="2800" b="1" dirty="0" smtClean="0">
                <a:solidFill>
                  <a:srgbClr val="0000FF"/>
                </a:solidFill>
              </a:rPr>
              <a:t>O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</a:t>
            </a:r>
            <a:r>
              <a:rPr lang="cs-CZ" sz="2800" b="1" dirty="0" smtClean="0">
                <a:solidFill>
                  <a:srgbClr val="0000FF"/>
                </a:solidFill>
              </a:rPr>
              <a:t>)&gt; estery &gt; Montánní vosk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Je udáváno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24</a:t>
            </a:r>
            <a:r>
              <a:rPr lang="cs-CZ" sz="2800" b="1" dirty="0" smtClean="0">
                <a:solidFill>
                  <a:srgbClr val="0000FF"/>
                </a:solidFill>
              </a:rPr>
              <a:t> –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 pro „</a:t>
            </a:r>
            <a:r>
              <a:rPr lang="cs-CZ" sz="2800" b="1" dirty="0" err="1" smtClean="0">
                <a:solidFill>
                  <a:srgbClr val="0000FF"/>
                </a:solidFill>
              </a:rPr>
              <a:t>Montánové</a:t>
            </a:r>
            <a:r>
              <a:rPr lang="cs-CZ" sz="2800" b="1" dirty="0" smtClean="0">
                <a:solidFill>
                  <a:srgbClr val="0000FF"/>
                </a:solidFill>
              </a:rPr>
              <a:t> kyseliny“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221088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Obsažena v těchto voscích: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Montánní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Čínský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Včelí vosk</a:t>
            </a:r>
            <a:endParaRPr lang="cs-CZ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Jak liší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a vosky?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Glyceridy</a:t>
            </a:r>
          </a:p>
          <a:p>
            <a:r>
              <a:rPr lang="cs-CZ" sz="3200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r>
              <a:rPr lang="cs-CZ" b="1" u="sng" dirty="0" smtClean="0">
                <a:solidFill>
                  <a:srgbClr val="008000"/>
                </a:solidFill>
              </a:rPr>
              <a:t>Nenasycené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Konjugované</a:t>
            </a:r>
            <a:endParaRPr lang="cs-CZ" sz="4000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Alkoholy s delším alifatickým řetězcem (cca. C &gt; 15)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Vyskytují se i vosky na bázi DIOLŮ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Vyšší mastné kyseliny (cca. &gt; 15 C), většinou NASYCENÉ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2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cca. 62- 68 %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cca. 22-26 %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Parafíny – 0,5 %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Volné vyšší alkoholy, ketony, pryskyřice – zbytek do 100 % hmot.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443711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Vyšší bod tání – cca. 82 – 95 °C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Dosti tvrdý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3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Možnosti přípravy MODIFIKOVANÝCH PRODUKTŮ</a:t>
            </a:r>
            <a:endParaRPr lang="cs-CZ" sz="32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ZMÝDELNĚNÍ  i částečné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vznik solí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</a:t>
            </a:r>
            <a:r>
              <a:rPr lang="cs-CZ" sz="3200" b="1" dirty="0" smtClean="0">
                <a:solidFill>
                  <a:srgbClr val="0000FF"/>
                </a:solidFill>
              </a:rPr>
              <a:t> či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+2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esterifikace s dioly (</a:t>
            </a:r>
            <a:r>
              <a:rPr lang="cs-CZ" sz="3200" b="1" dirty="0" err="1" smtClean="0">
                <a:solidFill>
                  <a:srgbClr val="0000FF"/>
                </a:solidFill>
              </a:rPr>
              <a:t>etylénglykol</a:t>
            </a:r>
            <a:r>
              <a:rPr lang="cs-CZ" sz="3200" b="1" dirty="0" smtClean="0">
                <a:solidFill>
                  <a:srgbClr val="0000FF"/>
                </a:solidFill>
              </a:rPr>
              <a:t>) a trioly (glycerin)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Řada vosků LICOWAX  firmy </a:t>
            </a:r>
            <a:r>
              <a:rPr lang="cs-CZ" sz="3200" b="1" dirty="0" err="1" smtClean="0">
                <a:solidFill>
                  <a:srgbClr val="008000"/>
                </a:solidFill>
              </a:rPr>
              <a:t>Clariant</a:t>
            </a:r>
            <a:endParaRPr lang="cs-CZ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4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8" name="Obrázek 7" descr="img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64221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5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70575" y="830826"/>
            <a:ext cx="8449896" cy="51904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6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Obecně tam, kde je potřeba lesklý a relativně tvrdý nános (povrch)</a:t>
            </a:r>
          </a:p>
          <a:p>
            <a:pPr lvl="1" algn="just"/>
            <a:r>
              <a:rPr lang="cs-CZ" dirty="0" smtClean="0"/>
              <a:t>Leštěnky na auta – cca. třetina světové spotřeby </a:t>
            </a:r>
          </a:p>
          <a:p>
            <a:pPr lvl="1" algn="just"/>
            <a:r>
              <a:rPr lang="cs-CZ" dirty="0" smtClean="0"/>
              <a:t>Krémy na boty</a:t>
            </a:r>
          </a:p>
          <a:p>
            <a:pPr lvl="1" algn="just"/>
            <a:r>
              <a:rPr lang="cs-CZ" dirty="0" smtClean="0"/>
              <a:t>Mazivo při zpracování plastů</a:t>
            </a:r>
          </a:p>
          <a:p>
            <a:pPr lvl="1" algn="just"/>
            <a:r>
              <a:rPr lang="cs-CZ" dirty="0" smtClean="0"/>
              <a:t>Náhrada či modifikace včelího vosku</a:t>
            </a:r>
          </a:p>
          <a:p>
            <a:pPr lvl="1" algn="just"/>
            <a:r>
              <a:rPr lang="cs-CZ" dirty="0" smtClean="0"/>
              <a:t>……………….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ZPÁTKY K ROSTLINÁM!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voskovitý povlak na karnaubské palmě, rostoucí v Brazílii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Usušené listy &gt; mechanické oddělení &gt; přetavení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Myricil</a:t>
            </a:r>
            <a:r>
              <a:rPr lang="cs-CZ" b="1" dirty="0" err="1" smtClean="0">
                <a:solidFill>
                  <a:srgbClr val="FF0000"/>
                </a:solidFill>
              </a:rPr>
              <a:t>cerotát</a:t>
            </a:r>
            <a:r>
              <a:rPr lang="cs-CZ" b="1" dirty="0" smtClean="0">
                <a:solidFill>
                  <a:srgbClr val="C00000"/>
                </a:solidFill>
              </a:rPr>
              <a:t> – hlavní složka (cca. 80 % hmot.)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C</a:t>
            </a:r>
            <a:r>
              <a:rPr lang="cs-CZ" b="1" baseline="-25000" dirty="0" smtClean="0">
                <a:solidFill>
                  <a:srgbClr val="0000FF"/>
                </a:solidFill>
              </a:rPr>
              <a:t>30</a:t>
            </a:r>
            <a:r>
              <a:rPr lang="cs-CZ" b="1" dirty="0" smtClean="0">
                <a:solidFill>
                  <a:srgbClr val="0000FF"/>
                </a:solidFill>
              </a:rPr>
              <a:t>H</a:t>
            </a:r>
            <a:r>
              <a:rPr lang="cs-CZ" b="1" baseline="-25000" dirty="0" smtClean="0">
                <a:solidFill>
                  <a:srgbClr val="0000FF"/>
                </a:solidFill>
              </a:rPr>
              <a:t>61</a:t>
            </a:r>
            <a:r>
              <a:rPr lang="cs-CZ" b="1" dirty="0" smtClean="0">
                <a:solidFill>
                  <a:srgbClr val="0000FF"/>
                </a:solidFill>
              </a:rPr>
              <a:t>OO</a:t>
            </a:r>
            <a:r>
              <a:rPr lang="cs-CZ" b="1" i="1" dirty="0" smtClean="0">
                <a:solidFill>
                  <a:srgbClr val="FF0000"/>
                </a:solidFill>
              </a:rPr>
              <a:t>C</a:t>
            </a:r>
            <a:r>
              <a:rPr lang="cs-CZ" b="1" i="1" baseline="-25000" dirty="0" smtClean="0">
                <a:solidFill>
                  <a:srgbClr val="FF0000"/>
                </a:solidFill>
              </a:rPr>
              <a:t>25</a:t>
            </a:r>
            <a:r>
              <a:rPr lang="cs-CZ" b="1" i="1" dirty="0" smtClean="0">
                <a:solidFill>
                  <a:srgbClr val="FF0000"/>
                </a:solidFill>
              </a:rPr>
              <a:t>H</a:t>
            </a:r>
            <a:r>
              <a:rPr lang="cs-CZ" b="1" i="1" baseline="-25000" dirty="0" smtClean="0">
                <a:solidFill>
                  <a:srgbClr val="FF0000"/>
                </a:solidFill>
              </a:rPr>
              <a:t>51</a:t>
            </a:r>
            <a:r>
              <a:rPr lang="cs-CZ" b="1" i="1" dirty="0" smtClean="0">
                <a:solidFill>
                  <a:srgbClr val="FF0000"/>
                </a:solidFill>
              </a:rPr>
              <a:t>O </a:t>
            </a:r>
            <a:r>
              <a:rPr lang="cs-CZ" b="1" i="1" u="sng" dirty="0" smtClean="0">
                <a:solidFill>
                  <a:srgbClr val="7030A0"/>
                </a:solidFill>
              </a:rPr>
              <a:t>(ve VČELÍM VOSKU je udávána jak tato kyselina, tak alkohol)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008000"/>
              </a:solidFill>
            </a:endParaRPr>
          </a:p>
          <a:p>
            <a:endParaRPr lang="cs-CZ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2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b="1" dirty="0" smtClean="0"/>
              <a:t>Vysoký bod tání, cca. 81 – 86 °C</a:t>
            </a:r>
          </a:p>
          <a:p>
            <a:r>
              <a:rPr lang="cs-CZ" sz="2400" b="1" dirty="0" smtClean="0"/>
              <a:t>Přídavek zvyšuje </a:t>
            </a:r>
            <a:r>
              <a:rPr lang="cs-CZ" sz="2400" b="1" dirty="0" err="1" smtClean="0"/>
              <a:t>b.t</a:t>
            </a:r>
            <a:r>
              <a:rPr lang="cs-CZ" sz="2400" b="1" dirty="0" smtClean="0"/>
              <a:t>. a tvrdost jiných vosků, podobně jako montánní vosk</a:t>
            </a:r>
          </a:p>
          <a:p>
            <a:r>
              <a:rPr lang="cs-CZ" sz="2400" b="1" dirty="0" smtClean="0"/>
              <a:t>Za normální teploty rozpustný v </a:t>
            </a:r>
            <a:r>
              <a:rPr lang="cs-CZ" sz="2400" b="1" dirty="0" err="1" smtClean="0"/>
              <a:t>diisopropyléteru</a:t>
            </a:r>
            <a:r>
              <a:rPr lang="cs-CZ" sz="2400" b="1" dirty="0" smtClean="0"/>
              <a:t> a chloroformu, za horka v </a:t>
            </a:r>
            <a:r>
              <a:rPr lang="cs-CZ" sz="2400" b="1" dirty="0" err="1" smtClean="0"/>
              <a:t>EtOH</a:t>
            </a:r>
            <a:r>
              <a:rPr lang="cs-CZ" sz="2400" b="1" dirty="0" smtClean="0"/>
              <a:t>, terpentýnu, ketonech, …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Použití pro zvýšení tvrdosti a tepelné odolnosti jiných vosků, např. včelího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Leštidla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Potahy na léčiva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Separační prostředek při zpracování plastů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3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1734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92" y="1124744"/>
            <a:ext cx="55183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Další látky řazené mezi vosky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/>
              <a:t>Lanolín</a:t>
            </a:r>
            <a:r>
              <a:rPr lang="cs-CZ" dirty="0" smtClean="0"/>
              <a:t> – z odpadu po čištění ovčí vlny</a:t>
            </a:r>
          </a:p>
          <a:p>
            <a:r>
              <a:rPr lang="cs-CZ" b="1" dirty="0" smtClean="0"/>
              <a:t>Japonský vosk </a:t>
            </a:r>
            <a:r>
              <a:rPr lang="cs-CZ" dirty="0" smtClean="0"/>
              <a:t>– z plodů stromu</a:t>
            </a:r>
          </a:p>
          <a:p>
            <a:r>
              <a:rPr lang="cs-CZ" b="1" dirty="0" smtClean="0"/>
              <a:t>Čínský vosk </a:t>
            </a:r>
            <a:r>
              <a:rPr lang="cs-CZ" dirty="0" smtClean="0"/>
              <a:t>– sekret hmyzu</a:t>
            </a:r>
          </a:p>
          <a:p>
            <a:r>
              <a:rPr lang="cs-CZ" b="1" dirty="0" smtClean="0"/>
              <a:t>Vorvanina</a:t>
            </a:r>
            <a:r>
              <a:rPr lang="cs-CZ" dirty="0" smtClean="0"/>
              <a:t> – lebeční dutina vorvaně obrovského</a:t>
            </a:r>
          </a:p>
          <a:p>
            <a:r>
              <a:rPr lang="cs-CZ" b="1" dirty="0" err="1" smtClean="0"/>
              <a:t>Espartový</a:t>
            </a:r>
            <a:r>
              <a:rPr lang="cs-CZ" b="1" dirty="0" smtClean="0"/>
              <a:t> vosk </a:t>
            </a:r>
            <a:r>
              <a:rPr lang="cs-CZ" dirty="0" smtClean="0"/>
              <a:t>– ochranný povlak na trávě </a:t>
            </a:r>
            <a:r>
              <a:rPr lang="cs-CZ" dirty="0" err="1" smtClean="0"/>
              <a:t>espartové</a:t>
            </a:r>
            <a:endParaRPr lang="cs-CZ" dirty="0" smtClean="0"/>
          </a:p>
          <a:p>
            <a:r>
              <a:rPr lang="cs-CZ" dirty="0" smtClean="0"/>
              <a:t>………………..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Necháme to k POLYTERPENŮM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Přírodní gumy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Proč jsou asi </a:t>
            </a:r>
            <a:r>
              <a:rPr lang="cs-CZ" sz="3200" b="1" dirty="0" smtClean="0">
                <a:solidFill>
                  <a:srgbClr val="0000FF"/>
                </a:solidFill>
              </a:rPr>
              <a:t>oleje kapalné </a:t>
            </a:r>
            <a:r>
              <a:rPr lang="cs-CZ" sz="3200" b="1" dirty="0" smtClean="0">
                <a:solidFill>
                  <a:srgbClr val="FF0000"/>
                </a:solidFill>
              </a:rPr>
              <a:t>a vosky tuhé </a:t>
            </a:r>
            <a:r>
              <a:rPr lang="cs-CZ" sz="3200" b="1" dirty="0" smtClean="0">
                <a:solidFill>
                  <a:schemeClr val="tx1"/>
                </a:solidFill>
              </a:rPr>
              <a:t>(za normální teploty)?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b="1" u="sng" dirty="0" smtClean="0">
                <a:solidFill>
                  <a:srgbClr val="0000FF"/>
                </a:solidFill>
              </a:rPr>
              <a:t>Nenasycené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Konjugované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Jaká je pohyblivost okolo DVOJNÉ vazby?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 toto ovlivní možnost krystalizace?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mastné kyseliny (cca. &gt; 15 C), většinou NASYCENÉ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Jaká je pohyblivost okolo JEDNODUCHÉ vazby?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toto ovlivní možnost krystalizace?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KRYSTALIZUJÍ POLYOLEFINY ?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Od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k </a:t>
            </a:r>
            <a:r>
              <a:rPr lang="cs-CZ" sz="3200" b="1" dirty="0" smtClean="0">
                <a:solidFill>
                  <a:srgbClr val="C00000"/>
                </a:solidFill>
              </a:rPr>
              <a:t>VOSKU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RICINOVÝ OLEJ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Oil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7824" y="176473"/>
            <a:ext cx="2063709" cy="45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14127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TŘI DVOJNÉ VAZBY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6804248" y="19888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92080" y="32849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HYDROGENACE</a:t>
            </a:r>
            <a:endParaRPr lang="cs-CZ" sz="3200" b="1" dirty="0">
              <a:solidFill>
                <a:srgbClr val="008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04248" y="37890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75856" y="501317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VOSK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 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Wax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37890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Volné –OH skupiny zůstávají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4355976" y="3717032"/>
            <a:ext cx="93610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Něco mezi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0000FF"/>
                </a:solidFill>
              </a:rPr>
              <a:t>OLEJEM</a:t>
            </a:r>
            <a:r>
              <a:rPr lang="cs-CZ" sz="3200" b="1" dirty="0" smtClean="0">
                <a:solidFill>
                  <a:srgbClr val="FF0000"/>
                </a:solidFill>
              </a:rPr>
              <a:t> a </a:t>
            </a:r>
            <a:r>
              <a:rPr lang="cs-CZ" sz="3200" b="1" dirty="0" smtClean="0">
                <a:solidFill>
                  <a:srgbClr val="C00000"/>
                </a:solidFill>
              </a:rPr>
              <a:t>VOSKEM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LŮJ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eng.Tallow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41277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JEDNA DVOJNÁ VAZBA ( 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Olejová) + dvě nasycené mastné kyseliny (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Stearová)</a:t>
            </a:r>
            <a:endParaRPr lang="cs-CZ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128792" cy="29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395536" y="5301208"/>
            <a:ext cx="84969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Na co byl používán v minulosti a na co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lze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použít dnes?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Produkty</a:t>
            </a:r>
            <a:endParaRPr lang="cs-CZ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Obnovitelné zdroje</a:t>
            </a:r>
          </a:p>
          <a:p>
            <a:pPr lvl="2"/>
            <a:r>
              <a:rPr lang="cs-CZ" b="1" i="1" dirty="0" smtClean="0">
                <a:solidFill>
                  <a:srgbClr val="FF0000"/>
                </a:solidFill>
              </a:rPr>
              <a:t>Živočišný původ (výjimečně) </a:t>
            </a:r>
          </a:p>
          <a:p>
            <a:pPr lvl="2"/>
            <a:r>
              <a:rPr lang="cs-CZ" b="1" u="sng" dirty="0" smtClean="0">
                <a:solidFill>
                  <a:srgbClr val="FF0000"/>
                </a:solidFill>
              </a:rPr>
              <a:t>Rostlinný původ (převažuje)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NEOBNOVITELNÉ ZDROJE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</a:p>
          <a:p>
            <a:pPr algn="ctr">
              <a:buNone/>
            </a:pPr>
            <a:r>
              <a:rPr lang="cs-CZ" sz="2600" b="1" u="sng" dirty="0" smtClean="0">
                <a:solidFill>
                  <a:srgbClr val="C00000"/>
                </a:solidFill>
              </a:rPr>
              <a:t>Proč zařazujeme i vosky?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Řada z nich má </a:t>
            </a:r>
            <a:r>
              <a:rPr lang="cs-CZ" sz="2600" b="1" u="sng" dirty="0" smtClean="0">
                <a:solidFill>
                  <a:srgbClr val="C00000"/>
                </a:solidFill>
              </a:rPr>
              <a:t>molekulovou hmotnost v oligomerní oblasti </a:t>
            </a:r>
            <a:r>
              <a:rPr lang="cs-CZ" sz="2600" b="1" dirty="0" smtClean="0">
                <a:solidFill>
                  <a:srgbClr val="C00000"/>
                </a:solidFill>
              </a:rPr>
              <a:t>a řadu z nich lze vyrobit </a:t>
            </a:r>
            <a:r>
              <a:rPr lang="cs-CZ" sz="2600" b="1" u="sng" dirty="0" smtClean="0">
                <a:solidFill>
                  <a:srgbClr val="C00000"/>
                </a:solidFill>
              </a:rPr>
              <a:t>polymerací alkenů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img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208912" cy="5960285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4572000" y="548680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508104" y="476672"/>
            <a:ext cx="936104" cy="86409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95536" y="4509120"/>
            <a:ext cx="828092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580112" y="4581128"/>
            <a:ext cx="1008112" cy="1512168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572000" y="5013176"/>
            <a:ext cx="936104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2694</Words>
  <Application>Microsoft Office PowerPoint</Application>
  <PresentationFormat>Předvádění na obrazovce (4:3)</PresentationFormat>
  <Paragraphs>504</Paragraphs>
  <Slides>49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Default Design</vt:lpstr>
      <vt:lpstr>PŘÍRODNÍ POLYMERY Vosky, přírodní gumy </vt:lpstr>
      <vt:lpstr>Snímek 2</vt:lpstr>
      <vt:lpstr>Tuky – jen pro oživení paměti z minulé přednášky</vt:lpstr>
      <vt:lpstr>Jak liší oleje a vosky?</vt:lpstr>
      <vt:lpstr>Proč jsou asi oleje kapalné a vosky tuhé (za normální teploty)?</vt:lpstr>
      <vt:lpstr>Od OLEJE k VOSKU RICINOVÝ OLEJ (eng. Castor Oil)</vt:lpstr>
      <vt:lpstr>Něco mezi  OLEJEM a VOSKEM LŮJ (eng.Tallow)</vt:lpstr>
      <vt:lpstr>Produkty</vt:lpstr>
      <vt:lpstr>Snímek 9</vt:lpstr>
      <vt:lpstr>Včeličky, tak nám přistál Boeing</vt:lpstr>
      <vt:lpstr>VČELÍ VOSK</vt:lpstr>
      <vt:lpstr>Snímek 12</vt:lpstr>
      <vt:lpstr>Snímek 13</vt:lpstr>
      <vt:lpstr>Snímek 14</vt:lpstr>
      <vt:lpstr>VČELÍ VOSK</vt:lpstr>
      <vt:lpstr>Snímek 16</vt:lpstr>
      <vt:lpstr>Snímek 17</vt:lpstr>
      <vt:lpstr>VČELÍ VOSK  VLASTNOSTI</vt:lpstr>
      <vt:lpstr>VČELÍ VOSK modifikace</vt:lpstr>
      <vt:lpstr>VČELÍ VOSK  v historii</vt:lpstr>
      <vt:lpstr>Snímek 21</vt:lpstr>
      <vt:lpstr>VČELÍ VOSK  v moderním světě</vt:lpstr>
      <vt:lpstr>VČELÍ VOSK - kontrola pravosti</vt:lpstr>
      <vt:lpstr>Teď prudce změníme směr zájmu!</vt:lpstr>
      <vt:lpstr>Ozokerit v historii</vt:lpstr>
      <vt:lpstr>Ozokerit v současnosti</vt:lpstr>
      <vt:lpstr>CERESIN 1</vt:lpstr>
      <vt:lpstr>CERESIN 2</vt:lpstr>
      <vt:lpstr>CERESIN 3 - použití</vt:lpstr>
      <vt:lpstr>PARAFÍN </vt:lpstr>
      <vt:lpstr>PARAFÍN 2</vt:lpstr>
      <vt:lpstr>PARAFÍN 3</vt:lpstr>
      <vt:lpstr>PARAFÍN 4</vt:lpstr>
      <vt:lpstr>PARAFÍN 5</vt:lpstr>
      <vt:lpstr>PARAFÍN 6 ČSN 65 7115</vt:lpstr>
      <vt:lpstr>Mikrokrystalický vosk Opět produkt získávaný při destilaci ropy  </vt:lpstr>
      <vt:lpstr>Mikrokrystalický vosk použití – podobné jako parafín</vt:lpstr>
      <vt:lpstr>MŮJ OBLÍBENÝ VOSK  MONTÁNNÍ VOSK</vt:lpstr>
      <vt:lpstr>MONTÁNNÍ VOSK 1</vt:lpstr>
      <vt:lpstr>MONTÁNNÍ VOSK 2</vt:lpstr>
      <vt:lpstr>MONTÁNNÍ VOSK 3</vt:lpstr>
      <vt:lpstr>MONTÁNNÍ VOSK 4</vt:lpstr>
      <vt:lpstr>MONTÁNNÍ VOSK 5</vt:lpstr>
      <vt:lpstr>MONTÁNNÍ VOSK 6</vt:lpstr>
      <vt:lpstr>ZPÁTKY K ROSTLINÁM! Karnaubský vosk 1</vt:lpstr>
      <vt:lpstr>Karnaubský vosk 2 </vt:lpstr>
      <vt:lpstr>Karnaubský vosk 3 </vt:lpstr>
      <vt:lpstr>Další látky řazené mezi vosky</vt:lpstr>
      <vt:lpstr>Přírodní gumy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266</cp:revision>
  <dcterms:created xsi:type="dcterms:W3CDTF">2008-02-10T16:41:08Z</dcterms:created>
  <dcterms:modified xsi:type="dcterms:W3CDTF">2013-10-03T06:06:43Z</dcterms:modified>
</cp:coreProperties>
</file>