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99" r:id="rId3"/>
    <p:sldId id="400" r:id="rId4"/>
    <p:sldId id="401" r:id="rId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lymer.cz/" TargetMode="External"/><Relationship Id="rId2" Type="http://schemas.openxmlformats.org/officeDocument/2006/relationships/hyperlink" Target="mailto:ladislav.pospisil@polymer.cz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gascontrolplast.cz/" TargetMode="External"/><Relationship Id="rId4" Type="http://schemas.openxmlformats.org/officeDocument/2006/relationships/hyperlink" Target="mailto:pospisil@gascontrolplast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88640"/>
            <a:ext cx="8640960" cy="2304256"/>
          </a:xfrm>
        </p:spPr>
        <p:txBody>
          <a:bodyPr/>
          <a:lstStyle/>
          <a:p>
            <a:pPr eaLnBrk="1" hangingPunct="1"/>
            <a:r>
              <a:rPr lang="sk-SK" b="1" dirty="0" smtClean="0">
                <a:solidFill>
                  <a:srgbClr val="FF0000"/>
                </a:solidFill>
              </a:rPr>
              <a:t>PŘÍRODNÍ POLYMERY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sz="6000" b="1" dirty="0" err="1" smtClean="0">
                <a:solidFill>
                  <a:srgbClr val="008000"/>
                </a:solidFill>
              </a:rPr>
              <a:t>Taraxacum</a:t>
            </a:r>
            <a:r>
              <a:rPr lang="sk-SK" sz="6000" b="1" dirty="0" smtClean="0">
                <a:solidFill>
                  <a:srgbClr val="008000"/>
                </a:solidFill>
              </a:rPr>
              <a:t> </a:t>
            </a:r>
            <a:r>
              <a:rPr lang="sk-SK" sz="6000" b="1" dirty="0" err="1" smtClean="0">
                <a:solidFill>
                  <a:srgbClr val="008000"/>
                </a:solidFill>
              </a:rPr>
              <a:t>kok-saghyz</a:t>
            </a:r>
            <a:r>
              <a:rPr lang="sk-SK" sz="6000" b="1" dirty="0" smtClean="0">
                <a:solidFill>
                  <a:srgbClr val="008000"/>
                </a:solidFill>
              </a:rPr>
              <a:t/>
            </a:r>
            <a:br>
              <a:rPr lang="sk-SK" sz="6000" b="1" dirty="0" smtClean="0">
                <a:solidFill>
                  <a:srgbClr val="008000"/>
                </a:solidFill>
              </a:rPr>
            </a:br>
            <a:r>
              <a:rPr lang="sk-SK" sz="6000" b="1" dirty="0" smtClean="0">
                <a:solidFill>
                  <a:srgbClr val="008000"/>
                </a:solidFill>
              </a:rPr>
              <a:t>znovu na </a:t>
            </a:r>
            <a:r>
              <a:rPr lang="sk-SK" sz="6000" b="1" dirty="0" err="1" smtClean="0">
                <a:solidFill>
                  <a:srgbClr val="008000"/>
                </a:solidFill>
              </a:rPr>
              <a:t>scéně</a:t>
            </a:r>
            <a:r>
              <a:rPr lang="sk-SK" sz="6000" b="1" smtClean="0">
                <a:solidFill>
                  <a:srgbClr val="008000"/>
                </a:solidFill>
              </a:rPr>
              <a:t>!</a:t>
            </a:r>
            <a:endParaRPr lang="sk-SK" b="1" dirty="0" smtClean="0">
              <a:solidFill>
                <a:srgbClr val="008000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636912"/>
            <a:ext cx="6400800" cy="3600400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</a:p>
          <a:p>
            <a:pPr eaLnBrk="1" hangingPunct="1"/>
            <a:r>
              <a:rPr lang="cs-CZ" sz="2400" dirty="0" err="1" smtClean="0">
                <a:hlinkClick r:id="rId2"/>
              </a:rPr>
              <a:t>ladislav.pospisil</a:t>
            </a:r>
            <a:r>
              <a:rPr lang="cs-CZ" sz="2400" dirty="0" smtClean="0">
                <a:hlinkClick r:id="rId2"/>
              </a:rPr>
              <a:t>@polymer.</a:t>
            </a:r>
            <a:r>
              <a:rPr lang="cs-CZ" sz="2400" dirty="0" err="1" smtClean="0">
                <a:hlinkClick r:id="rId2"/>
              </a:rPr>
              <a:t>cz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  </a:t>
            </a:r>
            <a:r>
              <a:rPr lang="cs-CZ" sz="2400" dirty="0" smtClean="0">
                <a:solidFill>
                  <a:srgbClr val="0000FF"/>
                </a:solidFill>
                <a:hlinkClick r:id="rId3"/>
              </a:rPr>
              <a:t>www.polymer.</a:t>
            </a:r>
            <a:r>
              <a:rPr lang="cs-CZ" sz="2400" dirty="0" err="1" smtClean="0">
                <a:solidFill>
                  <a:srgbClr val="0000FF"/>
                </a:solidFill>
                <a:hlinkClick r:id="rId3"/>
              </a:rPr>
              <a:t>cz</a:t>
            </a:r>
            <a:endParaRPr lang="cs-CZ" sz="24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pospisil</a:t>
            </a:r>
            <a:r>
              <a:rPr lang="cs-CZ" sz="2400" dirty="0" smtClean="0">
                <a:solidFill>
                  <a:srgbClr val="C00000"/>
                </a:solidFill>
                <a:hlinkClick r:id="rId4"/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  <a:hlinkClick r:id="rId4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dirty="0" smtClean="0">
                <a:solidFill>
                  <a:srgbClr val="C00000"/>
                </a:solidFill>
                <a:hlinkClick r:id="rId5"/>
              </a:rPr>
              <a:t>www.</a:t>
            </a:r>
            <a:r>
              <a:rPr lang="cs-CZ" sz="2400" dirty="0" err="1" smtClean="0">
                <a:solidFill>
                  <a:srgbClr val="C00000"/>
                </a:solidFill>
                <a:hlinkClick r:id="rId5"/>
              </a:rPr>
              <a:t>gascontrolplast.cz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/>
            <a:r>
              <a:rPr lang="cs-CZ" sz="2400" b="1" dirty="0" smtClean="0">
                <a:solidFill>
                  <a:srgbClr val="C00000"/>
                </a:solidFill>
              </a:rPr>
              <a:t>UČO:29716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10. 10. 2013</a:t>
            </a:r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sz="2800" b="1" dirty="0" smtClean="0"/>
              <a:t>Jsou obsaženy v cca. 2000 rostlinách z různých geografických oblastí</a:t>
            </a:r>
          </a:p>
          <a:p>
            <a:r>
              <a:rPr lang="cs-CZ" sz="2800" b="1" dirty="0" smtClean="0"/>
              <a:t>Stromy, keře, byliny</a:t>
            </a:r>
          </a:p>
          <a:p>
            <a:r>
              <a:rPr lang="cs-CZ" sz="2800" b="1" u="sng" dirty="0" smtClean="0">
                <a:solidFill>
                  <a:srgbClr val="FF0000"/>
                </a:solidFill>
              </a:rPr>
              <a:t>NEJDŮLEŽITĚJŠÍ JE STROM</a:t>
            </a:r>
            <a:r>
              <a:rPr lang="cs-CZ" sz="2800" b="1" dirty="0" smtClean="0">
                <a:solidFill>
                  <a:srgbClr val="FF0000"/>
                </a:solidFill>
              </a:rPr>
              <a:t>: kaučukovník </a:t>
            </a:r>
            <a:r>
              <a:rPr lang="cs-CZ" sz="2800" b="1" i="1" dirty="0" err="1" smtClean="0">
                <a:solidFill>
                  <a:srgbClr val="FF0000"/>
                </a:solidFill>
              </a:rPr>
              <a:t>Hevea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b="1" i="1" dirty="0" err="1" smtClean="0">
                <a:solidFill>
                  <a:srgbClr val="FF0000"/>
                </a:solidFill>
              </a:rPr>
              <a:t>brasiliensis</a:t>
            </a:r>
            <a:endParaRPr lang="cs-CZ" sz="2800" b="1" i="1" dirty="0" smtClean="0">
              <a:solidFill>
                <a:srgbClr val="FF0000"/>
              </a:solidFill>
            </a:endParaRPr>
          </a:p>
          <a:p>
            <a:r>
              <a:rPr lang="cs-CZ" sz="2800" b="1" i="1" u="sng" dirty="0" smtClean="0">
                <a:solidFill>
                  <a:srgbClr val="008000"/>
                </a:solidFill>
              </a:rPr>
              <a:t>NADĚJNÁ BYLINA</a:t>
            </a:r>
            <a:r>
              <a:rPr lang="cs-CZ" sz="2800" b="1" i="1" dirty="0" smtClean="0">
                <a:solidFill>
                  <a:srgbClr val="008000"/>
                </a:solidFill>
              </a:rPr>
              <a:t>: </a:t>
            </a:r>
            <a:r>
              <a:rPr lang="cs-CZ" sz="2800" b="1" i="1" dirty="0" err="1" smtClean="0">
                <a:solidFill>
                  <a:srgbClr val="008000"/>
                </a:solidFill>
              </a:rPr>
              <a:t>Taraxacum</a:t>
            </a:r>
            <a:r>
              <a:rPr lang="cs-CZ" sz="2800" b="1" i="1" dirty="0" smtClean="0">
                <a:solidFill>
                  <a:srgbClr val="008000"/>
                </a:solidFill>
              </a:rPr>
              <a:t> kok-</a:t>
            </a:r>
            <a:r>
              <a:rPr lang="cs-CZ" sz="2800" b="1" i="1" dirty="0" err="1" smtClean="0">
                <a:solidFill>
                  <a:srgbClr val="008000"/>
                </a:solidFill>
              </a:rPr>
              <a:t>saghyz</a:t>
            </a:r>
            <a:r>
              <a:rPr lang="cs-CZ" sz="2800" b="1" i="1" dirty="0" smtClean="0">
                <a:solidFill>
                  <a:srgbClr val="008000"/>
                </a:solidFill>
              </a:rPr>
              <a:t> </a:t>
            </a:r>
            <a:r>
              <a:rPr lang="cs-CZ" sz="2800" b="1" i="1" dirty="0" smtClean="0">
                <a:solidFill>
                  <a:srgbClr val="008000"/>
                </a:solidFill>
              </a:rPr>
              <a:t>(s ním bylo experimentováno i na VÚMCH,  nyní PIB a políčka byla v Brně na Riviéře)</a:t>
            </a:r>
          </a:p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cs-CZ" sz="2800" b="1" dirty="0" smtClean="0">
                <a:solidFill>
                  <a:srgbClr val="FF0000"/>
                </a:solidFill>
              </a:rPr>
              <a:t>POLYTERPENY = POLYISOPRENY</a:t>
            </a:r>
          </a:p>
          <a:p>
            <a:pPr algn="ctr" eaLnBrk="0" hangingPunct="0"/>
            <a:r>
              <a:rPr kumimoji="0" lang="cs-CZ" sz="2800" b="1" i="0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Výskyt v přírodě</a:t>
            </a:r>
            <a:endParaRPr kumimoji="0" lang="cs-CZ" sz="28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cs-CZ" sz="28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Obrázek 9" descr="708px-Taraxacum_kok-saghy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9679" y="575864"/>
            <a:ext cx="6744642" cy="5706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10. 10. 2013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5 2013 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cs-CZ" sz="28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ázek 6" descr="img6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539552" y="260648"/>
            <a:ext cx="4968552" cy="602203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5868144" y="548680"/>
            <a:ext cx="28803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err="1" smtClean="0">
                <a:solidFill>
                  <a:srgbClr val="FF0000"/>
                </a:solidFill>
              </a:rPr>
              <a:t>Taraxacum</a:t>
            </a:r>
            <a:r>
              <a:rPr lang="cs-CZ" sz="2400" b="1" i="1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</a:rPr>
              <a:t>kok-</a:t>
            </a:r>
            <a:r>
              <a:rPr lang="cs-CZ" sz="2400" b="1" i="1" dirty="0" err="1" smtClean="0">
                <a:solidFill>
                  <a:srgbClr val="FF0000"/>
                </a:solidFill>
              </a:rPr>
              <a:t>saghyz</a:t>
            </a:r>
            <a:endParaRPr lang="cs-CZ" sz="24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b="1" i="1" dirty="0" smtClean="0">
                <a:solidFill>
                  <a:srgbClr val="008000"/>
                </a:solidFill>
              </a:rPr>
              <a:t> Není žádná pampeliška, ač vypadá podobně</a:t>
            </a:r>
          </a:p>
          <a:p>
            <a:pPr>
              <a:buFont typeface="Arial" pitchFamily="34" charset="0"/>
              <a:buChar char="•"/>
            </a:pPr>
            <a:r>
              <a:rPr lang="cs-CZ" sz="2400" b="1" i="1" dirty="0" smtClean="0">
                <a:solidFill>
                  <a:srgbClr val="008000"/>
                </a:solidFill>
              </a:rPr>
              <a:t> Latex je v kořenu (tvoří v něm 10 - 20 %)</a:t>
            </a:r>
          </a:p>
          <a:p>
            <a:pPr>
              <a:buFont typeface="Arial" pitchFamily="34" charset="0"/>
              <a:buChar char="•"/>
            </a:pPr>
            <a:r>
              <a:rPr lang="cs-CZ" sz="2400" b="1" i="1" dirty="0" smtClean="0">
                <a:solidFill>
                  <a:srgbClr val="008000"/>
                </a:solidFill>
              </a:rPr>
              <a:t> Výnos je udáván cca. 200 kg/ha (hektar)</a:t>
            </a:r>
          </a:p>
          <a:p>
            <a:pPr>
              <a:buFont typeface="Arial" pitchFamily="34" charset="0"/>
              <a:buChar char="•"/>
            </a:pPr>
            <a:r>
              <a:rPr lang="cs-CZ" sz="2400" b="1" i="1" dirty="0" smtClean="0">
                <a:solidFill>
                  <a:srgbClr val="008000"/>
                </a:solidFill>
              </a:rPr>
              <a:t> Experimenty probíhaly hlavně v bývalém SSSR a v USA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168</Words>
  <Application>Microsoft Office PowerPoint</Application>
  <PresentationFormat>Předvádění na obrazovce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Default Design</vt:lpstr>
      <vt:lpstr>PŘÍRODNÍ POLYMERY Taraxacum kok-saghyz znovu na scéně!</vt:lpstr>
      <vt:lpstr>Snímek 2</vt:lpstr>
      <vt:lpstr>Snímek 3</vt:lpstr>
      <vt:lpstr>Snímek 4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331</cp:revision>
  <dcterms:created xsi:type="dcterms:W3CDTF">2008-02-10T16:41:08Z</dcterms:created>
  <dcterms:modified xsi:type="dcterms:W3CDTF">2013-10-15T09:14:46Z</dcterms:modified>
</cp:coreProperties>
</file>