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397" r:id="rId4"/>
    <p:sldId id="399" r:id="rId5"/>
    <p:sldId id="398" r:id="rId6"/>
    <p:sldId id="403" r:id="rId7"/>
    <p:sldId id="401" r:id="rId8"/>
    <p:sldId id="402" r:id="rId9"/>
    <p:sldId id="408" r:id="rId10"/>
    <p:sldId id="414" r:id="rId11"/>
    <p:sldId id="400" r:id="rId12"/>
    <p:sldId id="404" r:id="rId13"/>
    <p:sldId id="410" r:id="rId14"/>
    <p:sldId id="405" r:id="rId15"/>
    <p:sldId id="406" r:id="rId16"/>
    <p:sldId id="409" r:id="rId17"/>
    <p:sldId id="411" r:id="rId18"/>
    <p:sldId id="407" r:id="rId19"/>
    <p:sldId id="412" r:id="rId20"/>
    <p:sldId id="413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3" r:id="rId29"/>
    <p:sldId id="422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4" r:id="rId38"/>
    <p:sldId id="431" r:id="rId39"/>
    <p:sldId id="432" r:id="rId40"/>
    <p:sldId id="433" r:id="rId4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%C4%9B%C5%BEk%C3%A9_kovy" TargetMode="External"/><Relationship Id="rId2" Type="http://schemas.openxmlformats.org/officeDocument/2006/relationships/hyperlink" Target="http://cs.wikipedia.org/w/index.php?title=Leonardit&amp;action=edit&amp;redlink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Vosk" TargetMode="External"/><Relationship Id="rId13" Type="http://schemas.openxmlformats.org/officeDocument/2006/relationships/hyperlink" Target="http://cs.wikipedia.org/wiki/Prysky%C5%99ice" TargetMode="External"/><Relationship Id="rId3" Type="http://schemas.openxmlformats.org/officeDocument/2006/relationships/hyperlink" Target="http://cs.wikipedia.org/wiki/Lignin" TargetMode="External"/><Relationship Id="rId7" Type="http://schemas.openxmlformats.org/officeDocument/2006/relationships/hyperlink" Target="http://cs.wikipedia.org/wiki/Tuky" TargetMode="External"/><Relationship Id="rId12" Type="http://schemas.openxmlformats.org/officeDocument/2006/relationships/hyperlink" Target="http://cs.wikipedia.org/wiki/Steroly" TargetMode="External"/><Relationship Id="rId17" Type="http://schemas.openxmlformats.org/officeDocument/2006/relationships/hyperlink" Target="http://cs.wikipedia.org/wiki/Holocelul%C3%B3za" TargetMode="External"/><Relationship Id="rId2" Type="http://schemas.openxmlformats.org/officeDocument/2006/relationships/hyperlink" Target="http://cs.wikipedia.org/wiki/Celul%C3%B3za" TargetMode="External"/><Relationship Id="rId16" Type="http://schemas.openxmlformats.org/officeDocument/2006/relationships/hyperlink" Target="http://cs.wikipedia.org/wiki/Polysachari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rpen" TargetMode="External"/><Relationship Id="rId11" Type="http://schemas.openxmlformats.org/officeDocument/2006/relationships/hyperlink" Target="http://cs.wikipedia.org/wiki/Listnat%C3%BD_strom" TargetMode="External"/><Relationship Id="rId5" Type="http://schemas.openxmlformats.org/officeDocument/2006/relationships/hyperlink" Target="http://cs.wikipedia.org/wiki/Organick%C3%A1_l%C3%A1tka" TargetMode="External"/><Relationship Id="rId15" Type="http://schemas.openxmlformats.org/officeDocument/2006/relationships/hyperlink" Target="http://cs.wikipedia.org/wiki/Popel" TargetMode="External"/><Relationship Id="rId10" Type="http://schemas.openxmlformats.org/officeDocument/2006/relationships/hyperlink" Target="http://cs.wikipedia.org/wiki/T%C5%99%C3%ADsloviny" TargetMode="External"/><Relationship Id="rId4" Type="http://schemas.openxmlformats.org/officeDocument/2006/relationships/hyperlink" Target="http://cs.wikipedia.org/wiki/Hemicelul%C3%B3za" TargetMode="External"/><Relationship Id="rId9" Type="http://schemas.openxmlformats.org/officeDocument/2006/relationships/hyperlink" Target="http://cs.wikipedia.org/wiki/Pektin" TargetMode="External"/><Relationship Id="rId14" Type="http://schemas.openxmlformats.org/officeDocument/2006/relationships/hyperlink" Target="http://cs.wikipedia.org/wiki/Anorganick%C3%A1_l%C3%A1tk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Polyfenoly</a:t>
            </a:r>
            <a:r>
              <a:rPr lang="cs-CZ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:</a:t>
            </a:r>
            <a:br>
              <a:rPr lang="cs-CZ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lignin, třísloviny, </a:t>
            </a:r>
            <a:r>
              <a:rPr lang="cs-CZ" sz="54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huminové</a:t>
            </a:r>
            <a:r>
              <a:rPr lang="cs-CZ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kyseliny</a:t>
            </a:r>
            <a:r>
              <a:rPr lang="cs-CZ" sz="72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17. 10. 2013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Polyfenolické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sloučeniny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Polyfenoly</a:t>
            </a:r>
            <a:r>
              <a:rPr lang="cs-CZ" sz="2800" b="1" dirty="0" smtClean="0"/>
              <a:t> </a:t>
            </a:r>
            <a:r>
              <a:rPr lang="cs-CZ" sz="2800" b="1" dirty="0" smtClean="0"/>
              <a:t>jsou skupina chemických sloučenin obsažených v rostlinách. </a:t>
            </a:r>
            <a:r>
              <a:rPr lang="cs-CZ" sz="2800" dirty="0" smtClean="0"/>
              <a:t>Jsou charakterizovány přítomností více </a:t>
            </a:r>
            <a:r>
              <a:rPr lang="cs-CZ" sz="2800" dirty="0" smtClean="0"/>
              <a:t>než jedné </a:t>
            </a:r>
            <a:r>
              <a:rPr lang="cs-CZ" sz="2800" dirty="0" smtClean="0"/>
              <a:t>fenolové jednotky nebo stavebního bloku v molekule. </a:t>
            </a:r>
            <a:endParaRPr lang="cs-CZ" sz="2800" dirty="0" smtClean="0"/>
          </a:p>
          <a:p>
            <a:r>
              <a:rPr lang="cs-CZ" sz="2800" b="1" dirty="0" err="1" smtClean="0">
                <a:solidFill>
                  <a:srgbClr val="FF0000"/>
                </a:solidFill>
              </a:rPr>
              <a:t>Polyfenoly</a:t>
            </a:r>
            <a:r>
              <a:rPr lang="cs-CZ" sz="2800" dirty="0" smtClean="0"/>
              <a:t> </a:t>
            </a:r>
            <a:r>
              <a:rPr lang="cs-CZ" sz="2800" dirty="0" smtClean="0"/>
              <a:t>se obecně dělí </a:t>
            </a:r>
            <a:r>
              <a:rPr lang="cs-CZ" sz="2800" dirty="0" smtClean="0"/>
              <a:t>na:</a:t>
            </a:r>
          </a:p>
          <a:p>
            <a:pPr lvl="1"/>
            <a:r>
              <a:rPr lang="cs-CZ" sz="24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2400" b="1" dirty="0" smtClean="0">
                <a:solidFill>
                  <a:srgbClr val="C00000"/>
                </a:solidFill>
              </a:rPr>
              <a:t> taniny </a:t>
            </a:r>
            <a:r>
              <a:rPr lang="cs-CZ" sz="2400" dirty="0" smtClean="0"/>
              <a:t>(estery </a:t>
            </a:r>
            <a:r>
              <a:rPr lang="cs-CZ" sz="2400" dirty="0" smtClean="0"/>
              <a:t>kyseliny </a:t>
            </a:r>
            <a:r>
              <a:rPr lang="cs-CZ" sz="2400" dirty="0" err="1" smtClean="0"/>
              <a:t>gallové</a:t>
            </a:r>
            <a:r>
              <a:rPr lang="cs-CZ" sz="2400" dirty="0" smtClean="0"/>
              <a:t> a glukózy nebo jiných cukrů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fenylpropanoidy</a:t>
            </a:r>
            <a:r>
              <a:rPr lang="cs-CZ" sz="2400" dirty="0" smtClean="0"/>
              <a:t>, například </a:t>
            </a:r>
            <a:r>
              <a:rPr lang="cs-CZ" sz="2400" b="1" dirty="0" smtClean="0">
                <a:solidFill>
                  <a:srgbClr val="0000FF"/>
                </a:solidFill>
              </a:rPr>
              <a:t>ligniny</a:t>
            </a:r>
            <a:r>
              <a:rPr lang="cs-CZ" sz="2400" dirty="0" smtClean="0"/>
              <a:t>, </a:t>
            </a:r>
            <a:endParaRPr lang="cs-CZ" sz="2400" dirty="0" smtClean="0"/>
          </a:p>
          <a:p>
            <a:pPr lvl="1"/>
            <a:r>
              <a:rPr lang="cs-CZ" sz="2400" b="1" dirty="0" err="1" smtClean="0">
                <a:solidFill>
                  <a:srgbClr val="008000"/>
                </a:solidFill>
              </a:rPr>
              <a:t>flavonoidy</a:t>
            </a:r>
            <a:r>
              <a:rPr lang="cs-CZ" sz="2400" b="1" dirty="0" smtClean="0">
                <a:solidFill>
                  <a:srgbClr val="008000"/>
                </a:solidFill>
              </a:rPr>
              <a:t> </a:t>
            </a:r>
            <a:endParaRPr lang="cs-CZ" sz="2400" b="1" dirty="0" smtClean="0">
              <a:solidFill>
                <a:srgbClr val="008000"/>
              </a:solidFill>
            </a:endParaRPr>
          </a:p>
          <a:p>
            <a:pPr lvl="1"/>
            <a:r>
              <a:rPr lang="cs-CZ" sz="2400" b="1" dirty="0" smtClean="0"/>
              <a:t>kondenzované taniny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1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Hlavní necelulózová složka dřeva (20 – 30 %), jehličnaté dřevo má více ligninu než listnaté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Vytváří adhezivní složku mezi celulózovými vlákny &gt; dřevo je KOMPOZITNÍ MATERIÁL!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Amorfní makromolekulární látka, směs dosud ne zcela známého složení &gt; existuje řada vzorců ligninu (</a:t>
            </a:r>
            <a:r>
              <a:rPr lang="cs-CZ" sz="2800" b="1" u="sng" dirty="0" smtClean="0">
                <a:solidFill>
                  <a:srgbClr val="008000"/>
                </a:solidFill>
              </a:rPr>
              <a:t>ukázka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Ve dřevě pravděpodobně chemicky vázán na POLYSACHARIDY</a:t>
            </a:r>
          </a:p>
          <a:p>
            <a:r>
              <a:rPr lang="cs-CZ" sz="2800" b="1" dirty="0" smtClean="0"/>
              <a:t>Za základní stavební jednotku jsou považovány deriváty FENYLPROPANU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2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9" name="Obrázek 8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54892" y="-1002563"/>
            <a:ext cx="3378235" cy="792088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5536" y="515719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</a:rPr>
              <a:t>deriváty FENYLPROPANU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3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8" name="Obrázek 7" descr="img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69950" y="-465693"/>
            <a:ext cx="2376264" cy="5269107"/>
          </a:xfrm>
          <a:prstGeom prst="rect">
            <a:avLst/>
          </a:prstGeom>
        </p:spPr>
      </p:pic>
      <p:pic>
        <p:nvPicPr>
          <p:cNvPr id="11" name="Obrázek 10" descr="img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19953" y="2415525"/>
            <a:ext cx="3101825" cy="41097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83568" y="494116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Síťování ligninu přes ETHEROVÉ MŮSTKY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98072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Deriváty FENYLPROPANU  tvořící LIGNIN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4 – MOŽNÉ VZORCE I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8" name="Obrázek 7" descr="800px-Lig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47" y="1268760"/>
            <a:ext cx="8695303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5 – MOŽNÉ VZORCE II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7" name="Obrázek 6" descr="img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31000" y="686342"/>
            <a:ext cx="535400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6 – JAK SE ZÍSKÁVÁ? 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/>
          <a:lstStyle/>
          <a:p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je ODPANÍ LÁTKOU  </a:t>
            </a:r>
            <a:r>
              <a:rPr lang="sk-SK" sz="24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při</a:t>
            </a:r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chemické </a:t>
            </a:r>
            <a:r>
              <a:rPr lang="sk-SK" sz="24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výrobě</a:t>
            </a:r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buničiny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</a:p>
          <a:p>
            <a:r>
              <a:rPr lang="cs-CZ" sz="2400" b="1" dirty="0" smtClean="0">
                <a:solidFill>
                  <a:srgbClr val="008000"/>
                </a:solidFill>
              </a:rPr>
              <a:t>Reaktivním místem je etherový můstek &gt; možná výroba </a:t>
            </a:r>
            <a:r>
              <a:rPr lang="cs-CZ" sz="2400" b="1" dirty="0" err="1" smtClean="0">
                <a:solidFill>
                  <a:srgbClr val="008000"/>
                </a:solidFill>
              </a:rPr>
              <a:t>MeOH</a:t>
            </a:r>
            <a:r>
              <a:rPr lang="cs-CZ" sz="2400" b="1" dirty="0" smtClean="0">
                <a:solidFill>
                  <a:srgbClr val="008000"/>
                </a:solidFill>
              </a:rPr>
              <a:t> odštěpením –OCH</a:t>
            </a:r>
            <a:r>
              <a:rPr lang="cs-CZ" sz="2400" b="1" baseline="-25000" dirty="0" smtClean="0">
                <a:solidFill>
                  <a:srgbClr val="008000"/>
                </a:solidFill>
              </a:rPr>
              <a:t>3</a:t>
            </a:r>
            <a:r>
              <a:rPr lang="cs-CZ" sz="2400" b="1" dirty="0" smtClean="0">
                <a:solidFill>
                  <a:srgbClr val="008000"/>
                </a:solidFill>
              </a:rPr>
              <a:t> skupiny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9" name="Obrázek 8" descr="img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45" y="3677175"/>
            <a:ext cx="3160646" cy="2808312"/>
          </a:xfrm>
          <a:prstGeom prst="rect">
            <a:avLst/>
          </a:prstGeom>
        </p:spPr>
      </p:pic>
      <p:pic>
        <p:nvPicPr>
          <p:cNvPr id="10" name="Obrázek 9" descr="img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23116" y="3849348"/>
            <a:ext cx="3109055" cy="2386952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2051720" y="4149080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1547664" y="5373216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876256" y="3356992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7164288" y="5229200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7 – </a:t>
            </a:r>
            <a:r>
              <a:rPr lang="cs-CZ" sz="2800" b="1" dirty="0" smtClean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16" name="Obrázek 15" descr="img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94698" y="-10321"/>
            <a:ext cx="4474134" cy="78963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7 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co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s ním dělat ?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10" name="Obrázek 9" descr="img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67379" y="-635131"/>
            <a:ext cx="5409242" cy="83529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8 – chemické a </a:t>
            </a:r>
            <a:r>
              <a:rPr lang="sk-SK" sz="28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  <a:endParaRPr lang="cs-CZ" sz="2800" dirty="0">
              <a:solidFill>
                <a:srgbClr val="008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Chemické je ZATÍM  minimální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95424" y="344936"/>
            <a:ext cx="1800200" cy="4367928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796136" y="35010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Kyselina </a:t>
            </a:r>
            <a:r>
              <a:rPr lang="cs-CZ" sz="2000" b="1" dirty="0" err="1" smtClean="0"/>
              <a:t>gallová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3284984"/>
            <a:ext cx="5328592" cy="126188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b="1" u="sng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u="sng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</a:p>
          <a:p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Hlavní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část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, tzv. </a:t>
            </a:r>
            <a:r>
              <a:rPr lang="sk-SK" sz="2400" b="1" dirty="0" err="1" smtClean="0">
                <a:cs typeface="Times New Roman"/>
              </a:rPr>
              <a:t>černé</a:t>
            </a:r>
            <a:r>
              <a:rPr lang="sk-SK" sz="2400" b="1" dirty="0" smtClean="0">
                <a:cs typeface="Times New Roman"/>
              </a:rPr>
              <a:t> </a:t>
            </a:r>
            <a:r>
              <a:rPr lang="sk-SK" sz="2400" b="1" dirty="0" err="1" smtClean="0">
                <a:cs typeface="Times New Roman"/>
              </a:rPr>
              <a:t>louhy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, 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se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dosud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spaluje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4653136"/>
            <a:ext cx="828092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ZHODNOCENÍ LIGNINU – LEVNÉHO ODPADNÍHO POLYMERU ČEKÁ PRÁVĚ NA VÁS!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17. 10. 2013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332657"/>
          <a:ext cx="8784976" cy="5492523"/>
        </p:xfrm>
        <a:graphic>
          <a:graphicData uri="http://schemas.openxmlformats.org/drawingml/2006/table">
            <a:tbl>
              <a:tblPr/>
              <a:tblGrid>
                <a:gridCol w="668749"/>
                <a:gridCol w="771411"/>
                <a:gridCol w="7344816"/>
              </a:tblGrid>
              <a:tr h="36003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 err="1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datum</a:t>
                      </a:r>
                      <a:r>
                        <a:rPr lang="sk-SK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19.IX.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 IX.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995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gumy.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 X.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24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2400" b="1" kern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2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4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kyseliny, třísloviny 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 X.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94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5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 XII.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–ŠKROBÁRNA, VÝROBA A ZPRACOVÁNÍ ŠKROBŮ &amp;KLIHÁRNA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Přímá spojovací šipka 6"/>
          <p:cNvCxnSpPr/>
          <p:nvPr/>
        </p:nvCxnSpPr>
        <p:spPr>
          <a:xfrm flipH="1">
            <a:off x="3779912" y="2780928"/>
            <a:ext cx="216024" cy="504056"/>
          </a:xfrm>
          <a:prstGeom prst="straightConnector1">
            <a:avLst/>
          </a:prstGeom>
          <a:ln w="3810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3419872" y="2780928"/>
            <a:ext cx="4320480" cy="1224136"/>
          </a:xfrm>
          <a:prstGeom prst="straightConnector1">
            <a:avLst/>
          </a:prstGeom>
          <a:ln w="444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Třísloviny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Třísloviny (taniny</a:t>
            </a:r>
            <a:r>
              <a:rPr lang="cs-CZ" sz="2800" b="1" dirty="0" smtClean="0"/>
              <a:t>) jsou rostlinné </a:t>
            </a:r>
            <a:r>
              <a:rPr lang="cs-CZ" sz="2800" b="1" dirty="0" err="1" smtClean="0"/>
              <a:t>polyfenoly</a:t>
            </a:r>
            <a:r>
              <a:rPr lang="cs-CZ" sz="2800" b="1" dirty="0" smtClean="0"/>
              <a:t> trpké, svíravé či hořké chuti, které sráží </a:t>
            </a:r>
            <a:r>
              <a:rPr lang="cs-CZ" sz="2800" b="1" dirty="0" smtClean="0"/>
              <a:t>proteiny a alkaloidy. 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Vyčiňují kůži na useň</a:t>
            </a:r>
          </a:p>
          <a:p>
            <a:r>
              <a:rPr lang="cs-CZ" sz="2800" dirty="0" smtClean="0"/>
              <a:t>Z chemického hlediska </a:t>
            </a:r>
            <a:r>
              <a:rPr lang="cs-CZ" sz="2800" dirty="0" smtClean="0"/>
              <a:t>jsou to velké </a:t>
            </a:r>
            <a:r>
              <a:rPr lang="cs-CZ" sz="2800" b="1" dirty="0" err="1" smtClean="0">
                <a:solidFill>
                  <a:srgbClr val="FF0000"/>
                </a:solidFill>
              </a:rPr>
              <a:t>polyfenolické</a:t>
            </a:r>
            <a:r>
              <a:rPr lang="cs-CZ" sz="2800" b="1" dirty="0" smtClean="0">
                <a:solidFill>
                  <a:srgbClr val="FF0000"/>
                </a:solidFill>
              </a:rPr>
              <a:t> sloučeniny</a:t>
            </a:r>
            <a:r>
              <a:rPr lang="cs-CZ" sz="2800" dirty="0" smtClean="0"/>
              <a:t>, které obsahují hydroxylové a karboxylové skupiny vázající se </a:t>
            </a:r>
            <a:r>
              <a:rPr lang="cs-CZ" sz="2800" dirty="0" smtClean="0"/>
              <a:t>na proteiny </a:t>
            </a:r>
            <a:r>
              <a:rPr lang="cs-CZ" sz="2800" dirty="0" smtClean="0"/>
              <a:t>a jiné makromolekuly. </a:t>
            </a:r>
            <a:endParaRPr lang="cs-CZ" sz="2800" dirty="0" smtClean="0"/>
          </a:p>
          <a:p>
            <a:r>
              <a:rPr lang="cs-CZ" sz="2800" dirty="0" smtClean="0"/>
              <a:t>Mívají </a:t>
            </a:r>
            <a:r>
              <a:rPr lang="cs-CZ" sz="2800" dirty="0" smtClean="0"/>
              <a:t>molekulovou hmotnost od 500 do 3 000 g/mol.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7" name="Obrázek 6" descr="img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1923"/>
            <a:ext cx="7776864" cy="60753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5" name="Obrázek 4" descr="375px-Tannic_acid_2-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5400600" cy="5400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44208" y="404664"/>
            <a:ext cx="2016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</a:rPr>
              <a:t>Tanin – jedna z možných struktur</a:t>
            </a:r>
            <a:endParaRPr lang="cs-CZ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6" name="Obrázek 5" descr="800px-Tannic_ac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61" y="1484784"/>
            <a:ext cx="8659411" cy="46331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211960" y="332656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</a:rPr>
              <a:t>Tanin –další z možných struktur</a:t>
            </a:r>
            <a:endParaRPr lang="cs-CZ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7" name="Obrázek 6" descr="800px-Tannin_in_Plastic_contai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94244"/>
            <a:ext cx="7992888" cy="54551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5" name="Obrázek 4" descr="img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260346" cy="5400600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>
          <a:xfrm>
            <a:off x="971600" y="4509120"/>
            <a:ext cx="295232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5" name="Obrázek 4" descr="img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42584" cy="37444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472514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taniny = </a:t>
            </a:r>
            <a:r>
              <a:rPr lang="cs-CZ" sz="2800" b="1" dirty="0" err="1" smtClean="0">
                <a:solidFill>
                  <a:srgbClr val="C00000"/>
                </a:solidFill>
              </a:rPr>
              <a:t>kys</a:t>
            </a:r>
            <a:r>
              <a:rPr lang="cs-CZ" sz="2800" b="1" dirty="0" smtClean="0">
                <a:solidFill>
                  <a:srgbClr val="C00000"/>
                </a:solidFill>
              </a:rPr>
              <a:t>. </a:t>
            </a:r>
            <a:r>
              <a:rPr lang="cs-CZ" sz="2800" b="1" dirty="0" err="1" smtClean="0">
                <a:solidFill>
                  <a:srgbClr val="C00000"/>
                </a:solidFill>
              </a:rPr>
              <a:t>gallová</a:t>
            </a:r>
            <a:r>
              <a:rPr lang="cs-CZ" sz="2800" b="1" dirty="0" smtClean="0">
                <a:solidFill>
                  <a:srgbClr val="C00000"/>
                </a:solidFill>
              </a:rPr>
              <a:t> + navázané sacharidy</a:t>
            </a:r>
            <a:endParaRPr lang="cs-CZ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6" name="Obrázek 5" descr="img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704856" cy="50567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err="1" smtClean="0">
                <a:solidFill>
                  <a:srgbClr val="008000"/>
                </a:solidFill>
              </a:rPr>
              <a:t>Flavonoidy</a:t>
            </a:r>
            <a:r>
              <a:rPr lang="cs-CZ" sz="3600" b="1" dirty="0" smtClean="0">
                <a:solidFill>
                  <a:srgbClr val="008000"/>
                </a:solidFill>
              </a:rPr>
              <a:t> &gt; kondenzované taniny</a:t>
            </a:r>
            <a:endParaRPr lang="cs-CZ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smtClean="0">
                <a:solidFill>
                  <a:srgbClr val="0000FF"/>
                </a:solidFill>
              </a:rPr>
              <a:t>Taniny odvozené od STILBENU</a:t>
            </a:r>
            <a:endParaRPr lang="cs-CZ" sz="2800" dirty="0">
              <a:solidFill>
                <a:srgbClr val="0000FF"/>
              </a:solidFill>
            </a:endParaRPr>
          </a:p>
        </p:txBody>
      </p:sp>
      <p:pic>
        <p:nvPicPr>
          <p:cNvPr id="8" name="Obrázek 7" descr="img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119224" cy="2160240"/>
          </a:xfrm>
          <a:prstGeom prst="rect">
            <a:avLst/>
          </a:prstGeom>
        </p:spPr>
      </p:pic>
      <p:pic>
        <p:nvPicPr>
          <p:cNvPr id="9" name="Obrázek 8" descr="img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055775"/>
            <a:ext cx="5045936" cy="309660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200" b="1" dirty="0" err="1" smtClean="0">
                <a:solidFill>
                  <a:srgbClr val="008000"/>
                </a:solidFill>
              </a:rPr>
              <a:t>Flavonoidy</a:t>
            </a:r>
            <a:r>
              <a:rPr lang="cs-CZ" sz="3200" b="1" dirty="0" smtClean="0">
                <a:solidFill>
                  <a:srgbClr val="008000"/>
                </a:solidFill>
              </a:rPr>
              <a:t> &gt; kondenzované taniny</a:t>
            </a:r>
          </a:p>
          <a:p>
            <a:pPr marL="0" lvl="1" algn="ctr"/>
            <a:r>
              <a:rPr lang="cs-CZ" sz="3200" b="1" dirty="0" smtClean="0">
                <a:solidFill>
                  <a:srgbClr val="008000"/>
                </a:solidFill>
              </a:rPr>
              <a:t>&amp;</a:t>
            </a:r>
          </a:p>
          <a:p>
            <a:pPr marL="0" lvl="1" algn="ctr"/>
            <a:r>
              <a:rPr lang="cs-CZ" sz="32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3200" b="1" dirty="0" smtClean="0">
                <a:solidFill>
                  <a:srgbClr val="C00000"/>
                </a:solidFill>
              </a:rPr>
              <a:t> taniny = </a:t>
            </a:r>
            <a:r>
              <a:rPr lang="cs-CZ" sz="3200" b="1" dirty="0" err="1" smtClean="0">
                <a:solidFill>
                  <a:srgbClr val="C00000"/>
                </a:solidFill>
              </a:rPr>
              <a:t>kys</a:t>
            </a:r>
            <a:r>
              <a:rPr lang="cs-CZ" sz="3200" b="1" dirty="0" smtClean="0">
                <a:solidFill>
                  <a:srgbClr val="C00000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gallová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</a:rPr>
              <a:t>(</a:t>
            </a:r>
            <a:r>
              <a:rPr lang="cs-CZ" sz="3200" b="1" dirty="0" err="1" smtClean="0">
                <a:solidFill>
                  <a:srgbClr val="C00000"/>
                </a:solidFill>
              </a:rPr>
              <a:t>kys</a:t>
            </a:r>
            <a:r>
              <a:rPr lang="cs-CZ" sz="3200" b="1" dirty="0" smtClean="0">
                <a:solidFill>
                  <a:srgbClr val="C00000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Elagová</a:t>
            </a:r>
            <a:r>
              <a:rPr lang="cs-CZ" sz="3200" b="1" dirty="0" smtClean="0">
                <a:solidFill>
                  <a:srgbClr val="C00000"/>
                </a:solidFill>
              </a:rPr>
              <a:t>) + </a:t>
            </a:r>
            <a:r>
              <a:rPr lang="cs-CZ" sz="3200" b="1" dirty="0" smtClean="0">
                <a:solidFill>
                  <a:srgbClr val="C00000"/>
                </a:solidFill>
              </a:rPr>
              <a:t>navázané </a:t>
            </a:r>
            <a:r>
              <a:rPr lang="cs-CZ" sz="3200" b="1" dirty="0" smtClean="0">
                <a:solidFill>
                  <a:srgbClr val="C00000"/>
                </a:solidFill>
              </a:rPr>
              <a:t>sacharidy</a:t>
            </a:r>
          </a:p>
          <a:p>
            <a:pPr marL="0" lvl="1" algn="ctr"/>
            <a:r>
              <a:rPr lang="cs-CZ" sz="3200" b="1" dirty="0" smtClean="0">
                <a:solidFill>
                  <a:srgbClr val="C00000"/>
                </a:solidFill>
              </a:rPr>
              <a:t>&amp; </a:t>
            </a:r>
          </a:p>
          <a:p>
            <a:pPr marL="0" lvl="1" algn="ctr"/>
            <a:r>
              <a:rPr lang="cs-CZ" sz="3200" b="1" dirty="0" smtClean="0">
                <a:solidFill>
                  <a:srgbClr val="0000FF"/>
                </a:solidFill>
              </a:rPr>
              <a:t>Taniny odvozené od STILBENU</a:t>
            </a:r>
            <a:endParaRPr lang="cs-CZ" sz="2400" dirty="0" smtClean="0">
              <a:solidFill>
                <a:srgbClr val="0000FF"/>
              </a:solidFill>
            </a:endParaRPr>
          </a:p>
          <a:p>
            <a:pPr marL="0" lvl="1" algn="ctr"/>
            <a:endParaRPr lang="cs-CZ" sz="3200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cs-CZ" sz="3200" b="1" dirty="0" smtClean="0">
                <a:solidFill>
                  <a:srgbClr val="FF0000"/>
                </a:solidFill>
              </a:rPr>
              <a:t>Se často vyskytují společně v jednom rostlinném extraktu</a:t>
            </a:r>
            <a:endParaRPr 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Ing. J. Dvořáková: </a:t>
            </a:r>
            <a:r>
              <a:rPr lang="cs-CZ" sz="2800" b="1" dirty="0" smtClean="0"/>
              <a:t>PŘÍRODNÍ POLYMERY</a:t>
            </a:r>
            <a:r>
              <a:rPr lang="cs-CZ" sz="2800" dirty="0" smtClean="0"/>
              <a:t>, VŠCHT Praha, Katedra polymerů, skripta 1990</a:t>
            </a:r>
          </a:p>
          <a:p>
            <a:r>
              <a:rPr lang="cs-CZ" sz="2800" dirty="0" smtClean="0"/>
              <a:t>J. Mleziva, J. Kálal: </a:t>
            </a:r>
            <a:r>
              <a:rPr lang="cs-CZ" sz="2800" b="1" dirty="0" smtClean="0"/>
              <a:t>Základy makromolekulární chemie</a:t>
            </a:r>
            <a:r>
              <a:rPr lang="cs-CZ" sz="2800" dirty="0" smtClean="0"/>
              <a:t>, SNTL Praha, 1986</a:t>
            </a:r>
          </a:p>
          <a:p>
            <a:r>
              <a:rPr lang="cs-CZ" sz="2800" dirty="0" smtClean="0"/>
              <a:t>J. </a:t>
            </a:r>
            <a:r>
              <a:rPr lang="cs-CZ" sz="2800" dirty="0" err="1" smtClean="0"/>
              <a:t>Bučko</a:t>
            </a:r>
            <a:r>
              <a:rPr lang="cs-CZ" sz="2800" dirty="0" smtClean="0"/>
              <a:t>, L. </a:t>
            </a:r>
            <a:r>
              <a:rPr lang="cs-CZ" sz="2800" dirty="0" err="1" smtClean="0"/>
              <a:t>Šutý</a:t>
            </a:r>
            <a:r>
              <a:rPr lang="cs-CZ" sz="2800" dirty="0" smtClean="0"/>
              <a:t>, M. Košík: </a:t>
            </a:r>
            <a:r>
              <a:rPr lang="cs-CZ" sz="2800" b="1" dirty="0" smtClean="0"/>
              <a:t>Chemické </a:t>
            </a:r>
            <a:r>
              <a:rPr lang="cs-CZ" sz="2800" b="1" dirty="0" err="1" smtClean="0"/>
              <a:t>spracovanie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dreva</a:t>
            </a:r>
            <a:r>
              <a:rPr lang="cs-CZ" sz="2800" dirty="0" smtClean="0"/>
              <a:t>, ALFA Bratislava, 1988</a:t>
            </a:r>
          </a:p>
          <a:p>
            <a:r>
              <a:rPr lang="cs-CZ" sz="2800" dirty="0" smtClean="0"/>
              <a:t>A. Blažej, L. </a:t>
            </a:r>
            <a:r>
              <a:rPr lang="cs-CZ" sz="2800" dirty="0" err="1" smtClean="0"/>
              <a:t>Šutý</a:t>
            </a:r>
            <a:r>
              <a:rPr lang="cs-CZ" sz="2800" dirty="0" smtClean="0"/>
              <a:t> : </a:t>
            </a:r>
            <a:r>
              <a:rPr lang="cs-CZ" sz="2800" b="1" dirty="0" err="1" smtClean="0"/>
              <a:t>Rastlinné</a:t>
            </a:r>
            <a:r>
              <a:rPr lang="cs-CZ" sz="2800" dirty="0" smtClean="0"/>
              <a:t> </a:t>
            </a:r>
            <a:r>
              <a:rPr lang="cs-CZ" sz="2800" b="1" dirty="0" smtClean="0"/>
              <a:t>fenolové </a:t>
            </a:r>
            <a:r>
              <a:rPr lang="cs-CZ" sz="2800" b="1" dirty="0" err="1" smtClean="0"/>
              <a:t>zlúčeniny</a:t>
            </a:r>
            <a:r>
              <a:rPr lang="cs-CZ" sz="2800" dirty="0" smtClean="0"/>
              <a:t>, ALFA Bratislava, 1973</a:t>
            </a:r>
          </a:p>
          <a:p>
            <a:r>
              <a:rPr lang="cs-CZ" sz="2800" dirty="0" smtClean="0"/>
              <a:t>A. Blažej, V. </a:t>
            </a:r>
            <a:r>
              <a:rPr lang="cs-CZ" sz="2800" dirty="0" err="1" smtClean="0"/>
              <a:t>Szilvová</a:t>
            </a:r>
            <a:r>
              <a:rPr lang="cs-CZ" sz="2800" dirty="0" smtClean="0"/>
              <a:t>: </a:t>
            </a:r>
            <a:r>
              <a:rPr lang="cs-CZ" sz="2800" b="1" dirty="0" err="1" smtClean="0"/>
              <a:t>Prírodné</a:t>
            </a:r>
            <a:r>
              <a:rPr lang="cs-CZ" sz="2800" b="1" dirty="0" smtClean="0"/>
              <a:t> a syntetické polymery</a:t>
            </a:r>
            <a:r>
              <a:rPr lang="cs-CZ" sz="2800" dirty="0" smtClean="0"/>
              <a:t>, SVŠT Bratislava, skripta 1985</a:t>
            </a:r>
          </a:p>
          <a:p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5" name="Obrázek 4" descr="img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296061"/>
            <a:ext cx="8280920" cy="595872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6" name="Obrázek 5" descr="img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9552" y="228828"/>
            <a:ext cx="8208912" cy="608048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5" name="Obrázek 4" descr="img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55217"/>
            <a:ext cx="8280920" cy="608209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Duběnkový inkoust 1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algn="just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Duběnkový inkoust </a:t>
            </a:r>
            <a:r>
              <a:rPr lang="cs-CZ" sz="2800" b="1" dirty="0" smtClean="0"/>
              <a:t>(také </a:t>
            </a:r>
            <a:r>
              <a:rPr lang="cs-CZ" sz="2800" b="1" dirty="0" err="1" smtClean="0">
                <a:solidFill>
                  <a:srgbClr val="FF0000"/>
                </a:solidFill>
              </a:rPr>
              <a:t>železoduběnkový</a:t>
            </a:r>
            <a:r>
              <a:rPr lang="cs-CZ" sz="2800" b="1" dirty="0" smtClean="0">
                <a:solidFill>
                  <a:srgbClr val="FF0000"/>
                </a:solidFill>
              </a:rPr>
              <a:t>, </a:t>
            </a:r>
            <a:r>
              <a:rPr lang="cs-CZ" sz="2800" b="1" dirty="0" err="1" smtClean="0">
                <a:solidFill>
                  <a:srgbClr val="FF0000"/>
                </a:solidFill>
              </a:rPr>
              <a:t>železogalový</a:t>
            </a:r>
            <a:r>
              <a:rPr lang="cs-CZ" sz="2800" b="1" dirty="0" smtClean="0">
                <a:solidFill>
                  <a:srgbClr val="FF0000"/>
                </a:solidFill>
              </a:rPr>
              <a:t> inkoust</a:t>
            </a:r>
            <a:r>
              <a:rPr lang="cs-CZ" sz="2800" b="1" dirty="0" smtClean="0"/>
              <a:t>) </a:t>
            </a:r>
            <a:r>
              <a:rPr lang="cs-CZ" sz="2800" b="1" dirty="0" smtClean="0"/>
              <a:t>je </a:t>
            </a:r>
            <a:r>
              <a:rPr lang="cs-CZ" sz="2800" dirty="0" smtClean="0"/>
              <a:t>inkoust </a:t>
            </a:r>
            <a:r>
              <a:rPr lang="cs-CZ" sz="2800" dirty="0" err="1" smtClean="0"/>
              <a:t>fialovo</a:t>
            </a:r>
            <a:r>
              <a:rPr lang="cs-CZ" sz="2800" dirty="0" smtClean="0"/>
              <a:t>-černé barvy, vyráběný ze solí železa a taninu </a:t>
            </a:r>
            <a:r>
              <a:rPr lang="cs-CZ" sz="2800" dirty="0" smtClean="0"/>
              <a:t>z rostlinných </a:t>
            </a:r>
            <a:r>
              <a:rPr lang="cs-CZ" sz="2800" dirty="0" smtClean="0"/>
              <a:t>zdrojů. Jde o organokovovou sloučeninu rozptýlenou </a:t>
            </a:r>
            <a:r>
              <a:rPr lang="cs-CZ" sz="2800" dirty="0" smtClean="0"/>
              <a:t>ve vodě</a:t>
            </a:r>
            <a:r>
              <a:rPr lang="cs-CZ" sz="2800" dirty="0" smtClean="0"/>
              <a:t>, ve které je stabilizována pojivem, který zajišťuje </a:t>
            </a:r>
            <a:r>
              <a:rPr lang="cs-CZ" sz="2800" dirty="0" smtClean="0"/>
              <a:t>rozptýlení pigmentu </a:t>
            </a:r>
            <a:r>
              <a:rPr lang="cs-CZ" sz="2800" dirty="0" smtClean="0"/>
              <a:t>v roztoku. V Evropě byl běžně používán od 12. do </a:t>
            </a:r>
            <a:r>
              <a:rPr lang="cs-CZ" sz="2800" dirty="0" smtClean="0"/>
              <a:t>19. století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Duběnkový inkoust 2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sz="2000" b="1" i="1" dirty="0" smtClean="0"/>
              <a:t>„Opatři stejné váhové množství duběnek a višňové pryskyřice, pryskyřici namoč za dorůstajícího měsíce – 5. nebo</a:t>
            </a:r>
          </a:p>
          <a:p>
            <a:pPr>
              <a:buNone/>
            </a:pPr>
            <a:r>
              <a:rPr lang="cs-CZ" sz="2000" b="1" i="1" dirty="0" smtClean="0"/>
              <a:t>11. dne – do medoviny v množství, které se vejde do tří vaječných skořápek, nebo do vody a nech máčet dva týdny.</a:t>
            </a:r>
          </a:p>
          <a:p>
            <a:pPr>
              <a:buNone/>
            </a:pPr>
            <a:r>
              <a:rPr lang="cs-CZ" sz="2000" b="1" i="1" dirty="0" smtClean="0"/>
              <a:t>Duběnky roztluč na prášek a prosej sítem. Pak vezmi nevelké železné desky, dlouhé dva nebo tři prsty a široké jeden</a:t>
            </a:r>
          </a:p>
          <a:p>
            <a:pPr>
              <a:buNone/>
            </a:pPr>
            <a:r>
              <a:rPr lang="cs-CZ" sz="2000" b="1" i="1" dirty="0" smtClean="0"/>
              <a:t>prst </a:t>
            </a:r>
            <a:r>
              <a:rPr lang="cs-CZ" sz="2000" b="1" i="1" dirty="0" smtClean="0"/>
              <a:t>a v počtu dvaceti nebo třiceti je pomocí provázku upevni na dřívko a zavěs do nádoby (s připravenou tekutinou).</a:t>
            </a:r>
          </a:p>
          <a:p>
            <a:pPr>
              <a:buNone/>
            </a:pPr>
            <a:r>
              <a:rPr lang="cs-CZ" sz="2000" b="1" i="1" dirty="0" smtClean="0"/>
              <a:t>Míchej dvakrát denně po dva týdny. Pak </a:t>
            </a:r>
            <a:r>
              <a:rPr lang="cs-CZ" sz="2000" b="1" i="1" dirty="0" err="1" smtClean="0"/>
              <a:t>přilej</a:t>
            </a:r>
            <a:r>
              <a:rPr lang="cs-CZ" sz="2000" b="1" i="1" dirty="0" smtClean="0"/>
              <a:t> tři lžíce vína a dvě lžíce čerstvého medu bez voštin. Inkoust slij tehdy,</a:t>
            </a:r>
          </a:p>
          <a:p>
            <a:pPr>
              <a:buNone/>
            </a:pPr>
            <a:r>
              <a:rPr lang="cs-CZ" sz="2000" b="1" i="1" dirty="0" smtClean="0"/>
              <a:t>až získá černou barvu, když je nebe čisté a jasné. Vydrží pak dva nebo tři roky i déle.“</a:t>
            </a:r>
            <a:endParaRPr lang="cs-CZ" sz="2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Duběnkový inkoust 3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SLOŽKY</a:t>
            </a:r>
          </a:p>
          <a:p>
            <a:r>
              <a:rPr lang="cs-CZ" dirty="0" smtClean="0"/>
              <a:t>TANIN &gt; </a:t>
            </a:r>
            <a:r>
              <a:rPr lang="cs-CZ" b="1" u="sng" dirty="0" smtClean="0"/>
              <a:t>tříslovina</a:t>
            </a:r>
          </a:p>
          <a:p>
            <a:r>
              <a:rPr lang="cs-CZ" dirty="0" smtClean="0"/>
              <a:t>ZELENÁ SKALICE</a:t>
            </a:r>
          </a:p>
          <a:p>
            <a:r>
              <a:rPr lang="cs-CZ" dirty="0" smtClean="0"/>
              <a:t>ARABSKÁ GUMA &gt; </a:t>
            </a:r>
            <a:r>
              <a:rPr lang="cs-CZ" b="1" u="sng" dirty="0" smtClean="0"/>
              <a:t>rostlinná guma</a:t>
            </a:r>
          </a:p>
          <a:p>
            <a:r>
              <a:rPr lang="cs-CZ" dirty="0" smtClean="0"/>
              <a:t>VODA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Duběnkový inkoust 4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Reakce změny oxidačního stupně železa a tím černé barvy</a:t>
            </a:r>
          </a:p>
          <a:p>
            <a:r>
              <a:rPr lang="cs-CZ" b="1" dirty="0" smtClean="0"/>
              <a:t>Příčiny blednutí inkoustu a reakce iontu železa při této změně</a:t>
            </a:r>
          </a:p>
          <a:p>
            <a:r>
              <a:rPr lang="cs-CZ" b="1" dirty="0" smtClean="0"/>
              <a:t>Obnovování duběnkového inkoustu</a:t>
            </a:r>
          </a:p>
          <a:p>
            <a:pPr algn="ctr">
              <a:buNone/>
            </a:pPr>
            <a:r>
              <a:rPr lang="cs-CZ" sz="4400" dirty="0" smtClean="0">
                <a:solidFill>
                  <a:srgbClr val="0000FF"/>
                </a:solidFill>
                <a:latin typeface="Arial Black" pitchFamily="34" charset="0"/>
              </a:rPr>
              <a:t>TOTO BUDE V OTÁZKÁCH NA ZKOUŠCE!</a:t>
            </a:r>
            <a:endParaRPr lang="cs-CZ" sz="4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INKOUST versus </a:t>
            </a:r>
            <a:r>
              <a:rPr lang="cs-CZ" b="1" dirty="0" smtClean="0">
                <a:solidFill>
                  <a:schemeClr val="tx1"/>
                </a:solidFill>
              </a:rPr>
              <a:t>TUŠ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INKOUST je složen z: ……………</a:t>
            </a:r>
          </a:p>
          <a:p>
            <a:r>
              <a:rPr lang="cs-CZ" b="1" dirty="0" smtClean="0"/>
              <a:t>TUŠ je složena z: …………………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Huminové</a:t>
            </a:r>
            <a:r>
              <a:rPr lang="cs-CZ" sz="3200" b="1" dirty="0" smtClean="0">
                <a:solidFill>
                  <a:srgbClr val="FF0000"/>
                </a:solidFill>
              </a:rPr>
              <a:t> látky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Huminové</a:t>
            </a:r>
            <a:r>
              <a:rPr lang="cs-CZ" b="1" dirty="0" smtClean="0"/>
              <a:t> látky</a:t>
            </a:r>
            <a:r>
              <a:rPr lang="cs-CZ" dirty="0" smtClean="0"/>
              <a:t> jsou přírodní organické látky vznikající rozkladem převážně rostlinných zbytků. </a:t>
            </a:r>
            <a:r>
              <a:rPr lang="cs-CZ" dirty="0" err="1" smtClean="0"/>
              <a:t>Huminové</a:t>
            </a:r>
            <a:r>
              <a:rPr lang="cs-CZ" dirty="0" smtClean="0"/>
              <a:t> látky jen obtížně podléhají dalšímu rozkladu a jsou ve velkém množství obsažené v půdě, rašelině, uhlí a některých vodách. Podle rozpustnosti se dělí na </a:t>
            </a:r>
            <a:r>
              <a:rPr lang="cs-CZ" dirty="0" err="1" smtClean="0"/>
              <a:t>huminy</a:t>
            </a:r>
            <a:r>
              <a:rPr lang="cs-CZ" dirty="0" smtClean="0"/>
              <a:t>, </a:t>
            </a:r>
            <a:r>
              <a:rPr lang="cs-CZ" dirty="0" err="1" smtClean="0"/>
              <a:t>huminové</a:t>
            </a:r>
            <a:r>
              <a:rPr lang="cs-CZ" dirty="0" smtClean="0"/>
              <a:t> kyseliny a </a:t>
            </a:r>
            <a:r>
              <a:rPr lang="cs-CZ" dirty="0" err="1" smtClean="0"/>
              <a:t>fulvonové</a:t>
            </a:r>
            <a:r>
              <a:rPr lang="cs-CZ" dirty="0" smtClean="0"/>
              <a:t> (též </a:t>
            </a:r>
            <a:r>
              <a:rPr lang="cs-CZ" dirty="0" err="1" smtClean="0"/>
              <a:t>fulvinové</a:t>
            </a:r>
            <a:r>
              <a:rPr lang="cs-CZ" dirty="0" smtClean="0"/>
              <a:t>) kyseliny.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Huminové</a:t>
            </a:r>
            <a:r>
              <a:rPr lang="cs-CZ" sz="3200" b="1" dirty="0" smtClean="0">
                <a:solidFill>
                  <a:srgbClr val="FF0000"/>
                </a:solidFill>
              </a:rPr>
              <a:t> kyseliny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err="1" smtClean="0"/>
              <a:t>Huminové</a:t>
            </a:r>
            <a:r>
              <a:rPr lang="cs-CZ" sz="2800" b="1" dirty="0" smtClean="0"/>
              <a:t> </a:t>
            </a:r>
            <a:r>
              <a:rPr lang="cs-CZ" sz="2800" b="1" dirty="0" smtClean="0"/>
              <a:t>kyseliny </a:t>
            </a:r>
            <a:r>
              <a:rPr lang="cs-CZ" dirty="0" smtClean="0"/>
              <a:t>jsou nerozpustné ve vodě s pH 2 a nižším, naopak při vyšším pH se rozpouštějí. Typická barva je hnědá až </a:t>
            </a:r>
            <a:r>
              <a:rPr lang="cs-CZ" dirty="0" smtClean="0"/>
              <a:t>hnědočerná</a:t>
            </a:r>
          </a:p>
          <a:p>
            <a:r>
              <a:rPr lang="cs-CZ" dirty="0" smtClean="0"/>
              <a:t>Obsahují –OH a –COOH skupiny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STROM – PŘIBLIŽNÉ SLOŽENÍ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075240" cy="37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542"/>
                <a:gridCol w="2866698"/>
              </a:tblGrid>
              <a:tr h="6472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ČÁST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cca. %hmot.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Pařez + kořenový systém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20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Větve 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15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Kmen – </a:t>
                      </a:r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dále rozděleno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65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Vrchol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Kůra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39552" y="5085184"/>
            <a:ext cx="7992888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Z BIOMASY  stromu tedy zpracováváme na řezivo či buničinu jen cca. 55 % hmot. !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1. generace - uhelné </a:t>
            </a:r>
            <a:r>
              <a:rPr lang="cs-CZ" sz="2400" b="1" dirty="0" smtClean="0">
                <a:solidFill>
                  <a:srgbClr val="FF0000"/>
                </a:solidFill>
              </a:rPr>
              <a:t>humáty: </a:t>
            </a:r>
            <a:r>
              <a:rPr lang="cs-CZ" sz="2600" b="1" u="sng" dirty="0" smtClean="0">
                <a:solidFill>
                  <a:srgbClr val="FF0000"/>
                </a:solidFill>
              </a:rPr>
              <a:t>s tím jsem já pracoval</a:t>
            </a:r>
            <a:r>
              <a:rPr lang="cs-CZ" sz="2400" b="1" dirty="0" smtClean="0">
                <a:solidFill>
                  <a:srgbClr val="FF0000"/>
                </a:solidFill>
              </a:rPr>
              <a:t>!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61459"/>
          </a:xfrm>
        </p:spPr>
        <p:txBody>
          <a:bodyPr/>
          <a:lstStyle/>
          <a:p>
            <a:pPr algn="just"/>
            <a:r>
              <a:rPr lang="cs-CZ" sz="2000" b="1" dirty="0" smtClean="0"/>
              <a:t>Na </a:t>
            </a:r>
            <a:r>
              <a:rPr lang="cs-CZ" sz="2000" b="1" dirty="0" smtClean="0"/>
              <a:t>konci 19. století byly humáty objeveny a od počátku 20. století vyráběny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preparáty z přírodní látky zvané </a:t>
            </a:r>
            <a:r>
              <a:rPr lang="cs-CZ" sz="2000" b="1" dirty="0" err="1" smtClean="0">
                <a:hlinkClick r:id="rId2" tooltip="Leonardit (stránka neexistuje)"/>
              </a:rPr>
              <a:t>leonardit</a:t>
            </a:r>
            <a:r>
              <a:rPr lang="cs-CZ" sz="2000" b="1" dirty="0" smtClean="0"/>
              <a:t>, která je součástí některých uhelných nalezišť. Jde o </a:t>
            </a:r>
            <a:r>
              <a:rPr lang="cs-CZ" sz="2000" b="1" u="sng" dirty="0" smtClean="0">
                <a:solidFill>
                  <a:srgbClr val="0000FF"/>
                </a:solidFill>
              </a:rPr>
              <a:t>organickou </a:t>
            </a:r>
            <a:r>
              <a:rPr lang="cs-CZ" sz="2000" b="1" u="sng" dirty="0" err="1" smtClean="0">
                <a:solidFill>
                  <a:srgbClr val="0000FF"/>
                </a:solidFill>
              </a:rPr>
              <a:t>neprouhelnatělou</a:t>
            </a:r>
            <a:r>
              <a:rPr lang="cs-CZ" sz="2000" b="1" u="sng" dirty="0" smtClean="0">
                <a:solidFill>
                  <a:srgbClr val="0000FF"/>
                </a:solidFill>
              </a:rPr>
              <a:t> hmotu</a:t>
            </a:r>
            <a:r>
              <a:rPr lang="cs-CZ" sz="2000" b="1" dirty="0" smtClean="0"/>
              <a:t>. Protože tyto materiály vznikaly dlouhodobě a ležely miliony let v zemi, jsou obvykle vodou rozpustné složky (nízkomolekulární část a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soli) vyplavené a naopak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kyseliny na sebe za tuto dobu navázaly značné množství </a:t>
            </a:r>
            <a:r>
              <a:rPr lang="cs-CZ" sz="2000" b="1" dirty="0" smtClean="0">
                <a:hlinkClick r:id="rId3" tooltip="Těžké kovy"/>
              </a:rPr>
              <a:t>těžkých kovů</a:t>
            </a:r>
            <a:r>
              <a:rPr lang="cs-CZ" sz="2000" b="1" dirty="0" smtClean="0"/>
              <a:t>.</a:t>
            </a:r>
            <a:endParaRPr lang="cs-CZ" sz="2000" b="1" dirty="0" smtClean="0"/>
          </a:p>
          <a:p>
            <a:pPr algn="just"/>
            <a:r>
              <a:rPr lang="cs-CZ" sz="2000" b="1" dirty="0" smtClean="0"/>
              <a:t>Uhelné </a:t>
            </a:r>
            <a:r>
              <a:rPr lang="cs-CZ" sz="2000" b="1" dirty="0" smtClean="0"/>
              <a:t>humáty se skládají převážně z vysokomolekulárních látek, takže nejsou zcela rozpustné. Obsahují 17-70 % </a:t>
            </a:r>
            <a:r>
              <a:rPr lang="cs-CZ" sz="2000" b="1" dirty="0" err="1" smtClean="0"/>
              <a:t>huminových</a:t>
            </a:r>
            <a:r>
              <a:rPr lang="cs-CZ" sz="2000" b="1" dirty="0" smtClean="0"/>
              <a:t> látek</a:t>
            </a:r>
            <a:r>
              <a:rPr lang="cs-CZ" sz="2000" b="1" dirty="0" smtClean="0"/>
              <a:t>.</a:t>
            </a:r>
          </a:p>
          <a:p>
            <a:pPr algn="just"/>
            <a:r>
              <a:rPr lang="cs-CZ" sz="3600" b="1" dirty="0" smtClean="0">
                <a:solidFill>
                  <a:srgbClr val="0000FF"/>
                </a:solidFill>
              </a:rPr>
              <a:t>EXTRAKCE Z HNĚDÉHO UHLÍ</a:t>
            </a:r>
          </a:p>
          <a:p>
            <a:pPr algn="ctr">
              <a:buNone/>
            </a:pPr>
            <a:r>
              <a:rPr lang="cs-CZ" sz="2600" b="1" dirty="0" smtClean="0">
                <a:solidFill>
                  <a:srgbClr val="FF0000"/>
                </a:solidFill>
                <a:latin typeface="Arial Black" pitchFamily="34" charset="0"/>
              </a:rPr>
              <a:t>CÍLEM BYLA ADITIVACE LDPE A DOCÍLENÍ BIODEGRADOVATELNÉ FÓLIE</a:t>
            </a:r>
            <a:endParaRPr lang="cs-CZ" sz="26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DŘEVO – PŘIBLIŽNÉ SLOŽENÍ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hlinkClick r:id="rId2" tooltip="Celulóza"/>
              </a:rPr>
              <a:t>celulóza</a:t>
            </a:r>
            <a:r>
              <a:rPr lang="cs-CZ" sz="2400" b="1" dirty="0" smtClean="0">
                <a:solidFill>
                  <a:srgbClr val="FF0000"/>
                </a:solidFill>
              </a:rPr>
              <a:t> (40–50 %)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3" tooltip="Lignin"/>
              </a:rPr>
              <a:t>lignin</a:t>
            </a:r>
            <a:r>
              <a:rPr lang="cs-CZ" sz="2400" b="1" dirty="0" smtClean="0">
                <a:solidFill>
                  <a:srgbClr val="FF0000"/>
                </a:solidFill>
              </a:rPr>
              <a:t> (20–30 %)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4" tooltip="Hemicelulóza"/>
              </a:rPr>
              <a:t>hemicelulózy</a:t>
            </a:r>
            <a:r>
              <a:rPr lang="cs-CZ" sz="2400" b="1" dirty="0" smtClean="0">
                <a:solidFill>
                  <a:srgbClr val="FF0000"/>
                </a:solidFill>
              </a:rPr>
              <a:t> (20–30 %)</a:t>
            </a:r>
          </a:p>
          <a:p>
            <a:r>
              <a:rPr lang="cs-CZ" sz="2400" b="1" u="sng" dirty="0" smtClean="0">
                <a:solidFill>
                  <a:srgbClr val="C00000"/>
                </a:solidFill>
              </a:rPr>
              <a:t>doprovodné složky </a:t>
            </a:r>
          </a:p>
          <a:p>
            <a:pPr lvl="1"/>
            <a:r>
              <a:rPr lang="cs-CZ" sz="2000" b="1" dirty="0" smtClean="0">
                <a:solidFill>
                  <a:srgbClr val="C00000"/>
                </a:solidFill>
              </a:rPr>
              <a:t>další </a:t>
            </a:r>
            <a:r>
              <a:rPr lang="cs-CZ" sz="2000" b="1" dirty="0" smtClean="0">
                <a:solidFill>
                  <a:srgbClr val="C00000"/>
                </a:solidFill>
                <a:hlinkClick r:id="rId5" tooltip="Organická látka"/>
              </a:rPr>
              <a:t>organické látky</a:t>
            </a:r>
            <a:r>
              <a:rPr lang="cs-CZ" sz="2000" b="1" dirty="0" smtClean="0">
                <a:solidFill>
                  <a:srgbClr val="C00000"/>
                </a:solidFill>
              </a:rPr>
              <a:t> (1–3 %, u tropických dřevin až 15 %): </a:t>
            </a:r>
            <a:r>
              <a:rPr lang="cs-CZ" sz="2000" b="1" dirty="0" smtClean="0">
                <a:solidFill>
                  <a:srgbClr val="C00000"/>
                </a:solidFill>
                <a:hlinkClick r:id="rId6" tooltip="Terpen"/>
              </a:rPr>
              <a:t>terpeny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7" tooltip="Tuky"/>
              </a:rPr>
              <a:t>tuky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8" tooltip="Vosk"/>
              </a:rPr>
              <a:t>vosky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9" tooltip="Pektin"/>
              </a:rPr>
              <a:t>pektiny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10" tooltip="Třísloviny"/>
              </a:rPr>
              <a:t>třísloviny</a:t>
            </a:r>
            <a:r>
              <a:rPr lang="cs-CZ" sz="2000" b="1" dirty="0" smtClean="0">
                <a:solidFill>
                  <a:srgbClr val="C00000"/>
                </a:solidFill>
              </a:rPr>
              <a:t> (pouze u </a:t>
            </a:r>
            <a:r>
              <a:rPr lang="cs-CZ" sz="2000" b="1" dirty="0" smtClean="0">
                <a:solidFill>
                  <a:srgbClr val="C00000"/>
                </a:solidFill>
                <a:hlinkClick r:id="rId11" tooltip="Listnatý strom"/>
              </a:rPr>
              <a:t>listnáčů</a:t>
            </a:r>
            <a:r>
              <a:rPr lang="cs-CZ" sz="2000" b="1" dirty="0" smtClean="0">
                <a:solidFill>
                  <a:srgbClr val="C00000"/>
                </a:solidFill>
              </a:rPr>
              <a:t>), </a:t>
            </a:r>
            <a:r>
              <a:rPr lang="cs-CZ" sz="2000" b="1" dirty="0" smtClean="0">
                <a:solidFill>
                  <a:srgbClr val="C00000"/>
                </a:solidFill>
                <a:hlinkClick r:id="rId12" tooltip="Steroly"/>
              </a:rPr>
              <a:t>steroly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13" tooltip="Pryskyřice"/>
              </a:rPr>
              <a:t>pryskyřice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pPr lvl="1"/>
            <a:r>
              <a:rPr lang="cs-CZ" sz="2000" b="1" dirty="0" smtClean="0">
                <a:solidFill>
                  <a:srgbClr val="C00000"/>
                </a:solidFill>
                <a:hlinkClick r:id="rId14" tooltip="Anorganická látka"/>
              </a:rPr>
              <a:t>anorganické látky</a:t>
            </a:r>
            <a:r>
              <a:rPr lang="cs-CZ" sz="2000" b="1" dirty="0" smtClean="0">
                <a:solidFill>
                  <a:srgbClr val="C00000"/>
                </a:solidFill>
              </a:rPr>
              <a:t> (0,1–0,5 %, u tropických dřevin až 5 %) – po spálení tvoří </a:t>
            </a:r>
            <a:r>
              <a:rPr lang="cs-CZ" sz="2000" b="1" dirty="0" smtClean="0">
                <a:solidFill>
                  <a:srgbClr val="C00000"/>
                </a:solidFill>
                <a:hlinkClick r:id="rId15" tooltip="Popel"/>
              </a:rPr>
              <a:t>popel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r>
              <a:rPr lang="cs-CZ" sz="2400" b="1" u="sng" dirty="0" smtClean="0">
                <a:solidFill>
                  <a:srgbClr val="0000FF"/>
                </a:solidFill>
              </a:rPr>
              <a:t>voda</a:t>
            </a:r>
            <a:r>
              <a:rPr lang="cs-CZ" sz="2400" b="1" dirty="0" smtClean="0">
                <a:solidFill>
                  <a:srgbClr val="0000FF"/>
                </a:solidFill>
              </a:rPr>
              <a:t> v různém množství (podle ročního období, stupně vyschnutí dřeva atd.) </a:t>
            </a:r>
            <a:r>
              <a:rPr lang="cs-CZ" sz="2400" b="1" u="sng" dirty="0" smtClean="0">
                <a:solidFill>
                  <a:srgbClr val="0000FF"/>
                </a:solidFill>
              </a:rPr>
              <a:t>AŽ 14 % HMOT. 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2" tooltip="Celulóza"/>
              </a:rPr>
              <a:t>Celulóza</a:t>
            </a:r>
            <a:r>
              <a:rPr lang="cs-CZ" sz="2400" b="1" dirty="0" smtClean="0">
                <a:solidFill>
                  <a:srgbClr val="FF0000"/>
                </a:solidFill>
              </a:rPr>
              <a:t> a </a:t>
            </a:r>
            <a:r>
              <a:rPr lang="cs-CZ" sz="2400" b="1" dirty="0" smtClean="0">
                <a:solidFill>
                  <a:srgbClr val="FF0000"/>
                </a:solidFill>
                <a:hlinkClick r:id="rId4" tooltip="Hemicelulóza"/>
              </a:rPr>
              <a:t>hemicelulózy</a:t>
            </a:r>
            <a:r>
              <a:rPr lang="cs-CZ" sz="2400" b="1" dirty="0" smtClean="0">
                <a:solidFill>
                  <a:srgbClr val="FF0000"/>
                </a:solidFill>
              </a:rPr>
              <a:t> patří mezi </a:t>
            </a:r>
            <a:r>
              <a:rPr lang="cs-CZ" sz="2400" b="1" dirty="0" smtClean="0">
                <a:solidFill>
                  <a:srgbClr val="FF0000"/>
                </a:solidFill>
                <a:hlinkClick r:id="rId16" tooltip="Polysacharidy"/>
              </a:rPr>
              <a:t>polysacharidy</a:t>
            </a:r>
            <a:r>
              <a:rPr lang="cs-CZ" sz="2400" b="1" dirty="0" smtClean="0">
                <a:solidFill>
                  <a:srgbClr val="FF0000"/>
                </a:solidFill>
              </a:rPr>
              <a:t> a bývají souhrnně označovány jako </a:t>
            </a:r>
            <a:r>
              <a:rPr lang="cs-CZ" sz="2400" b="1" i="1" dirty="0" err="1" smtClean="0">
                <a:solidFill>
                  <a:srgbClr val="FF0000"/>
                </a:solidFill>
                <a:hlinkClick r:id="rId17" tooltip="Holocelulóza"/>
              </a:rPr>
              <a:t>holocelulóza</a:t>
            </a:r>
            <a:r>
              <a:rPr lang="cs-CZ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DŘEVO – ukázka struktury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9" name="Zástupný symbol pro obsah 8" descr="img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61439" y="-585320"/>
            <a:ext cx="5185887" cy="83001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DŘEVO JAKO CHEMICKÁ SUROVINA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9" name="Obrázek 8" descr="img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21667" y="-733502"/>
            <a:ext cx="5364960" cy="87206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DŘEVOPLYN JAKO CHEMICKÁ SUROVINA &amp; PALIVO Z OBNOVITELNÝCH ZDROJŮ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23528" y="1340768"/>
          <a:ext cx="4968552" cy="4680516"/>
        </p:xfrm>
        <a:graphic>
          <a:graphicData uri="http://schemas.openxmlformats.org/drawingml/2006/table">
            <a:tbl>
              <a:tblPr/>
              <a:tblGrid>
                <a:gridCol w="2284392"/>
                <a:gridCol w="2684160"/>
              </a:tblGrid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sloučenina, 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err="1">
                          <a:latin typeface="Arial CE"/>
                        </a:rPr>
                        <a:t>prum</a:t>
                      </a:r>
                      <a:endParaRPr lang="cs-CZ" sz="2400" b="1" i="0" u="none" strike="noStrike" dirty="0">
                        <a:latin typeface="Arial CE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O2 ve vzorku*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CO2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10,946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H2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18,600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22,050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CH4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9900"/>
                          </a:solidFill>
                          <a:latin typeface="Arial CE"/>
                        </a:rPr>
                        <a:t>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9900"/>
                          </a:solidFill>
                          <a:latin typeface="Arial CE"/>
                        </a:rPr>
                        <a:t>44,000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Ar**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ethylen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1" u="none" strike="noStrike">
                          <a:latin typeface="Arial CE"/>
                        </a:rPr>
                        <a:t>ostatní složky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1" u="none" strike="noStrike" dirty="0">
                          <a:latin typeface="Arial CE"/>
                        </a:rPr>
                        <a:t>0,254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100,000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508104" y="1340768"/>
            <a:ext cx="3456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lze ze stromu využít na DŘEVOPLYN?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008000"/>
                </a:solidFill>
              </a:rPr>
              <a:t>Jaké jsou VÝHODY versus  NEVÝHODY  DŘEVOPLYNU?</a:t>
            </a:r>
          </a:p>
          <a:p>
            <a:endParaRPr lang="cs-CZ" sz="2800" b="1" dirty="0" smtClean="0">
              <a:solidFill>
                <a:srgbClr val="008000"/>
              </a:solidFill>
            </a:endParaRPr>
          </a:p>
          <a:p>
            <a:r>
              <a:rPr lang="cs-CZ" sz="2800" b="1" dirty="0" smtClean="0">
                <a:solidFill>
                  <a:srgbClr val="0000FF"/>
                </a:solidFill>
              </a:rPr>
              <a:t>DŘEVOPLYN  v tuzemské historii ?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VÝROBA CELULÓZY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NÁTRONOVÝ</a:t>
            </a:r>
          </a:p>
          <a:p>
            <a:r>
              <a:rPr lang="cs-CZ" b="1" dirty="0" smtClean="0"/>
              <a:t>SULFITOVÝ</a:t>
            </a:r>
          </a:p>
          <a:p>
            <a:r>
              <a:rPr lang="cs-CZ" b="1" dirty="0" smtClean="0"/>
              <a:t>SULFÁTOVÝ</a:t>
            </a:r>
          </a:p>
          <a:p>
            <a:pPr algn="ctr">
              <a:buNone/>
            </a:pPr>
            <a:r>
              <a:rPr lang="cs-CZ" b="1" u="sng" dirty="0" smtClean="0">
                <a:solidFill>
                  <a:srgbClr val="0000FF"/>
                </a:solidFill>
              </a:rPr>
              <a:t>PODROBNĚJI PROBEREME POZDĚJI</a:t>
            </a:r>
            <a:endParaRPr lang="cs-CZ" b="1" u="sng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1695</Words>
  <Application>Microsoft Office PowerPoint</Application>
  <PresentationFormat>Předvádění na obrazovce (4:3)</PresentationFormat>
  <Paragraphs>320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Default Design</vt:lpstr>
      <vt:lpstr>PŘÍRODNÍ POLYMERY Polyfenoly: lignin, třísloviny, huminové kyseliny </vt:lpstr>
      <vt:lpstr>Snímek 2</vt:lpstr>
      <vt:lpstr>LITERATURA</vt:lpstr>
      <vt:lpstr>STROM – PŘIBLIŽNÉ SLOŽENÍ</vt:lpstr>
      <vt:lpstr>DŘEVO – PŘIBLIŽNÉ SLOŽENÍ</vt:lpstr>
      <vt:lpstr>DŘEVO – ukázka struktury</vt:lpstr>
      <vt:lpstr>DŘEVO JAKO CHEMICKÁ SUROVINA</vt:lpstr>
      <vt:lpstr>DŘEVOPLYN JAKO CHEMICKÁ SUROVINA &amp; PALIVO Z OBNOVITELNÝCH ZDROJŮ</vt:lpstr>
      <vt:lpstr>VÝROBA CELULÓZY</vt:lpstr>
      <vt:lpstr>Polyfenolické sloučeniny</vt:lpstr>
      <vt:lpstr>LIGNIN 1</vt:lpstr>
      <vt:lpstr>LIGNIN 2</vt:lpstr>
      <vt:lpstr>LIGNIN 3</vt:lpstr>
      <vt:lpstr>LIGNIN 4 – MOŽNÉ VZORCE I</vt:lpstr>
      <vt:lpstr>LIGNIN 5 – MOŽNÉ VZORCE II</vt:lpstr>
      <vt:lpstr>LIGNIN 6 – JAK SE ZÍSKÁVÁ? </vt:lpstr>
      <vt:lpstr>LIGNIN 7 – Problémem jeho využití je jeho mnohotvárnost, tj. lignin  z různých zdrojů má různé složení</vt:lpstr>
      <vt:lpstr>LIGNIN 7 – co s ním dělat ? </vt:lpstr>
      <vt:lpstr>LIGNIN 8 – chemické a jiné využití</vt:lpstr>
      <vt:lpstr>Třísloviny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Duběnkový inkoust 1</vt:lpstr>
      <vt:lpstr>Duběnkový inkoust 2</vt:lpstr>
      <vt:lpstr>Duběnkový inkoust 3</vt:lpstr>
      <vt:lpstr>Duběnkový inkoust 4</vt:lpstr>
      <vt:lpstr>INKOUST versus TUŠ</vt:lpstr>
      <vt:lpstr>Huminové látky</vt:lpstr>
      <vt:lpstr>Huminové kyseliny</vt:lpstr>
      <vt:lpstr>1. generace - uhelné humáty: s tím jsem já pracoval! 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372</cp:revision>
  <dcterms:created xsi:type="dcterms:W3CDTF">2008-02-10T16:41:08Z</dcterms:created>
  <dcterms:modified xsi:type="dcterms:W3CDTF">2013-10-17T10:35:37Z</dcterms:modified>
</cp:coreProperties>
</file>