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16" r:id="rId3"/>
    <p:sldId id="417" r:id="rId4"/>
    <p:sldId id="420" r:id="rId5"/>
    <p:sldId id="427" r:id="rId6"/>
    <p:sldId id="430" r:id="rId7"/>
    <p:sldId id="431" r:id="rId8"/>
    <p:sldId id="432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8000"/>
    <a:srgbClr val="0000FF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432048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cs-CZ" sz="54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Polyfenoly</a:t>
            </a:r>
            <a:r>
              <a:rPr lang="cs-CZ" sz="54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:</a:t>
            </a:r>
            <a: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  <a:t/>
            </a:r>
            <a:b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  <a:t>třísloviny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653136"/>
            <a:ext cx="6400800" cy="1584176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17. 10. 2013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pic>
        <p:nvPicPr>
          <p:cNvPr id="5" name="Obrázek 4" descr="375px-Tannic_acid_2-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5400600" cy="54006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44208" y="404664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8000"/>
                </a:solidFill>
              </a:rPr>
              <a:t>Tanin – jedna z možných struktur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pic>
        <p:nvPicPr>
          <p:cNvPr id="6" name="Obrázek 5" descr="800px-Tannic_ac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61" y="1484784"/>
            <a:ext cx="8659411" cy="46331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211960" y="332656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8000"/>
                </a:solidFill>
              </a:rPr>
              <a:t>Tanin –další z možných struktur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5" name="Obrázek 4" descr="img6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8042584" cy="374441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83568" y="4725144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C00000"/>
                </a:solidFill>
              </a:rPr>
              <a:t>hydrolyzovatelné</a:t>
            </a:r>
            <a:r>
              <a:rPr lang="cs-CZ" sz="2800" b="1" dirty="0" smtClean="0">
                <a:solidFill>
                  <a:srgbClr val="C00000"/>
                </a:solidFill>
              </a:rPr>
              <a:t> taniny = </a:t>
            </a:r>
            <a:r>
              <a:rPr lang="cs-CZ" sz="2800" b="1" dirty="0" err="1" smtClean="0">
                <a:solidFill>
                  <a:srgbClr val="C00000"/>
                </a:solidFill>
              </a:rPr>
              <a:t>kys</a:t>
            </a:r>
            <a:r>
              <a:rPr lang="cs-CZ" sz="2800" b="1" dirty="0" smtClean="0">
                <a:solidFill>
                  <a:srgbClr val="C00000"/>
                </a:solidFill>
              </a:rPr>
              <a:t>. </a:t>
            </a:r>
            <a:r>
              <a:rPr lang="cs-CZ" sz="2800" b="1" dirty="0" err="1" smtClean="0">
                <a:solidFill>
                  <a:srgbClr val="C00000"/>
                </a:solidFill>
              </a:rPr>
              <a:t>gallová</a:t>
            </a:r>
            <a:r>
              <a:rPr lang="cs-CZ" sz="2800" b="1" dirty="0" smtClean="0">
                <a:solidFill>
                  <a:srgbClr val="C00000"/>
                </a:solidFill>
              </a:rPr>
              <a:t> + navázané sacharidy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Duběnkový inkoust 1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Duběnkový inkoust </a:t>
            </a:r>
            <a:r>
              <a:rPr lang="cs-CZ" sz="2800" b="1" dirty="0" smtClean="0"/>
              <a:t>(také </a:t>
            </a:r>
            <a:r>
              <a:rPr lang="cs-CZ" sz="2800" b="1" dirty="0" err="1" smtClean="0">
                <a:solidFill>
                  <a:srgbClr val="FF0000"/>
                </a:solidFill>
              </a:rPr>
              <a:t>železoduběnkový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železogalový</a:t>
            </a:r>
            <a:r>
              <a:rPr lang="cs-CZ" sz="2800" b="1" dirty="0" smtClean="0">
                <a:solidFill>
                  <a:srgbClr val="FF0000"/>
                </a:solidFill>
              </a:rPr>
              <a:t> inkoust</a:t>
            </a:r>
            <a:r>
              <a:rPr lang="cs-CZ" sz="2800" b="1" dirty="0" smtClean="0"/>
              <a:t>) je </a:t>
            </a:r>
            <a:r>
              <a:rPr lang="cs-CZ" sz="2800" dirty="0" smtClean="0"/>
              <a:t>inkoust </a:t>
            </a:r>
            <a:r>
              <a:rPr lang="cs-CZ" sz="2800" dirty="0" err="1" smtClean="0"/>
              <a:t>fialovo</a:t>
            </a:r>
            <a:r>
              <a:rPr lang="cs-CZ" sz="2800" dirty="0" smtClean="0"/>
              <a:t>-černé barvy, vyráběný ze solí železa a taninu z rostlinných zdrojů. Jde o organokovovou sloučeninu rozptýlenou ve vodě, ve které je stabilizována pojivem, který zajišťuje rozptýlení pigmentu v roztoku. V Evropě byl běžně používán od 12. do 19. století.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Duběnkový inkoust 4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Reakce změny oxidačního stupně železa a tím černé barvy</a:t>
            </a:r>
          </a:p>
          <a:p>
            <a:r>
              <a:rPr lang="cs-CZ" b="1" dirty="0" smtClean="0"/>
              <a:t>Příčiny blednutí inkoustu a reakce iontu železa při této změně</a:t>
            </a:r>
          </a:p>
          <a:p>
            <a:r>
              <a:rPr lang="cs-CZ" b="1" dirty="0" smtClean="0"/>
              <a:t>Obnovování duběnkového inkoustu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00FF"/>
                </a:solidFill>
                <a:latin typeface="Arial Black" pitchFamily="34" charset="0"/>
              </a:rPr>
              <a:t>TOTO BUDE V OTÁZKÁCH NA ZKOUŠCE!</a:t>
            </a:r>
            <a:endParaRPr lang="cs-CZ" sz="4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6 DOPLNĚK 1 2013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pic>
        <p:nvPicPr>
          <p:cNvPr id="10" name="Obrázek 9" descr="REakce vedoucí k inkoustu z kys. gallov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064896" cy="61435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17. 10. 2013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PŘÍRODNÍ POLYMERY PŘF MU  6 DOPLNĚK 1 2013 </a:t>
            </a:r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83568" y="26064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Další možnost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12474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8000"/>
                </a:solidFill>
              </a:rPr>
              <a:t>6FeSO</a:t>
            </a:r>
            <a:r>
              <a:rPr lang="cs-CZ" sz="2000" b="1" baseline="-25000" dirty="0" smtClean="0">
                <a:solidFill>
                  <a:srgbClr val="008000"/>
                </a:solidFill>
              </a:rPr>
              <a:t>4</a:t>
            </a:r>
            <a:r>
              <a:rPr lang="cs-CZ" sz="2000" b="1" dirty="0" smtClean="0"/>
              <a:t> + 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+ H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O                            </a:t>
            </a:r>
            <a:r>
              <a:rPr lang="cs-CZ" sz="2000" b="1" dirty="0" smtClean="0">
                <a:solidFill>
                  <a:srgbClr val="CC6600"/>
                </a:solidFill>
              </a:rPr>
              <a:t>2Fe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2</a:t>
            </a:r>
            <a:r>
              <a:rPr lang="cs-CZ" sz="2000" b="1" dirty="0" smtClean="0">
                <a:solidFill>
                  <a:srgbClr val="CC6600"/>
                </a:solidFill>
              </a:rPr>
              <a:t>(SO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4</a:t>
            </a:r>
            <a:r>
              <a:rPr lang="cs-CZ" sz="2000" b="1" dirty="0" smtClean="0">
                <a:solidFill>
                  <a:srgbClr val="CC6600"/>
                </a:solidFill>
              </a:rPr>
              <a:t>)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3</a:t>
            </a:r>
            <a:r>
              <a:rPr lang="cs-CZ" sz="2000" b="1" dirty="0" smtClean="0"/>
              <a:t> +</a:t>
            </a:r>
            <a:r>
              <a:rPr lang="cs-CZ" sz="2000" b="1" dirty="0" smtClean="0">
                <a:solidFill>
                  <a:srgbClr val="CC6600"/>
                </a:solidFill>
              </a:rPr>
              <a:t> </a:t>
            </a:r>
            <a:r>
              <a:rPr lang="cs-CZ" sz="2000" b="1" dirty="0" err="1" smtClean="0">
                <a:solidFill>
                  <a:srgbClr val="CC6600"/>
                </a:solidFill>
              </a:rPr>
              <a:t>Fe</a:t>
            </a:r>
            <a:r>
              <a:rPr lang="cs-CZ" sz="2000" b="1" dirty="0" smtClean="0">
                <a:solidFill>
                  <a:srgbClr val="CC6600"/>
                </a:solidFill>
              </a:rPr>
              <a:t>(OH)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2</a:t>
            </a:r>
            <a:endParaRPr lang="cs-CZ" sz="2000" b="1" baseline="-25000" dirty="0">
              <a:solidFill>
                <a:srgbClr val="CC6600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3779912" y="134076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95536" y="19888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Reakce s kyselinou </a:t>
            </a:r>
            <a:r>
              <a:rPr lang="cs-CZ" sz="3200" b="1" dirty="0" err="1" smtClean="0">
                <a:solidFill>
                  <a:srgbClr val="FF0000"/>
                </a:solidFill>
              </a:rPr>
              <a:t>galovou</a:t>
            </a:r>
            <a:r>
              <a:rPr lang="cs-CZ" sz="3200" b="1" dirty="0" smtClean="0">
                <a:solidFill>
                  <a:srgbClr val="FF0000"/>
                </a:solidFill>
              </a:rPr>
              <a:t> na </a:t>
            </a:r>
            <a:r>
              <a:rPr lang="cs-CZ" sz="3200" b="1" dirty="0" err="1" smtClean="0">
                <a:solidFill>
                  <a:srgbClr val="FF0000"/>
                </a:solidFill>
              </a:rPr>
              <a:t>pyrogalan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smtClean="0">
                <a:solidFill>
                  <a:srgbClr val="CC6600"/>
                </a:solidFill>
              </a:rPr>
              <a:t>železitý</a:t>
            </a:r>
          </a:p>
          <a:p>
            <a:pPr algn="ctr"/>
            <a:r>
              <a:rPr lang="cs-CZ" sz="3200" b="1" dirty="0" smtClean="0">
                <a:solidFill>
                  <a:srgbClr val="7030A0"/>
                </a:solidFill>
              </a:rPr>
              <a:t> H</a:t>
            </a:r>
            <a:r>
              <a:rPr lang="cs-CZ" sz="3200" b="1" baseline="-25000" dirty="0" smtClean="0">
                <a:solidFill>
                  <a:srgbClr val="7030A0"/>
                </a:solidFill>
              </a:rPr>
              <a:t>2</a:t>
            </a:r>
            <a:r>
              <a:rPr lang="cs-CZ" sz="3200" b="1" dirty="0" smtClean="0">
                <a:solidFill>
                  <a:srgbClr val="7030A0"/>
                </a:solidFill>
              </a:rPr>
              <a:t>SO</a:t>
            </a:r>
            <a:r>
              <a:rPr lang="cs-CZ" sz="3200" b="1" baseline="-25000" dirty="0" smtClean="0">
                <a:solidFill>
                  <a:srgbClr val="7030A0"/>
                </a:solidFill>
              </a:rPr>
              <a:t>4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1560" y="458112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00FF"/>
                </a:solidFill>
              </a:rPr>
              <a:t>Blednutí inkoustu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512" y="55172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pyrogalan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CC6600"/>
                </a:solidFill>
              </a:rPr>
              <a:t>železitý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0000FF"/>
                </a:solidFill>
              </a:rPr>
              <a:t>+ 2e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-                                     </a:t>
            </a:r>
            <a:r>
              <a:rPr lang="cs-CZ" sz="2400" b="1" dirty="0" smtClean="0">
                <a:solidFill>
                  <a:srgbClr val="0000FF"/>
                </a:solidFill>
              </a:rPr>
              <a:t>2 </a:t>
            </a:r>
            <a:r>
              <a:rPr lang="cs-CZ" sz="2400" b="1" dirty="0" err="1" smtClean="0">
                <a:solidFill>
                  <a:srgbClr val="0000FF"/>
                </a:solidFill>
              </a:rPr>
              <a:t>galan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  <a:r>
              <a:rPr lang="cs-CZ" sz="2400" b="1" dirty="0" smtClean="0">
                <a:solidFill>
                  <a:srgbClr val="008000"/>
                </a:solidFill>
              </a:rPr>
              <a:t>ŽELEZNATÝ </a:t>
            </a:r>
            <a:endParaRPr lang="cs-CZ" sz="2400" baseline="-25000" dirty="0">
              <a:solidFill>
                <a:srgbClr val="008000"/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4139952" y="5733256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6444208" y="2852936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271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PŘÍRODNÍ POLYMERY Polyfenoly: třísloviny</vt:lpstr>
      <vt:lpstr>Snímek 2</vt:lpstr>
      <vt:lpstr>Snímek 3</vt:lpstr>
      <vt:lpstr>Snímek 4</vt:lpstr>
      <vt:lpstr>Duběnkový inkoust 1</vt:lpstr>
      <vt:lpstr>Duběnkový inkoust 4</vt:lpstr>
      <vt:lpstr>Snímek 7</vt:lpstr>
      <vt:lpstr>Snímek 8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376</cp:revision>
  <dcterms:created xsi:type="dcterms:W3CDTF">2008-02-10T16:41:08Z</dcterms:created>
  <dcterms:modified xsi:type="dcterms:W3CDTF">2013-10-21T17:22:00Z</dcterms:modified>
</cp:coreProperties>
</file>