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6" r:id="rId2"/>
    <p:sldId id="258" r:id="rId3"/>
    <p:sldId id="397" r:id="rId4"/>
    <p:sldId id="420" r:id="rId5"/>
    <p:sldId id="398" r:id="rId6"/>
    <p:sldId id="399" r:id="rId7"/>
    <p:sldId id="400" r:id="rId8"/>
    <p:sldId id="421" r:id="rId9"/>
    <p:sldId id="401" r:id="rId10"/>
    <p:sldId id="404" r:id="rId11"/>
    <p:sldId id="403" r:id="rId12"/>
    <p:sldId id="406" r:id="rId13"/>
    <p:sldId id="405" r:id="rId14"/>
    <p:sldId id="402" r:id="rId15"/>
    <p:sldId id="407" r:id="rId16"/>
    <p:sldId id="409" r:id="rId17"/>
    <p:sldId id="410" r:id="rId18"/>
    <p:sldId id="408" r:id="rId19"/>
    <p:sldId id="416" r:id="rId20"/>
    <p:sldId id="414" r:id="rId21"/>
    <p:sldId id="413" r:id="rId22"/>
    <p:sldId id="415" r:id="rId23"/>
    <p:sldId id="411" r:id="rId24"/>
    <p:sldId id="418" r:id="rId25"/>
    <p:sldId id="419" r:id="rId26"/>
    <p:sldId id="423" r:id="rId27"/>
    <p:sldId id="422" r:id="rId28"/>
    <p:sldId id="424" r:id="rId29"/>
    <p:sldId id="425" r:id="rId30"/>
    <p:sldId id="428" r:id="rId31"/>
    <p:sldId id="427" r:id="rId32"/>
    <p:sldId id="426" r:id="rId33"/>
    <p:sldId id="417" r:id="rId34"/>
    <p:sldId id="431" r:id="rId35"/>
    <p:sldId id="430" r:id="rId36"/>
    <p:sldId id="429" r:id="rId37"/>
    <p:sldId id="412" r:id="rId38"/>
    <p:sldId id="436" r:id="rId39"/>
    <p:sldId id="433" r:id="rId40"/>
    <p:sldId id="437" r:id="rId41"/>
    <p:sldId id="432" r:id="rId42"/>
    <p:sldId id="434" r:id="rId43"/>
    <p:sldId id="435" r:id="rId44"/>
    <p:sldId id="438" r:id="rId45"/>
    <p:sldId id="440" r:id="rId46"/>
    <p:sldId id="444" r:id="rId47"/>
    <p:sldId id="442" r:id="rId48"/>
    <p:sldId id="441" r:id="rId49"/>
    <p:sldId id="443" r:id="rId50"/>
    <p:sldId id="445" r:id="rId51"/>
    <p:sldId id="446" r:id="rId52"/>
    <p:sldId id="447" r:id="rId53"/>
    <p:sldId id="448" r:id="rId54"/>
    <p:sldId id="449" r:id="rId55"/>
    <p:sldId id="450" r:id="rId56"/>
    <p:sldId id="451" r:id="rId57"/>
    <p:sldId id="452" r:id="rId58"/>
    <p:sldId id="453" r:id="rId59"/>
    <p:sldId id="454" r:id="rId60"/>
    <p:sldId id="455" r:id="rId61"/>
    <p:sldId id="456" r:id="rId62"/>
    <p:sldId id="457" r:id="rId63"/>
    <p:sldId id="458" r:id="rId64"/>
    <p:sldId id="459" r:id="rId65"/>
    <p:sldId id="460" r:id="rId66"/>
    <p:sldId id="461" r:id="rId67"/>
    <p:sldId id="462" r:id="rId68"/>
    <p:sldId id="439" r:id="rId69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0000"/>
    <a:srgbClr val="DDDDDD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3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u.wiley.com/WileyCDA/Section/id-302479.html?query=Leszek+Moscicki" TargetMode="External"/><Relationship Id="rId2" Type="http://schemas.openxmlformats.org/officeDocument/2006/relationships/hyperlink" Target="http://eu.wiley.com/WileyCDA/Section/id-302479.html?query=Leon+Janssen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Gluk%C3%B3za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4320480"/>
          </a:xfrm>
        </p:spPr>
        <p:txBody>
          <a:bodyPr/>
          <a:lstStyle/>
          <a:p>
            <a:pPr eaLnBrk="1" hangingPunct="1"/>
            <a:r>
              <a:rPr lang="sk-SK" sz="4800" b="1" dirty="0" smtClean="0">
                <a:solidFill>
                  <a:srgbClr val="FF0000"/>
                </a:solidFill>
                <a:latin typeface="Arial Black" pitchFamily="34" charset="0"/>
              </a:rPr>
              <a:t>PŘÍRODNÍ POLYMERY</a:t>
            </a:r>
            <a:r>
              <a:rPr lang="sk-SK" sz="4000" b="1" dirty="0" smtClean="0">
                <a:solidFill>
                  <a:srgbClr val="FF0000"/>
                </a:solidFill>
              </a:rPr>
              <a:t/>
            </a:r>
            <a:br>
              <a:rPr lang="sk-SK" sz="4000" b="1" dirty="0" smtClean="0">
                <a:solidFill>
                  <a:srgbClr val="FF0000"/>
                </a:solidFill>
              </a:rPr>
            </a:br>
            <a:r>
              <a:rPr lang="cs-CZ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Polysacharidy I  škrob </a:t>
            </a:r>
            <a:r>
              <a:rPr lang="cs-CZ" sz="3200" dirty="0" smtClean="0">
                <a:latin typeface="Calibri"/>
                <a:ea typeface="Calibri"/>
                <a:cs typeface="Times New Roman"/>
              </a:rPr>
              <a:t/>
            </a:r>
            <a:br>
              <a:rPr lang="cs-CZ" sz="3200" dirty="0" smtClean="0">
                <a:latin typeface="Calibri"/>
                <a:ea typeface="Calibri"/>
                <a:cs typeface="Times New Roman"/>
              </a:rPr>
            </a:br>
            <a:endParaRPr lang="sk-SK" sz="4000" b="1" dirty="0" smtClean="0">
              <a:solidFill>
                <a:srgbClr val="008000"/>
              </a:solidFill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653136"/>
            <a:ext cx="6400800" cy="1584176"/>
          </a:xfrm>
        </p:spPr>
        <p:txBody>
          <a:bodyPr/>
          <a:lstStyle/>
          <a:p>
            <a:pPr eaLnBrk="1" hangingPunct="1"/>
            <a:r>
              <a:rPr lang="cs-CZ" sz="2400" b="1" dirty="0" smtClean="0"/>
              <a:t>RNDr. Ladislav Pospíšil, CSc.</a:t>
            </a:r>
          </a:p>
          <a:p>
            <a:pPr eaLnBrk="1" hangingPunct="1"/>
            <a:r>
              <a:rPr lang="cs-CZ" sz="2400" b="1" dirty="0" smtClean="0"/>
              <a:t>POLYMER INSTITUTE BRNO </a:t>
            </a:r>
          </a:p>
          <a:p>
            <a:pPr eaLnBrk="1" hangingPunct="1"/>
            <a:r>
              <a:rPr lang="cs-CZ" sz="2400" b="1" dirty="0" smtClean="0"/>
              <a:t>spol. s r.o. </a:t>
            </a:r>
            <a:endParaRPr lang="sk-SK" sz="2400" b="1" dirty="0" smtClean="0">
              <a:solidFill>
                <a:srgbClr val="C00000"/>
              </a:solidFill>
            </a:endParaRP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17. 10. 2013</a:t>
            </a:r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Výroba škrobu z </a:t>
            </a:r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brambor</a:t>
            </a:r>
            <a:endParaRPr lang="cs-CZ" sz="2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sz="2800" b="1" dirty="0" smtClean="0"/>
              <a:t>Brambory obsahují 14 – 21 % hmot. škrobu, což není mnoho</a:t>
            </a:r>
          </a:p>
          <a:p>
            <a:r>
              <a:rPr lang="cs-CZ" sz="2800" b="1" dirty="0" smtClean="0"/>
              <a:t>Z 1 ha lze získat průměrně 4 t škrobu</a:t>
            </a:r>
          </a:p>
          <a:p>
            <a:r>
              <a:rPr lang="cs-CZ" sz="2800" b="1" dirty="0" smtClean="0"/>
              <a:t>Spotřeba vody je vysoká, 3,5 – 8 m</a:t>
            </a:r>
            <a:r>
              <a:rPr lang="cs-CZ" sz="2800" b="1" baseline="-25000" dirty="0" smtClean="0"/>
              <a:t>3</a:t>
            </a:r>
            <a:r>
              <a:rPr lang="cs-CZ" sz="2800" b="1" dirty="0" smtClean="0"/>
              <a:t>/t brambor, ale moderní postupy jsou nižší</a:t>
            </a:r>
          </a:p>
          <a:p>
            <a:r>
              <a:rPr lang="cs-CZ" sz="2800" b="1" dirty="0" smtClean="0"/>
              <a:t>Sušina škrobu je cca. 84 % hmot.</a:t>
            </a:r>
          </a:p>
          <a:p>
            <a:r>
              <a:rPr lang="cs-CZ" sz="2800" b="1" dirty="0" smtClean="0"/>
              <a:t>Ostatní složky jsou:</a:t>
            </a:r>
            <a:endParaRPr lang="cs-CZ" sz="2800" b="1" dirty="0"/>
          </a:p>
        </p:txBody>
      </p:sp>
      <p:pic>
        <p:nvPicPr>
          <p:cNvPr id="13" name="Obrázek 12" descr="img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253937" y="1650718"/>
            <a:ext cx="1844037" cy="7416824"/>
          </a:xfrm>
          <a:prstGeom prst="rect">
            <a:avLst/>
          </a:prstGeom>
        </p:spPr>
      </p:pic>
      <p:sp>
        <p:nvSpPr>
          <p:cNvPr id="14" name="Zaoblený obdélník 13"/>
          <p:cNvSpPr/>
          <p:nvPr/>
        </p:nvSpPr>
        <p:spPr>
          <a:xfrm>
            <a:off x="539552" y="4581128"/>
            <a:ext cx="3312368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pic>
        <p:nvPicPr>
          <p:cNvPr id="9" name="Zástupný symbol pro obsah 8" descr="img66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332112" y="-819944"/>
            <a:ext cx="6480720" cy="8497888"/>
          </a:xfrm>
        </p:spPr>
      </p:pic>
      <p:sp>
        <p:nvSpPr>
          <p:cNvPr id="7" name="TextovéPole 6"/>
          <p:cNvSpPr txBox="1"/>
          <p:nvPr/>
        </p:nvSpPr>
        <p:spPr>
          <a:xfrm>
            <a:off x="179512" y="1556792"/>
            <a:ext cx="4464496" cy="64633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00FF"/>
                </a:solidFill>
              </a:rPr>
              <a:t>Brambory se transportují plavením vodou, proto recyklace přes usazovák</a:t>
            </a:r>
            <a:endParaRPr lang="cs-CZ" b="1" dirty="0">
              <a:solidFill>
                <a:srgbClr val="0000FF"/>
              </a:solidFill>
            </a:endParaRPr>
          </a:p>
        </p:txBody>
      </p:sp>
      <p:cxnSp>
        <p:nvCxnSpPr>
          <p:cNvPr id="10" name="Přímá spojovací šipka 9"/>
          <p:cNvCxnSpPr/>
          <p:nvPr/>
        </p:nvCxnSpPr>
        <p:spPr>
          <a:xfrm flipV="1">
            <a:off x="2123728" y="1196752"/>
            <a:ext cx="360040" cy="36004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Výroba škrobu z pšenice</a:t>
            </a:r>
            <a:endParaRPr lang="cs-CZ" sz="2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sz="2800" b="1" dirty="0" smtClean="0"/>
              <a:t>Pšeničná mouka obsahuje cca. 68 % hmot. škrobu, což je mnoho</a:t>
            </a:r>
          </a:p>
          <a:p>
            <a:r>
              <a:rPr lang="cs-CZ" sz="2800" b="1" dirty="0" smtClean="0"/>
              <a:t>Z 1 ha lze získat průměrně </a:t>
            </a:r>
            <a:r>
              <a:rPr lang="cs-CZ" sz="2800" b="1" strike="sngStrike" dirty="0" smtClean="0"/>
              <a:t>4</a:t>
            </a:r>
            <a:r>
              <a:rPr lang="cs-CZ" sz="2800" b="1" dirty="0" smtClean="0"/>
              <a:t> t škrobu, tedy cca.  tolik co u brambor</a:t>
            </a:r>
          </a:p>
          <a:p>
            <a:r>
              <a:rPr lang="cs-CZ" sz="2800" b="1" dirty="0" smtClean="0">
                <a:solidFill>
                  <a:srgbClr val="008000"/>
                </a:solidFill>
              </a:rPr>
              <a:t>Lze ale využít i škrob B a odpadní bílkovinu (lepek)</a:t>
            </a:r>
          </a:p>
          <a:p>
            <a:r>
              <a:rPr lang="cs-CZ" sz="2800" b="1" dirty="0" smtClean="0"/>
              <a:t>Spotřeba vody je u nových technologií 3,5  m</a:t>
            </a:r>
            <a:r>
              <a:rPr lang="cs-CZ" sz="2800" b="1" baseline="-25000" dirty="0" smtClean="0"/>
              <a:t>3</a:t>
            </a:r>
            <a:r>
              <a:rPr lang="cs-CZ" sz="2800" b="1" dirty="0" smtClean="0"/>
              <a:t>/t mouky</a:t>
            </a:r>
          </a:p>
          <a:p>
            <a:r>
              <a:rPr lang="cs-CZ" sz="2800" b="1" dirty="0" smtClean="0"/>
              <a:t>Sušina škrobu je cca. 84 % hmot.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  <p:pic>
        <p:nvPicPr>
          <p:cNvPr id="8" name="Obrázek 7" descr="img6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552983" y="-958167"/>
            <a:ext cx="6048674" cy="8486303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5868144" y="332656"/>
            <a:ext cx="3024336" cy="440120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0000FF"/>
                </a:solidFill>
              </a:rPr>
              <a:t>Tuto technologii uvidíte na exkurzi</a:t>
            </a:r>
          </a:p>
          <a:p>
            <a:r>
              <a:rPr lang="cs-CZ" sz="4000" b="1" dirty="0" smtClean="0">
                <a:solidFill>
                  <a:srgbClr val="FF0000"/>
                </a:solidFill>
              </a:rPr>
              <a:t>Nic zde nepřijde nazmar!</a:t>
            </a:r>
            <a:endParaRPr lang="cs-CZ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Výroba škrobu z </a:t>
            </a:r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kukuřice</a:t>
            </a:r>
            <a:endParaRPr lang="cs-CZ" sz="2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472608"/>
          </a:xfrm>
        </p:spPr>
        <p:txBody>
          <a:bodyPr/>
          <a:lstStyle/>
          <a:p>
            <a:r>
              <a:rPr lang="cs-CZ" sz="2800" b="1" dirty="0" smtClean="0"/>
              <a:t>Kukuřičné zrno pro výrobu škrobu má toto složení:</a:t>
            </a:r>
          </a:p>
          <a:p>
            <a:endParaRPr lang="cs-CZ" sz="2800" b="1" dirty="0" smtClean="0"/>
          </a:p>
        </p:txBody>
      </p:sp>
      <p:pic>
        <p:nvPicPr>
          <p:cNvPr id="15" name="Obrázek 14" descr="img6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743908" y="-1359532"/>
            <a:ext cx="1584176" cy="8280920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395536" y="3789040"/>
            <a:ext cx="83529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00" b="1" dirty="0" smtClean="0">
                <a:solidFill>
                  <a:srgbClr val="008000"/>
                </a:solidFill>
              </a:rPr>
              <a:t>Byly vyšlechtěny odrůdy obsahují buď převážně AMYLÓZU  nebo převážně  AMYLOPEKTIN</a:t>
            </a:r>
          </a:p>
          <a:p>
            <a:r>
              <a:rPr lang="cs-CZ" sz="2700" b="1" dirty="0" smtClean="0">
                <a:solidFill>
                  <a:srgbClr val="FF0000"/>
                </a:solidFill>
              </a:rPr>
              <a:t>Špičkové odrůdy mají v zrnu až 90 % hmot. škrobu</a:t>
            </a:r>
          </a:p>
          <a:p>
            <a:r>
              <a:rPr lang="cs-CZ" sz="2700" b="1" dirty="0" smtClean="0">
                <a:solidFill>
                  <a:srgbClr val="7030A0"/>
                </a:solidFill>
              </a:rPr>
              <a:t>Spotřebu vody  na 1 t zrna NEVÍM</a:t>
            </a:r>
          </a:p>
          <a:p>
            <a:r>
              <a:rPr lang="cs-CZ" sz="2700" b="1" dirty="0" smtClean="0">
                <a:solidFill>
                  <a:srgbClr val="0000FF"/>
                </a:solidFill>
              </a:rPr>
              <a:t>Sušina škrobu je cca. 84 % hmot.</a:t>
            </a:r>
            <a:endParaRPr lang="cs-CZ" sz="27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  <p:pic>
        <p:nvPicPr>
          <p:cNvPr id="7" name="Obrázek 6" descr="img6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64242" y="-652074"/>
            <a:ext cx="6599492" cy="828092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868144" y="332656"/>
            <a:ext cx="3024336" cy="501675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0000FF"/>
                </a:solidFill>
              </a:rPr>
              <a:t>Podobné jako výroba z pšenice, až namáčení</a:t>
            </a:r>
          </a:p>
          <a:p>
            <a:r>
              <a:rPr lang="cs-CZ" sz="4000" b="1" dirty="0" smtClean="0">
                <a:solidFill>
                  <a:srgbClr val="FF0000"/>
                </a:solidFill>
              </a:rPr>
              <a:t>Nic zde nepřijde nazmar!</a:t>
            </a:r>
            <a:endParaRPr lang="cs-CZ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Výrobky ze škrobu pro potravinářství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b="1" dirty="0" smtClean="0"/>
              <a:t>Cukrovinky, džemy a marmelády, nápoje, pečivo atd.</a:t>
            </a:r>
          </a:p>
          <a:p>
            <a:r>
              <a:rPr lang="cs-CZ" b="1" dirty="0" smtClean="0"/>
              <a:t>Mléčné výrobky, masné výrobky, polévky, omáčky, salátové dresinky atd.</a:t>
            </a:r>
          </a:p>
          <a:p>
            <a:r>
              <a:rPr lang="cs-CZ" b="1" dirty="0" smtClean="0"/>
              <a:t>Zmrzliny, kojenecká výživa, cukrovinky</a:t>
            </a:r>
          </a:p>
          <a:p>
            <a:endParaRPr lang="cs-CZ" b="1" dirty="0" smtClean="0"/>
          </a:p>
          <a:p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Výrobky ze škrobu pro průmysl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00600"/>
          </a:xfrm>
        </p:spPr>
        <p:txBody>
          <a:bodyPr/>
          <a:lstStyle/>
          <a:p>
            <a:pPr algn="ctr">
              <a:buNone/>
            </a:pPr>
            <a:r>
              <a:rPr lang="cs-CZ" b="1" dirty="0" smtClean="0">
                <a:solidFill>
                  <a:srgbClr val="008000"/>
                </a:solidFill>
              </a:rPr>
              <a:t>PAPÍRENSKÝ PRŮMYSL</a:t>
            </a:r>
          </a:p>
          <a:p>
            <a:r>
              <a:rPr lang="cs-CZ" cap="all" dirty="0" smtClean="0">
                <a:solidFill>
                  <a:srgbClr val="008000"/>
                </a:solidFill>
              </a:rPr>
              <a:t>Klížení vnitřní ve hmotě, povrchové klížení, natírání papíru</a:t>
            </a:r>
          </a:p>
          <a:p>
            <a:pPr algn="ctr">
              <a:buNone/>
            </a:pPr>
            <a:r>
              <a:rPr lang="cs-CZ" b="1" dirty="0" smtClean="0">
                <a:solidFill>
                  <a:srgbClr val="0000FF"/>
                </a:solidFill>
              </a:rPr>
              <a:t>TEXTILNÍ PRŮMYSL</a:t>
            </a:r>
          </a:p>
          <a:p>
            <a:r>
              <a:rPr lang="cs-CZ" dirty="0" smtClean="0">
                <a:solidFill>
                  <a:srgbClr val="0000FF"/>
                </a:solidFill>
              </a:rPr>
              <a:t>ŠLICHTOVÁNÍ,  TISK, KONEČNÉ ÚPRAVY</a:t>
            </a:r>
          </a:p>
          <a:p>
            <a:pPr algn="ctr">
              <a:buNone/>
            </a:pPr>
            <a:r>
              <a:rPr lang="cs-CZ" b="1" dirty="0" smtClean="0">
                <a:solidFill>
                  <a:srgbClr val="C00000"/>
                </a:solidFill>
              </a:rPr>
              <a:t>LEPENÍ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LEPENKA, VLNITÝ PAPÍR, VÍCEVRSTVÉ PYTLE, LAMINOVÁNÍ, </a:t>
            </a:r>
          </a:p>
          <a:p>
            <a:pPr algn="ctr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00FF"/>
                </a:solidFill>
              </a:rPr>
              <a:t>ŠKROB  versus </a:t>
            </a:r>
            <a:r>
              <a:rPr lang="cs-CZ" sz="2800" b="1" dirty="0" smtClean="0">
                <a:solidFill>
                  <a:srgbClr val="008000"/>
                </a:solidFill>
              </a:rPr>
              <a:t>CELULÓZA</a:t>
            </a:r>
            <a:endParaRPr lang="cs-CZ" sz="2800" b="1" dirty="0">
              <a:solidFill>
                <a:srgbClr val="008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  <p:pic>
        <p:nvPicPr>
          <p:cNvPr id="9" name="Obrázek 8" descr="img6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202713" y="1722993"/>
            <a:ext cx="4868906" cy="3384376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3923928" y="2420888"/>
            <a:ext cx="5040560" cy="40011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00FF"/>
                </a:solidFill>
              </a:rPr>
              <a:t>ŠKROB je polymer z </a:t>
            </a:r>
            <a:r>
              <a:rPr lang="cs-CZ" sz="2000" b="1" dirty="0" smtClean="0">
                <a:solidFill>
                  <a:srgbClr val="0000FF"/>
                </a:solidFill>
                <a:latin typeface="Symbol" pitchFamily="18" charset="2"/>
              </a:rPr>
              <a:t>a</a:t>
            </a:r>
            <a:r>
              <a:rPr lang="cs-CZ" sz="2000" b="1" dirty="0" smtClean="0">
                <a:solidFill>
                  <a:srgbClr val="0000FF"/>
                </a:solidFill>
                <a:latin typeface="+mn-lt"/>
              </a:rPr>
              <a:t>-D-</a:t>
            </a:r>
            <a:r>
              <a:rPr lang="cs-CZ" sz="2000" b="1" dirty="0" err="1" smtClean="0">
                <a:solidFill>
                  <a:srgbClr val="0000FF"/>
                </a:solidFill>
                <a:latin typeface="+mn-lt"/>
              </a:rPr>
              <a:t>glukopyranosy</a:t>
            </a:r>
            <a:r>
              <a:rPr lang="cs-CZ" sz="2000" b="1" dirty="0" smtClean="0">
                <a:solidFill>
                  <a:srgbClr val="0000FF"/>
                </a:solidFill>
              </a:rPr>
              <a:t> </a:t>
            </a:r>
            <a:endParaRPr lang="cs-CZ" sz="20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627784" y="4221088"/>
            <a:ext cx="5616624" cy="400110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8000"/>
                </a:solidFill>
              </a:rPr>
              <a:t>CELULÓZA  je polymer z </a:t>
            </a:r>
            <a:r>
              <a:rPr lang="cs-CZ" sz="2000" b="1" dirty="0" smtClean="0">
                <a:solidFill>
                  <a:srgbClr val="008000"/>
                </a:solidFill>
                <a:latin typeface="Symbol" pitchFamily="18" charset="2"/>
              </a:rPr>
              <a:t>b</a:t>
            </a:r>
            <a:r>
              <a:rPr lang="cs-CZ" sz="2000" b="1" dirty="0" smtClean="0">
                <a:solidFill>
                  <a:srgbClr val="008000"/>
                </a:solidFill>
                <a:latin typeface="+mn-lt"/>
              </a:rPr>
              <a:t>-D-</a:t>
            </a:r>
            <a:r>
              <a:rPr lang="cs-CZ" sz="2000" b="1" dirty="0" err="1" smtClean="0">
                <a:solidFill>
                  <a:srgbClr val="008000"/>
                </a:solidFill>
                <a:latin typeface="+mn-lt"/>
              </a:rPr>
              <a:t>glukopyranosy</a:t>
            </a:r>
            <a:r>
              <a:rPr lang="cs-CZ" sz="2000" b="1" dirty="0" smtClean="0">
                <a:solidFill>
                  <a:srgbClr val="008000"/>
                </a:solidFill>
              </a:rPr>
              <a:t> </a:t>
            </a:r>
            <a:endParaRPr lang="cs-CZ" sz="20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AMYLÓZA  &amp; </a:t>
            </a:r>
            <a:r>
              <a:rPr lang="sk-SK" sz="2800" b="1" kern="1200" dirty="0" smtClean="0">
                <a:solidFill>
                  <a:srgbClr val="0000FF"/>
                </a:solidFill>
                <a:ea typeface="Times New Roman"/>
                <a:cs typeface="Times New Roman"/>
              </a:rPr>
              <a:t>AMYLOPEKTIN</a:t>
            </a:r>
            <a:endParaRPr lang="cs-CZ" sz="2800" dirty="0">
              <a:solidFill>
                <a:srgbClr val="0000FF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  <p:pic>
        <p:nvPicPr>
          <p:cNvPr id="10" name="Obrázek 9" descr="img6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98812" y="754632"/>
            <a:ext cx="8449652" cy="5410672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2123728" y="4797152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0000FF"/>
                </a:solidFill>
                <a:ea typeface="Times New Roman"/>
                <a:cs typeface="Times New Roman"/>
              </a:rPr>
              <a:t>AMYLOPEKTIN</a:t>
            </a:r>
            <a:endParaRPr lang="cs-CZ" sz="28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339752" y="141277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AMYLÓZA</a:t>
            </a:r>
            <a:endParaRPr lang="cs-CZ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7" name="Zástupný symbol pro datum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17. 10. 2013</a:t>
            </a:r>
            <a:endParaRPr lang="sk-SK"/>
          </a:p>
        </p:txBody>
      </p:sp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F5703E-1236-4214-9588-EAFBC0DC33A4}" type="slidenum">
              <a:rPr lang="sk-SK" smtClean="0"/>
              <a:pPr/>
              <a:t>2</a:t>
            </a:fld>
            <a:endParaRPr lang="sk-SK" smtClean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79512" y="332657"/>
          <a:ext cx="8784976" cy="6080011"/>
        </p:xfrm>
        <a:graphic>
          <a:graphicData uri="http://schemas.openxmlformats.org/drawingml/2006/table">
            <a:tbl>
              <a:tblPr/>
              <a:tblGrid>
                <a:gridCol w="668749"/>
                <a:gridCol w="1203459"/>
                <a:gridCol w="6912768"/>
              </a:tblGrid>
              <a:tr h="404338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LEKCE</a:t>
                      </a:r>
                      <a:endParaRPr lang="cs-CZ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kern="1200" dirty="0" err="1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datum</a:t>
                      </a:r>
                      <a:r>
                        <a:rPr lang="sk-SK" sz="14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kern="1200" dirty="0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téma </a:t>
                      </a:r>
                      <a:endParaRPr lang="cs-CZ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74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19.IX.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Úvod do </a:t>
                      </a:r>
                      <a:r>
                        <a:rPr lang="sk-SK" sz="14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předmětu</a:t>
                      </a:r>
                      <a:r>
                        <a:rPr lang="sk-SK" sz="14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cs-CZ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Struktura a názvosloví přírodních polymerů, literatura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1074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26. IX.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Deriváty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kyselin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-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pryskyřice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vysýchavé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oleje, šelak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10571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cs-CZ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3. X.</a:t>
                      </a:r>
                      <a:endParaRPr lang="cs-CZ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Vosky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1074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cs-CZ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10. X.</a:t>
                      </a:r>
                      <a:endParaRPr lang="cs-CZ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Přírodní</a:t>
                      </a:r>
                      <a:r>
                        <a:rPr lang="cs-CZ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gumy.</a:t>
                      </a: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cs-CZ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1074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cs-CZ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10. X.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Polyterpeny</a:t>
                      </a: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– přírodní kaučuk, získávání, zpracování a modifikace 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1074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cs-CZ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17. X.</a:t>
                      </a:r>
                      <a:endParaRPr lang="cs-CZ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err="1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Polyfenoly</a:t>
                      </a: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– lignin, </a:t>
                      </a:r>
                      <a:r>
                        <a:rPr lang="cs-CZ" sz="1400" b="1" kern="12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huminové</a:t>
                      </a: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kyseliny, třísloviny 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609769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32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cs-CZ" sz="3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32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24. X.</a:t>
                      </a:r>
                      <a:endParaRPr lang="cs-CZ" sz="3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Polysacharidy I – škrob </a:t>
                      </a:r>
                      <a:endParaRPr lang="cs-CZ" sz="3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74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31. X.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Polysacharidy II –  celulóza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65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 XI.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Bílkovinná vlákna I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65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14. XI.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Bílkovinná vlákna II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6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21. XI.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Kasein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syrovátka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vaječné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proteiny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94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28. XI.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Identifikace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látek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766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 XII. 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Laboratorní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metody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hodnocení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polymerů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659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cs-CZ" sz="3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22. XI.</a:t>
                      </a:r>
                      <a:r>
                        <a:rPr lang="cs-CZ" sz="32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cs-CZ" sz="3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3200" b="1" kern="1200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EXKURZE –  KLIHÁRNA</a:t>
                      </a:r>
                      <a:endParaRPr lang="cs-CZ" sz="3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724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400" b="1" kern="1200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cs-CZ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kern="1200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12. XII. </a:t>
                      </a:r>
                      <a:endParaRPr lang="cs-CZ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b="1" kern="1200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EXKURZE –ŠKROBÁRNA, VÝROBA A ZPRACOVÁNÍ ŠKROBŮ 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1" name="Zakřivená spojovací čára 10"/>
          <p:cNvCxnSpPr/>
          <p:nvPr/>
        </p:nvCxnSpPr>
        <p:spPr>
          <a:xfrm rot="16200000" flipH="1">
            <a:off x="1763688" y="4509120"/>
            <a:ext cx="936104" cy="648072"/>
          </a:xfrm>
          <a:prstGeom prst="curvedConnector3">
            <a:avLst>
              <a:gd name="adj1" fmla="val 50000"/>
            </a:avLst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AMYLÓZA  &amp; </a:t>
            </a:r>
            <a:r>
              <a:rPr lang="sk-SK" sz="2800" b="1" kern="1200" dirty="0" smtClean="0">
                <a:solidFill>
                  <a:srgbClr val="0000FF"/>
                </a:solidFill>
                <a:ea typeface="Times New Roman"/>
                <a:cs typeface="Times New Roman"/>
              </a:rPr>
              <a:t>AMYLOPEKTIN</a:t>
            </a:r>
            <a:endParaRPr lang="cs-CZ" sz="2800" dirty="0">
              <a:solidFill>
                <a:srgbClr val="0000FF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  <p:pic>
        <p:nvPicPr>
          <p:cNvPr id="9" name="Obrázek 8" descr="img6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1052736"/>
            <a:ext cx="5589354" cy="2088232"/>
          </a:xfrm>
          <a:prstGeom prst="rect">
            <a:avLst/>
          </a:prstGeom>
        </p:spPr>
      </p:pic>
      <p:pic>
        <p:nvPicPr>
          <p:cNvPr id="11" name="Obrázek 10" descr="img6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425702"/>
            <a:ext cx="3124568" cy="3829554"/>
          </a:xfrm>
          <a:prstGeom prst="rect">
            <a:avLst/>
          </a:prstGeom>
        </p:spPr>
      </p:pic>
      <p:cxnSp>
        <p:nvCxnSpPr>
          <p:cNvPr id="15" name="Přímá spojovací šipka 14"/>
          <p:cNvCxnSpPr/>
          <p:nvPr/>
        </p:nvCxnSpPr>
        <p:spPr>
          <a:xfrm>
            <a:off x="5076056" y="692696"/>
            <a:ext cx="1224136" cy="187220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H="1">
            <a:off x="2555776" y="764704"/>
            <a:ext cx="288032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 descr="img6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187921" y="3237015"/>
            <a:ext cx="405000" cy="4533387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1331640" y="3573016"/>
            <a:ext cx="4392488" cy="1569660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8000"/>
                </a:solidFill>
              </a:rPr>
              <a:t>Na AMYLOPEKTIN  může být vázána jako ester kyselina fosforečná, hlavně ve škrobu bramborovém</a:t>
            </a:r>
            <a:endParaRPr lang="cs-CZ" sz="2400" b="1" dirty="0">
              <a:solidFill>
                <a:srgbClr val="008000"/>
              </a:solidFill>
            </a:endParaRPr>
          </a:p>
        </p:txBody>
      </p:sp>
      <p:pic>
        <p:nvPicPr>
          <p:cNvPr id="14" name="Obrázek 13" descr="img6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6922509" y="331080"/>
            <a:ext cx="1563677" cy="2520280"/>
          </a:xfrm>
          <a:prstGeom prst="rect">
            <a:avLst/>
          </a:prstGeom>
          <a:ln w="38100">
            <a:solidFill>
              <a:srgbClr val="008000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AMYLÓZA  &amp; </a:t>
            </a:r>
            <a:r>
              <a:rPr lang="sk-SK" sz="2800" b="1" kern="1200" dirty="0" smtClean="0">
                <a:solidFill>
                  <a:srgbClr val="0000FF"/>
                </a:solidFill>
                <a:ea typeface="Times New Roman"/>
                <a:cs typeface="Times New Roman"/>
              </a:rPr>
              <a:t>AMYLOPEKTIN</a:t>
            </a:r>
            <a:endParaRPr lang="cs-CZ" sz="2800" dirty="0">
              <a:solidFill>
                <a:srgbClr val="0000FF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21</a:t>
            </a:fld>
            <a:endParaRPr lang="sk-SK"/>
          </a:p>
        </p:txBody>
      </p:sp>
      <p:pic>
        <p:nvPicPr>
          <p:cNvPr id="9" name="Obrázek 8" descr="img6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051722" y="-541150"/>
            <a:ext cx="5040560" cy="7940297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683568" y="3573016"/>
            <a:ext cx="6552728" cy="50405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827584" y="2852936"/>
            <a:ext cx="7056784" cy="288032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683568" y="4077072"/>
            <a:ext cx="6624736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AMYLÓZA  &amp; </a:t>
            </a:r>
            <a:r>
              <a:rPr lang="sk-SK" sz="2800" b="1" kern="1200" dirty="0" smtClean="0">
                <a:solidFill>
                  <a:srgbClr val="0000FF"/>
                </a:solidFill>
                <a:ea typeface="Times New Roman"/>
                <a:cs typeface="Times New Roman"/>
              </a:rPr>
              <a:t>AMYLOPEKTIN</a:t>
            </a:r>
            <a:endParaRPr lang="cs-CZ" sz="2800" dirty="0">
              <a:solidFill>
                <a:srgbClr val="0000FF"/>
              </a:solidFill>
            </a:endParaRPr>
          </a:p>
        </p:txBody>
      </p:sp>
      <p:graphicFrame>
        <p:nvGraphicFramePr>
          <p:cNvPr id="12" name="Zástupný symbol pro obsah 11"/>
          <p:cNvGraphicFramePr>
            <a:graphicFrameLocks noGrp="1"/>
          </p:cNvGraphicFramePr>
          <p:nvPr>
            <p:ph idx="1"/>
          </p:nvPr>
        </p:nvGraphicFramePr>
        <p:xfrm>
          <a:off x="467544" y="1268760"/>
          <a:ext cx="8291264" cy="343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536"/>
                <a:gridCol w="1615948"/>
                <a:gridCol w="2049623"/>
                <a:gridCol w="28871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008000"/>
                          </a:solidFill>
                        </a:rPr>
                        <a:t>Relativně</a:t>
                      </a:r>
                      <a:r>
                        <a:rPr lang="cs-CZ" sz="2000" baseline="0" dirty="0" smtClean="0">
                          <a:solidFill>
                            <a:srgbClr val="008000"/>
                          </a:solidFill>
                        </a:rPr>
                        <a:t> střední molekulová hmotnost</a:t>
                      </a:r>
                      <a:endParaRPr lang="cs-CZ" sz="20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1" kern="1200" dirty="0" smtClean="0">
                          <a:solidFill>
                            <a:srgbClr val="FF0000"/>
                          </a:solidFill>
                          <a:ea typeface="Times New Roman"/>
                          <a:cs typeface="Times New Roman"/>
                        </a:rPr>
                        <a:t>AMYLÓZA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1" kern="1200" dirty="0" smtClean="0">
                          <a:solidFill>
                            <a:srgbClr val="0000FF"/>
                          </a:solidFill>
                          <a:ea typeface="Times New Roman"/>
                          <a:cs typeface="Times New Roman"/>
                        </a:rPr>
                        <a:t>AMYLOPEKTIN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tx1"/>
                          </a:solidFill>
                        </a:rPr>
                        <a:t>Zdroj, poznámka</a:t>
                      </a:r>
                      <a:endParaRPr lang="cs-CZ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M </a:t>
                      </a:r>
                      <a:r>
                        <a:rPr lang="cs-CZ" sz="2800" baseline="-25000" dirty="0" smtClean="0"/>
                        <a:t>n</a:t>
                      </a:r>
                      <a:endParaRPr lang="cs-CZ" sz="2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10</a:t>
                      </a:r>
                      <a:r>
                        <a:rPr lang="cs-CZ" sz="2800" baseline="30000" dirty="0" smtClean="0"/>
                        <a:t>5</a:t>
                      </a:r>
                      <a:r>
                        <a:rPr lang="cs-CZ" sz="2800" dirty="0" smtClean="0"/>
                        <a:t> - 10</a:t>
                      </a:r>
                      <a:r>
                        <a:rPr lang="cs-CZ" sz="2800" baseline="30000" dirty="0" smtClean="0"/>
                        <a:t>6</a:t>
                      </a:r>
                      <a:endParaRPr lang="cs-CZ" sz="28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10</a:t>
                      </a:r>
                      <a:r>
                        <a:rPr lang="cs-CZ" sz="2800" baseline="30000" dirty="0" smtClean="0"/>
                        <a:t>7</a:t>
                      </a:r>
                      <a:endParaRPr lang="cs-CZ" sz="28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Kálal</a:t>
                      </a:r>
                      <a:endParaRPr lang="cs-CZ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i="1" dirty="0" smtClean="0">
                          <a:solidFill>
                            <a:srgbClr val="7030A0"/>
                          </a:solidFill>
                        </a:rPr>
                        <a:t>M </a:t>
                      </a:r>
                      <a:r>
                        <a:rPr lang="cs-CZ" sz="2800" i="1" baseline="-25000" dirty="0" smtClean="0">
                          <a:solidFill>
                            <a:srgbClr val="7030A0"/>
                          </a:solidFill>
                        </a:rPr>
                        <a:t>w</a:t>
                      </a:r>
                      <a:endParaRPr lang="cs-CZ" sz="2800" i="1" baseline="-25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800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800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i="1" dirty="0" smtClean="0">
                          <a:solidFill>
                            <a:srgbClr val="7030A0"/>
                          </a:solidFill>
                        </a:rPr>
                        <a:t>Nebylo nalezeno</a:t>
                      </a:r>
                      <a:endParaRPr lang="cs-CZ" sz="2800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M </a:t>
                      </a:r>
                      <a:r>
                        <a:rPr lang="cs-CZ" sz="2800" baseline="-25000" dirty="0" smtClean="0"/>
                        <a:t>bez udání zda se jedná o n či w</a:t>
                      </a:r>
                      <a:endParaRPr lang="cs-CZ" sz="2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 smtClean="0"/>
                        <a:t>10</a:t>
                      </a:r>
                      <a:r>
                        <a:rPr lang="cs-CZ" sz="2800" baseline="30000" dirty="0" smtClean="0"/>
                        <a:t>5</a:t>
                      </a:r>
                      <a:r>
                        <a:rPr lang="cs-CZ" sz="2800" dirty="0" smtClean="0"/>
                        <a:t> - 10</a:t>
                      </a:r>
                      <a:r>
                        <a:rPr lang="cs-CZ" sz="2800" baseline="30000" dirty="0" smtClean="0"/>
                        <a:t>6</a:t>
                      </a:r>
                    </a:p>
                    <a:p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 smtClean="0"/>
                        <a:t>10</a:t>
                      </a:r>
                      <a:r>
                        <a:rPr lang="cs-CZ" sz="2800" baseline="30000" dirty="0" smtClean="0"/>
                        <a:t>7</a:t>
                      </a:r>
                      <a:r>
                        <a:rPr lang="cs-CZ" sz="2800" dirty="0" smtClean="0"/>
                        <a:t> - 10</a:t>
                      </a:r>
                      <a:r>
                        <a:rPr lang="cs-CZ" sz="2800" baseline="30000" dirty="0" smtClean="0"/>
                        <a:t>8</a:t>
                      </a:r>
                    </a:p>
                    <a:p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err="1" smtClean="0"/>
                        <a:t>Kodet</a:t>
                      </a:r>
                      <a:endParaRPr lang="cs-CZ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  <p:sp>
        <p:nvSpPr>
          <p:cNvPr id="13" name="TextovéPole 12"/>
          <p:cNvSpPr txBox="1"/>
          <p:nvPr/>
        </p:nvSpPr>
        <p:spPr>
          <a:xfrm>
            <a:off x="539552" y="4869160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C00000"/>
                </a:solidFill>
              </a:rPr>
              <a:t>Každopádně se jedná o VYSOKÉ HODNOTY,  na úrovni syntetických </a:t>
            </a:r>
            <a:r>
              <a:rPr lang="cs-CZ" sz="2800" b="1" dirty="0" err="1" smtClean="0">
                <a:solidFill>
                  <a:srgbClr val="C00000"/>
                </a:solidFill>
              </a:rPr>
              <a:t>polyolefinů</a:t>
            </a:r>
            <a:r>
              <a:rPr lang="cs-CZ" sz="2800" b="1" smtClean="0">
                <a:solidFill>
                  <a:srgbClr val="C00000"/>
                </a:solidFill>
              </a:rPr>
              <a:t> (PE, PP)</a:t>
            </a:r>
            <a:endParaRPr lang="cs-CZ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NADMOLEKULÁRNÍ STRUKTURA škrobu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  <p:pic>
        <p:nvPicPr>
          <p:cNvPr id="10" name="Zástupný symbol pro obsah 9" descr="img6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046580" y="617716"/>
            <a:ext cx="3384376" cy="4254416"/>
          </a:xfrm>
        </p:spPr>
      </p:pic>
      <p:pic>
        <p:nvPicPr>
          <p:cNvPr id="11" name="Obrázek 10" descr="img6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124744"/>
            <a:ext cx="3771859" cy="5112568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611560" y="4941168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Lineární AMYLOZA  krystalizuje – vodíkové můstky</a:t>
            </a:r>
          </a:p>
          <a:p>
            <a:r>
              <a:rPr lang="cs-CZ" sz="2000" b="1" dirty="0" smtClean="0">
                <a:solidFill>
                  <a:srgbClr val="0000FF"/>
                </a:solidFill>
              </a:rPr>
              <a:t>Rozvětvený AMYLOPEKTIN  je amorfní</a:t>
            </a:r>
            <a:endParaRPr lang="cs-CZ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Chování škrobu ve vodě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cs-CZ" sz="3000" b="1" dirty="0" smtClean="0">
                <a:solidFill>
                  <a:srgbClr val="0000FF"/>
                </a:solidFill>
              </a:rPr>
              <a:t>Laboratorní teplota: </a:t>
            </a:r>
            <a:r>
              <a:rPr lang="cs-CZ" sz="3000" dirty="0" smtClean="0">
                <a:solidFill>
                  <a:srgbClr val="0000FF"/>
                </a:solidFill>
              </a:rPr>
              <a:t>pouze vratné zaplnění kapilár v zrnu škrobu</a:t>
            </a:r>
          </a:p>
          <a:p>
            <a:r>
              <a:rPr lang="cs-CZ" sz="3000" b="1" dirty="0" smtClean="0">
                <a:solidFill>
                  <a:srgbClr val="008000"/>
                </a:solidFill>
              </a:rPr>
              <a:t>Zvyšování teploty: </a:t>
            </a:r>
            <a:r>
              <a:rPr lang="cs-CZ" sz="3000" dirty="0" smtClean="0">
                <a:solidFill>
                  <a:srgbClr val="008000"/>
                </a:solidFill>
              </a:rPr>
              <a:t>postupná hydratace a rozpad vodíkových můstků, </a:t>
            </a:r>
            <a:r>
              <a:rPr lang="cs-CZ" sz="3000" b="1" dirty="0" smtClean="0">
                <a:solidFill>
                  <a:srgbClr val="008000"/>
                </a:solidFill>
              </a:rPr>
              <a:t>rozpouštění AMYLÓZY</a:t>
            </a:r>
            <a:r>
              <a:rPr lang="cs-CZ" sz="3000" dirty="0" smtClean="0">
                <a:solidFill>
                  <a:srgbClr val="008000"/>
                </a:solidFill>
              </a:rPr>
              <a:t>, </a:t>
            </a:r>
            <a:r>
              <a:rPr lang="cs-CZ" sz="3000" i="1" u="sng" dirty="0" smtClean="0">
                <a:solidFill>
                  <a:srgbClr val="008000"/>
                </a:solidFill>
              </a:rPr>
              <a:t>AMYLOPEKTIN  pouze bobtná  </a:t>
            </a:r>
          </a:p>
          <a:p>
            <a:r>
              <a:rPr lang="cs-CZ" sz="3000" b="1" dirty="0" smtClean="0"/>
              <a:t>Zvyšující se teplota &amp; míchání</a:t>
            </a:r>
            <a:r>
              <a:rPr lang="cs-CZ" sz="3000" dirty="0" smtClean="0"/>
              <a:t>: rozpad hydratovaných zrn a dosažení „</a:t>
            </a:r>
            <a:r>
              <a:rPr lang="cs-CZ" sz="3000" b="1" dirty="0" smtClean="0">
                <a:solidFill>
                  <a:srgbClr val="FF0000"/>
                </a:solidFill>
              </a:rPr>
              <a:t>BODU MAZOVATĚNÍ ŠKROBU (peptizace)“</a:t>
            </a:r>
          </a:p>
          <a:p>
            <a:r>
              <a:rPr lang="cs-CZ" sz="3000" b="1" dirty="0" smtClean="0">
                <a:solidFill>
                  <a:srgbClr val="FF0000"/>
                </a:solidFill>
              </a:rPr>
              <a:t>BOD MAZOVATĚNÍ ŠKROBU  je charakteristický pro různé škroby</a:t>
            </a:r>
            <a:endParaRPr lang="cs-CZ" sz="30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24</a:t>
            </a:fld>
            <a:endParaRPr lang="sk-SK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smtClean="0">
                <a:solidFill>
                  <a:srgbClr val="FF0000"/>
                </a:solidFill>
                <a:latin typeface="Arial Black" pitchFamily="34" charset="0"/>
              </a:rPr>
              <a:t>Křivky MAZOVATĚNÍ škrobu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ve vodě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25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7380312" y="9087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372200" y="908720"/>
            <a:ext cx="2627784" cy="42473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Suited for starch and flour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Usage for acid and lye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Small sample size (5 - 15 g)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Short measuring times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Speed (0 - 300 min</a:t>
            </a:r>
            <a:r>
              <a:rPr lang="en-US" baseline="30000" dirty="0" smtClean="0">
                <a:solidFill>
                  <a:srgbClr val="FF0000"/>
                </a:solidFill>
              </a:rPr>
              <a:t>-1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Temperature measurement within the sample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Heating / cooling rates of up to 10°C / min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No follow-up costs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Evaluation in </a:t>
            </a:r>
            <a:r>
              <a:rPr lang="en-US" b="1" dirty="0" smtClean="0">
                <a:solidFill>
                  <a:srgbClr val="0000FF"/>
                </a:solidFill>
              </a:rPr>
              <a:t>BU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mPas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cP</a:t>
            </a:r>
            <a:r>
              <a:rPr lang="en-US" dirty="0" smtClean="0">
                <a:solidFill>
                  <a:srgbClr val="FF0000"/>
                </a:solidFill>
              </a:rPr>
              <a:t> or </a:t>
            </a:r>
            <a:r>
              <a:rPr lang="en-US" dirty="0" err="1" smtClean="0">
                <a:solidFill>
                  <a:srgbClr val="FF0000"/>
                </a:solidFill>
              </a:rPr>
              <a:t>cmg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4" name="Obrázek 13" descr="img6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5943600" cy="4536504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251520" y="5517232"/>
            <a:ext cx="6048672" cy="52322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00FF"/>
                </a:solidFill>
              </a:rPr>
              <a:t>Upravený ROTAČNÍ VISKOZIMETR</a:t>
            </a:r>
            <a:endParaRPr lang="cs-CZ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ROTAČNÍ VISKOZIMETR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26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7380312" y="9087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14" name="Obrázek 13" descr="img6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3868057" cy="4392488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971600" y="5373216"/>
            <a:ext cx="2592288" cy="70788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00FF"/>
                </a:solidFill>
              </a:rPr>
              <a:t>Upravený ROTAČNÍ VISKOZIMETR</a:t>
            </a:r>
            <a:endParaRPr lang="cs-CZ" sz="2000" b="1" dirty="0">
              <a:solidFill>
                <a:srgbClr val="0000FF"/>
              </a:solidFill>
            </a:endParaRPr>
          </a:p>
        </p:txBody>
      </p:sp>
      <p:pic>
        <p:nvPicPr>
          <p:cNvPr id="11" name="Obrázek 10" descr="472px-Rotationsviskosime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836712"/>
            <a:ext cx="3596640" cy="457200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5004048" y="5445224"/>
            <a:ext cx="3672408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Standardní ROTAČNÍ VISKOZIMETR</a:t>
            </a:r>
            <a:endParaRPr lang="cs-CZ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smtClean="0">
                <a:solidFill>
                  <a:srgbClr val="FF0000"/>
                </a:solidFill>
                <a:latin typeface="Arial Black" pitchFamily="34" charset="0"/>
              </a:rPr>
              <a:t>Křivky MAZOVATĚNÍ škrobu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ve vodě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27</a:t>
            </a:fld>
            <a:endParaRPr lang="sk-SK"/>
          </a:p>
        </p:txBody>
      </p:sp>
      <p:pic>
        <p:nvPicPr>
          <p:cNvPr id="8" name="Obrázek 7" descr="Micro-Visco-Amylo-Graph-Diagramm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5760640" cy="5256584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7380312" y="9087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300192" y="908720"/>
            <a:ext cx="2664296" cy="42473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Suited for starch and flour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Usage for acid and lye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Small sample size (5 - 15 g)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Short measuring times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Speed (0 - 300 min</a:t>
            </a:r>
            <a:r>
              <a:rPr lang="en-US" baseline="30000" dirty="0" smtClean="0">
                <a:solidFill>
                  <a:srgbClr val="FF0000"/>
                </a:solidFill>
              </a:rPr>
              <a:t>-1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Temperature measurement within the sample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Heating / cooling rates of up to 10°C / min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No follow-up costs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Evaluation in </a:t>
            </a:r>
            <a:r>
              <a:rPr lang="en-US" b="1" dirty="0" smtClean="0">
                <a:solidFill>
                  <a:srgbClr val="0000FF"/>
                </a:solidFill>
              </a:rPr>
              <a:t>BU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mPas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cP</a:t>
            </a:r>
            <a:r>
              <a:rPr lang="en-US" dirty="0" smtClean="0">
                <a:solidFill>
                  <a:srgbClr val="FF0000"/>
                </a:solidFill>
              </a:rPr>
              <a:t> or </a:t>
            </a:r>
            <a:r>
              <a:rPr lang="en-US" dirty="0" err="1" smtClean="0">
                <a:solidFill>
                  <a:srgbClr val="FF0000"/>
                </a:solidFill>
              </a:rPr>
              <a:t>cmg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940152" y="551723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00FF"/>
                </a:solidFill>
              </a:rPr>
              <a:t>BU = </a:t>
            </a:r>
            <a:r>
              <a:rPr lang="cs-CZ" b="1" dirty="0" err="1" smtClean="0">
                <a:solidFill>
                  <a:srgbClr val="0000FF"/>
                </a:solidFill>
              </a:rPr>
              <a:t>Brabender</a:t>
            </a:r>
            <a:r>
              <a:rPr lang="cs-CZ" b="1" dirty="0" smtClean="0">
                <a:solidFill>
                  <a:srgbClr val="0000FF"/>
                </a:solidFill>
              </a:rPr>
              <a:t> Unit</a:t>
            </a:r>
            <a:endParaRPr lang="cs-CZ" b="1" dirty="0">
              <a:solidFill>
                <a:srgbClr val="0000FF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95536" y="594928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00FF"/>
                </a:solidFill>
              </a:rPr>
              <a:t>Brabender</a:t>
            </a:r>
            <a:r>
              <a:rPr lang="cs-CZ" b="1" dirty="0" smtClean="0">
                <a:solidFill>
                  <a:srgbClr val="0000FF"/>
                </a:solidFill>
              </a:rPr>
              <a:t> je název VÝROBCE přístrojů  v Německu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39552" y="4653136"/>
            <a:ext cx="5400600" cy="1292662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600" b="1" dirty="0" smtClean="0">
                <a:solidFill>
                  <a:srgbClr val="008000"/>
                </a:solidFill>
              </a:rPr>
              <a:t>Všimněte si  PRŮBĚHU TEPLOTY MĚŘENÍ  a bodů jejích změn!</a:t>
            </a:r>
            <a:endParaRPr lang="cs-CZ" sz="2600" b="1" dirty="0">
              <a:solidFill>
                <a:srgbClr val="008000"/>
              </a:solidFill>
            </a:endParaRPr>
          </a:p>
        </p:txBody>
      </p:sp>
      <p:cxnSp>
        <p:nvCxnSpPr>
          <p:cNvPr id="15" name="Přímá spojovací šipka 14"/>
          <p:cNvCxnSpPr/>
          <p:nvPr/>
        </p:nvCxnSpPr>
        <p:spPr>
          <a:xfrm flipV="1">
            <a:off x="2555776" y="2708920"/>
            <a:ext cx="288032" cy="1944216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flipV="1">
            <a:off x="3995936" y="3140968"/>
            <a:ext cx="216024" cy="1512168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323528" y="836712"/>
            <a:ext cx="3312368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BOD MAZOVATĚNÍ ŠKROBU</a:t>
            </a:r>
            <a:endParaRPr lang="cs-CZ" dirty="0"/>
          </a:p>
        </p:txBody>
      </p:sp>
      <p:cxnSp>
        <p:nvCxnSpPr>
          <p:cNvPr id="21" name="Přímá spojovací šipka 20"/>
          <p:cNvCxnSpPr/>
          <p:nvPr/>
        </p:nvCxnSpPr>
        <p:spPr>
          <a:xfrm>
            <a:off x="2483768" y="1268760"/>
            <a:ext cx="360040" cy="13681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Křivky MAZOVATĚNÍ různých škrobů ve vodě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28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7380312" y="9087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13" name="Obrázek 12" descr="img6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779983" y="-331711"/>
            <a:ext cx="4824537" cy="7881463"/>
          </a:xfrm>
          <a:prstGeom prst="rect">
            <a:avLst/>
          </a:prstGeom>
        </p:spPr>
      </p:pic>
      <p:cxnSp>
        <p:nvCxnSpPr>
          <p:cNvPr id="14" name="Přímá spojovací šipka 13"/>
          <p:cNvCxnSpPr/>
          <p:nvPr/>
        </p:nvCxnSpPr>
        <p:spPr>
          <a:xfrm flipH="1">
            <a:off x="2051720" y="1988840"/>
            <a:ext cx="1512168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3563888" y="1628800"/>
            <a:ext cx="3312368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BOD MAZOVATĚNÍ ŠKROBU</a:t>
            </a:r>
            <a:endParaRPr lang="cs-CZ" dirty="0"/>
          </a:p>
        </p:txBody>
      </p:sp>
      <p:cxnSp>
        <p:nvCxnSpPr>
          <p:cNvPr id="19" name="Přímá spojovací šipka 18"/>
          <p:cNvCxnSpPr/>
          <p:nvPr/>
        </p:nvCxnSpPr>
        <p:spPr>
          <a:xfrm flipH="1">
            <a:off x="2123728" y="1988840"/>
            <a:ext cx="1440160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flipH="1">
            <a:off x="2771800" y="1988840"/>
            <a:ext cx="792088" cy="16561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Obrázek 24" descr="img6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486445" y="2134201"/>
            <a:ext cx="3600400" cy="345369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Vliv sacharidů a solí na </a:t>
            </a:r>
            <a:r>
              <a:rPr lang="cs-CZ" sz="2800" smtClean="0">
                <a:solidFill>
                  <a:srgbClr val="FF0000"/>
                </a:solidFill>
                <a:latin typeface="Arial Black" pitchFamily="34" charset="0"/>
              </a:rPr>
              <a:t>teplotu mazovatění – PROČ ASI?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29</a:t>
            </a:fld>
            <a:endParaRPr lang="sk-SK"/>
          </a:p>
        </p:txBody>
      </p:sp>
      <p:pic>
        <p:nvPicPr>
          <p:cNvPr id="10" name="Zástupný symbol pro obsah 9" descr="img6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954318" y="-218014"/>
            <a:ext cx="5019340" cy="784887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LITERATURA</a:t>
            </a:r>
            <a:endParaRPr lang="cs-CZ" sz="2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cs-CZ" sz="2400" dirty="0" smtClean="0"/>
              <a:t>Ing. J. Dvořáková: </a:t>
            </a:r>
            <a:r>
              <a:rPr lang="cs-CZ" sz="2400" b="1" dirty="0" smtClean="0"/>
              <a:t>PŘÍRODNÍ POLYMERY</a:t>
            </a:r>
            <a:r>
              <a:rPr lang="cs-CZ" sz="2400" dirty="0" smtClean="0"/>
              <a:t>, VŠCHT Praha, Katedra polymerů, skripta 1990</a:t>
            </a:r>
          </a:p>
          <a:p>
            <a:r>
              <a:rPr lang="cs-CZ" sz="2400" dirty="0" smtClean="0"/>
              <a:t>J. Mleziva, J. Kálal: </a:t>
            </a:r>
            <a:r>
              <a:rPr lang="cs-CZ" sz="2400" b="1" dirty="0" smtClean="0"/>
              <a:t>Základy makromolekulární chemie</a:t>
            </a:r>
            <a:r>
              <a:rPr lang="cs-CZ" sz="2400" dirty="0" smtClean="0"/>
              <a:t>, SNTL Praha, 1986</a:t>
            </a:r>
          </a:p>
          <a:p>
            <a:r>
              <a:rPr lang="cs-CZ" sz="2400" dirty="0" smtClean="0"/>
              <a:t>A. Blažej, V. </a:t>
            </a:r>
            <a:r>
              <a:rPr lang="cs-CZ" sz="2400" dirty="0" err="1" smtClean="0"/>
              <a:t>Szilvová</a:t>
            </a:r>
            <a:r>
              <a:rPr lang="cs-CZ" sz="2400" dirty="0" smtClean="0"/>
              <a:t>: </a:t>
            </a:r>
            <a:r>
              <a:rPr lang="cs-CZ" sz="2400" b="1" dirty="0" err="1" smtClean="0"/>
              <a:t>Prírodné</a:t>
            </a:r>
            <a:r>
              <a:rPr lang="cs-CZ" sz="2400" b="1" dirty="0" smtClean="0"/>
              <a:t> a syntetické polymery</a:t>
            </a:r>
            <a:r>
              <a:rPr lang="cs-CZ" sz="2400" dirty="0" smtClean="0"/>
              <a:t>, SVŠT Bratislava, skripta 1985</a:t>
            </a:r>
          </a:p>
          <a:p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J. </a:t>
            </a:r>
            <a:r>
              <a:rPr lang="cs-CZ" sz="2400" dirty="0" err="1" smtClean="0">
                <a:solidFill>
                  <a:srgbClr val="FF0000"/>
                </a:solidFill>
                <a:latin typeface="Arial Black" pitchFamily="34" charset="0"/>
              </a:rPr>
              <a:t>Kodet</a:t>
            </a:r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, K. </a:t>
            </a:r>
            <a:r>
              <a:rPr lang="cs-CZ" sz="2400" dirty="0" err="1" smtClean="0">
                <a:solidFill>
                  <a:srgbClr val="FF0000"/>
                </a:solidFill>
                <a:latin typeface="Arial Black" pitchFamily="34" charset="0"/>
              </a:rPr>
              <a:t>Babor</a:t>
            </a:r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: </a:t>
            </a:r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Modifikované škroby, dextriny a lepidla</a:t>
            </a:r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, SNTL Praha, 1991, ISBN 80-03-00554-X</a:t>
            </a:r>
          </a:p>
          <a:p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J. </a:t>
            </a:r>
            <a:r>
              <a:rPr lang="cs-CZ" sz="2400" dirty="0" err="1" smtClean="0">
                <a:solidFill>
                  <a:srgbClr val="FF0000"/>
                </a:solidFill>
                <a:latin typeface="Arial Black" pitchFamily="34" charset="0"/>
              </a:rPr>
              <a:t>Kodet</a:t>
            </a:r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, S. Štěrba, L. Šlechta: </a:t>
            </a:r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Modifikované škroby</a:t>
            </a:r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, SNTL Praha, 1982,</a:t>
            </a:r>
          </a:p>
          <a:p>
            <a:r>
              <a:rPr lang="cs-CZ" sz="2400" dirty="0" smtClean="0"/>
              <a:t>P. Kadlec a kol.: </a:t>
            </a:r>
            <a:r>
              <a:rPr lang="cs-CZ" sz="2400" b="1" dirty="0" smtClean="0"/>
              <a:t>Technologie sacharidů</a:t>
            </a:r>
            <a:r>
              <a:rPr lang="cs-CZ" sz="2400" dirty="0" smtClean="0"/>
              <a:t>, VŠCHT Praha, 2000</a:t>
            </a:r>
          </a:p>
          <a:p>
            <a:endParaRPr lang="cs-CZ" sz="24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Vliv sacharidů a solí na teplotu mazovatění – PROČ ASI?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30</a:t>
            </a:fld>
            <a:endParaRPr lang="sk-SK"/>
          </a:p>
        </p:txBody>
      </p:sp>
      <p:pic>
        <p:nvPicPr>
          <p:cNvPr id="9" name="Zástupný symbol pro obsah 8" descr="img6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776348" y="-1040044"/>
            <a:ext cx="3672408" cy="8001984"/>
          </a:xfrm>
        </p:spPr>
      </p:pic>
      <p:sp>
        <p:nvSpPr>
          <p:cNvPr id="11" name="Zaoblený obdélník 10"/>
          <p:cNvSpPr/>
          <p:nvPr/>
        </p:nvSpPr>
        <p:spPr>
          <a:xfrm>
            <a:off x="539552" y="2420888"/>
            <a:ext cx="7992888" cy="10081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539552" y="5013176"/>
            <a:ext cx="8064896" cy="1077218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08000"/>
                </a:solidFill>
              </a:rPr>
              <a:t>Kukuřičný škrob má normálně hodnoty: 62 – 72 – 67 °C</a:t>
            </a:r>
            <a:endParaRPr lang="cs-CZ" sz="32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Chování škrobového mazu ve vodě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328592"/>
          </a:xfrm>
        </p:spPr>
        <p:txBody>
          <a:bodyPr/>
          <a:lstStyle/>
          <a:p>
            <a:r>
              <a:rPr lang="cs-CZ" sz="3000" b="1" dirty="0" smtClean="0">
                <a:solidFill>
                  <a:srgbClr val="008000"/>
                </a:solidFill>
              </a:rPr>
              <a:t>Snižování teploty: </a:t>
            </a:r>
            <a:r>
              <a:rPr lang="cs-CZ" sz="3000" dirty="0" smtClean="0">
                <a:solidFill>
                  <a:srgbClr val="008000"/>
                </a:solidFill>
              </a:rPr>
              <a:t>postupné obnovování vodíkových můstků, hlavně u  AMYLÓZY, škrob s vysokým podílem AMYLOPEKTINU má menší tendenci k </a:t>
            </a:r>
            <a:r>
              <a:rPr lang="cs-CZ" sz="3000" b="1" dirty="0" smtClean="0">
                <a:solidFill>
                  <a:srgbClr val="FF0000"/>
                </a:solidFill>
              </a:rPr>
              <a:t>RETROGRADACI</a:t>
            </a:r>
            <a:r>
              <a:rPr lang="cs-CZ" sz="3000" dirty="0" smtClean="0">
                <a:solidFill>
                  <a:srgbClr val="008000"/>
                </a:solidFill>
              </a:rPr>
              <a:t> </a:t>
            </a:r>
          </a:p>
          <a:p>
            <a:r>
              <a:rPr lang="cs-CZ" sz="3000" b="1" dirty="0" smtClean="0">
                <a:solidFill>
                  <a:srgbClr val="0000FF"/>
                </a:solidFill>
              </a:rPr>
              <a:t>U nízkých koncentrací do cca. 3 % </a:t>
            </a:r>
            <a:r>
              <a:rPr lang="cs-CZ" sz="3000" dirty="0" smtClean="0">
                <a:solidFill>
                  <a:srgbClr val="0000FF"/>
                </a:solidFill>
              </a:rPr>
              <a:t>vypadávání z roztoku ve formě vloček</a:t>
            </a:r>
          </a:p>
          <a:p>
            <a:r>
              <a:rPr lang="cs-CZ" sz="3000" b="1" dirty="0" smtClean="0">
                <a:solidFill>
                  <a:srgbClr val="FF0000"/>
                </a:solidFill>
              </a:rPr>
              <a:t>U vyšších koncentrací </a:t>
            </a:r>
            <a:r>
              <a:rPr lang="cs-CZ" sz="3000" dirty="0" smtClean="0">
                <a:solidFill>
                  <a:srgbClr val="FF0000"/>
                </a:solidFill>
              </a:rPr>
              <a:t>vznik </a:t>
            </a:r>
            <a:r>
              <a:rPr lang="cs-CZ" sz="3000" b="1" dirty="0" smtClean="0">
                <a:solidFill>
                  <a:srgbClr val="FF0000"/>
                </a:solidFill>
              </a:rPr>
              <a:t>GELU</a:t>
            </a:r>
            <a:r>
              <a:rPr lang="cs-CZ" sz="3000" dirty="0" smtClean="0">
                <a:solidFill>
                  <a:srgbClr val="FF0000"/>
                </a:solidFill>
              </a:rPr>
              <a:t>  s vysokou viskozitou</a:t>
            </a:r>
          </a:p>
          <a:p>
            <a:r>
              <a:rPr lang="cs-CZ" sz="3000" dirty="0" smtClean="0">
                <a:solidFill>
                  <a:srgbClr val="FF0000"/>
                </a:solidFill>
              </a:rPr>
              <a:t>Tento proces se nazývá </a:t>
            </a:r>
            <a:r>
              <a:rPr lang="cs-CZ" sz="3000" b="1" dirty="0" smtClean="0">
                <a:solidFill>
                  <a:srgbClr val="FF0000"/>
                </a:solidFill>
              </a:rPr>
              <a:t>RETROGRADACE </a:t>
            </a:r>
            <a:r>
              <a:rPr lang="cs-CZ" sz="3000" dirty="0" smtClean="0">
                <a:solidFill>
                  <a:srgbClr val="FF0000"/>
                </a:solidFill>
              </a:rPr>
              <a:t>a lze ho omezit přídavkem glukózy, tuků, NaNO</a:t>
            </a:r>
            <a:r>
              <a:rPr lang="cs-CZ" sz="3000" baseline="-25000" dirty="0" smtClean="0">
                <a:solidFill>
                  <a:srgbClr val="FF0000"/>
                </a:solidFill>
              </a:rPr>
              <a:t>3</a:t>
            </a:r>
            <a:r>
              <a:rPr lang="cs-CZ" sz="3000" dirty="0" smtClean="0">
                <a:solidFill>
                  <a:srgbClr val="FF0000"/>
                </a:solidFill>
              </a:rPr>
              <a:t> </a:t>
            </a:r>
          </a:p>
          <a:p>
            <a:endParaRPr lang="cs-CZ" sz="3000" b="1" dirty="0" smtClean="0">
              <a:solidFill>
                <a:srgbClr val="FF0000"/>
              </a:solidFill>
            </a:endParaRPr>
          </a:p>
          <a:p>
            <a:endParaRPr lang="cs-CZ" sz="3000" dirty="0" smtClean="0">
              <a:solidFill>
                <a:srgbClr val="008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31</a:t>
            </a:fld>
            <a:endParaRPr lang="sk-SK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smtClean="0">
                <a:solidFill>
                  <a:srgbClr val="FF0000"/>
                </a:solidFill>
                <a:latin typeface="Arial Black" pitchFamily="34" charset="0"/>
              </a:rPr>
              <a:t>Křivky MAZOVATĚNÍ škrobu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ve vodě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32</a:t>
            </a:fld>
            <a:endParaRPr lang="sk-SK"/>
          </a:p>
        </p:txBody>
      </p:sp>
      <p:pic>
        <p:nvPicPr>
          <p:cNvPr id="8" name="Obrázek 7" descr="Micro-Visco-Amylo-Graph-Diagramm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5760640" cy="5256584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7380312" y="9087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39552" y="4653136"/>
            <a:ext cx="5400600" cy="1292662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600" b="1" dirty="0" smtClean="0">
                <a:solidFill>
                  <a:srgbClr val="008000"/>
                </a:solidFill>
              </a:rPr>
              <a:t>Všimněte si  PRŮBĚHU TEPLOTY MĚŘENÍ  a bodů jejích změn!</a:t>
            </a:r>
            <a:endParaRPr lang="cs-CZ" sz="2600" b="1" dirty="0">
              <a:solidFill>
                <a:srgbClr val="008000"/>
              </a:solidFill>
            </a:endParaRPr>
          </a:p>
        </p:txBody>
      </p:sp>
      <p:cxnSp>
        <p:nvCxnSpPr>
          <p:cNvPr id="15" name="Přímá spojovací šipka 14"/>
          <p:cNvCxnSpPr/>
          <p:nvPr/>
        </p:nvCxnSpPr>
        <p:spPr>
          <a:xfrm flipV="1">
            <a:off x="2555776" y="2708920"/>
            <a:ext cx="288032" cy="1944216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flipV="1">
            <a:off x="3995936" y="3140968"/>
            <a:ext cx="216024" cy="1512168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323528" y="836712"/>
            <a:ext cx="3312368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BOD MAZOVATĚNÍ ŠKROBU</a:t>
            </a:r>
            <a:endParaRPr lang="cs-CZ" dirty="0"/>
          </a:p>
        </p:txBody>
      </p:sp>
      <p:cxnSp>
        <p:nvCxnSpPr>
          <p:cNvPr id="21" name="Přímá spojovací šipka 20"/>
          <p:cNvCxnSpPr/>
          <p:nvPr/>
        </p:nvCxnSpPr>
        <p:spPr>
          <a:xfrm>
            <a:off x="2483768" y="1268760"/>
            <a:ext cx="360040" cy="13681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6588224" y="908720"/>
            <a:ext cx="2304256" cy="17543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RETROGRADACE = zvyšování viskozity se snižující se teplotou &gt; VZNIK GELU</a:t>
            </a:r>
            <a:endParaRPr lang="cs-CZ" dirty="0"/>
          </a:p>
        </p:txBody>
      </p:sp>
      <p:cxnSp>
        <p:nvCxnSpPr>
          <p:cNvPr id="18" name="Přímá spojovací šipka 17"/>
          <p:cNvCxnSpPr/>
          <p:nvPr/>
        </p:nvCxnSpPr>
        <p:spPr>
          <a:xfrm flipH="1">
            <a:off x="4932040" y="2636912"/>
            <a:ext cx="1728192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Proč modifikujeme škrob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33</a:t>
            </a:fld>
            <a:endParaRPr lang="sk-SK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b="1" dirty="0" smtClean="0">
                <a:solidFill>
                  <a:srgbClr val="008000"/>
                </a:solidFill>
              </a:rPr>
              <a:t>Vysoká viskozita i při nízkých koncentracích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Nízká </a:t>
            </a:r>
            <a:r>
              <a:rPr lang="cs-CZ" b="1" dirty="0" err="1" smtClean="0">
                <a:solidFill>
                  <a:srgbClr val="FF0000"/>
                </a:solidFill>
              </a:rPr>
              <a:t>dispergovatelnost</a:t>
            </a:r>
            <a:r>
              <a:rPr lang="cs-CZ" b="1" dirty="0" smtClean="0">
                <a:solidFill>
                  <a:srgbClr val="FF0000"/>
                </a:solidFill>
              </a:rPr>
              <a:t> a rozpustnost škrobových zrn</a:t>
            </a:r>
          </a:p>
          <a:p>
            <a:r>
              <a:rPr lang="cs-CZ" b="1" dirty="0" smtClean="0"/>
              <a:t>Silná tendence vytvářet tuhý, trojrozměrně provázaný gel </a:t>
            </a:r>
            <a:r>
              <a:rPr lang="cs-CZ" dirty="0" smtClean="0"/>
              <a:t>(</a:t>
            </a:r>
            <a:r>
              <a:rPr lang="cs-CZ" b="1" u="sng" dirty="0" smtClean="0">
                <a:solidFill>
                  <a:srgbClr val="0000FF"/>
                </a:solidFill>
              </a:rPr>
              <a:t>někdy je toto ale výhodné &gt; PUDINK</a:t>
            </a:r>
            <a:r>
              <a:rPr lang="cs-CZ" dirty="0" smtClean="0"/>
              <a:t>) </a:t>
            </a:r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AMYLÓZA  &amp; </a:t>
            </a:r>
            <a:r>
              <a:rPr lang="sk-SK" sz="2800" b="1" kern="1200" dirty="0" smtClean="0">
                <a:solidFill>
                  <a:srgbClr val="0000FF"/>
                </a:solidFill>
                <a:ea typeface="Times New Roman"/>
                <a:cs typeface="Times New Roman"/>
              </a:rPr>
              <a:t>AMYLOPEKTIN</a:t>
            </a:r>
            <a:endParaRPr lang="cs-CZ" sz="2800" dirty="0">
              <a:solidFill>
                <a:srgbClr val="0000FF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34</a:t>
            </a:fld>
            <a:endParaRPr lang="sk-SK"/>
          </a:p>
        </p:txBody>
      </p:sp>
      <p:pic>
        <p:nvPicPr>
          <p:cNvPr id="9" name="Obrázek 8" descr="img6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1052736"/>
            <a:ext cx="5589354" cy="2088232"/>
          </a:xfrm>
          <a:prstGeom prst="rect">
            <a:avLst/>
          </a:prstGeom>
        </p:spPr>
      </p:pic>
      <p:pic>
        <p:nvPicPr>
          <p:cNvPr id="11" name="Obrázek 10" descr="img6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425702"/>
            <a:ext cx="3124568" cy="3829554"/>
          </a:xfrm>
          <a:prstGeom prst="rect">
            <a:avLst/>
          </a:prstGeom>
        </p:spPr>
      </p:pic>
      <p:cxnSp>
        <p:nvCxnSpPr>
          <p:cNvPr id="15" name="Přímá spojovací šipka 14"/>
          <p:cNvCxnSpPr/>
          <p:nvPr/>
        </p:nvCxnSpPr>
        <p:spPr>
          <a:xfrm>
            <a:off x="5076056" y="692696"/>
            <a:ext cx="1224136" cy="187220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H="1">
            <a:off x="2555776" y="764704"/>
            <a:ext cx="288032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 descr="img6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187921" y="3237015"/>
            <a:ext cx="405000" cy="4533387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323528" y="3284984"/>
            <a:ext cx="5400600" cy="1815882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KDE JSOU POTENCIÁLNÍ REAKČNÍ CENTRA V TĚCHTO MAKROMOLEKULÁCH?</a:t>
            </a:r>
            <a:endParaRPr lang="cs-CZ" sz="2800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Postupy modifikace škrobu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184576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8000"/>
                </a:solidFill>
              </a:rPr>
              <a:t>Enzymatický</a:t>
            </a:r>
          </a:p>
          <a:p>
            <a:r>
              <a:rPr lang="cs-CZ" sz="2800" b="1" dirty="0" smtClean="0">
                <a:solidFill>
                  <a:srgbClr val="C00000"/>
                </a:solidFill>
              </a:rPr>
              <a:t>Termický 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Chemický</a:t>
            </a:r>
          </a:p>
          <a:p>
            <a:pPr lvl="1"/>
            <a:r>
              <a:rPr lang="cs-CZ" sz="2400" b="1" dirty="0" smtClean="0">
                <a:solidFill>
                  <a:srgbClr val="FF0000"/>
                </a:solidFill>
              </a:rPr>
              <a:t>Hydrolýza</a:t>
            </a:r>
          </a:p>
          <a:p>
            <a:pPr lvl="1"/>
            <a:r>
              <a:rPr lang="cs-CZ" sz="2400" b="1" dirty="0" smtClean="0">
                <a:solidFill>
                  <a:srgbClr val="FF0000"/>
                </a:solidFill>
              </a:rPr>
              <a:t>Oxidace</a:t>
            </a:r>
          </a:p>
          <a:p>
            <a:pPr lvl="1"/>
            <a:r>
              <a:rPr lang="cs-CZ" sz="2400" b="1" u="sng" dirty="0" smtClean="0">
                <a:solidFill>
                  <a:srgbClr val="FF0000"/>
                </a:solidFill>
              </a:rPr>
              <a:t>Esterifikace (několik variant)</a:t>
            </a:r>
          </a:p>
          <a:p>
            <a:pPr lvl="1"/>
            <a:r>
              <a:rPr lang="cs-CZ" sz="2400" b="1" dirty="0" err="1" smtClean="0">
                <a:solidFill>
                  <a:srgbClr val="FF0000"/>
                </a:solidFill>
              </a:rPr>
              <a:t>Xantace</a:t>
            </a:r>
            <a:endParaRPr lang="cs-CZ" sz="2400" b="1" dirty="0" smtClean="0">
              <a:solidFill>
                <a:srgbClr val="FF0000"/>
              </a:solidFill>
            </a:endParaRPr>
          </a:p>
          <a:p>
            <a:pPr lvl="1"/>
            <a:r>
              <a:rPr lang="cs-CZ" sz="2400" b="1" dirty="0" err="1" smtClean="0">
                <a:solidFill>
                  <a:srgbClr val="FF0000"/>
                </a:solidFill>
              </a:rPr>
              <a:t>Karbamace</a:t>
            </a:r>
            <a:endParaRPr lang="cs-CZ" sz="2400" b="1" dirty="0" smtClean="0">
              <a:solidFill>
                <a:srgbClr val="FF0000"/>
              </a:solidFill>
            </a:endParaRPr>
          </a:p>
          <a:p>
            <a:pPr lvl="1"/>
            <a:r>
              <a:rPr lang="cs-CZ" sz="2400" b="1" dirty="0" smtClean="0">
                <a:solidFill>
                  <a:srgbClr val="FF0000"/>
                </a:solidFill>
              </a:rPr>
              <a:t>Škrobové étery</a:t>
            </a:r>
          </a:p>
          <a:p>
            <a:r>
              <a:rPr lang="cs-CZ" sz="2800" b="1" dirty="0" smtClean="0"/>
              <a:t>Síťování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Roubování </a:t>
            </a:r>
          </a:p>
          <a:p>
            <a:pPr lvl="1"/>
            <a:endParaRPr lang="cs-CZ" sz="2400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35</a:t>
            </a:fld>
            <a:endParaRPr lang="sk-SK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Obecné schéma modifikace škrobu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36</a:t>
            </a:fld>
            <a:endParaRPr lang="sk-SK"/>
          </a:p>
        </p:txBody>
      </p:sp>
      <p:pic>
        <p:nvPicPr>
          <p:cNvPr id="10" name="Obrázek 9" descr="img6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836712"/>
            <a:ext cx="7776864" cy="5402529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940152" y="980728"/>
            <a:ext cx="2808312" cy="280076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00FF"/>
                </a:solidFill>
              </a:rPr>
              <a:t>Je snaha provádět procesy v suspenzi a ne v roztoku</a:t>
            </a:r>
          </a:p>
          <a:p>
            <a:pPr algn="ctr"/>
            <a:r>
              <a:rPr lang="cs-CZ" sz="3600" b="1" u="sng" dirty="0" smtClean="0">
                <a:solidFill>
                  <a:srgbClr val="0000FF"/>
                </a:solidFill>
              </a:rPr>
              <a:t>PROČ ?</a:t>
            </a:r>
            <a:endParaRPr lang="cs-CZ" sz="3600" b="1" u="sng" dirty="0">
              <a:solidFill>
                <a:srgbClr val="0000FF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23528" y="4437112"/>
            <a:ext cx="2880320" cy="181588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00FF"/>
                </a:solidFill>
              </a:rPr>
              <a:t>Jedná se tedy většinou o HETEROGENNÍ REAKCE</a:t>
            </a:r>
            <a:endParaRPr lang="cs-CZ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Postupy </a:t>
            </a:r>
            <a:r>
              <a:rPr lang="cs-CZ" sz="3600" b="1" cap="all" dirty="0" smtClean="0">
                <a:solidFill>
                  <a:srgbClr val="008000"/>
                </a:solidFill>
                <a:latin typeface="Arial Black" pitchFamily="34" charset="0"/>
              </a:rPr>
              <a:t>Enzymatické</a:t>
            </a:r>
            <a:r>
              <a:rPr lang="cs-CZ" sz="2800" b="1" dirty="0" smtClean="0">
                <a:solidFill>
                  <a:srgbClr val="008000"/>
                </a:solidFill>
              </a:rPr>
              <a:t/>
            </a:r>
            <a:br>
              <a:rPr lang="cs-CZ" sz="2800" b="1" dirty="0" smtClean="0">
                <a:solidFill>
                  <a:srgbClr val="008000"/>
                </a:solidFill>
              </a:rPr>
            </a:b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modifikace škrobu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37</a:t>
            </a:fld>
            <a:endParaRPr lang="sk-SK"/>
          </a:p>
        </p:txBody>
      </p:sp>
      <p:pic>
        <p:nvPicPr>
          <p:cNvPr id="11" name="Zástupný symbol pro obsah 10" descr="img6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575556" y="944724"/>
            <a:ext cx="4968552" cy="5472608"/>
          </a:xfrm>
        </p:spPr>
      </p:pic>
      <p:sp>
        <p:nvSpPr>
          <p:cNvPr id="12" name="Elipsa 11"/>
          <p:cNvSpPr/>
          <p:nvPr/>
        </p:nvSpPr>
        <p:spPr>
          <a:xfrm>
            <a:off x="3707904" y="5661248"/>
            <a:ext cx="1440160" cy="504056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5868144" y="1268760"/>
            <a:ext cx="30243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008000"/>
                </a:solidFill>
              </a:rPr>
              <a:t>PRUDKÝ POKLES VISKOZITY ROZTOKU (MAZU)</a:t>
            </a:r>
            <a:endParaRPr lang="cs-CZ" sz="36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Postupy </a:t>
            </a:r>
            <a:r>
              <a:rPr lang="cs-CZ" sz="2800" b="1" cap="all" dirty="0" smtClean="0">
                <a:solidFill>
                  <a:srgbClr val="008000"/>
                </a:solidFill>
                <a:latin typeface="Arial Black" pitchFamily="34" charset="0"/>
              </a:rPr>
              <a:t>Enzymatické </a:t>
            </a:r>
            <a:r>
              <a:rPr lang="cs-CZ" sz="2800" b="1" dirty="0" smtClean="0">
                <a:solidFill>
                  <a:srgbClr val="008000"/>
                </a:solidFill>
              </a:rPr>
              <a:t/>
            </a:r>
            <a:br>
              <a:rPr lang="cs-CZ" sz="2800" b="1" dirty="0" smtClean="0">
                <a:solidFill>
                  <a:srgbClr val="008000"/>
                </a:solidFill>
              </a:rPr>
            </a:b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modifikace škrobu</a:t>
            </a:r>
            <a:endParaRPr lang="cs-CZ" sz="2800" dirty="0">
              <a:solidFill>
                <a:srgbClr val="FF0000"/>
              </a:solidFill>
            </a:endParaRPr>
          </a:p>
        </p:txBody>
      </p:sp>
      <p:pic>
        <p:nvPicPr>
          <p:cNvPr id="14" name="Zástupný symbol pro obsah 13" descr="img6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761910" y="910498"/>
            <a:ext cx="2088232" cy="4820980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38</a:t>
            </a:fld>
            <a:endParaRPr lang="sk-SK"/>
          </a:p>
        </p:txBody>
      </p:sp>
      <p:sp>
        <p:nvSpPr>
          <p:cNvPr id="15" name="TextovéPole 14"/>
          <p:cNvSpPr txBox="1"/>
          <p:nvPr/>
        </p:nvSpPr>
        <p:spPr>
          <a:xfrm>
            <a:off x="467544" y="1340768"/>
            <a:ext cx="525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8000"/>
                </a:solidFill>
                <a:latin typeface="+mn-lt"/>
              </a:rPr>
              <a:t>Štěpení na MALTÓZU enzymy </a:t>
            </a:r>
            <a:r>
              <a:rPr lang="cs-CZ" sz="2800" b="1" dirty="0" smtClean="0">
                <a:solidFill>
                  <a:srgbClr val="008000"/>
                </a:solidFill>
                <a:latin typeface="Symbol" pitchFamily="18" charset="2"/>
              </a:rPr>
              <a:t>a </a:t>
            </a:r>
            <a:r>
              <a:rPr lang="cs-CZ" sz="2800" b="1" dirty="0" err="1" smtClean="0">
                <a:solidFill>
                  <a:srgbClr val="008000"/>
                </a:solidFill>
                <a:latin typeface="+mn-lt"/>
              </a:rPr>
              <a:t>a</a:t>
            </a:r>
            <a:r>
              <a:rPr lang="cs-CZ" sz="2800" b="1" dirty="0" smtClean="0">
                <a:solidFill>
                  <a:srgbClr val="008000"/>
                </a:solidFill>
                <a:latin typeface="+mn-lt"/>
              </a:rPr>
              <a:t> </a:t>
            </a:r>
            <a:r>
              <a:rPr lang="cs-CZ" sz="2800" b="1" dirty="0" smtClean="0">
                <a:solidFill>
                  <a:srgbClr val="008000"/>
                </a:solidFill>
                <a:latin typeface="Symbol" pitchFamily="18" charset="2"/>
              </a:rPr>
              <a:t>b </a:t>
            </a:r>
            <a:r>
              <a:rPr lang="cs-CZ" sz="2800" b="1" dirty="0" smtClean="0">
                <a:solidFill>
                  <a:srgbClr val="008000"/>
                </a:solidFill>
                <a:latin typeface="+mn-lt"/>
              </a:rPr>
              <a:t>AMYLÓZAMI</a:t>
            </a:r>
            <a:endParaRPr lang="cs-CZ" sz="2800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39552" y="4581128"/>
            <a:ext cx="489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8000"/>
                </a:solidFill>
              </a:rPr>
              <a:t>MALTÓZU </a:t>
            </a:r>
            <a:r>
              <a:rPr lang="cs-CZ" sz="2800" b="1" dirty="0" smtClean="0">
                <a:solidFill>
                  <a:srgbClr val="0000FF"/>
                </a:solidFill>
                <a:latin typeface="+mn-lt"/>
              </a:rPr>
              <a:t>lze dále rozštěpit enzymem </a:t>
            </a:r>
            <a:r>
              <a:rPr lang="cs-CZ" sz="2800" b="1" dirty="0" smtClean="0">
                <a:solidFill>
                  <a:srgbClr val="008000"/>
                </a:solidFill>
                <a:latin typeface="+mn-lt"/>
              </a:rPr>
              <a:t>MALTÓZOU</a:t>
            </a:r>
            <a:r>
              <a:rPr lang="cs-CZ" sz="2800" b="1" dirty="0" smtClean="0">
                <a:solidFill>
                  <a:srgbClr val="0000FF"/>
                </a:solidFill>
                <a:latin typeface="+mn-lt"/>
              </a:rPr>
              <a:t> na GLUKÓZU</a:t>
            </a:r>
            <a:endParaRPr lang="cs-CZ" sz="2800" b="1" dirty="0">
              <a:solidFill>
                <a:srgbClr val="0000FF"/>
              </a:solidFill>
              <a:latin typeface="Symbol" pitchFamily="18" charset="2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588224" y="1340768"/>
            <a:ext cx="21602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>
                <a:solidFill>
                  <a:srgbClr val="FF0000"/>
                </a:solidFill>
              </a:rPr>
              <a:t>Podle stupně konverze dělíme produkty na: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 b="1" dirty="0" smtClean="0">
                <a:solidFill>
                  <a:srgbClr val="FF0000"/>
                </a:solidFill>
              </a:rPr>
              <a:t> Kapalné sirupy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 b="1" dirty="0" smtClean="0">
                <a:solidFill>
                  <a:srgbClr val="FF0000"/>
                </a:solidFill>
              </a:rPr>
              <a:t> Sušené nebo zahuštěné sirupy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 b="1" dirty="0" smtClean="0">
                <a:solidFill>
                  <a:srgbClr val="FF0000"/>
                </a:solidFill>
              </a:rPr>
              <a:t> Glukózu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Postupy </a:t>
            </a:r>
            <a:r>
              <a:rPr lang="cs-CZ" sz="3600" b="1" cap="all" dirty="0" err="1" smtClean="0">
                <a:solidFill>
                  <a:srgbClr val="008000"/>
                </a:solidFill>
                <a:latin typeface="Arial Black" pitchFamily="34" charset="0"/>
              </a:rPr>
              <a:t>HyDROLYtické</a:t>
            </a:r>
            <a:r>
              <a:rPr lang="cs-CZ" sz="2800" b="1" dirty="0" smtClean="0">
                <a:solidFill>
                  <a:srgbClr val="008000"/>
                </a:solidFill>
              </a:rPr>
              <a:t/>
            </a:r>
            <a:br>
              <a:rPr lang="cs-CZ" sz="2800" b="1" dirty="0" smtClean="0">
                <a:solidFill>
                  <a:srgbClr val="008000"/>
                </a:solidFill>
              </a:rPr>
            </a:b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modifikace škrobu</a:t>
            </a:r>
            <a:endParaRPr lang="cs-CZ" sz="2800" dirty="0">
              <a:solidFill>
                <a:srgbClr val="FF0000"/>
              </a:solidFill>
            </a:endParaRPr>
          </a:p>
        </p:txBody>
      </p:sp>
      <p:pic>
        <p:nvPicPr>
          <p:cNvPr id="14" name="Zástupný symbol pro obsah 13" descr="img6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761910" y="910498"/>
            <a:ext cx="2088232" cy="4820980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39</a:t>
            </a:fld>
            <a:endParaRPr lang="sk-SK"/>
          </a:p>
        </p:txBody>
      </p:sp>
      <p:sp>
        <p:nvSpPr>
          <p:cNvPr id="15" name="TextovéPole 14"/>
          <p:cNvSpPr txBox="1"/>
          <p:nvPr/>
        </p:nvSpPr>
        <p:spPr>
          <a:xfrm>
            <a:off x="467544" y="1340768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8000"/>
                </a:solidFill>
                <a:latin typeface="+mn-lt"/>
              </a:rPr>
              <a:t>Katalýza pomocí </a:t>
            </a:r>
            <a:r>
              <a:rPr lang="cs-CZ" sz="2800" b="1" dirty="0" err="1" smtClean="0">
                <a:solidFill>
                  <a:srgbClr val="008000"/>
                </a:solidFill>
                <a:latin typeface="+mn-lt"/>
              </a:rPr>
              <a:t>HCl</a:t>
            </a:r>
            <a:r>
              <a:rPr lang="cs-CZ" sz="2800" b="1" dirty="0" smtClean="0">
                <a:solidFill>
                  <a:srgbClr val="008000"/>
                </a:solidFill>
                <a:latin typeface="+mn-lt"/>
              </a:rPr>
              <a:t> nebo H</a:t>
            </a:r>
            <a:r>
              <a:rPr lang="cs-CZ" sz="2800" b="1" baseline="-25000" dirty="0" smtClean="0">
                <a:solidFill>
                  <a:srgbClr val="008000"/>
                </a:solidFill>
                <a:latin typeface="+mn-lt"/>
              </a:rPr>
              <a:t>2</a:t>
            </a:r>
            <a:r>
              <a:rPr lang="cs-CZ" sz="2800" b="1" dirty="0" smtClean="0">
                <a:solidFill>
                  <a:srgbClr val="008000"/>
                </a:solidFill>
                <a:latin typeface="+mn-lt"/>
              </a:rPr>
              <a:t>SO</a:t>
            </a:r>
            <a:r>
              <a:rPr lang="cs-CZ" sz="2800" b="1" baseline="-25000" dirty="0" smtClean="0">
                <a:solidFill>
                  <a:srgbClr val="008000"/>
                </a:solidFill>
                <a:latin typeface="+mn-lt"/>
              </a:rPr>
              <a:t>4</a:t>
            </a:r>
            <a:r>
              <a:rPr lang="cs-CZ" sz="2800" b="1" dirty="0" smtClean="0">
                <a:solidFill>
                  <a:srgbClr val="008000"/>
                </a:solidFill>
                <a:latin typeface="+mn-lt"/>
              </a:rPr>
              <a:t> s neutralizací na konci procesu</a:t>
            </a:r>
            <a:endParaRPr lang="cs-CZ" sz="2800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39552" y="4581128"/>
            <a:ext cx="4968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00FF"/>
                </a:solidFill>
                <a:latin typeface="+mn-lt"/>
              </a:rPr>
              <a:t>Lze kombinovat s enzymatickým procesem  a dostat se </a:t>
            </a:r>
            <a:r>
              <a:rPr lang="cs-CZ" sz="2800" b="1" dirty="0" smtClean="0">
                <a:solidFill>
                  <a:srgbClr val="0000FF"/>
                </a:solidFill>
              </a:rPr>
              <a:t>na GLUKÓZU</a:t>
            </a:r>
            <a:r>
              <a:rPr lang="cs-CZ" sz="2800" b="1" dirty="0" smtClean="0">
                <a:solidFill>
                  <a:srgbClr val="0000FF"/>
                </a:solidFill>
                <a:latin typeface="+mn-lt"/>
              </a:rPr>
              <a:t> </a:t>
            </a:r>
            <a:endParaRPr lang="cs-CZ" sz="2800" b="1" dirty="0">
              <a:solidFill>
                <a:srgbClr val="0000FF"/>
              </a:solidFill>
              <a:latin typeface="Symbol" pitchFamily="18" charset="2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588224" y="1340768"/>
            <a:ext cx="21602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>
                <a:solidFill>
                  <a:srgbClr val="FF0000"/>
                </a:solidFill>
              </a:rPr>
              <a:t>Podle stupně konverze dělíme produkty na: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 b="1" dirty="0" smtClean="0">
                <a:solidFill>
                  <a:srgbClr val="FF0000"/>
                </a:solidFill>
              </a:rPr>
              <a:t> Kapalné sirupy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 b="1" dirty="0" smtClean="0">
                <a:solidFill>
                  <a:srgbClr val="FF0000"/>
                </a:solidFill>
              </a:rPr>
              <a:t> Sušené nebo zahuštěné sirupy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400" b="1" dirty="0" smtClean="0">
                <a:solidFill>
                  <a:srgbClr val="FF0000"/>
                </a:solidFill>
              </a:rPr>
              <a:t> Glukózu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LITERATURA zahraniční – </a:t>
            </a:r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John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Willey</a:t>
            </a:r>
            <a:endParaRPr lang="cs-CZ" sz="28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b="1" dirty="0" err="1" smtClean="0">
                <a:solidFill>
                  <a:srgbClr val="FF0000"/>
                </a:solidFill>
              </a:rPr>
              <a:t>Starch</a:t>
            </a:r>
            <a:r>
              <a:rPr lang="cs-CZ" b="1" dirty="0" smtClean="0">
                <a:solidFill>
                  <a:srgbClr val="FF0000"/>
                </a:solidFill>
              </a:rPr>
              <a:t> ‐ </a:t>
            </a:r>
            <a:r>
              <a:rPr lang="cs-CZ" b="1" dirty="0" err="1" smtClean="0">
                <a:solidFill>
                  <a:srgbClr val="FF0000"/>
                </a:solidFill>
              </a:rPr>
              <a:t>Stärke</a:t>
            </a:r>
            <a:r>
              <a:rPr lang="cs-CZ" b="1" dirty="0" smtClean="0">
                <a:solidFill>
                  <a:srgbClr val="FF0000"/>
                </a:solidFill>
              </a:rPr>
              <a:t> časopis</a:t>
            </a:r>
          </a:p>
          <a:p>
            <a:r>
              <a:rPr lang="cs-CZ" b="1" dirty="0" err="1" smtClean="0">
                <a:solidFill>
                  <a:srgbClr val="0000FF"/>
                </a:solidFill>
              </a:rPr>
              <a:t>Thermoplastic</a:t>
            </a:r>
            <a:r>
              <a:rPr lang="cs-CZ" b="1" dirty="0" smtClean="0">
                <a:solidFill>
                  <a:srgbClr val="0000FF"/>
                </a:solidFill>
              </a:rPr>
              <a:t> </a:t>
            </a:r>
            <a:r>
              <a:rPr lang="cs-CZ" b="1" dirty="0" err="1" smtClean="0">
                <a:solidFill>
                  <a:srgbClr val="0000FF"/>
                </a:solidFill>
              </a:rPr>
              <a:t>Starch</a:t>
            </a:r>
            <a:endParaRPr lang="cs-CZ" b="1" dirty="0" smtClean="0">
              <a:solidFill>
                <a:srgbClr val="0000FF"/>
              </a:solidFill>
            </a:endParaRPr>
          </a:p>
          <a:p>
            <a:pPr lvl="1"/>
            <a:r>
              <a:rPr lang="cs-CZ" dirty="0" smtClean="0">
                <a:hlinkClick r:id="rId2"/>
              </a:rPr>
              <a:t>Leon </a:t>
            </a:r>
            <a:r>
              <a:rPr lang="cs-CZ" dirty="0" err="1" smtClean="0">
                <a:hlinkClick r:id="rId2"/>
              </a:rPr>
              <a:t>Janssen</a:t>
            </a:r>
            <a:r>
              <a:rPr lang="cs-CZ" dirty="0" smtClean="0"/>
              <a:t>, </a:t>
            </a:r>
            <a:r>
              <a:rPr lang="cs-CZ" dirty="0" err="1" smtClean="0">
                <a:hlinkClick r:id="rId3"/>
              </a:rPr>
              <a:t>Leszek</a:t>
            </a:r>
            <a:r>
              <a:rPr lang="cs-CZ" dirty="0" smtClean="0">
                <a:hlinkClick r:id="rId3"/>
              </a:rPr>
              <a:t> </a:t>
            </a:r>
            <a:r>
              <a:rPr lang="cs-CZ" dirty="0" err="1" smtClean="0">
                <a:hlinkClick r:id="rId3"/>
              </a:rPr>
              <a:t>Moscicki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ISBN: 978-3-527-32528-3</a:t>
            </a:r>
          </a:p>
          <a:p>
            <a:pPr lvl="1"/>
            <a:r>
              <a:rPr lang="cs-CZ" dirty="0" smtClean="0"/>
              <a:t>255 </a:t>
            </a:r>
            <a:r>
              <a:rPr lang="cs-CZ" dirty="0" err="1" smtClean="0"/>
              <a:t>pages</a:t>
            </a:r>
            <a:endParaRPr lang="cs-CZ" dirty="0" smtClean="0"/>
          </a:p>
          <a:p>
            <a:pPr lvl="1"/>
            <a:r>
              <a:rPr lang="cs-CZ" dirty="0" err="1" smtClean="0"/>
              <a:t>October</a:t>
            </a:r>
            <a:r>
              <a:rPr lang="cs-CZ" dirty="0" smtClean="0"/>
              <a:t> 2009</a:t>
            </a:r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Postupy </a:t>
            </a:r>
            <a:r>
              <a:rPr lang="cs-CZ" sz="3600" b="1" cap="all" dirty="0" err="1" smtClean="0">
                <a:solidFill>
                  <a:srgbClr val="008000"/>
                </a:solidFill>
                <a:latin typeface="Arial Black" pitchFamily="34" charset="0"/>
              </a:rPr>
              <a:t>HyDROLYtické</a:t>
            </a:r>
            <a:r>
              <a:rPr lang="cs-CZ" sz="2800" b="1" dirty="0" smtClean="0">
                <a:solidFill>
                  <a:srgbClr val="008000"/>
                </a:solidFill>
              </a:rPr>
              <a:t/>
            </a:r>
            <a:br>
              <a:rPr lang="cs-CZ" sz="2800" b="1" dirty="0" smtClean="0">
                <a:solidFill>
                  <a:srgbClr val="008000"/>
                </a:solidFill>
              </a:rPr>
            </a:b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modifikace škrobu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40</a:t>
            </a:fld>
            <a:endParaRPr lang="sk-SK"/>
          </a:p>
        </p:txBody>
      </p:sp>
      <p:pic>
        <p:nvPicPr>
          <p:cNvPr id="11" name="Obrázek 10" descr="img6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44555" y="1014860"/>
            <a:ext cx="3384378" cy="4180210"/>
          </a:xfrm>
          <a:prstGeom prst="rect">
            <a:avLst/>
          </a:prstGeom>
        </p:spPr>
      </p:pic>
      <p:pic>
        <p:nvPicPr>
          <p:cNvPr id="12" name="Obrázek 11" descr="img6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797592" y="1907264"/>
            <a:ext cx="3774928" cy="4514144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251520" y="4797152"/>
            <a:ext cx="3779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8000"/>
                </a:solidFill>
              </a:rPr>
              <a:t>Nejsou informace o tom, zda proces probíhá </a:t>
            </a:r>
            <a:r>
              <a:rPr lang="cs-CZ" sz="2000" b="1" u="sng" dirty="0" smtClean="0">
                <a:solidFill>
                  <a:srgbClr val="008000"/>
                </a:solidFill>
              </a:rPr>
              <a:t>náhodně</a:t>
            </a:r>
            <a:r>
              <a:rPr lang="cs-CZ" sz="2000" b="1" dirty="0" smtClean="0">
                <a:solidFill>
                  <a:srgbClr val="008000"/>
                </a:solidFill>
              </a:rPr>
              <a:t> či zda je některé místo v řetězci při hydrolýze </a:t>
            </a:r>
            <a:r>
              <a:rPr lang="cs-CZ" sz="2000" b="1" i="1" u="sng" dirty="0" smtClean="0">
                <a:solidFill>
                  <a:srgbClr val="008000"/>
                </a:solidFill>
              </a:rPr>
              <a:t>preferováno</a:t>
            </a:r>
            <a:endParaRPr lang="cs-CZ" sz="2000" b="1" i="1" u="sng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2800" b="1" cap="all" dirty="0" smtClean="0">
                <a:solidFill>
                  <a:srgbClr val="008000"/>
                </a:solidFill>
                <a:latin typeface="Arial Black" pitchFamily="34" charset="0"/>
              </a:rPr>
              <a:t>Enzymatické VYUŽITÍ GLUKÓZY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41</a:t>
            </a:fld>
            <a:endParaRPr lang="sk-SK"/>
          </a:p>
        </p:txBody>
      </p:sp>
      <p:pic>
        <p:nvPicPr>
          <p:cNvPr id="19" name="Obrázek 18" descr="Alpha-D-Glucopyranose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1495425" cy="1619250"/>
          </a:xfrm>
          <a:prstGeom prst="rect">
            <a:avLst/>
          </a:prstGeom>
        </p:spPr>
      </p:pic>
      <p:pic>
        <p:nvPicPr>
          <p:cNvPr id="20" name="Obrázek 19" descr="120px-Pyruva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276872"/>
            <a:ext cx="1637233" cy="1296144"/>
          </a:xfrm>
          <a:prstGeom prst="rect">
            <a:avLst/>
          </a:prstGeom>
        </p:spPr>
      </p:pic>
      <p:pic>
        <p:nvPicPr>
          <p:cNvPr id="21" name="Obrázek 20" descr="120px-Acetaldehyde-2D-flat_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284984"/>
            <a:ext cx="1677856" cy="1440160"/>
          </a:xfrm>
          <a:prstGeom prst="rect">
            <a:avLst/>
          </a:prstGeom>
        </p:spPr>
      </p:pic>
      <p:pic>
        <p:nvPicPr>
          <p:cNvPr id="22" name="Obrázek 21" descr="Ethanol-structure_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09479" y="4725144"/>
            <a:ext cx="2629857" cy="1512168"/>
          </a:xfrm>
          <a:prstGeom prst="rect">
            <a:avLst/>
          </a:prstGeom>
          <a:solidFill>
            <a:srgbClr val="DDDDDD"/>
          </a:solidFill>
          <a:ln w="38100">
            <a:solidFill>
              <a:srgbClr val="FF0000"/>
            </a:solidFill>
          </a:ln>
        </p:spPr>
      </p:pic>
      <p:sp>
        <p:nvSpPr>
          <p:cNvPr id="23" name="TextovéPole 22"/>
          <p:cNvSpPr txBox="1"/>
          <p:nvPr/>
        </p:nvSpPr>
        <p:spPr>
          <a:xfrm>
            <a:off x="4355976" y="198884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C00000"/>
                </a:solidFill>
              </a:rPr>
              <a:t>Pyruvát</a:t>
            </a:r>
            <a:r>
              <a:rPr lang="cs-CZ" b="1" dirty="0" smtClean="0">
                <a:solidFill>
                  <a:srgbClr val="C00000"/>
                </a:solidFill>
              </a:rPr>
              <a:t> konjugovaná báze od kyseliny </a:t>
            </a:r>
            <a:r>
              <a:rPr lang="cs-CZ" b="1" dirty="0" err="1" smtClean="0">
                <a:solidFill>
                  <a:srgbClr val="C00000"/>
                </a:solidFill>
              </a:rPr>
              <a:t>pyrohroznové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179512" y="4293096"/>
            <a:ext cx="4392488" cy="19389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00FF"/>
                </a:solidFill>
              </a:rPr>
              <a:t>Vodka</a:t>
            </a:r>
          </a:p>
          <a:p>
            <a:r>
              <a:rPr lang="cs-CZ" sz="2000" b="1" dirty="0" err="1" smtClean="0">
                <a:solidFill>
                  <a:srgbClr val="008000"/>
                </a:solidFill>
              </a:rPr>
              <a:t>Gorilka</a:t>
            </a:r>
            <a:endParaRPr lang="cs-CZ" sz="2000" b="1" dirty="0" smtClean="0">
              <a:solidFill>
                <a:srgbClr val="008000"/>
              </a:solidFill>
            </a:endParaRPr>
          </a:p>
          <a:p>
            <a:r>
              <a:rPr lang="cs-CZ" sz="2000" b="1" dirty="0" err="1" smtClean="0"/>
              <a:t>Schnaps</a:t>
            </a:r>
            <a:endParaRPr lang="cs-CZ" sz="2000" b="1" dirty="0" smtClean="0"/>
          </a:p>
          <a:p>
            <a:r>
              <a:rPr lang="cs-CZ" sz="2000" b="1" dirty="0" smtClean="0">
                <a:solidFill>
                  <a:srgbClr val="FF0000"/>
                </a:solidFill>
              </a:rPr>
              <a:t>Prostějovská </a:t>
            </a:r>
            <a:r>
              <a:rPr lang="cs-CZ" sz="2000" b="1" dirty="0" err="1" smtClean="0">
                <a:solidFill>
                  <a:srgbClr val="FF0000"/>
                </a:solidFill>
              </a:rPr>
              <a:t>starorežná</a:t>
            </a:r>
            <a:endParaRPr lang="cs-CZ" sz="2000" b="1" dirty="0" smtClean="0">
              <a:solidFill>
                <a:srgbClr val="FF0000"/>
              </a:solidFill>
            </a:endParaRPr>
          </a:p>
          <a:p>
            <a:r>
              <a:rPr lang="cs-CZ" sz="2000" b="1" dirty="0" smtClean="0">
                <a:solidFill>
                  <a:srgbClr val="FFC000"/>
                </a:solidFill>
              </a:rPr>
              <a:t>Whisky</a:t>
            </a:r>
          </a:p>
          <a:p>
            <a:r>
              <a:rPr lang="cs-CZ" sz="2000" b="1" dirty="0" smtClean="0">
                <a:solidFill>
                  <a:srgbClr val="C00000"/>
                </a:solidFill>
              </a:rPr>
              <a:t>Bramborový líh &gt; TUZEMSKÝ RUM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cs-CZ" sz="2800" b="1" cap="all" dirty="0" smtClean="0">
                <a:solidFill>
                  <a:srgbClr val="008000"/>
                </a:solidFill>
                <a:latin typeface="Arial Black" pitchFamily="34" charset="0"/>
              </a:rPr>
              <a:t>Enzymatická </a:t>
            </a:r>
            <a:r>
              <a:rPr lang="cs-CZ" sz="2800" b="1" i="1" u="sng" cap="all" dirty="0" smtClean="0">
                <a:solidFill>
                  <a:srgbClr val="008000"/>
                </a:solidFill>
                <a:latin typeface="Arial Black" pitchFamily="34" charset="0"/>
              </a:rPr>
              <a:t>(</a:t>
            </a:r>
            <a:r>
              <a:rPr lang="cs-CZ" sz="2800" b="1" i="1" u="sng" dirty="0" smtClean="0">
                <a:solidFill>
                  <a:srgbClr val="008000"/>
                </a:solidFill>
              </a:rPr>
              <a:t>Xylose </a:t>
            </a:r>
            <a:r>
              <a:rPr lang="cs-CZ" sz="2800" b="1" i="1" u="sng" dirty="0" err="1" smtClean="0">
                <a:solidFill>
                  <a:srgbClr val="008000"/>
                </a:solidFill>
              </a:rPr>
              <a:t>isomerase</a:t>
            </a:r>
            <a:r>
              <a:rPr lang="cs-CZ" sz="2800" b="1" i="1" u="sng" dirty="0" smtClean="0">
                <a:solidFill>
                  <a:srgbClr val="008000"/>
                </a:solidFill>
              </a:rPr>
              <a:t>)</a:t>
            </a:r>
            <a:r>
              <a:rPr lang="cs-CZ" sz="2800" b="1" i="1" u="sng" cap="all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  <a:r>
              <a:rPr lang="cs-CZ" sz="2800" b="1" dirty="0" smtClean="0">
                <a:solidFill>
                  <a:srgbClr val="008000"/>
                </a:solidFill>
              </a:rPr>
              <a:t/>
            </a:r>
            <a:br>
              <a:rPr lang="cs-CZ" sz="2800" b="1" dirty="0" smtClean="0">
                <a:solidFill>
                  <a:srgbClr val="008000"/>
                </a:solidFill>
              </a:rPr>
            </a:b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izomerizace GLUKÓZY na </a:t>
            </a:r>
            <a:r>
              <a:rPr lang="cs-CZ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FRUKTÓZU</a:t>
            </a:r>
            <a:endParaRPr lang="cs-CZ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42</a:t>
            </a:fld>
            <a:endParaRPr lang="sk-SK"/>
          </a:p>
        </p:txBody>
      </p:sp>
      <p:pic>
        <p:nvPicPr>
          <p:cNvPr id="11" name="Obrázek 10" descr="490px-D-Fructose_vs__D-Glucose_Structural_Formulae_V_1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772816"/>
            <a:ext cx="4667250" cy="3724275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6948264" y="357301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GLUKÓZY</a:t>
            </a:r>
          </a:p>
          <a:p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(ALDÓZA)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79512" y="364502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FRUKTÓZU</a:t>
            </a:r>
          </a:p>
          <a:p>
            <a:r>
              <a:rPr lang="cs-CZ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(KETÓZA)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1907704" y="5661248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8000"/>
                </a:solidFill>
              </a:rPr>
              <a:t>D-xylose </a:t>
            </a:r>
            <a:r>
              <a:rPr lang="cs-CZ" sz="2400" b="1" dirty="0" err="1" smtClean="0">
                <a:solidFill>
                  <a:srgbClr val="008000"/>
                </a:solidFill>
              </a:rPr>
              <a:t>aldose</a:t>
            </a:r>
            <a:r>
              <a:rPr lang="cs-CZ" sz="2400" b="1" dirty="0" smtClean="0">
                <a:solidFill>
                  <a:srgbClr val="008000"/>
                </a:solidFill>
              </a:rPr>
              <a:t>-ketose-</a:t>
            </a:r>
            <a:r>
              <a:rPr lang="cs-CZ" sz="2400" b="1" dirty="0" err="1" smtClean="0">
                <a:solidFill>
                  <a:srgbClr val="008000"/>
                </a:solidFill>
              </a:rPr>
              <a:t>isomerase</a:t>
            </a:r>
            <a:endParaRPr lang="cs-CZ" sz="2400" dirty="0">
              <a:solidFill>
                <a:srgbClr val="008000"/>
              </a:solidFill>
            </a:endParaRPr>
          </a:p>
        </p:txBody>
      </p:sp>
      <p:cxnSp>
        <p:nvCxnSpPr>
          <p:cNvPr id="20" name="Přímá spojovací šipka 19"/>
          <p:cNvCxnSpPr/>
          <p:nvPr/>
        </p:nvCxnSpPr>
        <p:spPr>
          <a:xfrm flipH="1">
            <a:off x="3707904" y="1556792"/>
            <a:ext cx="1800200" cy="0"/>
          </a:xfrm>
          <a:prstGeom prst="straightConnector1">
            <a:avLst/>
          </a:prstGeom>
          <a:ln w="635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>
            <a:stCxn id="12" idx="0"/>
          </p:cNvCxnSpPr>
          <p:nvPr/>
        </p:nvCxnSpPr>
        <p:spPr>
          <a:xfrm flipH="1" flipV="1">
            <a:off x="6156176" y="2204864"/>
            <a:ext cx="1584176" cy="13681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 flipV="1">
            <a:off x="1331640" y="2996952"/>
            <a:ext cx="1728192" cy="576064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251520" y="1340768"/>
            <a:ext cx="2016224" cy="1631216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Fruktóza je asi o 1/5 sladší než </a:t>
            </a:r>
            <a:r>
              <a:rPr lang="cs-CZ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hlinkClick r:id="rId3" tooltip="Glukóza"/>
              </a:rPr>
              <a:t>glukóza</a:t>
            </a:r>
            <a:endParaRPr lang="cs-CZ" sz="20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cs-CZ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Vyskytuje se hlavně v ovoci</a:t>
            </a:r>
            <a:endParaRPr lang="cs-CZ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Termická </a:t>
            </a:r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modifikace škrobu</a:t>
            </a:r>
            <a:endParaRPr lang="cs-CZ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43</a:t>
            </a:fld>
            <a:endParaRPr lang="sk-SK"/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3000" b="1" dirty="0" smtClean="0"/>
              <a:t>Nános škrobové suspenze na vyhřívaný válec</a:t>
            </a:r>
          </a:p>
          <a:p>
            <a:r>
              <a:rPr lang="cs-CZ" sz="3000" b="1" dirty="0" smtClean="0"/>
              <a:t>Vznik mazu a rozrušení vodíkových můstků mezi molekulami škrobu</a:t>
            </a:r>
          </a:p>
          <a:p>
            <a:r>
              <a:rPr lang="cs-CZ" sz="3000" b="1" dirty="0" smtClean="0"/>
              <a:t>Voda se tak rychle </a:t>
            </a:r>
            <a:r>
              <a:rPr lang="cs-CZ" sz="3000" b="1" dirty="0" err="1" smtClean="0"/>
              <a:t>odsuší</a:t>
            </a:r>
            <a:r>
              <a:rPr lang="cs-CZ" sz="3000" b="1" dirty="0" smtClean="0"/>
              <a:t>, že nestačí dojít ke vzniku (</a:t>
            </a:r>
            <a:r>
              <a:rPr lang="cs-CZ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obnovení</a:t>
            </a:r>
            <a:r>
              <a:rPr lang="cs-CZ" sz="3000" b="1" dirty="0" smtClean="0"/>
              <a:t>) vodíkových můstků mezi molekulami škrobu</a:t>
            </a:r>
          </a:p>
          <a:p>
            <a:r>
              <a:rPr lang="cs-CZ" sz="3000" b="1" dirty="0" smtClean="0"/>
              <a:t>Suchý škrob složený z neasociovaných molekul</a:t>
            </a:r>
          </a:p>
          <a:p>
            <a:r>
              <a:rPr lang="cs-CZ" sz="3000" b="1" dirty="0" smtClean="0"/>
              <a:t>Snadná rozpustnost i ve studené vodě</a:t>
            </a:r>
            <a:endParaRPr lang="cs-CZ" sz="3000" b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Termická </a:t>
            </a:r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modifikace škrobu</a:t>
            </a:r>
            <a:endParaRPr lang="cs-CZ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44</a:t>
            </a:fld>
            <a:endParaRPr lang="sk-SK"/>
          </a:p>
        </p:txBody>
      </p:sp>
      <p:pic>
        <p:nvPicPr>
          <p:cNvPr id="10" name="Zástupný symbol pro obsah 9" descr="img6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323528" y="836712"/>
            <a:ext cx="8568951" cy="5417518"/>
          </a:xfrm>
        </p:spPr>
      </p:pic>
      <p:sp>
        <p:nvSpPr>
          <p:cNvPr id="8" name="Elipsa 7"/>
          <p:cNvSpPr/>
          <p:nvPr/>
        </p:nvSpPr>
        <p:spPr>
          <a:xfrm>
            <a:off x="4139952" y="3645024"/>
            <a:ext cx="1512168" cy="129614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3851920" y="1916832"/>
            <a:ext cx="1944216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Zde probíhá vlastní proces</a:t>
            </a:r>
            <a:endParaRPr lang="cs-CZ" sz="2400" b="1" dirty="0">
              <a:solidFill>
                <a:srgbClr val="C00000"/>
              </a:solidFill>
            </a:endParaRPr>
          </a:p>
        </p:txBody>
      </p:sp>
      <p:cxnSp>
        <p:nvCxnSpPr>
          <p:cNvPr id="12" name="Přímá spojovací šipka 11"/>
          <p:cNvCxnSpPr>
            <a:endCxn id="8" idx="0"/>
          </p:cNvCxnSpPr>
          <p:nvPr/>
        </p:nvCxnSpPr>
        <p:spPr>
          <a:xfrm>
            <a:off x="4860032" y="3140968"/>
            <a:ext cx="36004" cy="50405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a 12"/>
          <p:cNvSpPr/>
          <p:nvPr/>
        </p:nvSpPr>
        <p:spPr>
          <a:xfrm>
            <a:off x="2339752" y="5661248"/>
            <a:ext cx="1656184" cy="3600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5508104" y="1052736"/>
            <a:ext cx="324036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Seškrábnutí suchého filmu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16" name="Přímá spojovací šipka 15"/>
          <p:cNvCxnSpPr/>
          <p:nvPr/>
        </p:nvCxnSpPr>
        <p:spPr>
          <a:xfrm flipH="1">
            <a:off x="5364088" y="1412776"/>
            <a:ext cx="720080" cy="30243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lvl="1"/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NESELEKTIVNÍ Oxidace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škrobu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17. 10. 2013</a:t>
            </a:r>
            <a:endParaRPr lang="sk-SK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45</a:t>
            </a:fld>
            <a:endParaRPr lang="sk-SK"/>
          </a:p>
        </p:txBody>
      </p:sp>
      <p:pic>
        <p:nvPicPr>
          <p:cNvPr id="10" name="Zástupný symbol pro obsah 9" descr="img6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127304" y="464985"/>
            <a:ext cx="5040560" cy="6360079"/>
          </a:xfrm>
        </p:spPr>
      </p:pic>
      <p:sp>
        <p:nvSpPr>
          <p:cNvPr id="12" name="TextovéPole 11"/>
          <p:cNvSpPr txBox="1"/>
          <p:nvPr/>
        </p:nvSpPr>
        <p:spPr>
          <a:xfrm>
            <a:off x="6372200" y="908720"/>
            <a:ext cx="1872208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Oxidace </a:t>
            </a:r>
            <a:r>
              <a:rPr lang="cs-CZ" b="1" cap="all" dirty="0" smtClean="0">
                <a:solidFill>
                  <a:srgbClr val="C00000"/>
                </a:solidFill>
              </a:rPr>
              <a:t>karbonylu</a:t>
            </a:r>
            <a:r>
              <a:rPr lang="cs-CZ" b="1" dirty="0" smtClean="0">
                <a:solidFill>
                  <a:srgbClr val="C00000"/>
                </a:solidFill>
              </a:rPr>
              <a:t> v  otevřené formy glukózy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804248" y="3212976"/>
            <a:ext cx="2088232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Oxidace – OH v CYKLICKÉ formě glukózy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15" name="Přímá spojovací šipka 14"/>
          <p:cNvCxnSpPr/>
          <p:nvPr/>
        </p:nvCxnSpPr>
        <p:spPr>
          <a:xfrm flipH="1" flipV="1">
            <a:off x="2915816" y="2780928"/>
            <a:ext cx="3888432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flipH="1">
            <a:off x="3707904" y="3212976"/>
            <a:ext cx="3096344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6804248" y="4797152"/>
            <a:ext cx="2088232" cy="147732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00FF"/>
                </a:solidFill>
              </a:rPr>
              <a:t>Oxidace v CYKLICKÉ formě glukózy otevřením mezi C2 a C3</a:t>
            </a:r>
            <a:endParaRPr lang="cs-CZ" b="1" dirty="0">
              <a:solidFill>
                <a:srgbClr val="0000FF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2339752" y="6021288"/>
            <a:ext cx="576064" cy="36933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00FF"/>
                </a:solidFill>
              </a:rPr>
              <a:t>C2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179512" y="5949280"/>
            <a:ext cx="576064" cy="36933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00FF"/>
                </a:solidFill>
              </a:rPr>
              <a:t>C3</a:t>
            </a:r>
            <a:endParaRPr lang="cs-CZ" dirty="0"/>
          </a:p>
        </p:txBody>
      </p:sp>
      <p:cxnSp>
        <p:nvCxnSpPr>
          <p:cNvPr id="26" name="Přímá spojovací šipka 25"/>
          <p:cNvCxnSpPr/>
          <p:nvPr/>
        </p:nvCxnSpPr>
        <p:spPr>
          <a:xfrm flipH="1" flipV="1">
            <a:off x="1763688" y="5805264"/>
            <a:ext cx="576064" cy="21602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 flipV="1">
            <a:off x="755576" y="5805264"/>
            <a:ext cx="216024" cy="144016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179512" y="4437112"/>
            <a:ext cx="576064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+mn-lt"/>
              </a:rPr>
              <a:t>C6</a:t>
            </a:r>
            <a:endParaRPr lang="cs-CZ" sz="2000" b="1" dirty="0">
              <a:latin typeface="+mn-lt"/>
            </a:endParaRPr>
          </a:p>
        </p:txBody>
      </p:sp>
      <p:cxnSp>
        <p:nvCxnSpPr>
          <p:cNvPr id="31" name="Přímá spojovací šipka 30"/>
          <p:cNvCxnSpPr/>
          <p:nvPr/>
        </p:nvCxnSpPr>
        <p:spPr>
          <a:xfrm>
            <a:off x="755576" y="4797152"/>
            <a:ext cx="216024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lvl="1"/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Oxidace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škrobu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46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b="1" dirty="0" smtClean="0"/>
              <a:t>Nejdůležitější z modifikačních reakcí</a:t>
            </a:r>
          </a:p>
          <a:p>
            <a:r>
              <a:rPr lang="cs-CZ" b="1" dirty="0" smtClean="0"/>
              <a:t>Může probíhat v oblasti nízkých nebo vyšších pH</a:t>
            </a:r>
          </a:p>
          <a:p>
            <a:r>
              <a:rPr lang="cs-CZ" b="1" dirty="0" smtClean="0"/>
              <a:t>Nejdůležitější je oxidace </a:t>
            </a:r>
            <a:r>
              <a:rPr lang="cs-CZ" b="1" dirty="0" err="1" smtClean="0"/>
              <a:t>chlornanen</a:t>
            </a:r>
            <a:r>
              <a:rPr lang="cs-CZ" b="1" dirty="0" smtClean="0"/>
              <a:t> sodným v oblasti pH cca. 8 – 9 (mírně zásadité prostředí)</a:t>
            </a:r>
          </a:p>
          <a:p>
            <a:r>
              <a:rPr lang="cs-CZ" b="1" dirty="0" smtClean="0"/>
              <a:t>Používají se hlavně </a:t>
            </a:r>
            <a:r>
              <a:rPr lang="cs-CZ" b="1" dirty="0" smtClean="0">
                <a:solidFill>
                  <a:srgbClr val="008000"/>
                </a:solidFill>
              </a:rPr>
              <a:t>bramborové škroby </a:t>
            </a:r>
            <a:r>
              <a:rPr lang="cs-CZ" b="1" dirty="0" smtClean="0"/>
              <a:t>(</a:t>
            </a:r>
            <a:r>
              <a:rPr lang="cs-CZ" b="1" i="1" u="sng" dirty="0" smtClean="0">
                <a:solidFill>
                  <a:srgbClr val="008000"/>
                </a:solidFill>
              </a:rPr>
              <a:t>kapilarita zrna</a:t>
            </a:r>
            <a:r>
              <a:rPr lang="cs-CZ" b="1" dirty="0" smtClean="0"/>
              <a:t>), s malým sklonem k RETROGRADACI</a:t>
            </a:r>
          </a:p>
          <a:p>
            <a:endParaRPr lang="cs-CZ" b="1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lvl="1"/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NESELEKTIVNÍ Oxidace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škrobu - schéma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47</a:t>
            </a:fld>
            <a:endParaRPr lang="sk-SK"/>
          </a:p>
        </p:txBody>
      </p:sp>
      <p:pic>
        <p:nvPicPr>
          <p:cNvPr id="10" name="Zástupný symbol pro obsah 9" descr="img6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5616624" cy="5239269"/>
          </a:xfrm>
        </p:spPr>
      </p:pic>
      <p:sp>
        <p:nvSpPr>
          <p:cNvPr id="11" name="TextovéPole 10"/>
          <p:cNvSpPr txBox="1"/>
          <p:nvPr/>
        </p:nvSpPr>
        <p:spPr>
          <a:xfrm>
            <a:off x="6084168" y="1124744"/>
            <a:ext cx="2808312" cy="23083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u="sng" dirty="0" smtClean="0">
                <a:solidFill>
                  <a:srgbClr val="FF0000"/>
                </a:solidFill>
              </a:rPr>
              <a:t>TYPICKÁ RECEPTURA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</a:rPr>
              <a:t> pH = 8 – 9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008000"/>
                </a:solidFill>
              </a:rPr>
              <a:t>Teplota = 35 – 43 °C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0000FF"/>
                </a:solidFill>
              </a:rPr>
              <a:t> reakční doba = 2 – 8 hodin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C00000"/>
                </a:solidFill>
              </a:rPr>
              <a:t>aktivní chlór (</a:t>
            </a:r>
            <a:r>
              <a:rPr lang="cs-CZ" b="1" dirty="0" err="1" smtClean="0">
                <a:solidFill>
                  <a:srgbClr val="C00000"/>
                </a:solidFill>
              </a:rPr>
              <a:t>NaClO</a:t>
            </a:r>
            <a:r>
              <a:rPr lang="cs-CZ" b="1" dirty="0" smtClean="0">
                <a:solidFill>
                  <a:srgbClr val="C00000"/>
                </a:solidFill>
              </a:rPr>
              <a:t>) = 3 – 45 g/kg škrobu</a:t>
            </a:r>
          </a:p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156176" y="3789040"/>
            <a:ext cx="2736304" cy="230832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00FF"/>
                </a:solidFill>
              </a:rPr>
              <a:t>DEPOLYMERACE V ALKALICKÉM PROSTŘEDÍ &gt; SNIŽOVÁNÍ MOLEKULOVÉ HMOTNOSTI</a:t>
            </a:r>
            <a:endParaRPr lang="cs-CZ" sz="2400" b="1" dirty="0">
              <a:solidFill>
                <a:srgbClr val="0000FF"/>
              </a:solidFill>
            </a:endParaRPr>
          </a:p>
        </p:txBody>
      </p:sp>
      <p:cxnSp>
        <p:nvCxnSpPr>
          <p:cNvPr id="14" name="Přímá spojovací šipka 13"/>
          <p:cNvCxnSpPr/>
          <p:nvPr/>
        </p:nvCxnSpPr>
        <p:spPr>
          <a:xfrm flipH="1" flipV="1">
            <a:off x="4860032" y="2636912"/>
            <a:ext cx="1296144" cy="115212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pPr lvl="1"/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SELEKTIVNÍ Oxidace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škrobu na C 6</a:t>
            </a:r>
            <a:b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z –OH na – COOH pomocí HNO</a:t>
            </a:r>
            <a:r>
              <a:rPr lang="cs-CZ" sz="2800" baseline="-25000" dirty="0" smtClean="0">
                <a:solidFill>
                  <a:srgbClr val="FF0000"/>
                </a:solidFill>
                <a:latin typeface="Arial Black" pitchFamily="34" charset="0"/>
              </a:rPr>
              <a:t>3</a:t>
            </a:r>
            <a:endParaRPr lang="cs-CZ" sz="2800" baseline="-250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48</a:t>
            </a:fld>
            <a:endParaRPr lang="sk-SK"/>
          </a:p>
        </p:txBody>
      </p:sp>
      <p:pic>
        <p:nvPicPr>
          <p:cNvPr id="12" name="Zástupný symbol pro obsah 11" descr="Alpha-D-Glucopyranose_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708920"/>
            <a:ext cx="3816424" cy="2884906"/>
          </a:xfrm>
        </p:spPr>
      </p:pic>
      <p:sp>
        <p:nvSpPr>
          <p:cNvPr id="13" name="TextovéPole 12"/>
          <p:cNvSpPr txBox="1"/>
          <p:nvPr/>
        </p:nvSpPr>
        <p:spPr>
          <a:xfrm>
            <a:off x="467544" y="1412776"/>
            <a:ext cx="936104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 6</a:t>
            </a:r>
            <a:endParaRPr lang="cs-CZ" sz="2800" dirty="0"/>
          </a:p>
        </p:txBody>
      </p:sp>
      <p:cxnSp>
        <p:nvCxnSpPr>
          <p:cNvPr id="15" name="Přímá spojovací šipka 14"/>
          <p:cNvCxnSpPr/>
          <p:nvPr/>
        </p:nvCxnSpPr>
        <p:spPr>
          <a:xfrm>
            <a:off x="1403648" y="1916832"/>
            <a:ext cx="360040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4572000" y="1628800"/>
            <a:ext cx="4104456" cy="230832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0000FF"/>
                </a:solidFill>
              </a:rPr>
              <a:t>Při takové oxidaci  se nemění polymerační stupeň</a:t>
            </a:r>
            <a:endParaRPr lang="cs-CZ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lvl="1"/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SELEKTIVNÍ Oxidace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škrobu na 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dialdehyd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škrobu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49</a:t>
            </a:fld>
            <a:endParaRPr lang="sk-SK"/>
          </a:p>
        </p:txBody>
      </p:sp>
      <p:pic>
        <p:nvPicPr>
          <p:cNvPr id="9" name="Zástupný symbol pro obsah 8" descr="img6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682595" y="61821"/>
            <a:ext cx="3634796" cy="748883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5256584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cs-CZ" sz="4000" dirty="0" smtClean="0">
                <a:latin typeface="Arial Black" pitchFamily="34" charset="0"/>
              </a:rPr>
              <a:t>Druhy škrobů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000" dirty="0" smtClean="0">
                <a:latin typeface="Arial Black" pitchFamily="34" charset="0"/>
              </a:rPr>
              <a:t> Výroby škrobů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000" dirty="0" smtClean="0">
                <a:latin typeface="Arial Black" pitchFamily="34" charset="0"/>
              </a:rPr>
              <a:t> Chemie škrobu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000" dirty="0" smtClean="0">
                <a:latin typeface="Arial Black" pitchFamily="34" charset="0"/>
              </a:rPr>
              <a:t> Použití škrobu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000" dirty="0" smtClean="0">
                <a:latin typeface="Arial Black" pitchFamily="34" charset="0"/>
              </a:rPr>
              <a:t> Modifikace škrobu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000" dirty="0" smtClean="0">
                <a:latin typeface="Arial Black" pitchFamily="34" charset="0"/>
              </a:rPr>
              <a:t> Výroba dextrinů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000" dirty="0" smtClean="0">
                <a:latin typeface="Arial Black" pitchFamily="34" charset="0"/>
              </a:rPr>
              <a:t> Použití dextrinů</a:t>
            </a:r>
            <a:endParaRPr lang="cs-CZ" sz="4000" dirty="0"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lvl="1"/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Oxidace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škrobu - </a:t>
            </a:r>
            <a:r>
              <a:rPr lang="cs-CZ" sz="2800" cap="all" dirty="0" smtClean="0">
                <a:solidFill>
                  <a:srgbClr val="FF0000"/>
                </a:solidFill>
                <a:latin typeface="Arial Black" pitchFamily="34" charset="0"/>
              </a:rPr>
              <a:t>shrnutí</a:t>
            </a:r>
            <a:endParaRPr lang="cs-CZ" sz="2800" cap="all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50</a:t>
            </a:fld>
            <a:endParaRPr lang="sk-SK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Vyšší míra oxidace &gt; vyšší je i míra štěpení řetězců &gt; nižší viskozita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Vyšší je míra štěpení řetězců &gt; NIŽŠÍ POJIVÁ SCHOPNOST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Vyšší míra oxidace &gt; vyšší disperzní stabilita, tj. nižší sklon k RETROGRADACI 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Pro heterogenní reakci jsou vhodné škroby s velkým počtem kapilár &gt; vyšší povrch</a:t>
            </a:r>
          </a:p>
          <a:p>
            <a:endParaRPr lang="cs-CZ" b="1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lvl="1"/>
            <a:r>
              <a:rPr lang="cs-CZ" sz="2800" cap="all" dirty="0" smtClean="0">
                <a:solidFill>
                  <a:srgbClr val="FF0000"/>
                </a:solidFill>
                <a:latin typeface="Arial Black" pitchFamily="34" charset="0"/>
              </a:rPr>
              <a:t>VÝROBA DEXTRINŮ 1</a:t>
            </a:r>
            <a:endParaRPr lang="cs-CZ" sz="2800" cap="all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51</a:t>
            </a:fld>
            <a:endParaRPr lang="sk-SK"/>
          </a:p>
        </p:txBody>
      </p:sp>
      <p:pic>
        <p:nvPicPr>
          <p:cNvPr id="10" name="Zástupný symbol pro obsah 9" descr="img6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35869" y="908720"/>
            <a:ext cx="5626792" cy="5112568"/>
          </a:xfrm>
        </p:spPr>
      </p:pic>
      <p:pic>
        <p:nvPicPr>
          <p:cNvPr id="11" name="Obrázek 10" descr="img6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340768"/>
            <a:ext cx="2867903" cy="108012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3635896" y="2492896"/>
            <a:ext cx="2880320" cy="1200329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12 – 24 hodin, aby kyseliny &amp; roztoky přísad prostoupily zrno škrobu</a:t>
            </a:r>
            <a:endParaRPr lang="cs-CZ" b="1" dirty="0">
              <a:solidFill>
                <a:srgbClr val="008000"/>
              </a:solidFill>
            </a:endParaRPr>
          </a:p>
        </p:txBody>
      </p:sp>
      <p:cxnSp>
        <p:nvCxnSpPr>
          <p:cNvPr id="14" name="Přímá spojovací šipka 13"/>
          <p:cNvCxnSpPr/>
          <p:nvPr/>
        </p:nvCxnSpPr>
        <p:spPr>
          <a:xfrm>
            <a:off x="6516216" y="2492896"/>
            <a:ext cx="432048" cy="288032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lvl="1"/>
            <a:r>
              <a:rPr lang="cs-CZ" sz="2800" cap="all" dirty="0" smtClean="0">
                <a:solidFill>
                  <a:srgbClr val="FF0000"/>
                </a:solidFill>
                <a:latin typeface="Arial Black" pitchFamily="34" charset="0"/>
              </a:rPr>
              <a:t>VÝROBA DEXTRINŮ 2</a:t>
            </a:r>
            <a:endParaRPr lang="cs-CZ" sz="2800" cap="all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52</a:t>
            </a:fld>
            <a:endParaRPr lang="sk-SK"/>
          </a:p>
        </p:txBody>
      </p:sp>
      <p:pic>
        <p:nvPicPr>
          <p:cNvPr id="9" name="Zástupný symbol pro obsah 8" descr="img6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514551" y="-1354311"/>
            <a:ext cx="4104456" cy="8630518"/>
          </a:xfrm>
        </p:spPr>
      </p:pic>
      <p:sp>
        <p:nvSpPr>
          <p:cNvPr id="12" name="TextovéPole 11"/>
          <p:cNvSpPr txBox="1"/>
          <p:nvPr/>
        </p:nvSpPr>
        <p:spPr>
          <a:xfrm>
            <a:off x="251520" y="5229200"/>
            <a:ext cx="8568952" cy="8925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600" b="1" dirty="0" smtClean="0">
                <a:solidFill>
                  <a:srgbClr val="FF0000"/>
                </a:solidFill>
              </a:rPr>
              <a:t>Je to vlastně HYDROLÝZA ŠKROBU  následovaná POLYMERACÍ (KOMBINACÍ) FRAGMENTŮ</a:t>
            </a:r>
            <a:endParaRPr lang="cs-CZ" sz="2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lvl="1"/>
            <a:r>
              <a:rPr lang="cs-CZ" sz="2800" cap="all" dirty="0" smtClean="0">
                <a:solidFill>
                  <a:srgbClr val="FF0000"/>
                </a:solidFill>
                <a:latin typeface="Arial Black" pitchFamily="34" charset="0"/>
              </a:rPr>
              <a:t>Struktura DEXTRINŮ </a:t>
            </a:r>
            <a:endParaRPr lang="cs-CZ" sz="2800" cap="all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53</a:t>
            </a:fld>
            <a:endParaRPr lang="sk-SK"/>
          </a:p>
        </p:txBody>
      </p:sp>
      <p:pic>
        <p:nvPicPr>
          <p:cNvPr id="10" name="Obrázek 9" descr="320px-Dextrin_skeletal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44724"/>
            <a:ext cx="4104456" cy="513057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860032" y="1052736"/>
            <a:ext cx="39604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</a:rPr>
              <a:t>Proces DEXTRINACE  nastává i při pečení např. chleba a je to ona hnědá kůrka</a:t>
            </a:r>
            <a:endParaRPr lang="cs-CZ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lvl="1"/>
            <a:r>
              <a:rPr lang="cs-CZ" sz="2800" cap="all" dirty="0" smtClean="0">
                <a:solidFill>
                  <a:srgbClr val="FF0000"/>
                </a:solidFill>
                <a:latin typeface="Arial Black" pitchFamily="34" charset="0"/>
              </a:rPr>
              <a:t>VLASTNOSTI DEXTRINŮ &amp; </a:t>
            </a:r>
            <a:r>
              <a:rPr lang="cs-CZ" sz="2800" cap="all" dirty="0" smtClean="0">
                <a:solidFill>
                  <a:srgbClr val="008000"/>
                </a:solidFill>
                <a:latin typeface="Arial Black" pitchFamily="34" charset="0"/>
              </a:rPr>
              <a:t>DALŠÍ TYPY DEXTRINŮ </a:t>
            </a:r>
            <a:endParaRPr lang="cs-CZ" sz="2800" cap="all" dirty="0">
              <a:solidFill>
                <a:srgbClr val="00800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Barva od bílé přes </a:t>
            </a:r>
            <a:r>
              <a:rPr lang="cs-CZ" sz="2800" b="1" dirty="0" smtClean="0">
                <a:solidFill>
                  <a:srgbClr val="FFC000"/>
                </a:solidFill>
              </a:rPr>
              <a:t>žlutou</a:t>
            </a:r>
            <a:r>
              <a:rPr lang="cs-CZ" sz="2800" b="1" dirty="0" smtClean="0">
                <a:solidFill>
                  <a:srgbClr val="FF0000"/>
                </a:solidFill>
              </a:rPr>
              <a:t> po </a:t>
            </a:r>
            <a:r>
              <a:rPr lang="cs-CZ" sz="2800" b="1" dirty="0" smtClean="0">
                <a:solidFill>
                  <a:srgbClr val="C00000"/>
                </a:solidFill>
              </a:rPr>
              <a:t>hnědou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Většinou zcela rozpustné ve vodě </a:t>
            </a:r>
          </a:p>
          <a:p>
            <a:pPr algn="ctr">
              <a:buNone/>
            </a:pPr>
            <a:r>
              <a:rPr lang="cs-CZ" sz="2800" cap="all" dirty="0" smtClean="0">
                <a:solidFill>
                  <a:srgbClr val="008000"/>
                </a:solidFill>
                <a:latin typeface="Arial Black" pitchFamily="34" charset="0"/>
              </a:rPr>
              <a:t>DALŠÍ TYPY DEXTRINŮ </a:t>
            </a:r>
          </a:p>
          <a:p>
            <a:pPr algn="ctr">
              <a:buNone/>
            </a:pPr>
            <a:r>
              <a:rPr lang="cs-CZ" sz="2400" b="1" dirty="0" smtClean="0">
                <a:solidFill>
                  <a:srgbClr val="008000"/>
                </a:solidFill>
                <a:latin typeface="Arial Black" pitchFamily="34" charset="0"/>
              </a:rPr>
              <a:t>Maltodextrin</a:t>
            </a:r>
            <a:endParaRPr lang="cs-CZ" sz="1200" b="1" dirty="0" smtClean="0">
              <a:solidFill>
                <a:srgbClr val="008000"/>
              </a:solidFill>
              <a:latin typeface="Arial Black" pitchFamily="34" charset="0"/>
            </a:endParaRPr>
          </a:p>
          <a:p>
            <a:pPr algn="just">
              <a:buNone/>
            </a:pPr>
            <a:r>
              <a:rPr lang="en-US" sz="1600" dirty="0" smtClean="0">
                <a:solidFill>
                  <a:srgbClr val="008000"/>
                </a:solidFill>
              </a:rPr>
              <a:t>is a </a:t>
            </a:r>
            <a:r>
              <a:rPr lang="en-US" sz="1600" dirty="0" err="1" smtClean="0">
                <a:solidFill>
                  <a:srgbClr val="008000"/>
                </a:solidFill>
              </a:rPr>
              <a:t>shortchain</a:t>
            </a:r>
            <a:r>
              <a:rPr lang="en-US" sz="1600" dirty="0" smtClean="0">
                <a:solidFill>
                  <a:srgbClr val="008000"/>
                </a:solidFill>
              </a:rPr>
              <a:t> starch sugar used as a food additive. It is produced also by enzymatic hydrolysis from</a:t>
            </a:r>
            <a:r>
              <a:rPr lang="cs-CZ" sz="1600" dirty="0" smtClean="0">
                <a:solidFill>
                  <a:srgbClr val="008000"/>
                </a:solidFill>
              </a:rPr>
              <a:t> </a:t>
            </a:r>
            <a:r>
              <a:rPr lang="en-US" sz="1600" dirty="0" smtClean="0">
                <a:solidFill>
                  <a:srgbClr val="008000"/>
                </a:solidFill>
              </a:rPr>
              <a:t>gelled starch and is usually found as a creamy-white hygroscopic </a:t>
            </a:r>
            <a:r>
              <a:rPr lang="en-US" sz="1600" dirty="0" err="1" smtClean="0">
                <a:solidFill>
                  <a:srgbClr val="008000"/>
                </a:solidFill>
              </a:rPr>
              <a:t>spraydried</a:t>
            </a:r>
            <a:r>
              <a:rPr lang="en-US" sz="1600" dirty="0" smtClean="0">
                <a:solidFill>
                  <a:srgbClr val="008000"/>
                </a:solidFill>
              </a:rPr>
              <a:t> powder. </a:t>
            </a:r>
            <a:r>
              <a:rPr lang="en-US" sz="1600" u="sng" dirty="0" err="1" smtClean="0">
                <a:solidFill>
                  <a:srgbClr val="008000"/>
                </a:solidFill>
                <a:latin typeface="Arial Black" pitchFamily="34" charset="0"/>
              </a:rPr>
              <a:t>Maltodextrin</a:t>
            </a:r>
            <a:r>
              <a:rPr lang="en-US" sz="1600" u="sng" dirty="0" smtClean="0">
                <a:solidFill>
                  <a:srgbClr val="008000"/>
                </a:solidFill>
                <a:latin typeface="Arial Black" pitchFamily="34" charset="0"/>
              </a:rPr>
              <a:t> is easily</a:t>
            </a:r>
            <a:r>
              <a:rPr lang="cs-CZ" sz="1600" u="sng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  <a:r>
              <a:rPr lang="en-US" sz="1600" u="sng" dirty="0" smtClean="0">
                <a:solidFill>
                  <a:srgbClr val="008000"/>
                </a:solidFill>
                <a:latin typeface="Arial Black" pitchFamily="34" charset="0"/>
              </a:rPr>
              <a:t>digestible</a:t>
            </a:r>
            <a:r>
              <a:rPr lang="en-US" sz="1600" dirty="0" smtClean="0">
                <a:solidFill>
                  <a:srgbClr val="008000"/>
                </a:solidFill>
              </a:rPr>
              <a:t>, being absorbed as rapidly as glucose, and might either be moderately sweet or have hardly any flavor at</a:t>
            </a:r>
          </a:p>
          <a:p>
            <a:pPr algn="just">
              <a:buNone/>
            </a:pPr>
            <a:r>
              <a:rPr lang="cs-CZ" sz="1600" dirty="0" err="1" smtClean="0">
                <a:solidFill>
                  <a:srgbClr val="008000"/>
                </a:solidFill>
              </a:rPr>
              <a:t>all</a:t>
            </a:r>
            <a:r>
              <a:rPr lang="cs-CZ" sz="1600" dirty="0" smtClean="0">
                <a:solidFill>
                  <a:srgbClr val="008000"/>
                </a:solidFill>
              </a:rPr>
              <a:t>.</a:t>
            </a:r>
          </a:p>
          <a:p>
            <a:pPr algn="ctr">
              <a:buNone/>
            </a:pPr>
            <a:r>
              <a:rPr lang="cs-CZ" sz="2400" b="1" dirty="0" err="1" smtClean="0">
                <a:solidFill>
                  <a:srgbClr val="008000"/>
                </a:solidFill>
                <a:latin typeface="Arial Black" pitchFamily="34" charset="0"/>
              </a:rPr>
              <a:t>Cyclodextrin</a:t>
            </a:r>
            <a:endParaRPr lang="cs-CZ" sz="1200" b="1" dirty="0" smtClean="0">
              <a:solidFill>
                <a:srgbClr val="008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008000"/>
                </a:solidFill>
              </a:rPr>
              <a:t>The cyclical </a:t>
            </a:r>
            <a:r>
              <a:rPr lang="en-US" sz="1600" dirty="0" err="1" smtClean="0">
                <a:solidFill>
                  <a:srgbClr val="008000"/>
                </a:solidFill>
              </a:rPr>
              <a:t>dextrins</a:t>
            </a:r>
            <a:r>
              <a:rPr lang="en-US" sz="1600" dirty="0" smtClean="0">
                <a:solidFill>
                  <a:srgbClr val="008000"/>
                </a:solidFill>
              </a:rPr>
              <a:t> are known as </a:t>
            </a:r>
            <a:r>
              <a:rPr lang="en-US" sz="1600" dirty="0" err="1" smtClean="0">
                <a:solidFill>
                  <a:srgbClr val="008000"/>
                </a:solidFill>
              </a:rPr>
              <a:t>cyclodextrins</a:t>
            </a:r>
            <a:r>
              <a:rPr lang="en-US" sz="1600" dirty="0" smtClean="0">
                <a:solidFill>
                  <a:srgbClr val="008000"/>
                </a:solidFill>
              </a:rPr>
              <a:t>. They are formed by enzymatic degradation of starch by certain</a:t>
            </a:r>
          </a:p>
          <a:p>
            <a:pPr>
              <a:buNone/>
            </a:pPr>
            <a:r>
              <a:rPr lang="en-US" sz="1600" dirty="0" smtClean="0">
                <a:solidFill>
                  <a:srgbClr val="008000"/>
                </a:solidFill>
              </a:rPr>
              <a:t>bacteria, for example, </a:t>
            </a:r>
            <a:r>
              <a:rPr lang="en-US" sz="1600" i="1" dirty="0" smtClean="0">
                <a:solidFill>
                  <a:srgbClr val="008000"/>
                </a:solidFill>
              </a:rPr>
              <a:t>Bacillus </a:t>
            </a:r>
            <a:r>
              <a:rPr lang="en-US" sz="1600" i="1" dirty="0" err="1" smtClean="0">
                <a:solidFill>
                  <a:srgbClr val="008000"/>
                </a:solidFill>
              </a:rPr>
              <a:t>macerans</a:t>
            </a:r>
            <a:r>
              <a:rPr lang="en-US" sz="1600" i="1" dirty="0" smtClean="0">
                <a:solidFill>
                  <a:srgbClr val="008000"/>
                </a:solidFill>
              </a:rPr>
              <a:t>. </a:t>
            </a:r>
            <a:r>
              <a:rPr lang="en-US" sz="1600" i="1" dirty="0" err="1" smtClean="0">
                <a:solidFill>
                  <a:srgbClr val="008000"/>
                </a:solidFill>
              </a:rPr>
              <a:t>Cyclodextrins</a:t>
            </a:r>
            <a:r>
              <a:rPr lang="en-US" sz="1600" i="1" dirty="0" smtClean="0">
                <a:solidFill>
                  <a:srgbClr val="008000"/>
                </a:solidFill>
              </a:rPr>
              <a:t> have </a:t>
            </a:r>
            <a:r>
              <a:rPr lang="en-US" sz="1600" i="1" dirty="0" err="1" smtClean="0">
                <a:solidFill>
                  <a:srgbClr val="008000"/>
                </a:solidFill>
              </a:rPr>
              <a:t>toroidal</a:t>
            </a:r>
            <a:r>
              <a:rPr lang="en-US" sz="1600" i="1" dirty="0" smtClean="0">
                <a:solidFill>
                  <a:srgbClr val="008000"/>
                </a:solidFill>
              </a:rPr>
              <a:t> structures formed by 6-8 glucose residues</a:t>
            </a:r>
            <a:r>
              <a:rPr lang="en-US" sz="1200" i="1" dirty="0" smtClean="0"/>
              <a:t>.</a:t>
            </a:r>
            <a:endParaRPr lang="cs-CZ" sz="12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54</a:t>
            </a:fld>
            <a:endParaRPr lang="sk-SK"/>
          </a:p>
        </p:txBody>
      </p:sp>
      <p:sp>
        <p:nvSpPr>
          <p:cNvPr id="12" name="TextovéPole 11"/>
          <p:cNvSpPr txBox="1"/>
          <p:nvPr/>
        </p:nvSpPr>
        <p:spPr>
          <a:xfrm>
            <a:off x="7380312" y="836712"/>
            <a:ext cx="1512168" cy="92333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00FF"/>
                </a:solidFill>
              </a:rPr>
              <a:t>Energetické gely a tyčinky</a:t>
            </a:r>
            <a:endParaRPr lang="cs-CZ" b="1" dirty="0">
              <a:solidFill>
                <a:srgbClr val="0000FF"/>
              </a:solidFill>
            </a:endParaRPr>
          </a:p>
        </p:txBody>
      </p:sp>
      <p:cxnSp>
        <p:nvCxnSpPr>
          <p:cNvPr id="14" name="Přímá spojovací šipka 13"/>
          <p:cNvCxnSpPr/>
          <p:nvPr/>
        </p:nvCxnSpPr>
        <p:spPr>
          <a:xfrm flipH="1">
            <a:off x="5436096" y="1772816"/>
            <a:ext cx="1872208" cy="201622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lvl="1"/>
            <a:r>
              <a:rPr lang="cs-CZ" sz="2800" cap="all" dirty="0" smtClean="0">
                <a:solidFill>
                  <a:srgbClr val="FF0000"/>
                </a:solidFill>
                <a:latin typeface="Arial Black" pitchFamily="34" charset="0"/>
              </a:rPr>
              <a:t>Použití DEXTRINŮ</a:t>
            </a:r>
            <a:endParaRPr lang="cs-CZ" sz="2800" cap="all" dirty="0">
              <a:solidFill>
                <a:srgbClr val="008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55</a:t>
            </a:fld>
            <a:endParaRPr lang="sk-SK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algn="ctr">
              <a:buNone/>
            </a:pPr>
            <a:r>
              <a:rPr lang="en-US" sz="2000" b="1" dirty="0" smtClean="0">
                <a:solidFill>
                  <a:srgbClr val="FFC000"/>
                </a:solidFill>
              </a:rPr>
              <a:t>Yellow </a:t>
            </a:r>
            <a:r>
              <a:rPr lang="en-US" sz="2000" b="1" dirty="0" err="1" smtClean="0">
                <a:solidFill>
                  <a:srgbClr val="FFC000"/>
                </a:solidFill>
              </a:rPr>
              <a:t>dextrins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endParaRPr lang="cs-CZ" sz="2000" b="1" dirty="0" smtClean="0">
              <a:solidFill>
                <a:srgbClr val="FFC000"/>
              </a:solidFill>
            </a:endParaRPr>
          </a:p>
          <a:p>
            <a:r>
              <a:rPr lang="en-US" sz="1800" b="1" dirty="0" smtClean="0"/>
              <a:t>water-soluble glues in </a:t>
            </a:r>
            <a:r>
              <a:rPr lang="en-US" sz="1800" b="1" dirty="0" err="1" smtClean="0"/>
              <a:t>remoistable</a:t>
            </a:r>
            <a:r>
              <a:rPr lang="cs-CZ" sz="1800" b="1" dirty="0" smtClean="0"/>
              <a:t> </a:t>
            </a:r>
            <a:r>
              <a:rPr lang="en-US" sz="1800" b="1" dirty="0" smtClean="0"/>
              <a:t>envelope adhesives and paper tubes, </a:t>
            </a:r>
            <a:endParaRPr lang="cs-CZ" sz="1800" b="1" dirty="0" smtClean="0"/>
          </a:p>
          <a:p>
            <a:r>
              <a:rPr lang="en-US" sz="1800" b="1" dirty="0" smtClean="0"/>
              <a:t>in the mining industry as additives</a:t>
            </a:r>
            <a:r>
              <a:rPr lang="cs-CZ" sz="1800" b="1" dirty="0" smtClean="0"/>
              <a:t> </a:t>
            </a:r>
            <a:r>
              <a:rPr lang="en-US" sz="1800" b="1" dirty="0" smtClean="0"/>
              <a:t>in froth flotation, in the foundry industry as green strength additives in</a:t>
            </a:r>
          </a:p>
          <a:p>
            <a:r>
              <a:rPr lang="en-US" sz="1800" b="1" dirty="0" smtClean="0"/>
              <a:t>sand casting, as printing thickener for batik resist dyeing, and as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binders</a:t>
            </a:r>
            <a:r>
              <a:rPr lang="cs-CZ" sz="1800" b="1" dirty="0" smtClean="0"/>
              <a:t> in gouache </a:t>
            </a:r>
            <a:r>
              <a:rPr lang="cs-CZ" sz="1800" b="1" dirty="0" err="1" smtClean="0"/>
              <a:t>paint</a:t>
            </a:r>
            <a:r>
              <a:rPr lang="cs-CZ" sz="1800" b="1" dirty="0" smtClean="0"/>
              <a:t>.</a:t>
            </a:r>
          </a:p>
          <a:p>
            <a:pPr algn="ctr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White </a:t>
            </a:r>
            <a:r>
              <a:rPr lang="en-US" sz="2000" b="1" dirty="0" err="1" smtClean="0">
                <a:solidFill>
                  <a:srgbClr val="FF0000"/>
                </a:solidFill>
              </a:rPr>
              <a:t>dextrins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1600" b="1" dirty="0" smtClean="0"/>
              <a:t>a crispness enhancer for food processing, in food batters, coatings,</a:t>
            </a:r>
            <a:r>
              <a:rPr lang="cs-CZ" sz="1600" b="1" dirty="0" smtClean="0"/>
              <a:t> </a:t>
            </a:r>
            <a:r>
              <a:rPr lang="en-US" sz="1600" b="1" dirty="0" smtClean="0"/>
              <a:t>and glazes, (E number 1400)</a:t>
            </a:r>
          </a:p>
          <a:p>
            <a:r>
              <a:rPr lang="en-US" sz="1600" b="1" dirty="0" smtClean="0"/>
              <a:t>a textile finishing and coating agent to increase weight and stiffness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of</a:t>
            </a:r>
            <a:r>
              <a:rPr lang="cs-CZ" sz="1600" b="1" dirty="0" smtClean="0"/>
              <a:t> textile </a:t>
            </a:r>
            <a:r>
              <a:rPr lang="cs-CZ" sz="1600" b="1" dirty="0" err="1" smtClean="0"/>
              <a:t>fabrics</a:t>
            </a:r>
            <a:endParaRPr lang="cs-CZ" sz="1600" b="1" dirty="0" smtClean="0"/>
          </a:p>
          <a:p>
            <a:r>
              <a:rPr lang="en-US" sz="1600" b="1" dirty="0" smtClean="0"/>
              <a:t>a thickening and binding agent in pharmaceuticals and paper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coatings</a:t>
            </a:r>
            <a:r>
              <a:rPr lang="cs-CZ" sz="1600" b="1" dirty="0" smtClean="0"/>
              <a:t>.</a:t>
            </a:r>
          </a:p>
          <a:p>
            <a:r>
              <a:rPr lang="en-US" sz="1600" b="1" dirty="0" smtClean="0"/>
              <a:t>As pyrotechnic binder and fuel, they are added to fireworks and</a:t>
            </a:r>
            <a:r>
              <a:rPr lang="cs-CZ" sz="1600" b="1" dirty="0" smtClean="0"/>
              <a:t> </a:t>
            </a:r>
            <a:r>
              <a:rPr lang="en-US" sz="1600" b="1" dirty="0" smtClean="0"/>
              <a:t>sparklers, allowing them to solidify as pellets or "stars."</a:t>
            </a:r>
          </a:p>
          <a:p>
            <a:r>
              <a:rPr lang="en-US" sz="1600" b="1" dirty="0" smtClean="0"/>
              <a:t>Due to the </a:t>
            </a:r>
            <a:r>
              <a:rPr lang="en-US" sz="1600" b="1" dirty="0" err="1" smtClean="0"/>
              <a:t>rebranching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dextrins</a:t>
            </a:r>
            <a:r>
              <a:rPr lang="en-US" sz="1600" b="1" dirty="0" smtClean="0"/>
              <a:t> are less digestible; indigestible dextrin are developed as soluble fiber supplements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for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food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products</a:t>
            </a:r>
            <a:r>
              <a:rPr lang="cs-CZ" sz="1600" b="1" dirty="0" smtClean="0"/>
              <a:t>.</a:t>
            </a:r>
            <a:endParaRPr lang="cs-CZ" sz="1600" b="1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lvl="1"/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DEXTRINY - </a:t>
            </a:r>
            <a:r>
              <a:rPr lang="cs-CZ" sz="2800" cap="all" dirty="0" smtClean="0">
                <a:solidFill>
                  <a:srgbClr val="FF0000"/>
                </a:solidFill>
                <a:latin typeface="Arial Black" pitchFamily="34" charset="0"/>
              </a:rPr>
              <a:t>shrnutí</a:t>
            </a:r>
            <a:endParaRPr lang="cs-CZ" sz="2800" cap="all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56</a:t>
            </a:fld>
            <a:endParaRPr lang="sk-SK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PATRNĚ  nejrozšířenější produkt modifikace škrobu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Hluboká chemická přeměna škrobu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Široká škála typů a použití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Dobře propracované kontinuální i diskontinuální technologie</a:t>
            </a:r>
          </a:p>
          <a:p>
            <a:r>
              <a:rPr lang="cs-CZ" b="1" dirty="0" smtClean="0"/>
              <a:t>Proces je používaný již minimálně od 19. století </a:t>
            </a:r>
            <a:endParaRPr lang="cs-CZ" b="1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lvl="1"/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Acetylace škrobu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57</a:t>
            </a:fld>
            <a:endParaRPr lang="sk-SK"/>
          </a:p>
        </p:txBody>
      </p:sp>
      <p:pic>
        <p:nvPicPr>
          <p:cNvPr id="10" name="Zástupný symbol pro obsah 9" descr="img6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835294" y="-2486739"/>
            <a:ext cx="1368154" cy="8735136"/>
          </a:xfrm>
        </p:spPr>
      </p:pic>
      <p:pic>
        <p:nvPicPr>
          <p:cNvPr id="11" name="Obrázek 10" descr="img6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807100" y="-381469"/>
            <a:ext cx="1255000" cy="8382161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827584" y="4653136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Vedlejší reakce snižující výtěžek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lvl="1"/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Monofosfát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škrobu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58</a:t>
            </a:fld>
            <a:endParaRPr lang="sk-SK"/>
          </a:p>
        </p:txBody>
      </p:sp>
      <p:pic>
        <p:nvPicPr>
          <p:cNvPr id="13" name="Obrázek 12" descr="img6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514636" y="-1778331"/>
            <a:ext cx="2114729" cy="7632848"/>
          </a:xfrm>
          <a:prstGeom prst="rect">
            <a:avLst/>
          </a:prstGeom>
        </p:spPr>
      </p:pic>
      <p:sp>
        <p:nvSpPr>
          <p:cNvPr id="14" name="Nadpis 6"/>
          <p:cNvSpPr txBox="1">
            <a:spLocks/>
          </p:cNvSpPr>
          <p:nvPr/>
        </p:nvSpPr>
        <p:spPr bwMode="auto">
          <a:xfrm>
            <a:off x="395536" y="3356992"/>
            <a:ext cx="8229600" cy="70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Xantát škrobu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15" name="Obrázek 14" descr="img6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340657" y="1026142"/>
            <a:ext cx="1924829" cy="8170704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lvl="1"/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Alkylétery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škrobu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59</a:t>
            </a:fld>
            <a:endParaRPr lang="sk-SK"/>
          </a:p>
        </p:txBody>
      </p:sp>
      <p:sp>
        <p:nvSpPr>
          <p:cNvPr id="14" name="Nadpis 6"/>
          <p:cNvSpPr txBox="1">
            <a:spLocks/>
          </p:cNvSpPr>
          <p:nvPr/>
        </p:nvSpPr>
        <p:spPr bwMode="auto">
          <a:xfrm>
            <a:off x="395536" y="3356992"/>
            <a:ext cx="8229600" cy="70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Karbamát škrobu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10" name="Obrázek 9" descr="img6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195834" y="522883"/>
            <a:ext cx="1008113" cy="8260508"/>
          </a:xfrm>
          <a:prstGeom prst="rect">
            <a:avLst/>
          </a:prstGeom>
        </p:spPr>
      </p:pic>
      <p:pic>
        <p:nvPicPr>
          <p:cNvPr id="11" name="Obrázek 10" descr="img7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527884" y="-2151620"/>
            <a:ext cx="1800200" cy="82089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Druhy PRŮMYSOVĚ VÝZNAMNÝCH </a:t>
            </a:r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škrobů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  <a:endParaRPr lang="cs-CZ" sz="2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pic>
        <p:nvPicPr>
          <p:cNvPr id="8" name="Zástupný symbol pro obsah 7" descr="img6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087107" y="297269"/>
            <a:ext cx="5184576" cy="6695510"/>
          </a:xfrm>
        </p:spPr>
      </p:pic>
      <p:sp>
        <p:nvSpPr>
          <p:cNvPr id="7" name="TextovéPole 6"/>
          <p:cNvSpPr txBox="1"/>
          <p:nvPr/>
        </p:nvSpPr>
        <p:spPr>
          <a:xfrm>
            <a:off x="2771800" y="328498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008000"/>
                </a:solidFill>
              </a:rPr>
              <a:t>TVARY ZRN</a:t>
            </a:r>
            <a:endParaRPr lang="cs-CZ" sz="36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lvl="1"/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Hydroxymetyléter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škrobu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60</a:t>
            </a:fld>
            <a:endParaRPr lang="sk-SK"/>
          </a:p>
        </p:txBody>
      </p:sp>
      <p:sp>
        <p:nvSpPr>
          <p:cNvPr id="14" name="Nadpis 6"/>
          <p:cNvSpPr txBox="1">
            <a:spLocks/>
          </p:cNvSpPr>
          <p:nvPr/>
        </p:nvSpPr>
        <p:spPr bwMode="auto">
          <a:xfrm>
            <a:off x="467544" y="2996952"/>
            <a:ext cx="8229600" cy="70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1" algn="ctr" eaLnBrk="0" hangingPunct="0"/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Karboxymetyléter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škrobu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11" name="Obrázek 10" descr="img6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671900" y="-2223628"/>
            <a:ext cx="1800200" cy="8352928"/>
          </a:xfrm>
          <a:prstGeom prst="rect">
            <a:avLst/>
          </a:prstGeom>
        </p:spPr>
      </p:pic>
      <p:pic>
        <p:nvPicPr>
          <p:cNvPr id="12" name="Obrázek 11" descr="img7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635896" y="404664"/>
            <a:ext cx="1512168" cy="7992888"/>
          </a:xfrm>
          <a:prstGeom prst="rect">
            <a:avLst/>
          </a:prstGeom>
        </p:spPr>
      </p:pic>
      <p:pic>
        <p:nvPicPr>
          <p:cNvPr id="13" name="Obrázek 12" descr="img7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995935" y="1700808"/>
            <a:ext cx="1152128" cy="7632848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lvl="1"/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Kyanoéter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škrobu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61</a:t>
            </a:fld>
            <a:endParaRPr lang="sk-SK"/>
          </a:p>
        </p:txBody>
      </p:sp>
      <p:sp>
        <p:nvSpPr>
          <p:cNvPr id="14" name="Nadpis 6"/>
          <p:cNvSpPr txBox="1">
            <a:spLocks/>
          </p:cNvSpPr>
          <p:nvPr/>
        </p:nvSpPr>
        <p:spPr bwMode="auto">
          <a:xfrm>
            <a:off x="467544" y="3212976"/>
            <a:ext cx="82296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1" algn="ctr" eaLnBrk="0" hangingPunct="0"/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Karboxymetyléter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škrobu – reakce v </a:t>
            </a:r>
            <a:r>
              <a:rPr kumimoji="0" lang="cs-CZ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ethanolu</a:t>
            </a: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10" name="Obrázek 9" descr="img7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607124" y="1081508"/>
            <a:ext cx="1857744" cy="7992888"/>
          </a:xfrm>
          <a:prstGeom prst="rect">
            <a:avLst/>
          </a:prstGeom>
        </p:spPr>
      </p:pic>
      <p:pic>
        <p:nvPicPr>
          <p:cNvPr id="16" name="Obrázek 15" descr="img7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316699" y="-2652403"/>
            <a:ext cx="576064" cy="8130358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lvl="1"/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Kationtové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škroby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62</a:t>
            </a:fld>
            <a:endParaRPr lang="sk-SK"/>
          </a:p>
        </p:txBody>
      </p:sp>
      <p:pic>
        <p:nvPicPr>
          <p:cNvPr id="9" name="Obrázek 8" descr="img7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861058" y="609079"/>
            <a:ext cx="5205857" cy="5832649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4499992" y="4221088"/>
            <a:ext cx="36004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+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15" name="Přímá spojovací šipka 14"/>
          <p:cNvCxnSpPr/>
          <p:nvPr/>
        </p:nvCxnSpPr>
        <p:spPr>
          <a:xfrm flipH="1" flipV="1">
            <a:off x="3923928" y="3861048"/>
            <a:ext cx="576064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H="1">
            <a:off x="4427984" y="4581128"/>
            <a:ext cx="432048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lvl="1"/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Sesíťované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škroby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63</a:t>
            </a:fld>
            <a:endParaRPr lang="sk-SK"/>
          </a:p>
        </p:txBody>
      </p:sp>
      <p:pic>
        <p:nvPicPr>
          <p:cNvPr id="10" name="Obrázek 9" descr="img7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479156" y="257147"/>
            <a:ext cx="3096344" cy="4687521"/>
          </a:xfrm>
          <a:prstGeom prst="rect">
            <a:avLst/>
          </a:prstGeom>
        </p:spPr>
      </p:pic>
      <p:pic>
        <p:nvPicPr>
          <p:cNvPr id="11" name="Obrázek 10" descr="img7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303761" y="2491977"/>
            <a:ext cx="2503542" cy="4953655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lvl="1"/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Roubované &amp; </a:t>
            </a: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blokové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kopolymery škrobů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64</a:t>
            </a:fld>
            <a:endParaRPr lang="sk-SK"/>
          </a:p>
        </p:txBody>
      </p:sp>
      <p:pic>
        <p:nvPicPr>
          <p:cNvPr id="8" name="Obrázek 7" descr="img7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82760" y="1741576"/>
            <a:ext cx="2651760" cy="2426208"/>
          </a:xfrm>
          <a:prstGeom prst="rect">
            <a:avLst/>
          </a:prstGeom>
        </p:spPr>
      </p:pic>
      <p:pic>
        <p:nvPicPr>
          <p:cNvPr id="9" name="Obrázek 8" descr="img7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624033" y="1008815"/>
            <a:ext cx="1915077" cy="2723000"/>
          </a:xfrm>
          <a:prstGeom prst="rect">
            <a:avLst/>
          </a:prstGeom>
        </p:spPr>
      </p:pic>
      <p:pic>
        <p:nvPicPr>
          <p:cNvPr id="12" name="Obrázek 11" descr="img7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414392" y="3018656"/>
            <a:ext cx="2127504" cy="3956304"/>
          </a:xfrm>
          <a:prstGeom prst="rect">
            <a:avLst/>
          </a:prstGeom>
        </p:spPr>
      </p:pic>
      <p:cxnSp>
        <p:nvCxnSpPr>
          <p:cNvPr id="16" name="Přímá spojovací šipka 15"/>
          <p:cNvCxnSpPr/>
          <p:nvPr/>
        </p:nvCxnSpPr>
        <p:spPr>
          <a:xfrm>
            <a:off x="4716016" y="764704"/>
            <a:ext cx="3384376" cy="381642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>
            <a:off x="1691680" y="764704"/>
            <a:ext cx="504056" cy="1008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>
            <a:off x="1547664" y="764704"/>
            <a:ext cx="0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>
            <a:off x="4716016" y="764704"/>
            <a:ext cx="2088232" cy="1224136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lvl="1"/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Použití modifikovaných škrobů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b="1" dirty="0" smtClean="0">
                <a:latin typeface="Arial Black" pitchFamily="34" charset="0"/>
              </a:rPr>
              <a:t>Výroba a úpravy papíru</a:t>
            </a:r>
          </a:p>
          <a:p>
            <a:r>
              <a:rPr lang="cs-CZ" b="1" dirty="0" smtClean="0">
                <a:latin typeface="Arial Black" pitchFamily="34" charset="0"/>
              </a:rPr>
              <a:t>Potraviny</a:t>
            </a:r>
          </a:p>
          <a:p>
            <a:r>
              <a:rPr lang="cs-CZ" b="1" dirty="0" smtClean="0">
                <a:latin typeface="Arial Black" pitchFamily="34" charset="0"/>
              </a:rPr>
              <a:t>Textilní průmysl</a:t>
            </a:r>
          </a:p>
          <a:p>
            <a:r>
              <a:rPr lang="cs-CZ" b="1" dirty="0" smtClean="0">
                <a:latin typeface="Arial Black" pitchFamily="34" charset="0"/>
              </a:rPr>
              <a:t>Lepidla</a:t>
            </a:r>
          </a:p>
          <a:p>
            <a:r>
              <a:rPr lang="cs-CZ" b="1" dirty="0" smtClean="0">
                <a:latin typeface="Arial Black" pitchFamily="34" charset="0"/>
              </a:rPr>
              <a:t>Farmacie</a:t>
            </a:r>
          </a:p>
          <a:p>
            <a:r>
              <a:rPr lang="cs-CZ" b="1" dirty="0" err="1" smtClean="0">
                <a:latin typeface="Arial Black" pitchFamily="34" charset="0"/>
              </a:rPr>
              <a:t>Flokulanty</a:t>
            </a:r>
            <a:r>
              <a:rPr lang="cs-CZ" b="1" dirty="0" smtClean="0">
                <a:latin typeface="Arial Black" pitchFamily="34" charset="0"/>
              </a:rPr>
              <a:t> při </a:t>
            </a:r>
            <a:r>
              <a:rPr lang="cs-CZ" b="1" smtClean="0">
                <a:latin typeface="Arial Black" pitchFamily="34" charset="0"/>
              </a:rPr>
              <a:t>čištění vod</a:t>
            </a:r>
            <a:endParaRPr lang="cs-CZ" b="1" dirty="0" smtClean="0">
              <a:latin typeface="Arial Black" pitchFamily="34" charset="0"/>
            </a:endParaRPr>
          </a:p>
          <a:p>
            <a:r>
              <a:rPr lang="cs-CZ" b="1" dirty="0" smtClean="0">
                <a:latin typeface="Arial Black" pitchFamily="34" charset="0"/>
              </a:rPr>
              <a:t>……………..</a:t>
            </a:r>
            <a:endParaRPr lang="cs-CZ" b="1" dirty="0"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65</a:t>
            </a:fld>
            <a:endParaRPr lang="sk-SK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ŠKROBY JAKO BIODEGRADABILNÍ ADITIVA DO SYNTETICKÝCH TERMOPLASTŮ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66</a:t>
            </a:fld>
            <a:endParaRPr lang="sk-SK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00FF"/>
                </a:solidFill>
              </a:rPr>
              <a:t>VĚTŠINOU NUTNO „POPOHNAT“ </a:t>
            </a:r>
            <a:r>
              <a:rPr lang="cs-CZ" b="1" dirty="0" err="1" smtClean="0">
                <a:solidFill>
                  <a:srgbClr val="0000FF"/>
                </a:solidFill>
              </a:rPr>
              <a:t>termooxidací</a:t>
            </a:r>
            <a:r>
              <a:rPr lang="cs-CZ" b="1" dirty="0" smtClean="0">
                <a:solidFill>
                  <a:srgbClr val="0000FF"/>
                </a:solidFill>
              </a:rPr>
              <a:t> </a:t>
            </a:r>
          </a:p>
          <a:p>
            <a:r>
              <a:rPr lang="cs-CZ" b="1" dirty="0" smtClean="0"/>
              <a:t>LDPE fólie</a:t>
            </a:r>
          </a:p>
          <a:p>
            <a:r>
              <a:rPr lang="cs-CZ" b="1" dirty="0" smtClean="0"/>
              <a:t>Části brokového střeliva</a:t>
            </a:r>
          </a:p>
          <a:p>
            <a:r>
              <a:rPr lang="cs-CZ" b="1" dirty="0" smtClean="0"/>
              <a:t>Vlákna</a:t>
            </a:r>
          </a:p>
          <a:p>
            <a:r>
              <a:rPr lang="cs-CZ" b="1" dirty="0" smtClean="0"/>
              <a:t>…………………</a:t>
            </a:r>
            <a:endParaRPr lang="cs-CZ" b="1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TERMOPLASTICKÉ ŠKROBY</a:t>
            </a:r>
            <a:endParaRPr lang="cs-CZ" sz="28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b="1" dirty="0" smtClean="0"/>
              <a:t>ZPRACOVÁNÍ TECHNOLOGIEMI PRO SYNTETICKÉ TERMOPLASTY, ale velmi náročné (</a:t>
            </a:r>
            <a:r>
              <a:rPr lang="cs-CZ" b="1" u="sng" dirty="0" smtClean="0">
                <a:solidFill>
                  <a:srgbClr val="FF0000"/>
                </a:solidFill>
              </a:rPr>
              <a:t>zatím</a:t>
            </a:r>
            <a:r>
              <a:rPr lang="cs-CZ" b="1" dirty="0" smtClean="0"/>
              <a:t>)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Nutno ale použít změkčovadla – voda &amp; glycerol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Výrobky jsou BIODEGRADOVATELNÉ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Ve spojení s PŘÍRODNÍMI VLÁKNY  (např. len) &gt; </a:t>
            </a:r>
            <a:r>
              <a:rPr lang="cs-CZ" b="1" dirty="0" smtClean="0">
                <a:solidFill>
                  <a:srgbClr val="008000"/>
                </a:solidFill>
              </a:rPr>
              <a:t>BIODEGRADOVATELNÉ KOMPOZITY</a:t>
            </a:r>
            <a:endParaRPr lang="cs-CZ" b="1" dirty="0" smtClean="0"/>
          </a:p>
          <a:p>
            <a:endParaRPr lang="cs-CZ" b="1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67</a:t>
            </a:fld>
            <a:endParaRPr lang="sk-SK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Škrob v práci konzervátora a restaurátora</a:t>
            </a:r>
            <a:endParaRPr lang="cs-CZ" sz="2800" dirty="0">
              <a:solidFill>
                <a:srgbClr val="FF0000"/>
              </a:solidFill>
            </a:endParaRPr>
          </a:p>
        </p:txBody>
      </p:sp>
      <p:graphicFrame>
        <p:nvGraphicFramePr>
          <p:cNvPr id="12" name="Zástupný symbol pro obsah 11"/>
          <p:cNvGraphicFramePr>
            <a:graphicFrameLocks noGrp="1"/>
          </p:cNvGraphicFramePr>
          <p:nvPr>
            <p:ph idx="1"/>
          </p:nvPr>
        </p:nvGraphicFramePr>
        <p:xfrm>
          <a:off x="457200" y="981076"/>
          <a:ext cx="8229600" cy="5241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985392"/>
                <a:gridCol w="2129408"/>
                <a:gridCol w="2057400"/>
              </a:tblGrid>
              <a:tr h="735637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Typ škrobu nebo jeho derivátu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Fyzikální forma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Použití</a:t>
                      </a:r>
                    </a:p>
                    <a:p>
                      <a:pPr algn="ctr"/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poznámka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159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Nativní škrob</a:t>
                      </a:r>
                      <a:endParaRPr lang="cs-CZ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Maz</a:t>
                      </a:r>
                      <a:endParaRPr lang="cs-CZ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Rentoaláž</a:t>
                      </a:r>
                      <a:endParaRPr lang="cs-CZ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Přídavek formalínu proti napadení plísněmi</a:t>
                      </a:r>
                    </a:p>
                    <a:p>
                      <a:r>
                        <a:rPr lang="cs-CZ" sz="1800" dirty="0" smtClean="0"/>
                        <a:t>Emulgace s balzámy &gt; vyšší lepivost</a:t>
                      </a:r>
                      <a:endParaRPr lang="cs-CZ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148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Dextrin</a:t>
                      </a:r>
                      <a:endParaRPr lang="cs-CZ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Roztok</a:t>
                      </a:r>
                      <a:endParaRPr lang="cs-CZ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Lepidlo na papír a knihy (</a:t>
                      </a:r>
                      <a:r>
                        <a:rPr lang="cs-CZ" sz="1800" b="1" dirty="0" smtClean="0">
                          <a:solidFill>
                            <a:srgbClr val="C00000"/>
                          </a:solidFill>
                        </a:rPr>
                        <a:t>UMĚLÁ KLOVATINA</a:t>
                      </a:r>
                      <a:r>
                        <a:rPr lang="cs-CZ" sz="1800" dirty="0" smtClean="0"/>
                        <a:t>)</a:t>
                      </a:r>
                      <a:endParaRPr lang="cs-CZ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solidFill>
                            <a:srgbClr val="FF0000"/>
                          </a:solidFill>
                        </a:rPr>
                        <a:t>Křehké filmy &gt; MĚKČENÍ GLYCERINEM NEBO MEDEM</a:t>
                      </a:r>
                      <a:endParaRPr lang="cs-CZ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464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Dextrin</a:t>
                      </a:r>
                      <a:endParaRPr lang="cs-CZ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Roztok</a:t>
                      </a:r>
                      <a:endParaRPr lang="cs-CZ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Pojivo</a:t>
                      </a:r>
                      <a:r>
                        <a:rPr lang="cs-CZ" sz="1800" baseline="0" dirty="0" smtClean="0"/>
                        <a:t> barev</a:t>
                      </a:r>
                      <a:endParaRPr lang="cs-CZ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148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Nativní škrob</a:t>
                      </a:r>
                      <a:endParaRPr lang="cs-CZ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Maz</a:t>
                      </a:r>
                      <a:endParaRPr lang="cs-CZ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/>
                        <a:t>Pojivo</a:t>
                      </a:r>
                      <a:r>
                        <a:rPr lang="cs-CZ" sz="1800" baseline="0" dirty="0" smtClean="0"/>
                        <a:t> barev (kvaš, tempera)</a:t>
                      </a:r>
                      <a:endParaRPr lang="cs-CZ" sz="1800" dirty="0" smtClean="0"/>
                    </a:p>
                    <a:p>
                      <a:endParaRPr lang="cs-CZ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Přídavek formalínu proti napadení plísněmi</a:t>
                      </a:r>
                      <a:endParaRPr lang="cs-CZ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68</a:t>
            </a:fld>
            <a:endParaRPr lang="sk-SK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Velikosti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zrn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škrobů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  <a:endParaRPr lang="cs-CZ" sz="2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Brambory</a:t>
            </a:r>
            <a:r>
              <a:rPr lang="cs-CZ" dirty="0" smtClean="0">
                <a:solidFill>
                  <a:srgbClr val="FF0000"/>
                </a:solidFill>
              </a:rPr>
              <a:t>: převážně 10 – 70 </a:t>
            </a:r>
            <a:r>
              <a:rPr lang="cs-CZ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cs-CZ" dirty="0" smtClean="0">
                <a:solidFill>
                  <a:srgbClr val="FF0000"/>
                </a:solidFill>
              </a:rPr>
              <a:t>m (ŠIROKÁ distribuce velikostí zrn)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Kukuřice</a:t>
            </a:r>
            <a:r>
              <a:rPr lang="cs-CZ" dirty="0" smtClean="0">
                <a:solidFill>
                  <a:srgbClr val="0000FF"/>
                </a:solidFill>
              </a:rPr>
              <a:t>: převážně 20 </a:t>
            </a:r>
            <a:r>
              <a:rPr lang="cs-CZ" dirty="0" smtClean="0">
                <a:solidFill>
                  <a:srgbClr val="0000FF"/>
                </a:solidFill>
                <a:latin typeface="Symbol" pitchFamily="18" charset="2"/>
              </a:rPr>
              <a:t>m</a:t>
            </a:r>
            <a:r>
              <a:rPr lang="cs-CZ" dirty="0" smtClean="0">
                <a:solidFill>
                  <a:srgbClr val="0000FF"/>
                </a:solidFill>
              </a:rPr>
              <a:t>m (úzká distribuce velikostí zrn)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Pšenice</a:t>
            </a:r>
            <a:r>
              <a:rPr lang="cs-CZ" dirty="0" smtClean="0">
                <a:solidFill>
                  <a:srgbClr val="008000"/>
                </a:solidFill>
              </a:rPr>
              <a:t>: dva druhy zrn</a:t>
            </a:r>
          </a:p>
          <a:p>
            <a:pPr lvl="1"/>
            <a:r>
              <a:rPr lang="cs-CZ" dirty="0" smtClean="0">
                <a:solidFill>
                  <a:srgbClr val="008000"/>
                </a:solidFill>
              </a:rPr>
              <a:t>velikost 1 – 10 </a:t>
            </a:r>
            <a:r>
              <a:rPr lang="cs-CZ" dirty="0" smtClean="0">
                <a:solidFill>
                  <a:srgbClr val="008000"/>
                </a:solidFill>
                <a:latin typeface="Symbol" pitchFamily="18" charset="2"/>
              </a:rPr>
              <a:t>m</a:t>
            </a:r>
            <a:r>
              <a:rPr lang="cs-CZ" dirty="0" smtClean="0">
                <a:solidFill>
                  <a:srgbClr val="008000"/>
                </a:solidFill>
              </a:rPr>
              <a:t>m  &gt; </a:t>
            </a:r>
            <a:r>
              <a:rPr lang="cs-CZ" b="1" dirty="0" smtClean="0">
                <a:solidFill>
                  <a:srgbClr val="008000"/>
                </a:solidFill>
              </a:rPr>
              <a:t>škrob B</a:t>
            </a:r>
            <a:r>
              <a:rPr lang="cs-CZ" dirty="0" smtClean="0">
                <a:solidFill>
                  <a:srgbClr val="008000"/>
                </a:solidFill>
              </a:rPr>
              <a:t> (odpadní produkt, </a:t>
            </a:r>
            <a:r>
              <a:rPr lang="cs-CZ" b="1" u="sng" dirty="0" smtClean="0">
                <a:solidFill>
                  <a:srgbClr val="008000"/>
                </a:solidFill>
              </a:rPr>
              <a:t>obsahuje proteiny</a:t>
            </a:r>
            <a:r>
              <a:rPr lang="cs-CZ" dirty="0" smtClean="0">
                <a:solidFill>
                  <a:srgbClr val="008000"/>
                </a:solidFill>
              </a:rPr>
              <a:t>)</a:t>
            </a:r>
          </a:p>
          <a:p>
            <a:pPr lvl="1"/>
            <a:r>
              <a:rPr lang="cs-CZ" b="1" i="1" u="sng" dirty="0" smtClean="0">
                <a:solidFill>
                  <a:srgbClr val="008000"/>
                </a:solidFill>
              </a:rPr>
              <a:t>velikost 10 – 25 </a:t>
            </a:r>
            <a:r>
              <a:rPr lang="cs-CZ" b="1" i="1" u="sng" dirty="0" smtClean="0">
                <a:solidFill>
                  <a:srgbClr val="008000"/>
                </a:solidFill>
                <a:latin typeface="Symbol" pitchFamily="18" charset="2"/>
              </a:rPr>
              <a:t>m</a:t>
            </a:r>
            <a:r>
              <a:rPr lang="cs-CZ" b="1" i="1" u="sng" dirty="0" smtClean="0">
                <a:solidFill>
                  <a:srgbClr val="008000"/>
                </a:solidFill>
              </a:rPr>
              <a:t>m &gt; škrob A (výrobek)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Rýže</a:t>
            </a:r>
            <a:r>
              <a:rPr lang="cs-CZ" dirty="0" smtClean="0">
                <a:solidFill>
                  <a:srgbClr val="C00000"/>
                </a:solidFill>
              </a:rPr>
              <a:t>: převážně cca. 5 </a:t>
            </a:r>
            <a:r>
              <a:rPr lang="cs-CZ" dirty="0" smtClean="0">
                <a:solidFill>
                  <a:srgbClr val="C00000"/>
                </a:solidFill>
                <a:latin typeface="Symbol" pitchFamily="18" charset="2"/>
              </a:rPr>
              <a:t>m</a:t>
            </a:r>
            <a:r>
              <a:rPr lang="cs-CZ" dirty="0" smtClean="0">
                <a:solidFill>
                  <a:srgbClr val="C00000"/>
                </a:solidFill>
              </a:rPr>
              <a:t>m (úzká distribuce velikostí zrn) 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Výroba a použití </a:t>
            </a:r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škrobů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(</a:t>
            </a:r>
            <a:r>
              <a:rPr lang="sk-SK" sz="2800" b="1" i="1" u="sng" kern="1200" dirty="0" err="1" smtClean="0">
                <a:solidFill>
                  <a:srgbClr val="008000"/>
                </a:solidFill>
                <a:ea typeface="Times New Roman"/>
                <a:cs typeface="Times New Roman"/>
              </a:rPr>
              <a:t>data</a:t>
            </a:r>
            <a:r>
              <a:rPr lang="sk-SK" sz="2800" b="1" i="1" u="sng" kern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 z roku 1991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cs-CZ" b="1" dirty="0" smtClean="0">
                <a:solidFill>
                  <a:srgbClr val="008000"/>
                </a:solidFill>
              </a:rPr>
              <a:t>Světová výroba: </a:t>
            </a:r>
            <a:r>
              <a:rPr lang="cs-CZ" dirty="0" smtClean="0">
                <a:solidFill>
                  <a:srgbClr val="008000"/>
                </a:solidFill>
              </a:rPr>
              <a:t>22 milionů tun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Kukuřičný škrob</a:t>
            </a:r>
            <a:r>
              <a:rPr lang="cs-CZ" dirty="0" smtClean="0">
                <a:solidFill>
                  <a:srgbClr val="FF0000"/>
                </a:solidFill>
              </a:rPr>
              <a:t>: 15 milionů tun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Nejvýznamnější plodiny pro výrobu škrobů: </a:t>
            </a:r>
            <a:r>
              <a:rPr lang="cs-CZ" dirty="0" smtClean="0">
                <a:solidFill>
                  <a:srgbClr val="0000FF"/>
                </a:solidFill>
              </a:rPr>
              <a:t>kukuřice, brambory, rýže, maniok</a:t>
            </a:r>
          </a:p>
          <a:p>
            <a:r>
              <a:rPr lang="cs-CZ" b="1" dirty="0" smtClean="0"/>
              <a:t>Největší výrobci škrobů: </a:t>
            </a:r>
            <a:r>
              <a:rPr lang="cs-CZ" dirty="0" smtClean="0"/>
              <a:t>USA (</a:t>
            </a:r>
            <a:r>
              <a:rPr lang="cs-CZ" u="sng" dirty="0" smtClean="0"/>
              <a:t>kukuřice</a:t>
            </a:r>
            <a:r>
              <a:rPr lang="cs-CZ" dirty="0" smtClean="0"/>
              <a:t>), státy bývalého SSSR, Nizozemsko, Německo, Polsko (</a:t>
            </a:r>
            <a:r>
              <a:rPr lang="cs-CZ" u="sng" dirty="0" smtClean="0"/>
              <a:t>brambory</a:t>
            </a:r>
            <a:r>
              <a:rPr lang="cs-CZ" dirty="0" smtClean="0"/>
              <a:t>)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Použití pro výživu: </a:t>
            </a:r>
            <a:r>
              <a:rPr lang="cs-CZ" dirty="0" smtClean="0">
                <a:solidFill>
                  <a:srgbClr val="C00000"/>
                </a:solidFill>
              </a:rPr>
              <a:t>cca. 70 %</a:t>
            </a:r>
          </a:p>
          <a:p>
            <a:r>
              <a:rPr lang="cs-CZ" b="1" dirty="0" smtClean="0">
                <a:solidFill>
                  <a:srgbClr val="FFC000"/>
                </a:solidFill>
              </a:rPr>
              <a:t>Modifikované škroby: </a:t>
            </a:r>
            <a:r>
              <a:rPr lang="cs-CZ" dirty="0" smtClean="0">
                <a:solidFill>
                  <a:srgbClr val="FFC000"/>
                </a:solidFill>
              </a:rPr>
              <a:t>cca. 5 milionů tun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Výroba </a:t>
            </a:r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škrobů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v ČR &amp; SR</a:t>
            </a:r>
            <a:endParaRPr lang="cs-CZ" sz="2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17. 10. 2013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6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5400" b="1" dirty="0" smtClean="0">
                <a:solidFill>
                  <a:srgbClr val="FF0000"/>
                </a:solidFill>
              </a:rPr>
              <a:t>Brambory</a:t>
            </a:r>
            <a:r>
              <a:rPr lang="cs-CZ" sz="5400" dirty="0" smtClean="0">
                <a:solidFill>
                  <a:srgbClr val="FF0000"/>
                </a:solidFill>
              </a:rPr>
              <a:t>: </a:t>
            </a:r>
            <a:r>
              <a:rPr lang="sk-SK" sz="54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ČR &amp; SR (MOŽNÁ)</a:t>
            </a:r>
            <a:endParaRPr lang="cs-CZ" sz="5400" dirty="0" smtClean="0">
              <a:solidFill>
                <a:srgbClr val="FF0000"/>
              </a:solidFill>
            </a:endParaRPr>
          </a:p>
          <a:p>
            <a:r>
              <a:rPr lang="cs-CZ" sz="5400" b="1" dirty="0" smtClean="0">
                <a:solidFill>
                  <a:srgbClr val="0000FF"/>
                </a:solidFill>
              </a:rPr>
              <a:t>Kukuřice</a:t>
            </a:r>
            <a:r>
              <a:rPr lang="cs-CZ" sz="5400" dirty="0" smtClean="0">
                <a:solidFill>
                  <a:srgbClr val="0000FF"/>
                </a:solidFill>
              </a:rPr>
              <a:t>: </a:t>
            </a:r>
            <a:r>
              <a:rPr lang="sk-SK" sz="5400" b="1" kern="1200" dirty="0" smtClean="0">
                <a:solidFill>
                  <a:srgbClr val="0000FF"/>
                </a:solidFill>
                <a:ea typeface="Times New Roman"/>
                <a:cs typeface="Times New Roman"/>
              </a:rPr>
              <a:t>SR</a:t>
            </a:r>
            <a:r>
              <a:rPr lang="cs-CZ" sz="54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cs-CZ" sz="5400" b="1" dirty="0" smtClean="0">
                <a:solidFill>
                  <a:srgbClr val="008000"/>
                </a:solidFill>
              </a:rPr>
              <a:t>Pšenice</a:t>
            </a:r>
            <a:r>
              <a:rPr lang="cs-CZ" sz="5400" dirty="0" smtClean="0">
                <a:solidFill>
                  <a:srgbClr val="008000"/>
                </a:solidFill>
              </a:rPr>
              <a:t>: </a:t>
            </a:r>
            <a:r>
              <a:rPr lang="sk-SK" sz="5400" b="1" kern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ČR</a:t>
            </a:r>
            <a:endParaRPr lang="cs-CZ" sz="5400" dirty="0" smtClean="0">
              <a:solidFill>
                <a:srgbClr val="008000"/>
              </a:solidFill>
            </a:endParaRPr>
          </a:p>
          <a:p>
            <a:r>
              <a:rPr lang="cs-CZ" sz="5400" b="1" dirty="0" smtClean="0">
                <a:solidFill>
                  <a:srgbClr val="C00000"/>
                </a:solidFill>
              </a:rPr>
              <a:t>Rýže</a:t>
            </a:r>
            <a:r>
              <a:rPr lang="cs-CZ" sz="5400" dirty="0" smtClean="0">
                <a:solidFill>
                  <a:srgbClr val="C00000"/>
                </a:solidFill>
              </a:rPr>
              <a:t>:  </a:t>
            </a:r>
            <a:r>
              <a:rPr lang="cs-CZ" sz="5400" b="1" dirty="0" smtClean="0">
                <a:solidFill>
                  <a:srgbClr val="C00000"/>
                </a:solidFill>
              </a:rPr>
              <a:t>ani </a:t>
            </a:r>
            <a:r>
              <a:rPr lang="sk-SK" sz="5400" b="1" kern="1200" dirty="0" smtClean="0">
                <a:solidFill>
                  <a:srgbClr val="C00000"/>
                </a:solidFill>
                <a:ea typeface="Times New Roman"/>
                <a:cs typeface="Times New Roman"/>
              </a:rPr>
              <a:t>ČR &amp; SR</a:t>
            </a:r>
            <a:endParaRPr lang="cs-CZ" sz="5400" b="1" dirty="0" smtClean="0">
              <a:solidFill>
                <a:srgbClr val="C00000"/>
              </a:solidFill>
            </a:endParaRPr>
          </a:p>
          <a:p>
            <a:pPr lvl="1"/>
            <a:endParaRPr lang="cs-CZ" sz="4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4469</TotalTime>
  <Words>3066</Words>
  <Application>Microsoft Office PowerPoint</Application>
  <PresentationFormat>Předvádění na obrazovce (4:3)</PresentationFormat>
  <Paragraphs>589</Paragraphs>
  <Slides>68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68</vt:i4>
      </vt:variant>
    </vt:vector>
  </HeadingPairs>
  <TitlesOfParts>
    <vt:vector size="69" baseType="lpstr">
      <vt:lpstr>Default Design</vt:lpstr>
      <vt:lpstr>PŘÍRODNÍ POLYMERY Polysacharidy I  škrob  </vt:lpstr>
      <vt:lpstr>Snímek 2</vt:lpstr>
      <vt:lpstr>LITERATURA</vt:lpstr>
      <vt:lpstr>LITERATURA zahraniční – John Willey</vt:lpstr>
      <vt:lpstr>Snímek 5</vt:lpstr>
      <vt:lpstr>Druhy PRŮMYSOVĚ VÝZNAMNÝCH škrobů </vt:lpstr>
      <vt:lpstr>Velikosti zrn škrobů </vt:lpstr>
      <vt:lpstr>Výroba a použití škrobů (data z roku 1991)</vt:lpstr>
      <vt:lpstr>Výroba škrobů v ČR &amp; SR</vt:lpstr>
      <vt:lpstr>Výroba škrobu z brambor</vt:lpstr>
      <vt:lpstr>Snímek 11</vt:lpstr>
      <vt:lpstr>Výroba škrobu z pšenice</vt:lpstr>
      <vt:lpstr>Snímek 13</vt:lpstr>
      <vt:lpstr>Výroba škrobu z kukuřice</vt:lpstr>
      <vt:lpstr>Snímek 15</vt:lpstr>
      <vt:lpstr>Výrobky ze škrobu pro potravinářství</vt:lpstr>
      <vt:lpstr>Výrobky ze škrobu pro průmysl</vt:lpstr>
      <vt:lpstr>ŠKROB  versus CELULÓZA</vt:lpstr>
      <vt:lpstr>AMYLÓZA  &amp; AMYLOPEKTIN</vt:lpstr>
      <vt:lpstr>AMYLÓZA  &amp; AMYLOPEKTIN</vt:lpstr>
      <vt:lpstr>AMYLÓZA  &amp; AMYLOPEKTIN</vt:lpstr>
      <vt:lpstr>AMYLÓZA  &amp; AMYLOPEKTIN</vt:lpstr>
      <vt:lpstr>NADMOLEKULÁRNÍ STRUKTURA škrobu</vt:lpstr>
      <vt:lpstr>Chování škrobu ve vodě</vt:lpstr>
      <vt:lpstr>Křivky MAZOVATĚNÍ škrobu ve vodě</vt:lpstr>
      <vt:lpstr>ROTAČNÍ VISKOZIMETR</vt:lpstr>
      <vt:lpstr>Křivky MAZOVATĚNÍ škrobu ve vodě</vt:lpstr>
      <vt:lpstr>Křivky MAZOVATĚNÍ různých škrobů ve vodě</vt:lpstr>
      <vt:lpstr>Vliv sacharidů a solí na teplotu mazovatění – PROČ ASI?</vt:lpstr>
      <vt:lpstr>Vliv sacharidů a solí na teplotu mazovatění – PROČ ASI?</vt:lpstr>
      <vt:lpstr>Chování škrobového mazu ve vodě</vt:lpstr>
      <vt:lpstr>Křivky MAZOVATĚNÍ škrobu ve vodě</vt:lpstr>
      <vt:lpstr>Proč modifikujeme škrob</vt:lpstr>
      <vt:lpstr>AMYLÓZA  &amp; AMYLOPEKTIN</vt:lpstr>
      <vt:lpstr>Postupy modifikace škrobu</vt:lpstr>
      <vt:lpstr>Obecné schéma modifikace škrobu</vt:lpstr>
      <vt:lpstr>Postupy Enzymatické modifikace škrobu</vt:lpstr>
      <vt:lpstr>Postupy Enzymatické  modifikace škrobu</vt:lpstr>
      <vt:lpstr>Postupy HyDROLYtické modifikace škrobu</vt:lpstr>
      <vt:lpstr>Postupy HyDROLYtické modifikace škrobu</vt:lpstr>
      <vt:lpstr>Enzymatické VYUŽITÍ GLUKÓZY</vt:lpstr>
      <vt:lpstr>Enzymatická (Xylose isomerase)  izomerizace GLUKÓZY na FRUKTÓZU</vt:lpstr>
      <vt:lpstr>Termická modifikace škrobu</vt:lpstr>
      <vt:lpstr>Termická modifikace škrobu</vt:lpstr>
      <vt:lpstr>NESELEKTIVNÍ Oxidace škrobu</vt:lpstr>
      <vt:lpstr>Oxidace škrobu</vt:lpstr>
      <vt:lpstr>NESELEKTIVNÍ Oxidace škrobu - schéma</vt:lpstr>
      <vt:lpstr>SELEKTIVNÍ Oxidace škrobu na C 6 z –OH na – COOH pomocí HNO3</vt:lpstr>
      <vt:lpstr>SELEKTIVNÍ Oxidace škrobu na dialdehyd škrobu</vt:lpstr>
      <vt:lpstr>Oxidace škrobu - shrnutí</vt:lpstr>
      <vt:lpstr>VÝROBA DEXTRINŮ 1</vt:lpstr>
      <vt:lpstr>VÝROBA DEXTRINŮ 2</vt:lpstr>
      <vt:lpstr>Struktura DEXTRINŮ </vt:lpstr>
      <vt:lpstr>VLASTNOSTI DEXTRINŮ &amp; DALŠÍ TYPY DEXTRINŮ </vt:lpstr>
      <vt:lpstr>Použití DEXTRINŮ</vt:lpstr>
      <vt:lpstr>DEXTRINY - shrnutí</vt:lpstr>
      <vt:lpstr>Acetylace škrobu</vt:lpstr>
      <vt:lpstr>Monofosfát škrobu</vt:lpstr>
      <vt:lpstr>Alkylétery škrobu</vt:lpstr>
      <vt:lpstr>Hydroxymetyléter škrobu</vt:lpstr>
      <vt:lpstr>Kyanoéter škrobu</vt:lpstr>
      <vt:lpstr>Kationtové škroby</vt:lpstr>
      <vt:lpstr>Sesíťované škroby</vt:lpstr>
      <vt:lpstr>Roubované &amp; blokové kopolymery škrobů</vt:lpstr>
      <vt:lpstr>Použití modifikovaných škrobů</vt:lpstr>
      <vt:lpstr>ŠKROBY JAKO BIODEGRADABILNÍ ADITIVA DO SYNTETICKÝCH TERMOPLASTŮ</vt:lpstr>
      <vt:lpstr>TERMOPLASTICKÉ ŠKROBY</vt:lpstr>
      <vt:lpstr>Škrob v práci konzervátora a restaurátora</vt:lpstr>
    </vt:vector>
  </TitlesOfParts>
  <Company>Home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pospisil</cp:lastModifiedBy>
  <cp:revision>504</cp:revision>
  <dcterms:created xsi:type="dcterms:W3CDTF">2008-02-10T16:41:08Z</dcterms:created>
  <dcterms:modified xsi:type="dcterms:W3CDTF">2013-10-23T19:37:44Z</dcterms:modified>
</cp:coreProperties>
</file>