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8" r:id="rId3"/>
    <p:sldId id="397" r:id="rId4"/>
    <p:sldId id="398" r:id="rId5"/>
    <p:sldId id="441" r:id="rId6"/>
    <p:sldId id="440" r:id="rId7"/>
    <p:sldId id="446" r:id="rId8"/>
    <p:sldId id="450" r:id="rId9"/>
    <p:sldId id="451" r:id="rId10"/>
    <p:sldId id="452" r:id="rId11"/>
    <p:sldId id="443" r:id="rId12"/>
    <p:sldId id="444" r:id="rId13"/>
    <p:sldId id="454" r:id="rId14"/>
    <p:sldId id="447" r:id="rId15"/>
    <p:sldId id="445" r:id="rId16"/>
    <p:sldId id="448" r:id="rId17"/>
    <p:sldId id="449" r:id="rId18"/>
    <p:sldId id="453" r:id="rId19"/>
    <p:sldId id="455" r:id="rId20"/>
    <p:sldId id="456" r:id="rId21"/>
    <p:sldId id="459" r:id="rId22"/>
    <p:sldId id="460" r:id="rId23"/>
    <p:sldId id="457" r:id="rId24"/>
    <p:sldId id="458" r:id="rId25"/>
    <p:sldId id="462" r:id="rId26"/>
    <p:sldId id="461" r:id="rId27"/>
    <p:sldId id="463" r:id="rId28"/>
    <p:sldId id="464" r:id="rId29"/>
    <p:sldId id="467" r:id="rId30"/>
    <p:sldId id="465" r:id="rId31"/>
    <p:sldId id="466" r:id="rId32"/>
    <p:sldId id="468" r:id="rId33"/>
    <p:sldId id="469" r:id="rId34"/>
    <p:sldId id="474" r:id="rId35"/>
    <p:sldId id="470" r:id="rId36"/>
    <p:sldId id="471" r:id="rId37"/>
    <p:sldId id="472" r:id="rId38"/>
    <p:sldId id="483" r:id="rId39"/>
    <p:sldId id="484" r:id="rId40"/>
    <p:sldId id="473" r:id="rId41"/>
    <p:sldId id="478" r:id="rId42"/>
    <p:sldId id="479" r:id="rId43"/>
    <p:sldId id="475" r:id="rId44"/>
    <p:sldId id="476" r:id="rId45"/>
    <p:sldId id="477" r:id="rId46"/>
    <p:sldId id="485" r:id="rId47"/>
    <p:sldId id="480" r:id="rId48"/>
    <p:sldId id="481" r:id="rId49"/>
    <p:sldId id="482" r:id="rId50"/>
    <p:sldId id="439" r:id="rId51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0000"/>
    <a:srgbClr val="FFFF99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0" autoAdjust="0"/>
  </p:normalViewPr>
  <p:slideViewPr>
    <p:cSldViewPr>
      <p:cViewPr>
        <p:scale>
          <a:sx n="100" d="100"/>
          <a:sy n="100" d="100"/>
        </p:scale>
        <p:origin x="-28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72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4320480"/>
          </a:xfrm>
        </p:spPr>
        <p:txBody>
          <a:bodyPr/>
          <a:lstStyle/>
          <a:p>
            <a:pPr eaLnBrk="1" hangingPunct="1"/>
            <a:r>
              <a:rPr lang="sk-SK" sz="4800" b="1" dirty="0" smtClean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r>
              <a:rPr lang="sk-SK" sz="4000" b="1" dirty="0" smtClean="0">
                <a:solidFill>
                  <a:srgbClr val="FF0000"/>
                </a:solidFill>
              </a:rPr>
              <a:t/>
            </a:r>
            <a:br>
              <a:rPr lang="sk-SK" sz="4000" b="1" dirty="0" smtClean="0">
                <a:solidFill>
                  <a:srgbClr val="FF0000"/>
                </a:solidFill>
              </a:rPr>
            </a:br>
            <a: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Polysacharidy II  CELULÓZA</a:t>
            </a:r>
            <a:r>
              <a:rPr lang="cs-CZ" sz="3200" dirty="0" smtClean="0">
                <a:latin typeface="Calibri"/>
                <a:ea typeface="Calibri"/>
                <a:cs typeface="Times New Roman"/>
              </a:rPr>
              <a:t/>
            </a:r>
            <a:br>
              <a:rPr lang="cs-CZ" sz="3200" dirty="0" smtClean="0">
                <a:latin typeface="Calibri"/>
                <a:ea typeface="Calibri"/>
                <a:cs typeface="Times New Roman"/>
              </a:rPr>
            </a:br>
            <a:endParaRPr lang="sk-SK" sz="4000" b="1" dirty="0" smtClean="0">
              <a:solidFill>
                <a:srgbClr val="008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653136"/>
            <a:ext cx="6400800" cy="1584176"/>
          </a:xfrm>
        </p:spPr>
        <p:txBody>
          <a:bodyPr/>
          <a:lstStyle/>
          <a:p>
            <a:pPr eaLnBrk="1" hangingPunct="1"/>
            <a:r>
              <a:rPr lang="cs-CZ" sz="2400" b="1" dirty="0" smtClean="0"/>
              <a:t>RNDr. Ladislav Pospíšil, CSc.</a:t>
            </a:r>
          </a:p>
          <a:p>
            <a:pPr eaLnBrk="1" hangingPunct="1"/>
            <a:r>
              <a:rPr lang="cs-CZ" sz="2400" b="1" dirty="0" smtClean="0"/>
              <a:t>POLYMER INSTITUTE BRNO </a:t>
            </a:r>
          </a:p>
          <a:p>
            <a:pPr eaLnBrk="1" hangingPunct="1"/>
            <a:r>
              <a:rPr lang="cs-CZ" sz="2400" b="1" dirty="0" smtClean="0"/>
              <a:t>spol. s r.o. </a:t>
            </a:r>
            <a:endParaRPr lang="sk-SK" sz="2400" b="1" dirty="0" smtClean="0">
              <a:solidFill>
                <a:srgbClr val="C00000"/>
              </a:solidFill>
            </a:endParaRP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31. 10. 2013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Rozpustnost celulózy ZÍSKANÉ DELIGNIFIKACÍ DŘEVA v 17,5 %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NaOH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ve vodě 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251520" y="1700808"/>
          <a:ext cx="8229600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937320"/>
                <a:gridCol w="35490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ROZPOUŠTĚDLO</a:t>
                      </a:r>
                    </a:p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17,5 % </a:t>
                      </a:r>
                      <a:r>
                        <a:rPr lang="cs-CZ" sz="2000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NaOH</a:t>
                      </a:r>
                      <a:r>
                        <a:rPr lang="cs-CZ" sz="20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ve vodě 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Rozpustnost</a:t>
                      </a:r>
                      <a:endParaRPr lang="cs-CZ" sz="2000" b="1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Průvodní děje</a:t>
                      </a:r>
                      <a:endParaRPr lang="cs-CZ" sz="2000" b="1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Symbol"/>
                        <a:buChar char="a"/>
                      </a:pPr>
                      <a:r>
                        <a:rPr lang="cs-CZ" sz="20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Celulóza</a:t>
                      </a:r>
                      <a:endParaRPr lang="cs-CZ" sz="2000" b="1" dirty="0">
                        <a:solidFill>
                          <a:srgbClr val="FF0000"/>
                        </a:solidFill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0000FF"/>
                          </a:solidFill>
                        </a:rPr>
                        <a:t>nerozpustná</a:t>
                      </a:r>
                      <a:endParaRPr lang="cs-CZ" sz="2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Symbol"/>
                        <a:buNone/>
                      </a:pPr>
                      <a:r>
                        <a:rPr lang="cs-CZ" sz="2000" dirty="0" smtClean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b</a:t>
                      </a:r>
                      <a:r>
                        <a:rPr lang="cs-CZ" sz="2000" baseline="0" dirty="0" smtClean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 </a:t>
                      </a:r>
                      <a:r>
                        <a:rPr lang="cs-CZ" sz="20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celulóza</a:t>
                      </a:r>
                      <a:endParaRPr lang="cs-CZ" sz="2000" b="1" dirty="0">
                        <a:solidFill>
                          <a:srgbClr val="FF0000"/>
                        </a:solidFill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0000FF"/>
                          </a:solidFill>
                        </a:rPr>
                        <a:t>Rozpustná</a:t>
                      </a:r>
                      <a:endParaRPr lang="cs-CZ" sz="2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Okyselením filtrátu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kys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. octovou vypadnou z filtrátu řetězce s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</a:t>
                      </a:r>
                      <a:r>
                        <a:rPr lang="cs-CZ" sz="2000" b="1" baseline="-25000" dirty="0" err="1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&gt; 200, vzniklé při delignifikaci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g </a:t>
                      </a:r>
                      <a:r>
                        <a:rPr lang="cs-CZ" sz="20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celulóza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0000FF"/>
                          </a:solidFill>
                        </a:rPr>
                        <a:t>Rozpustná</a:t>
                      </a:r>
                      <a:endParaRPr lang="cs-CZ" sz="2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Zbude v roztoku po vysrážení</a:t>
                      </a:r>
                      <a:r>
                        <a:rPr lang="cs-CZ" sz="2000" b="1" baseline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dirty="0" smtClean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b</a:t>
                      </a:r>
                      <a:r>
                        <a:rPr lang="cs-CZ" sz="2000" baseline="0" dirty="0" smtClean="0">
                          <a:solidFill>
                            <a:srgbClr val="FF0000"/>
                          </a:solidFill>
                          <a:latin typeface="Symbol" pitchFamily="18" charset="2"/>
                        </a:rPr>
                        <a:t> </a:t>
                      </a:r>
                      <a:r>
                        <a:rPr lang="cs-CZ" sz="20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celulózy 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  <a:latin typeface="+mn-lt"/>
                        </a:rPr>
                        <a:t>a je jí nutno</a:t>
                      </a:r>
                      <a:r>
                        <a:rPr lang="cs-CZ" sz="2000" b="1" baseline="0" dirty="0" smtClean="0">
                          <a:solidFill>
                            <a:srgbClr val="008000"/>
                          </a:solidFill>
                          <a:latin typeface="+mn-lt"/>
                        </a:rPr>
                        <a:t> vysrážet </a:t>
                      </a:r>
                      <a:r>
                        <a:rPr lang="cs-CZ" sz="2000" b="1" baseline="0" dirty="0" err="1" smtClean="0">
                          <a:solidFill>
                            <a:srgbClr val="008000"/>
                          </a:solidFill>
                          <a:latin typeface="+mn-lt"/>
                        </a:rPr>
                        <a:t>EtOH</a:t>
                      </a:r>
                      <a:r>
                        <a:rPr lang="cs-CZ" sz="2000" b="1" baseline="0" dirty="0" smtClean="0">
                          <a:solidFill>
                            <a:srgbClr val="008000"/>
                          </a:solidFill>
                          <a:latin typeface="+mn-lt"/>
                        </a:rPr>
                        <a:t>. Obsahuje </a:t>
                      </a:r>
                      <a:r>
                        <a:rPr lang="cs-CZ" sz="2000" b="1" baseline="0" dirty="0" err="1" smtClean="0">
                          <a:solidFill>
                            <a:srgbClr val="008000"/>
                          </a:solidFill>
                          <a:latin typeface="+mn-lt"/>
                        </a:rPr>
                        <a:t>hemicelulźy</a:t>
                      </a:r>
                      <a:r>
                        <a:rPr lang="cs-CZ" sz="2000" b="1" baseline="0" dirty="0" smtClean="0">
                          <a:solidFill>
                            <a:srgbClr val="008000"/>
                          </a:solidFill>
                          <a:latin typeface="+mn-lt"/>
                        </a:rPr>
                        <a:t>. </a:t>
                      </a:r>
                      <a:endParaRPr lang="cs-CZ" sz="2000" b="1" dirty="0" smtClean="0">
                        <a:solidFill>
                          <a:srgbClr val="008000"/>
                        </a:solidFill>
                        <a:latin typeface="+mn-lt"/>
                      </a:endParaRPr>
                    </a:p>
                    <a:p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ŠKROB  </a:t>
            </a:r>
            <a:r>
              <a:rPr lang="cs-CZ" sz="2800" b="1" dirty="0" smtClean="0">
                <a:solidFill>
                  <a:srgbClr val="FF0000"/>
                </a:solidFill>
              </a:rPr>
              <a:t>versus</a:t>
            </a:r>
            <a:r>
              <a:rPr lang="cs-CZ" sz="2800" b="1" dirty="0" smtClean="0">
                <a:solidFill>
                  <a:srgbClr val="0000FF"/>
                </a:solidFill>
              </a:rPr>
              <a:t> </a:t>
            </a:r>
            <a:r>
              <a:rPr lang="cs-CZ" sz="2800" b="1" dirty="0" smtClean="0">
                <a:solidFill>
                  <a:srgbClr val="008000"/>
                </a:solidFill>
              </a:rPr>
              <a:t>CELULÓZA I</a:t>
            </a:r>
            <a:endParaRPr lang="cs-CZ" sz="2800" b="1" dirty="0">
              <a:solidFill>
                <a:srgbClr val="008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pic>
        <p:nvPicPr>
          <p:cNvPr id="9" name="Obrázek 8" descr="img6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202713" y="1722993"/>
            <a:ext cx="4868906" cy="3384376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3923928" y="2420888"/>
            <a:ext cx="5040560" cy="40011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00FF"/>
                </a:solidFill>
              </a:rPr>
              <a:t>ŠKROB je polymer z </a:t>
            </a:r>
            <a:r>
              <a:rPr lang="cs-CZ" sz="2000" b="1" dirty="0" smtClean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cs-CZ" sz="2000" b="1" dirty="0" smtClean="0">
                <a:solidFill>
                  <a:srgbClr val="0000FF"/>
                </a:solidFill>
                <a:latin typeface="+mn-lt"/>
              </a:rPr>
              <a:t>-D-</a:t>
            </a:r>
            <a:r>
              <a:rPr lang="cs-CZ" sz="2000" b="1" dirty="0" err="1" smtClean="0">
                <a:solidFill>
                  <a:srgbClr val="0000FF"/>
                </a:solidFill>
                <a:latin typeface="+mn-lt"/>
              </a:rPr>
              <a:t>glukopyranosy</a:t>
            </a:r>
            <a:r>
              <a:rPr lang="cs-CZ" sz="2000" b="1" dirty="0" smtClean="0">
                <a:solidFill>
                  <a:srgbClr val="0000FF"/>
                </a:solidFill>
              </a:rPr>
              <a:t> </a:t>
            </a:r>
            <a:endParaRPr lang="cs-CZ" sz="2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627784" y="4221088"/>
            <a:ext cx="5616624" cy="400110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8000"/>
                </a:solidFill>
              </a:rPr>
              <a:t>CELULÓZA  je polymer z </a:t>
            </a:r>
            <a:r>
              <a:rPr lang="cs-CZ" sz="2000" b="1" dirty="0" smtClean="0">
                <a:solidFill>
                  <a:srgbClr val="008000"/>
                </a:solidFill>
                <a:latin typeface="Symbol" pitchFamily="18" charset="2"/>
              </a:rPr>
              <a:t>b</a:t>
            </a:r>
            <a:r>
              <a:rPr lang="cs-CZ" sz="2000" b="1" dirty="0" smtClean="0">
                <a:solidFill>
                  <a:srgbClr val="008000"/>
                </a:solidFill>
                <a:latin typeface="+mn-lt"/>
              </a:rPr>
              <a:t>-D-</a:t>
            </a:r>
            <a:r>
              <a:rPr lang="cs-CZ" sz="2000" b="1" dirty="0" err="1" smtClean="0">
                <a:solidFill>
                  <a:srgbClr val="008000"/>
                </a:solidFill>
                <a:latin typeface="+mn-lt"/>
              </a:rPr>
              <a:t>glukopyranosy</a:t>
            </a:r>
            <a:r>
              <a:rPr lang="cs-CZ" sz="2000" b="1" dirty="0" smtClean="0">
                <a:solidFill>
                  <a:srgbClr val="008000"/>
                </a:solidFill>
              </a:rPr>
              <a:t> </a:t>
            </a:r>
            <a:endParaRPr lang="cs-CZ" sz="2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pic>
        <p:nvPicPr>
          <p:cNvPr id="7" name="Obrázek 6" descr="img7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467" y="2618232"/>
            <a:ext cx="8428997" cy="3282742"/>
          </a:xfrm>
          <a:prstGeom prst="rect">
            <a:avLst/>
          </a:prstGeom>
        </p:spPr>
      </p:pic>
      <p:sp>
        <p:nvSpPr>
          <p:cNvPr id="8" name="Nadpis 4"/>
          <p:cNvSpPr txBox="1">
            <a:spLocks/>
          </p:cNvSpPr>
          <p:nvPr/>
        </p:nvSpPr>
        <p:spPr>
          <a:xfrm>
            <a:off x="179512" y="274638"/>
            <a:ext cx="8507288" cy="49006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ŠKROB (</a:t>
            </a:r>
            <a:r>
              <a:rPr kumimoji="0" lang="cs-CZ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amylósa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lineární)  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versus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CELULÓZA II</a:t>
            </a: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2339752" y="764704"/>
            <a:ext cx="72008" cy="194421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7812360" y="764704"/>
            <a:ext cx="72008" cy="3744416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pic>
        <p:nvPicPr>
          <p:cNvPr id="5" name="Obrázek 4" descr="img7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142907" y="-982668"/>
            <a:ext cx="2664296" cy="5726991"/>
          </a:xfrm>
          <a:prstGeom prst="rect">
            <a:avLst/>
          </a:prstGeom>
        </p:spPr>
      </p:pic>
      <p:pic>
        <p:nvPicPr>
          <p:cNvPr id="6" name="Obrázek 5" descr="img7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049503" y="2217015"/>
            <a:ext cx="2376264" cy="537629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23528" y="3212977"/>
            <a:ext cx="4032448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baseline="30000" dirty="0" smtClean="0">
                <a:solidFill>
                  <a:srgbClr val="0000FF"/>
                </a:solidFill>
                <a:latin typeface="Arial Black" pitchFamily="34" charset="0"/>
              </a:rPr>
              <a:t>Silné interakce přes VODÍKOVÉ MŮSTKY</a:t>
            </a:r>
            <a:endParaRPr lang="cs-CZ" sz="40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8" name="Přímá spojovací šipka 7"/>
          <p:cNvCxnSpPr/>
          <p:nvPr/>
        </p:nvCxnSpPr>
        <p:spPr>
          <a:xfrm flipV="1">
            <a:off x="1619672" y="2204864"/>
            <a:ext cx="2304256" cy="93610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95536" y="4653136"/>
            <a:ext cx="3168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Další možnosti znázornění celulózy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sp>
        <p:nvSpPr>
          <p:cNvPr id="8" name="Nadpis 4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Nadmolekulární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struktura celulózy 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Obrázek 9" descr="micely celulź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836712"/>
            <a:ext cx="4701139" cy="2736304"/>
          </a:xfrm>
          <a:prstGeom prst="rect">
            <a:avLst/>
          </a:prstGeom>
        </p:spPr>
      </p:pic>
      <p:cxnSp>
        <p:nvCxnSpPr>
          <p:cNvPr id="13" name="Přímá spojovací šipka 12"/>
          <p:cNvCxnSpPr/>
          <p:nvPr/>
        </p:nvCxnSpPr>
        <p:spPr>
          <a:xfrm>
            <a:off x="2339752" y="2132856"/>
            <a:ext cx="1296144" cy="36004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>
            <a:off x="827584" y="2420888"/>
            <a:ext cx="2880320" cy="43204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251520" y="3501008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Bezbarvá inertní látka nerozpustná ve vodě, hustota 1,55 g/cm</a:t>
            </a:r>
            <a:r>
              <a:rPr lang="cs-CZ" sz="2400" b="1" baseline="30000" dirty="0" smtClean="0">
                <a:solidFill>
                  <a:srgbClr val="FF0000"/>
                </a:solidFill>
              </a:rPr>
              <a:t>3</a:t>
            </a:r>
            <a:endParaRPr lang="cs-CZ" sz="2400" b="1" baseline="30000" dirty="0">
              <a:solidFill>
                <a:srgbClr val="FF0000"/>
              </a:solidFill>
            </a:endParaRPr>
          </a:p>
        </p:txBody>
      </p:sp>
      <p:pic>
        <p:nvPicPr>
          <p:cNvPr id="11" name="Obrázek 10" descr="img7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1118" y="2852936"/>
            <a:ext cx="3999586" cy="3254496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4932040" y="836712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Prostor mezi </a:t>
            </a:r>
            <a:r>
              <a:rPr lang="cs-CZ" sz="2400" dirty="0" err="1" smtClean="0">
                <a:solidFill>
                  <a:srgbClr val="C00000"/>
                </a:solidFill>
                <a:latin typeface="Arial Black" pitchFamily="34" charset="0"/>
              </a:rPr>
              <a:t>mikrofibrilami</a:t>
            </a:r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 je vyplněn HEMICELULÓZAMI &amp; LIGNINEM</a:t>
            </a:r>
            <a:endParaRPr lang="cs-CZ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51520" y="4869160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00FF"/>
                </a:solidFill>
              </a:rPr>
              <a:t>AMORFNÍ CELULÓZA  </a:t>
            </a:r>
            <a:r>
              <a:rPr lang="cs-CZ" sz="2400" b="1" dirty="0" smtClean="0"/>
              <a:t>snáze bobtná a je reaktivnější než </a:t>
            </a:r>
            <a:r>
              <a:rPr lang="cs-CZ" sz="2400" b="1" dirty="0" smtClean="0">
                <a:solidFill>
                  <a:srgbClr val="008000"/>
                </a:solidFill>
              </a:rPr>
              <a:t>krystalická  </a:t>
            </a:r>
            <a:endParaRPr lang="cs-CZ" sz="24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sp>
        <p:nvSpPr>
          <p:cNvPr id="8" name="Nadpis 4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Nadmolekulární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struktura celulózy II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39552" y="5589240"/>
            <a:ext cx="828092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baseline="30000" dirty="0" smtClean="0">
                <a:solidFill>
                  <a:srgbClr val="0000FF"/>
                </a:solidFill>
                <a:latin typeface="Arial Black" pitchFamily="34" charset="0"/>
              </a:rPr>
              <a:t>Silné interakce přes VODÍKOVÉ MŮSTKY</a:t>
            </a:r>
            <a:endParaRPr lang="cs-CZ" sz="4000" b="1" baseline="30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21" name="Obrázek 20" descr="vodíkové můstky v celió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811" y="1052736"/>
            <a:ext cx="8127531" cy="417646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sp>
        <p:nvSpPr>
          <p:cNvPr id="8" name="Nadpis 4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Krystalická struktura celulózy 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Obrázek 8" descr="img7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3249168" cy="3767328"/>
          </a:xfrm>
          <a:prstGeom prst="rect">
            <a:avLst/>
          </a:prstGeom>
        </p:spPr>
      </p:pic>
      <p:pic>
        <p:nvPicPr>
          <p:cNvPr id="10" name="Obrázek 9" descr="img7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692696"/>
            <a:ext cx="3353568" cy="5211261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39552" y="5013176"/>
            <a:ext cx="4248472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baseline="30000" dirty="0" smtClean="0">
                <a:solidFill>
                  <a:srgbClr val="0000FF"/>
                </a:solidFill>
                <a:latin typeface="Arial Black" pitchFamily="34" charset="0"/>
              </a:rPr>
              <a:t>Silné interakce přes VODÍKOVÉ MŮSTKY</a:t>
            </a:r>
            <a:endParaRPr lang="cs-CZ" sz="40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12" name="Přímá spojovací šipka 11"/>
          <p:cNvCxnSpPr/>
          <p:nvPr/>
        </p:nvCxnSpPr>
        <p:spPr>
          <a:xfrm flipV="1">
            <a:off x="4283968" y="4581128"/>
            <a:ext cx="2304256" cy="93610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sp>
        <p:nvSpPr>
          <p:cNvPr id="8" name="Nadpis 4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Krystalická struktura celulózy II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Obrázek 12" descr="img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4896544" cy="2530245"/>
          </a:xfrm>
          <a:prstGeom prst="rect">
            <a:avLst/>
          </a:prstGeom>
        </p:spPr>
      </p:pic>
      <p:pic>
        <p:nvPicPr>
          <p:cNvPr id="14" name="Obrázek 13" descr="img7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93758" y="3573015"/>
            <a:ext cx="4963546" cy="2664297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5292080" y="764704"/>
            <a:ext cx="3312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I – nativní celulóza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II – REGENEROVANÁ CELULÓZA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III – vzniká působením amoniakem nebo aminy na I nebo II celulózu</a:t>
            </a:r>
          </a:p>
          <a:p>
            <a:r>
              <a:rPr lang="cs-CZ" b="1" dirty="0" smtClean="0"/>
              <a:t>IV – teplo + glycerín na I nebo II celulózu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X – působením </a:t>
            </a:r>
            <a:r>
              <a:rPr lang="cs-CZ" b="1" dirty="0" err="1" smtClean="0">
                <a:solidFill>
                  <a:srgbClr val="FF0000"/>
                </a:solidFill>
              </a:rPr>
              <a:t>HCl</a:t>
            </a:r>
            <a:r>
              <a:rPr lang="cs-CZ" b="1" dirty="0" smtClean="0">
                <a:solidFill>
                  <a:srgbClr val="FF0000"/>
                </a:solidFill>
              </a:rPr>
              <a:t>, H</a:t>
            </a:r>
            <a:r>
              <a:rPr lang="cs-CZ" b="1" baseline="-25000" dirty="0" smtClean="0">
                <a:solidFill>
                  <a:srgbClr val="FF0000"/>
                </a:solidFill>
              </a:rPr>
              <a:t>2</a:t>
            </a:r>
            <a:r>
              <a:rPr lang="cs-CZ" b="1" dirty="0" smtClean="0">
                <a:solidFill>
                  <a:srgbClr val="FF0000"/>
                </a:solidFill>
              </a:rPr>
              <a:t>SO</a:t>
            </a:r>
            <a:r>
              <a:rPr lang="cs-CZ" b="1" baseline="-25000" dirty="0" smtClean="0">
                <a:solidFill>
                  <a:srgbClr val="FF0000"/>
                </a:solidFill>
              </a:rPr>
              <a:t>4</a:t>
            </a:r>
            <a:r>
              <a:rPr lang="cs-CZ" b="1" dirty="0" smtClean="0">
                <a:solidFill>
                  <a:srgbClr val="FF0000"/>
                </a:solidFill>
              </a:rPr>
              <a:t>, H</a:t>
            </a:r>
            <a:r>
              <a:rPr lang="cs-CZ" b="1" baseline="-25000" dirty="0" smtClean="0">
                <a:solidFill>
                  <a:srgbClr val="FF0000"/>
                </a:solidFill>
              </a:rPr>
              <a:t>3</a:t>
            </a:r>
            <a:r>
              <a:rPr lang="cs-CZ" b="1" dirty="0" smtClean="0">
                <a:solidFill>
                  <a:srgbClr val="FF0000"/>
                </a:solidFill>
              </a:rPr>
              <a:t>PO</a:t>
            </a:r>
            <a:r>
              <a:rPr lang="cs-CZ" b="1" baseline="-25000" dirty="0" smtClean="0">
                <a:solidFill>
                  <a:srgbClr val="FF0000"/>
                </a:solidFill>
              </a:rPr>
              <a:t>4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Výskyt celulózy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pic>
        <p:nvPicPr>
          <p:cNvPr id="7" name="Obrázek 6" descr="img7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980728"/>
            <a:ext cx="8103389" cy="266429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67544" y="3933056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Stonky bylin – len, konopí, juta</a:t>
            </a:r>
          </a:p>
          <a:p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Listy bylin – sisal</a:t>
            </a:r>
          </a:p>
          <a:p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Semenná vlákna - bavlna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HLAVNÍ  průvodní látky celulózy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Hemicelulózy</a:t>
            </a:r>
          </a:p>
          <a:p>
            <a:r>
              <a:rPr lang="cs-CZ" b="1" i="1" dirty="0" smtClean="0"/>
              <a:t>Lignin</a:t>
            </a:r>
          </a:p>
          <a:p>
            <a:r>
              <a:rPr lang="cs-CZ" b="1" i="1" dirty="0" smtClean="0"/>
              <a:t>Pryskyřice (ve dřevě)</a:t>
            </a:r>
            <a:endParaRPr lang="cs-CZ" b="1" i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sp>
        <p:nvSpPr>
          <p:cNvPr id="10" name="TextovéPole 9"/>
          <p:cNvSpPr txBox="1"/>
          <p:nvPr/>
        </p:nvSpPr>
        <p:spPr>
          <a:xfrm>
            <a:off x="467544" y="3717032"/>
            <a:ext cx="8280920" cy="212365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rgbClr val="C00000"/>
                </a:solidFill>
                <a:latin typeface="Arial Black" pitchFamily="34" charset="0"/>
              </a:rPr>
              <a:t>! Vlákna BAVLNY  neobsahují téměř žádné hemicelulózy ani lignin !</a:t>
            </a:r>
            <a:endParaRPr lang="cs-CZ" sz="4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7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31. 10. 2013</a:t>
            </a:r>
            <a:endParaRPr lang="sk-SK"/>
          </a:p>
        </p:txBody>
      </p:sp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F5703E-1236-4214-9588-EAFBC0DC33A4}" type="slidenum">
              <a:rPr lang="sk-SK" smtClean="0"/>
              <a:pPr/>
              <a:t>2</a:t>
            </a:fld>
            <a:endParaRPr lang="sk-SK" smtClean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79512" y="332657"/>
          <a:ext cx="8784976" cy="5904655"/>
        </p:xfrm>
        <a:graphic>
          <a:graphicData uri="http://schemas.openxmlformats.org/drawingml/2006/table">
            <a:tbl>
              <a:tblPr/>
              <a:tblGrid>
                <a:gridCol w="668749"/>
                <a:gridCol w="1203459"/>
                <a:gridCol w="6912768"/>
              </a:tblGrid>
              <a:tr h="3940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LEKCE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kern="1200" dirty="0" err="1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datum</a:t>
                      </a:r>
                      <a:r>
                        <a:rPr lang="sk-SK" sz="14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000" kern="1200" dirty="0">
                          <a:solidFill>
                            <a:srgbClr val="000000"/>
                          </a:solidFill>
                          <a:latin typeface="Arial Black"/>
                          <a:ea typeface="Times New Roman"/>
                          <a:cs typeface="Arial"/>
                        </a:rPr>
                        <a:t>téma 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7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19.IX.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Úvod do </a:t>
                      </a:r>
                      <a:r>
                        <a:rPr lang="sk-SK" sz="14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předmětu</a:t>
                      </a:r>
                      <a:r>
                        <a:rPr lang="sk-SK" sz="14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cs-CZ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Struktura a názvosloví přírodních polymerů, literatura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577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26. IX.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Deriváty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kyselin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-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pryskyřice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vysýchavé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oleje, šelak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561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 X.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Vosky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577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 X.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Přírodní</a:t>
                      </a:r>
                      <a:r>
                        <a:rPr lang="cs-CZ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gumy.</a:t>
                      </a: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cs-CZ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577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10. X.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Polyterpeny</a:t>
                      </a: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– přírodní kaučuk, získávání, zpracování a modifikace 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577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17. X.</a:t>
                      </a:r>
                      <a:endParaRPr lang="cs-CZ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err="1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Polyfenoly</a:t>
                      </a: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– lignin, </a:t>
                      </a:r>
                      <a:r>
                        <a:rPr lang="cs-CZ" sz="1400" b="1" kern="12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huminové</a:t>
                      </a: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400" b="1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kyseliny, třísloviny 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893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24. X.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 – škrob 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577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32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cs-CZ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32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31. X.</a:t>
                      </a:r>
                      <a:endParaRPr lang="cs-CZ" sz="2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4000" b="1" kern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II –  celulóza </a:t>
                      </a:r>
                      <a:endParaRPr lang="cs-CZ" sz="32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51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 XI.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51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14. XI.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II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30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21. XI.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Kasein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syrovátka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vaječné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proteiny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16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28. XI.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Identifikace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látek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39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 XII. </a:t>
                      </a:r>
                      <a:endParaRPr lang="cs-CZ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Laboratorní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metody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hodnocení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4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polymerů</a:t>
                      </a:r>
                      <a:r>
                        <a:rPr lang="sk-SK" sz="14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4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cs-CZ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29. XI.</a:t>
                      </a:r>
                      <a:r>
                        <a:rPr lang="cs-CZ" sz="14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cs-CZ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EXKURZE –  KLIHÁRNA</a:t>
                      </a:r>
                      <a:endParaRPr lang="cs-CZ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344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cs-CZ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12. XII. </a:t>
                      </a:r>
                      <a:r>
                        <a:rPr lang="cs-CZ" sz="1400" b="1" kern="120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???? </a:t>
                      </a:r>
                      <a:endParaRPr lang="cs-CZ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EXKURZE –ŠKROBÁRNA, VÝROBA A ZPRACOVÁNÍ ŠKROBŮ 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Hemicelulózy – z čeho se skládají I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pic>
        <p:nvPicPr>
          <p:cNvPr id="11" name="Zástupný symbol pro obsah 10" descr="img7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75136" y="1017151"/>
            <a:ext cx="3816424" cy="3887593"/>
          </a:xfrm>
        </p:spPr>
      </p:pic>
      <p:pic>
        <p:nvPicPr>
          <p:cNvPr id="12" name="Obrázek 11" descr="img7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895616" y="1017152"/>
            <a:ext cx="3816424" cy="3887592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5220072" y="4941168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Stejná základní jednotka jako  CELULÓZA</a:t>
            </a:r>
            <a:endParaRPr lang="cs-CZ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14" name="Přímá spojovací šipka 13"/>
          <p:cNvCxnSpPr>
            <a:stCxn id="13" idx="0"/>
          </p:cNvCxnSpPr>
          <p:nvPr/>
        </p:nvCxnSpPr>
        <p:spPr>
          <a:xfrm flipH="1" flipV="1">
            <a:off x="6012160" y="3717032"/>
            <a:ext cx="936104" cy="12241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Hemicelulózy – z čeho se skládají II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pic>
        <p:nvPicPr>
          <p:cNvPr id="9" name="Obrázek 8" descr="img7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03917" y="716363"/>
            <a:ext cx="3240360" cy="3769090"/>
          </a:xfrm>
          <a:prstGeom prst="rect">
            <a:avLst/>
          </a:prstGeom>
        </p:spPr>
      </p:pic>
      <p:pic>
        <p:nvPicPr>
          <p:cNvPr id="10" name="Obrázek 9" descr="img7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545089" y="-62405"/>
            <a:ext cx="1872209" cy="424651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611560" y="4581128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POZOR: toto je FURANÓZA!</a:t>
            </a:r>
          </a:p>
          <a:p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Jen pětičlenný kruh!</a:t>
            </a:r>
            <a:endParaRPr lang="cs-CZ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Hemicelulózy – z čeho se skládají III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pic>
        <p:nvPicPr>
          <p:cNvPr id="11" name="Obrázek 10" descr="img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81170" y="867101"/>
            <a:ext cx="3672408" cy="3899661"/>
          </a:xfrm>
          <a:prstGeom prst="rect">
            <a:avLst/>
          </a:prstGeom>
        </p:spPr>
      </p:pic>
      <p:pic>
        <p:nvPicPr>
          <p:cNvPr id="12" name="Obrázek 11" descr="img7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966149" y="586579"/>
            <a:ext cx="3312368" cy="453271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Hemicelulózy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472608"/>
          </a:xfrm>
        </p:spPr>
        <p:txBody>
          <a:bodyPr/>
          <a:lstStyle/>
          <a:p>
            <a:r>
              <a:rPr lang="cs-CZ" sz="2600" b="1" dirty="0" smtClean="0">
                <a:solidFill>
                  <a:srgbClr val="FF0000"/>
                </a:solidFill>
                <a:latin typeface="Arial Black" pitchFamily="34" charset="0"/>
              </a:rPr>
              <a:t>Ve dřevě jich je 17 – 41 % hmot., listnáčích více</a:t>
            </a:r>
          </a:p>
          <a:p>
            <a:r>
              <a:rPr lang="cs-CZ" sz="2600" b="1" dirty="0" smtClean="0"/>
              <a:t>Polysacharidy s nižším polymeračním stupněm (100 – 200)</a:t>
            </a:r>
          </a:p>
          <a:p>
            <a:r>
              <a:rPr lang="cs-CZ" sz="2600" b="1" dirty="0" smtClean="0"/>
              <a:t>Snadněji </a:t>
            </a:r>
            <a:r>
              <a:rPr lang="cs-CZ" sz="2600" b="1" dirty="0" err="1" smtClean="0"/>
              <a:t>hydrolyzovatelné</a:t>
            </a:r>
            <a:r>
              <a:rPr lang="cs-CZ" sz="2600" b="1" dirty="0" smtClean="0"/>
              <a:t> kyselinami i zásadami</a:t>
            </a:r>
          </a:p>
          <a:p>
            <a:r>
              <a:rPr lang="cs-CZ" sz="2600" b="1" dirty="0" smtClean="0"/>
              <a:t>Často krátké boční řetězce = větvení</a:t>
            </a:r>
          </a:p>
          <a:p>
            <a:r>
              <a:rPr lang="cs-CZ" sz="2600" b="1" dirty="0" smtClean="0">
                <a:solidFill>
                  <a:srgbClr val="FF0000"/>
                </a:solidFill>
              </a:rPr>
              <a:t>Podle hlavních stavebních jednotek je dělíme takto:</a:t>
            </a:r>
          </a:p>
          <a:p>
            <a:pPr lvl="1"/>
            <a:r>
              <a:rPr lang="cs-CZ" sz="2600" b="1" dirty="0" smtClean="0">
                <a:solidFill>
                  <a:srgbClr val="0000FF"/>
                </a:solidFill>
              </a:rPr>
              <a:t>Xylany (hlavně listnatá dřeva)</a:t>
            </a:r>
          </a:p>
          <a:p>
            <a:pPr lvl="1"/>
            <a:r>
              <a:rPr lang="cs-CZ" sz="2600" b="1" i="1" dirty="0" err="1" smtClean="0">
                <a:solidFill>
                  <a:srgbClr val="008000"/>
                </a:solidFill>
              </a:rPr>
              <a:t>Mannany</a:t>
            </a:r>
            <a:r>
              <a:rPr lang="cs-CZ" sz="2600" b="1" i="1" dirty="0" smtClean="0">
                <a:solidFill>
                  <a:srgbClr val="008000"/>
                </a:solidFill>
              </a:rPr>
              <a:t> (hlavně jehličnatá dřeva)</a:t>
            </a:r>
          </a:p>
          <a:p>
            <a:pPr lvl="1"/>
            <a:r>
              <a:rPr lang="cs-CZ" sz="2600" b="1" i="1" dirty="0" err="1" smtClean="0">
                <a:solidFill>
                  <a:srgbClr val="008000"/>
                </a:solidFill>
              </a:rPr>
              <a:t>Galaktany</a:t>
            </a:r>
            <a:r>
              <a:rPr lang="cs-CZ" sz="2600" b="1" i="1" dirty="0" smtClean="0">
                <a:solidFill>
                  <a:srgbClr val="008000"/>
                </a:solidFill>
              </a:rPr>
              <a:t> (hlavně jehličnatá dřeva)</a:t>
            </a:r>
          </a:p>
          <a:p>
            <a:endParaRPr lang="cs-CZ" sz="26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Hemicelulózy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  <p:pic>
        <p:nvPicPr>
          <p:cNvPr id="8" name="Zástupný symbol pro obsah 7" descr="img7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050856" y="109384"/>
            <a:ext cx="2615184" cy="3925824"/>
          </a:xfrm>
        </p:spPr>
      </p:pic>
      <p:pic>
        <p:nvPicPr>
          <p:cNvPr id="10" name="Obrázek 9" descr="img7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807344" y="2245496"/>
            <a:ext cx="3054472" cy="4989432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2771800" y="5085184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solidFill>
                  <a:srgbClr val="008000"/>
                </a:solidFill>
              </a:rPr>
              <a:t>hlavně jehličnatá dřeva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923928" y="1700808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FF"/>
                </a:solidFill>
              </a:rPr>
              <a:t>hlavně listnatá dřeva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Výroba celulózy I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  <p:pic>
        <p:nvPicPr>
          <p:cNvPr id="7" name="Obrázek 6" descr="img7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980728"/>
            <a:ext cx="8103389" cy="266429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67544" y="3933056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Stonky bylin – len, konopí, juta</a:t>
            </a:r>
          </a:p>
          <a:p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Listy bylin – sisal</a:t>
            </a:r>
          </a:p>
          <a:p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Semenná vlákna – bavlna</a:t>
            </a:r>
          </a:p>
          <a:p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Kmeny dřevin </a:t>
            </a:r>
            <a:endParaRPr lang="cs-CZ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Výroba celulózy II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u="sng" dirty="0" smtClean="0">
                <a:solidFill>
                  <a:srgbClr val="0000FF"/>
                </a:solidFill>
                <a:latin typeface="Arial Black" pitchFamily="34" charset="0"/>
              </a:rPr>
              <a:t>Semenná vlákna 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– bavlna &gt; jen sběr a přečištění</a:t>
            </a:r>
          </a:p>
          <a:p>
            <a:pPr>
              <a:buNone/>
            </a:pPr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Vlákno má už </a:t>
            </a:r>
          </a:p>
          <a:p>
            <a:pPr>
              <a:buNone/>
            </a:pPr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dostatečnou </a:t>
            </a:r>
          </a:p>
          <a:p>
            <a:pPr>
              <a:buNone/>
            </a:pPr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jemnost, tj. průměr</a:t>
            </a:r>
          </a:p>
          <a:p>
            <a:pPr>
              <a:buNone/>
            </a:pPr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vláken</a:t>
            </a:r>
          </a:p>
          <a:p>
            <a:pPr>
              <a:buNone/>
            </a:pPr>
            <a:endParaRPr lang="cs-CZ" sz="2400" dirty="0" smtClean="0">
              <a:solidFill>
                <a:srgbClr val="0000FF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Délka vláken i jemnost</a:t>
            </a:r>
          </a:p>
          <a:p>
            <a:pPr>
              <a:buNone/>
            </a:pPr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Se liší podle místa</a:t>
            </a:r>
          </a:p>
          <a:p>
            <a:pPr>
              <a:buNone/>
            </a:pPr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Pěstování (Egypt, Asie)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625946"/>
            <a:ext cx="3530327" cy="460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Výroba celulózy III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dirty="0" smtClean="0">
                <a:latin typeface="Arial Black" pitchFamily="34" charset="0"/>
              </a:rPr>
              <a:t>Stonky bylin – len, konopí, juta</a:t>
            </a:r>
          </a:p>
          <a:p>
            <a:r>
              <a:rPr lang="cs-CZ" sz="2800" dirty="0" smtClean="0">
                <a:latin typeface="Arial Black" pitchFamily="34" charset="0"/>
              </a:rPr>
              <a:t>Nutno BIOLOGICKY odstranit dřevovinu </a:t>
            </a:r>
          </a:p>
          <a:p>
            <a:r>
              <a:rPr lang="cs-CZ" sz="2800" dirty="0" smtClean="0">
                <a:latin typeface="Arial Black" pitchFamily="34" charset="0"/>
              </a:rPr>
              <a:t>Vlákno je dlouhé, ale hrubé</a:t>
            </a:r>
          </a:p>
          <a:p>
            <a:r>
              <a:rPr lang="cs-CZ" sz="2800" dirty="0" smtClean="0">
                <a:latin typeface="Arial Black" pitchFamily="34" charset="0"/>
              </a:rPr>
              <a:t>Pevnější než bavlna </a:t>
            </a:r>
          </a:p>
          <a:p>
            <a:r>
              <a:rPr lang="cs-CZ" sz="2800" dirty="0" smtClean="0">
                <a:latin typeface="Arial Black" pitchFamily="34" charset="0"/>
              </a:rPr>
              <a:t>Nutno pro textilní účely  ZJEMNIT</a:t>
            </a:r>
          </a:p>
          <a:p>
            <a:r>
              <a:rPr lang="cs-CZ" sz="2800" dirty="0" smtClean="0">
                <a:latin typeface="Arial Black" pitchFamily="34" charset="0"/>
              </a:rPr>
              <a:t>VÝTĚŽNOST VLÁKNA JEN cca. 10 % </a:t>
            </a:r>
          </a:p>
          <a:p>
            <a:r>
              <a:rPr lang="cs-CZ" sz="2800" dirty="0" smtClean="0">
                <a:latin typeface="Arial Black" pitchFamily="34" charset="0"/>
              </a:rPr>
              <a:t> v tuzemsku se už nepěstuje</a:t>
            </a:r>
          </a:p>
          <a:p>
            <a:pPr lvl="1"/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Výroba celulózy IV – ze dřeva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cs-CZ" b="1" dirty="0" smtClean="0"/>
              <a:t>Natronový postup s </a:t>
            </a:r>
            <a:r>
              <a:rPr lang="cs-CZ" b="1" dirty="0" err="1" smtClean="0"/>
              <a:t>NaOH</a:t>
            </a:r>
            <a:r>
              <a:rPr lang="cs-CZ" b="1" dirty="0" smtClean="0"/>
              <a:t> (listnaté dřevo, sláma, odpad)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Sulfitový postup (smrk, listnaté dřevo)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Sulfátový postup (buk, bříza, borovice, sláma, odpad) </a:t>
            </a:r>
          </a:p>
          <a:p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Výtěžky jsou jen cca. 25 % z celkové ve dřevě obsažené celulóze</a:t>
            </a:r>
          </a:p>
          <a:p>
            <a:endParaRPr lang="cs-CZ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Natronový postup s </a:t>
            </a:r>
            <a:r>
              <a:rPr lang="cs-CZ" sz="2800" b="1" dirty="0" err="1" smtClean="0">
                <a:solidFill>
                  <a:srgbClr val="FF0000"/>
                </a:solidFill>
                <a:latin typeface="Arial Black" pitchFamily="34" charset="0"/>
              </a:rPr>
              <a:t>NaOH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– ze dřeva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5 – 12 % </a:t>
            </a:r>
            <a:r>
              <a:rPr lang="cs-CZ" b="1" dirty="0" err="1" smtClean="0"/>
              <a:t>NaOH</a:t>
            </a:r>
            <a:endParaRPr lang="cs-CZ" b="1" dirty="0" smtClean="0"/>
          </a:p>
          <a:p>
            <a:r>
              <a:rPr lang="cs-CZ" b="1" dirty="0" smtClean="0"/>
              <a:t>150 – 180 °C</a:t>
            </a:r>
          </a:p>
          <a:p>
            <a:r>
              <a:rPr lang="cs-CZ" b="1" dirty="0" smtClean="0"/>
              <a:t>700 – 1000 </a:t>
            </a:r>
            <a:r>
              <a:rPr lang="cs-CZ" b="1" dirty="0" err="1" smtClean="0"/>
              <a:t>kPa</a:t>
            </a:r>
            <a:endParaRPr lang="cs-CZ" b="1" dirty="0" smtClean="0"/>
          </a:p>
          <a:p>
            <a:r>
              <a:rPr lang="cs-CZ" b="1" dirty="0" smtClean="0"/>
              <a:t>3 – 6 hodin</a:t>
            </a:r>
            <a:endParaRPr lang="cs-CZ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LITERATURA</a:t>
            </a: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cs-CZ" sz="2400" dirty="0" smtClean="0"/>
              <a:t>Ing. J. Dvořáková: </a:t>
            </a:r>
            <a:r>
              <a:rPr lang="cs-CZ" sz="2400" b="1" dirty="0" smtClean="0"/>
              <a:t>PŘÍRODNÍ POLYMERY</a:t>
            </a:r>
            <a:r>
              <a:rPr lang="cs-CZ" sz="2400" dirty="0" smtClean="0"/>
              <a:t>, VŠCHT Praha, Katedra polymerů, skripta 1990</a:t>
            </a:r>
          </a:p>
          <a:p>
            <a:r>
              <a:rPr lang="cs-CZ" sz="2400" dirty="0" smtClean="0"/>
              <a:t>J. Mleziva, J. Kálal: </a:t>
            </a:r>
            <a:r>
              <a:rPr lang="cs-CZ" sz="2400" b="1" dirty="0" smtClean="0"/>
              <a:t>Základy makromolekulární chemie</a:t>
            </a:r>
            <a:r>
              <a:rPr lang="cs-CZ" sz="2400" dirty="0" smtClean="0"/>
              <a:t>, SNTL Praha, 1986</a:t>
            </a:r>
          </a:p>
          <a:p>
            <a:r>
              <a:rPr lang="cs-CZ" sz="2400" dirty="0" smtClean="0"/>
              <a:t>A. Blažej, V. </a:t>
            </a:r>
            <a:r>
              <a:rPr lang="cs-CZ" sz="2400" dirty="0" err="1" smtClean="0"/>
              <a:t>Szilvová</a:t>
            </a:r>
            <a:r>
              <a:rPr lang="cs-CZ" sz="2400" dirty="0" smtClean="0"/>
              <a:t>: </a:t>
            </a:r>
            <a:r>
              <a:rPr lang="cs-CZ" sz="2400" b="1" dirty="0" err="1" smtClean="0"/>
              <a:t>Prírodné</a:t>
            </a:r>
            <a:r>
              <a:rPr lang="cs-CZ" sz="2400" b="1" dirty="0" smtClean="0"/>
              <a:t> a syntetické polymery</a:t>
            </a:r>
            <a:r>
              <a:rPr lang="cs-CZ" sz="2400" dirty="0" smtClean="0"/>
              <a:t>, SVŠT Bratislava, skripta 1985</a:t>
            </a:r>
          </a:p>
          <a:p>
            <a:r>
              <a:rPr lang="cs-CZ" sz="2400" dirty="0" smtClean="0"/>
              <a:t>V. Hladík a kol.: </a:t>
            </a:r>
            <a:r>
              <a:rPr lang="cs-CZ" sz="2400" b="1" dirty="0" smtClean="0"/>
              <a:t>Textilní vlákna</a:t>
            </a:r>
            <a:r>
              <a:rPr lang="cs-CZ" sz="2400" dirty="0" smtClean="0"/>
              <a:t>, SNTL Praha, 1970</a:t>
            </a:r>
          </a:p>
          <a:p>
            <a:r>
              <a:rPr lang="cs-CZ" sz="2400" dirty="0" smtClean="0"/>
              <a:t>J. </a:t>
            </a:r>
            <a:r>
              <a:rPr lang="cs-CZ" sz="2400" dirty="0" err="1" smtClean="0"/>
              <a:t>Bučko</a:t>
            </a:r>
            <a:r>
              <a:rPr lang="cs-CZ" sz="2400" dirty="0" smtClean="0"/>
              <a:t>, L. </a:t>
            </a:r>
            <a:r>
              <a:rPr lang="cs-CZ" sz="2400" dirty="0" err="1" smtClean="0"/>
              <a:t>Šutý</a:t>
            </a:r>
            <a:r>
              <a:rPr lang="cs-CZ" sz="2400" dirty="0" smtClean="0"/>
              <a:t>, M. Košík: </a:t>
            </a:r>
            <a:r>
              <a:rPr lang="cs-CZ" sz="2400" b="1" dirty="0" smtClean="0"/>
              <a:t>Chemické </a:t>
            </a:r>
            <a:r>
              <a:rPr lang="cs-CZ" sz="2400" b="1" dirty="0" err="1" smtClean="0"/>
              <a:t>spracovanie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dreva</a:t>
            </a:r>
            <a:r>
              <a:rPr lang="cs-CZ" sz="2400" dirty="0" smtClean="0"/>
              <a:t>, ALFA Bratislava &amp; SNTL Praha 1988</a:t>
            </a:r>
          </a:p>
          <a:p>
            <a:r>
              <a:rPr lang="cs-CZ" sz="2400" dirty="0" smtClean="0"/>
              <a:t>J. Mleziva, J. </a:t>
            </a:r>
            <a:r>
              <a:rPr lang="cs-CZ" sz="2400" dirty="0" err="1" smtClean="0"/>
              <a:t>Šňupárek</a:t>
            </a:r>
            <a:r>
              <a:rPr lang="cs-CZ" sz="2400" dirty="0" smtClean="0"/>
              <a:t>: </a:t>
            </a:r>
            <a:r>
              <a:rPr lang="cs-CZ" sz="2400" b="1" dirty="0" smtClean="0"/>
              <a:t>POLYMERY – výroba, struktura, vlastnosti a použití</a:t>
            </a:r>
            <a:r>
              <a:rPr lang="cs-CZ" sz="2400" dirty="0" smtClean="0"/>
              <a:t>, SOBOTÁLES,  Praha 1993, ISBN 80-85920-72-7</a:t>
            </a:r>
          </a:p>
          <a:p>
            <a:endParaRPr lang="cs-CZ" sz="24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Sulfitový postup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– ze dřeva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cs-CZ" b="1" dirty="0" smtClean="0"/>
              <a:t>Ca(HSO</a:t>
            </a:r>
            <a:r>
              <a:rPr lang="cs-CZ" b="1" baseline="-25000" dirty="0" smtClean="0"/>
              <a:t>3</a:t>
            </a:r>
            <a:r>
              <a:rPr lang="cs-CZ" b="1" dirty="0" smtClean="0"/>
              <a:t>)</a:t>
            </a:r>
            <a:r>
              <a:rPr lang="cs-CZ" b="1" baseline="-25000" dirty="0" smtClean="0"/>
              <a:t>2</a:t>
            </a:r>
            <a:r>
              <a:rPr lang="cs-CZ" b="1" dirty="0" smtClean="0"/>
              <a:t>, SO</a:t>
            </a:r>
            <a:r>
              <a:rPr lang="cs-CZ" b="1" baseline="-25000" dirty="0" smtClean="0"/>
              <a:t>2</a:t>
            </a:r>
          </a:p>
          <a:p>
            <a:r>
              <a:rPr lang="cs-CZ" b="1" dirty="0" smtClean="0"/>
              <a:t>130 °C</a:t>
            </a:r>
          </a:p>
          <a:p>
            <a:r>
              <a:rPr lang="cs-CZ" b="1" dirty="0" smtClean="0"/>
              <a:t>300 – 400 </a:t>
            </a:r>
            <a:r>
              <a:rPr lang="cs-CZ" b="1" dirty="0" err="1" smtClean="0"/>
              <a:t>kPa</a:t>
            </a:r>
            <a:endParaRPr lang="cs-CZ" b="1" dirty="0" smtClean="0"/>
          </a:p>
          <a:p>
            <a:r>
              <a:rPr lang="cs-CZ" b="1" dirty="0" smtClean="0"/>
              <a:t>3 – 6 hodin</a:t>
            </a:r>
          </a:p>
          <a:p>
            <a:endParaRPr lang="cs-CZ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Sulfátový postup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– ze dřeva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Na</a:t>
            </a:r>
            <a:r>
              <a:rPr lang="cs-CZ" b="1" baseline="-25000" dirty="0" smtClean="0"/>
              <a:t>2</a:t>
            </a:r>
            <a:r>
              <a:rPr lang="cs-CZ" b="1" dirty="0" smtClean="0"/>
              <a:t>SO</a:t>
            </a:r>
            <a:r>
              <a:rPr lang="cs-CZ" b="1" baseline="-25000" dirty="0" smtClean="0"/>
              <a:t>4</a:t>
            </a:r>
            <a:r>
              <a:rPr lang="cs-CZ" b="1" dirty="0" smtClean="0"/>
              <a:t>, Na</a:t>
            </a:r>
            <a:r>
              <a:rPr lang="cs-CZ" b="1" baseline="-25000" dirty="0" smtClean="0"/>
              <a:t>2</a:t>
            </a:r>
            <a:r>
              <a:rPr lang="cs-CZ" b="1" dirty="0" smtClean="0"/>
              <a:t>CO3, Na</a:t>
            </a:r>
            <a:r>
              <a:rPr lang="cs-CZ" b="1" baseline="-25000" dirty="0" smtClean="0"/>
              <a:t>2</a:t>
            </a:r>
            <a:r>
              <a:rPr lang="cs-CZ" b="1" dirty="0" smtClean="0"/>
              <a:t>S, Na OH</a:t>
            </a:r>
          </a:p>
          <a:p>
            <a:r>
              <a:rPr lang="cs-CZ" b="1" dirty="0" smtClean="0"/>
              <a:t>150 – 180 °C</a:t>
            </a:r>
          </a:p>
          <a:p>
            <a:r>
              <a:rPr lang="cs-CZ" b="1" dirty="0" smtClean="0"/>
              <a:t>700 – 1000 </a:t>
            </a:r>
            <a:r>
              <a:rPr lang="cs-CZ" b="1" dirty="0" err="1" smtClean="0"/>
              <a:t>kPa</a:t>
            </a:r>
            <a:endParaRPr lang="cs-CZ" b="1" dirty="0" smtClean="0"/>
          </a:p>
          <a:p>
            <a:r>
              <a:rPr lang="cs-CZ" b="1" dirty="0" smtClean="0"/>
              <a:t>3 – 6 hodin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Použití celulózy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472608"/>
          </a:xfrm>
        </p:spPr>
        <p:txBody>
          <a:bodyPr/>
          <a:lstStyle/>
          <a:p>
            <a:r>
              <a:rPr lang="cs-CZ" b="1" dirty="0" smtClean="0"/>
              <a:t>Výroba papíru</a:t>
            </a:r>
          </a:p>
          <a:p>
            <a:r>
              <a:rPr lang="cs-CZ" b="1" dirty="0" smtClean="0"/>
              <a:t>Textilní výroba</a:t>
            </a:r>
          </a:p>
          <a:p>
            <a:r>
              <a:rPr lang="cs-CZ" b="1" dirty="0" smtClean="0"/>
              <a:t>Farmacie </a:t>
            </a:r>
          </a:p>
          <a:p>
            <a:r>
              <a:rPr lang="cs-CZ" b="1" dirty="0" smtClean="0"/>
              <a:t>Regenerovaná celulóza</a:t>
            </a:r>
          </a:p>
          <a:p>
            <a:r>
              <a:rPr lang="cs-CZ" b="1" dirty="0" smtClean="0"/>
              <a:t>DERIVÁTY CELULÓZY</a:t>
            </a:r>
          </a:p>
          <a:p>
            <a:pPr lvl="1"/>
            <a:r>
              <a:rPr lang="cs-CZ" b="1" dirty="0" smtClean="0"/>
              <a:t>Estery</a:t>
            </a:r>
          </a:p>
          <a:p>
            <a:pPr lvl="1"/>
            <a:r>
              <a:rPr lang="cs-CZ" b="1" dirty="0" smtClean="0"/>
              <a:t>Nitráty</a:t>
            </a:r>
          </a:p>
          <a:p>
            <a:pPr lvl="1"/>
            <a:r>
              <a:rPr lang="cs-CZ" b="1" dirty="0" smtClean="0"/>
              <a:t>Alkyl (aryl)celulóza</a:t>
            </a:r>
          </a:p>
          <a:p>
            <a:pPr lvl="1"/>
            <a:r>
              <a:rPr lang="cs-CZ" b="1" dirty="0" err="1" smtClean="0"/>
              <a:t>Karbaxymethylcelulóza</a:t>
            </a:r>
            <a:endParaRPr lang="cs-CZ" b="1" dirty="0" smtClean="0"/>
          </a:p>
          <a:p>
            <a:pPr lvl="1"/>
            <a:r>
              <a:rPr lang="cs-CZ" b="1" dirty="0" err="1" smtClean="0"/>
              <a:t>Hydroxyethylcelulóza</a:t>
            </a:r>
            <a:r>
              <a:rPr lang="cs-CZ" b="1" dirty="0" smtClean="0"/>
              <a:t> </a:t>
            </a:r>
          </a:p>
          <a:p>
            <a:pPr lvl="1"/>
            <a:endParaRPr lang="cs-CZ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Od PAPYRUSU k papíru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490323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340767"/>
            <a:ext cx="4692042" cy="410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Výroba papíru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algn="ctr">
              <a:buNone/>
            </a:pPr>
            <a:r>
              <a:rPr lang="cs-CZ" sz="4400" b="1" dirty="0" smtClean="0">
                <a:solidFill>
                  <a:srgbClr val="FF0000"/>
                </a:solidFill>
              </a:rPr>
              <a:t>PAPÍR</a:t>
            </a:r>
            <a:endParaRPr lang="cs-CZ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Plošný listový materiál s plošnou hmotností do 250 g/m</a:t>
            </a:r>
            <a:r>
              <a:rPr lang="cs-CZ" b="1" baseline="30000" dirty="0" smtClean="0">
                <a:solidFill>
                  <a:srgbClr val="FF0000"/>
                </a:solidFill>
              </a:rPr>
              <a:t>2</a:t>
            </a:r>
            <a:r>
              <a:rPr lang="cs-CZ" b="1" dirty="0" smtClean="0">
                <a:solidFill>
                  <a:srgbClr val="FF0000"/>
                </a:solidFill>
              </a:rPr>
              <a:t>, složený z vláken a dalších přísad, které určují jeho specifikaci</a:t>
            </a:r>
          </a:p>
          <a:p>
            <a:r>
              <a:rPr lang="cs-CZ" sz="4400" b="1" dirty="0" smtClean="0">
                <a:solidFill>
                  <a:srgbClr val="0000FF"/>
                </a:solidFill>
              </a:rPr>
              <a:t>Kartón a lepenka &gt; 250 g/m</a:t>
            </a:r>
            <a:r>
              <a:rPr lang="cs-CZ" sz="4400" b="1" baseline="30000" dirty="0" smtClean="0">
                <a:solidFill>
                  <a:srgbClr val="0000FF"/>
                </a:solidFill>
              </a:rPr>
              <a:t>2</a:t>
            </a:r>
            <a:endParaRPr lang="cs-CZ" sz="4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Výroba papíru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400600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PAPÍR</a:t>
            </a:r>
          </a:p>
          <a:p>
            <a:pPr algn="just"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Plošný listový materiál s plošnou hmotností do 250 g/m</a:t>
            </a:r>
            <a:r>
              <a:rPr lang="cs-CZ" sz="2400" b="1" baseline="30000" dirty="0" smtClean="0">
                <a:solidFill>
                  <a:srgbClr val="FF0000"/>
                </a:solidFill>
              </a:rPr>
              <a:t>2</a:t>
            </a:r>
            <a:r>
              <a:rPr lang="cs-CZ" sz="2400" b="1" dirty="0" smtClean="0">
                <a:solidFill>
                  <a:srgbClr val="FF0000"/>
                </a:solidFill>
              </a:rPr>
              <a:t>, složený z vláken a dalších přísad, které určují jeho specifikaci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8" name="Obrázek 7" descr="BUNIČINA 722px-Zellstoff_200_fach_Polfil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708920"/>
            <a:ext cx="3725934" cy="3096344"/>
          </a:xfrm>
          <a:prstGeom prst="rect">
            <a:avLst/>
          </a:prstGeom>
        </p:spPr>
      </p:pic>
      <p:pic>
        <p:nvPicPr>
          <p:cNvPr id="9" name="Obrázek 8" descr="800px-PaperAutofluoresce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276872"/>
            <a:ext cx="4320480" cy="324036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683568" y="587727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Buničina 200x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932040" y="573325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00FF"/>
                </a:solidFill>
              </a:rPr>
              <a:t>Papír  800x</a:t>
            </a:r>
            <a:endParaRPr lang="cs-CZ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36</a:t>
            </a:fld>
            <a:endParaRPr lang="sk-SK"/>
          </a:p>
        </p:txBody>
      </p:sp>
      <p:pic>
        <p:nvPicPr>
          <p:cNvPr id="13" name="Obrázek 12" descr="img7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95536" y="116632"/>
            <a:ext cx="8352928" cy="655272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Výroba papíru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37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b="1" dirty="0" smtClean="0"/>
              <a:t>Dřevovina</a:t>
            </a:r>
            <a:r>
              <a:rPr lang="cs-CZ" dirty="0" smtClean="0"/>
              <a:t> – mechanické rozvláknění dřeva &amp; třídění vláken &amp; bělení vláken &gt; levné papíry, např. novinový a toaletní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8" name="Obrázek 7" descr="800px-Mechanicalpulp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137" y="2869616"/>
            <a:ext cx="8207246" cy="329568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38</a:t>
            </a:fld>
            <a:endParaRPr lang="sk-SK"/>
          </a:p>
        </p:txBody>
      </p:sp>
      <p:pic>
        <p:nvPicPr>
          <p:cNvPr id="7" name="Obrázek 6" descr="img4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3150" y="376237"/>
            <a:ext cx="4457700" cy="610552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39</a:t>
            </a:fld>
            <a:endParaRPr lang="sk-SK"/>
          </a:p>
        </p:txBody>
      </p:sp>
      <p:pic>
        <p:nvPicPr>
          <p:cNvPr id="8" name="Obrázek 7" descr="img7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205459" y="890885"/>
            <a:ext cx="6048672" cy="45001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5976664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Chemie celulózy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err="1" smtClean="0">
                <a:latin typeface="Arial Black" pitchFamily="34" charset="0"/>
              </a:rPr>
              <a:t>Nadmolekulární</a:t>
            </a:r>
            <a:r>
              <a:rPr lang="cs-CZ" sz="3600" dirty="0" smtClean="0">
                <a:latin typeface="Arial Black" pitchFamily="34" charset="0"/>
              </a:rPr>
              <a:t> </a:t>
            </a:r>
            <a:r>
              <a:rPr lang="cs-CZ" sz="3600" dirty="0" err="1" smtClean="0">
                <a:latin typeface="Arial Black" pitchFamily="34" charset="0"/>
              </a:rPr>
              <a:t>stuktura</a:t>
            </a:r>
            <a:r>
              <a:rPr lang="cs-CZ" sz="3600" dirty="0" smtClean="0">
                <a:latin typeface="Arial Black" pitchFamily="34" charset="0"/>
              </a:rPr>
              <a:t> celulózy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Výskyt celulózy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 Rozpustnost celulózy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 Výroba celulózy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 Použití celulózy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 Modifikace celulózy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 </a:t>
            </a:r>
            <a:r>
              <a:rPr lang="cs-CZ" sz="3600" dirty="0" err="1" smtClean="0">
                <a:latin typeface="Arial Black" pitchFamily="34" charset="0"/>
              </a:rPr>
              <a:t>Nanocelulóza</a:t>
            </a:r>
            <a:r>
              <a:rPr lang="cs-CZ" sz="3600" dirty="0" smtClean="0">
                <a:latin typeface="Arial Black" pitchFamily="34" charset="0"/>
              </a:rPr>
              <a:t> 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Modifikace celulózy I</a:t>
            </a:r>
            <a:endParaRPr lang="cs-CZ" sz="2800" dirty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457200" y="981075"/>
          <a:ext cx="8229600" cy="5074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5969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PRODUKT</a:t>
                      </a:r>
                      <a:endParaRPr lang="cs-CZ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VLASTNOST</a:t>
                      </a:r>
                      <a:endParaRPr lang="cs-CZ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POUŽITÍ</a:t>
                      </a:r>
                      <a:endParaRPr lang="cs-CZ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11177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Regenerovaná celulóza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viskóza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Podobná nativní </a:t>
                      </a:r>
                      <a:r>
                        <a:rPr lang="cs-CZ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celulóze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Vlákna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algn="r"/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celofán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Transparentní, bezbarvý, ..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Fólie pro potravinářství i techniku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40604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Acetát celulózy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Transparentní, bezbarvý, rozpustný v organických rozpouštědlech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Laky, lepidla, fólie, kinofilmy, vlákna, ………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740604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Propionát celulózy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Podobné jako acetát, ale vyšší tepelná odolnost a pevnost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Termoplast pro strojní výrobky a elektrotechniku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740604"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C00000"/>
                          </a:solidFill>
                        </a:rPr>
                        <a:t>Acetobutyrát</a:t>
                      </a:r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 celulózy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Lesk, rozměrová stálost, odolnost proti světlu, ..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Laky, brýle, nábytkové kování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40</a:t>
            </a:fld>
            <a:endParaRPr lang="sk-SK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Modifikace celulózy II</a:t>
            </a:r>
            <a:endParaRPr lang="cs-CZ" sz="2800" dirty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457200" y="981075"/>
          <a:ext cx="82296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656"/>
                <a:gridCol w="2952328"/>
                <a:gridCol w="2458616"/>
              </a:tblGrid>
              <a:tr h="35969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PRODUKT</a:t>
                      </a:r>
                      <a:endParaRPr lang="cs-CZ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VLASTNOST</a:t>
                      </a:r>
                      <a:endParaRPr lang="cs-CZ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POUŽITÍ</a:t>
                      </a:r>
                      <a:endParaRPr lang="cs-CZ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411177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Nitrát celulózy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Podle stupně nitrace, </a:t>
                      </a:r>
                      <a:r>
                        <a:rPr lang="cs-CZ" b="1" dirty="0" err="1" smtClean="0">
                          <a:solidFill>
                            <a:srgbClr val="FF0000"/>
                          </a:solidFill>
                        </a:rPr>
                        <a:t>změkčovatelný</a:t>
                      </a:r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 kafrem &gt; CELULOID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Laky, fólie, termoplast, VÝBUŠNINA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cs-CZ" b="1" dirty="0" err="1" smtClean="0">
                          <a:solidFill>
                            <a:srgbClr val="0000FF"/>
                          </a:solidFill>
                        </a:rPr>
                        <a:t>Methylcelulóza</a:t>
                      </a:r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,</a:t>
                      </a:r>
                    </a:p>
                    <a:p>
                      <a:pPr algn="l"/>
                      <a:r>
                        <a:rPr lang="cs-CZ" b="1" dirty="0" err="1" smtClean="0">
                          <a:solidFill>
                            <a:srgbClr val="0000FF"/>
                          </a:solidFill>
                        </a:rPr>
                        <a:t>ethylcelulóza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Podle stupně </a:t>
                      </a:r>
                      <a:r>
                        <a:rPr lang="cs-CZ" b="1" dirty="0" err="1" smtClean="0">
                          <a:solidFill>
                            <a:srgbClr val="0000FF"/>
                          </a:solidFill>
                        </a:rPr>
                        <a:t>methylace</a:t>
                      </a:r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 rozpustnost ve vodě nebo v organických rozpouštědlech, </a:t>
                      </a:r>
                      <a:r>
                        <a:rPr lang="cs-CZ" b="1" dirty="0" err="1" smtClean="0">
                          <a:solidFill>
                            <a:srgbClr val="0000FF"/>
                          </a:solidFill>
                        </a:rPr>
                        <a:t>filmotvorná</a:t>
                      </a:r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, emulgační schopnosti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Lepidla, emulátory textilní šlichty, fotopapíry, 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algn="l"/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Benzylcelulóza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Jako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methylcelulóza</a:t>
                      </a:r>
                      <a:r>
                        <a:rPr lang="cs-CZ" b="1" baseline="0" dirty="0" smtClean="0">
                          <a:solidFill>
                            <a:srgbClr val="008000"/>
                          </a:solidFill>
                        </a:rPr>
                        <a:t> a </a:t>
                      </a:r>
                      <a:endParaRPr lang="cs-CZ" b="1" dirty="0" smtClean="0">
                        <a:solidFill>
                          <a:srgbClr val="008000"/>
                        </a:solidFill>
                      </a:endParaRPr>
                    </a:p>
                    <a:p>
                      <a:pPr algn="l"/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ethylcelulóza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Laky,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elektroizolace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740604"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C00000"/>
                          </a:solidFill>
                        </a:rPr>
                        <a:t>Karboxymethylcelulóza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Koloidní a emulgační vlastnosti, rozpustná v horké vodě, Na sůl i ve studené vodě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Lepidla, textilní šlichty, ochranné= koloidy, zahušťovadla </a:t>
                      </a:r>
                    </a:p>
                    <a:p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41</a:t>
            </a:fld>
            <a:endParaRPr lang="sk-SK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Modifikace celulózy III</a:t>
            </a:r>
            <a:endParaRPr lang="cs-CZ" sz="2800" dirty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457200" y="981075"/>
          <a:ext cx="82296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656"/>
                <a:gridCol w="2952328"/>
                <a:gridCol w="2458616"/>
              </a:tblGrid>
              <a:tr h="359693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PRODUKT</a:t>
                      </a:r>
                      <a:endParaRPr lang="cs-CZ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VLASTNOST</a:t>
                      </a:r>
                      <a:endParaRPr lang="cs-CZ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POUŽITÍ</a:t>
                      </a:r>
                      <a:endParaRPr lang="cs-CZ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740604"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C00000"/>
                          </a:solidFill>
                        </a:rPr>
                        <a:t>Hydroxyethylcelulóza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C00000"/>
                          </a:solidFill>
                        </a:rPr>
                        <a:t>Filmotvornost</a:t>
                      </a:r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, rozpustnost ve vodě a ve směsích voda + </a:t>
                      </a:r>
                      <a:r>
                        <a:rPr lang="cs-CZ" b="1" dirty="0" err="1" smtClean="0">
                          <a:solidFill>
                            <a:srgbClr val="C00000"/>
                          </a:solidFill>
                        </a:rPr>
                        <a:t>ethanol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Laky na vlasy, zahušťovadlo pro barvy </a:t>
                      </a:r>
                      <a:r>
                        <a:rPr lang="cs-CZ" b="1" baseline="0" dirty="0" smtClean="0">
                          <a:solidFill>
                            <a:srgbClr val="C00000"/>
                          </a:solidFill>
                        </a:rPr>
                        <a:t>(TIXOTROPNÍ EFEKT)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42</a:t>
            </a:fld>
            <a:endParaRPr lang="sk-SK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43</a:t>
            </a:fld>
            <a:endParaRPr lang="sk-SK"/>
          </a:p>
        </p:txBody>
      </p:sp>
      <p:pic>
        <p:nvPicPr>
          <p:cNvPr id="7" name="Obrázek 6" descr="img7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256572" cy="1872208"/>
          </a:xfrm>
          <a:prstGeom prst="rect">
            <a:avLst/>
          </a:prstGeom>
        </p:spPr>
      </p:pic>
      <p:pic>
        <p:nvPicPr>
          <p:cNvPr id="8" name="Obrázek 7" descr="img7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281" y="3026663"/>
            <a:ext cx="8194183" cy="2202917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691680" y="191683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Schweitzerovo</a:t>
            </a:r>
            <a:r>
              <a:rPr lang="cs-CZ" b="1" dirty="0" smtClean="0">
                <a:solidFill>
                  <a:srgbClr val="FF0000"/>
                </a:solidFill>
              </a:rPr>
              <a:t> činidlo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79512" y="508518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8000"/>
                </a:solidFill>
              </a:rPr>
              <a:t>Roztok celulózy v </a:t>
            </a:r>
            <a:r>
              <a:rPr lang="cs-CZ" b="1" dirty="0" err="1" smtClean="0">
                <a:solidFill>
                  <a:srgbClr val="008000"/>
                </a:solidFill>
              </a:rPr>
              <a:t>NaOH</a:t>
            </a:r>
            <a:r>
              <a:rPr lang="cs-CZ" b="1" dirty="0" smtClean="0">
                <a:solidFill>
                  <a:srgbClr val="008000"/>
                </a:solidFill>
              </a:rPr>
              <a:t> přechází působením CS</a:t>
            </a:r>
            <a:r>
              <a:rPr lang="cs-CZ" b="1" baseline="-25000" dirty="0" smtClean="0">
                <a:solidFill>
                  <a:srgbClr val="008000"/>
                </a:solidFill>
              </a:rPr>
              <a:t>2</a:t>
            </a:r>
            <a:r>
              <a:rPr lang="cs-CZ" b="1" dirty="0" smtClean="0">
                <a:solidFill>
                  <a:srgbClr val="008000"/>
                </a:solidFill>
              </a:rPr>
              <a:t> na XANTOGENÁT CELULÓZY</a:t>
            </a:r>
            <a:endParaRPr lang="cs-CZ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44</a:t>
            </a:fld>
            <a:endParaRPr lang="sk-SK"/>
          </a:p>
        </p:txBody>
      </p:sp>
      <p:pic>
        <p:nvPicPr>
          <p:cNvPr id="9" name="Obrázek 8" descr="img7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208912" cy="2664296"/>
          </a:xfrm>
          <a:prstGeom prst="rect">
            <a:avLst/>
          </a:prstGeom>
        </p:spPr>
      </p:pic>
      <p:pic>
        <p:nvPicPr>
          <p:cNvPr id="10" name="Obrázek 9" descr="img7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573016"/>
            <a:ext cx="8504524" cy="1224136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6228184" y="1268760"/>
            <a:ext cx="2592288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Působením ALKYLAČNÍCH ČINIDEL na ALAKLICELULÓZU vznikají C-ALKYLDERIVÁTY CELULÓZY 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13" name="Přímá spojovací šipka 12"/>
          <p:cNvCxnSpPr/>
          <p:nvPr/>
        </p:nvCxnSpPr>
        <p:spPr>
          <a:xfrm flipH="1">
            <a:off x="2771800" y="1196752"/>
            <a:ext cx="144016" cy="100811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H="1" flipV="1">
            <a:off x="3563888" y="764704"/>
            <a:ext cx="2664296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395536" y="494116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Působením aldehydu vzniká POLOACETAL  a pak může reagovat na  ACETAL.</a:t>
            </a:r>
            <a:endParaRPr lang="cs-CZ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45</a:t>
            </a:fld>
            <a:endParaRPr lang="sk-SK"/>
          </a:p>
        </p:txBody>
      </p:sp>
      <p:pic>
        <p:nvPicPr>
          <p:cNvPr id="7" name="Obrázek 6" descr="img7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8071727" cy="2880320"/>
          </a:xfrm>
          <a:prstGeom prst="rect">
            <a:avLst/>
          </a:prstGeom>
        </p:spPr>
      </p:pic>
      <p:pic>
        <p:nvPicPr>
          <p:cNvPr id="8" name="Obrázek 7" descr="img7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212976"/>
            <a:ext cx="8136904" cy="3145976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46</a:t>
            </a:fld>
            <a:endParaRPr lang="sk-SK"/>
          </a:p>
        </p:txBody>
      </p:sp>
      <p:pic>
        <p:nvPicPr>
          <p:cNvPr id="5" name="Obrázek 4" descr="img7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997528" y="-1909296"/>
            <a:ext cx="2808312" cy="7580248"/>
          </a:xfrm>
          <a:prstGeom prst="rect">
            <a:avLst/>
          </a:prstGeom>
        </p:spPr>
      </p:pic>
      <p:pic>
        <p:nvPicPr>
          <p:cNvPr id="6" name="Obrázek 5" descr="img7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553541" y="1135091"/>
            <a:ext cx="2784712" cy="7516547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 Mikrokrystalická celulóza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47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dirty="0" smtClean="0"/>
              <a:t>Inertní látka pro přenos účinné látky léčiv a potravinových doplňků</a:t>
            </a:r>
          </a:p>
          <a:p>
            <a:r>
              <a:rPr lang="cs-CZ" dirty="0" err="1" smtClean="0"/>
              <a:t>Nakypřovací</a:t>
            </a:r>
            <a:r>
              <a:rPr lang="cs-CZ" dirty="0" smtClean="0"/>
              <a:t> prostředek v potravinách</a:t>
            </a:r>
          </a:p>
          <a:p>
            <a:r>
              <a:rPr lang="cs-CZ" dirty="0" smtClean="0"/>
              <a:t>Vláknitá přísada do potravin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b="1" dirty="0" err="1" smtClean="0">
                <a:solidFill>
                  <a:srgbClr val="FF0000"/>
                </a:solidFill>
                <a:latin typeface="Arial Black" pitchFamily="34" charset="0"/>
              </a:rPr>
              <a:t>Nanocelulóza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48</a:t>
            </a:fld>
            <a:endParaRPr lang="sk-SK"/>
          </a:p>
        </p:txBody>
      </p:sp>
      <p:sp>
        <p:nvSpPr>
          <p:cNvPr id="10" name="TextovéPole 9"/>
          <p:cNvSpPr txBox="1"/>
          <p:nvPr/>
        </p:nvSpPr>
        <p:spPr>
          <a:xfrm>
            <a:off x="395536" y="908720"/>
            <a:ext cx="842493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</a:rPr>
              <a:t>Nanocellulose</a:t>
            </a:r>
            <a:r>
              <a:rPr lang="en-US" sz="2400" b="1" dirty="0" smtClean="0">
                <a:solidFill>
                  <a:srgbClr val="FF0000"/>
                </a:solidFill>
              </a:rPr>
              <a:t>, or </a:t>
            </a:r>
            <a:r>
              <a:rPr lang="en-US" sz="2400" b="1" dirty="0" err="1" smtClean="0">
                <a:solidFill>
                  <a:srgbClr val="FF0000"/>
                </a:solidFill>
              </a:rPr>
              <a:t>microfibrillated</a:t>
            </a:r>
            <a:r>
              <a:rPr lang="en-US" sz="2400" b="1" dirty="0" smtClean="0">
                <a:solidFill>
                  <a:srgbClr val="FF0000"/>
                </a:solidFill>
              </a:rPr>
              <a:t> cellulose (MFC)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is a material</a:t>
            </a:r>
            <a:r>
              <a:rPr lang="cs-CZ" b="1" dirty="0" smtClean="0">
                <a:solidFill>
                  <a:srgbClr val="FF0000"/>
                </a:solidFill>
              </a:rPr>
              <a:t>: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smtClean="0"/>
              <a:t>composed of </a:t>
            </a:r>
            <a:r>
              <a:rPr lang="en-US" dirty="0" err="1" smtClean="0"/>
              <a:t>nanosized</a:t>
            </a:r>
            <a:r>
              <a:rPr lang="en-US" dirty="0" smtClean="0"/>
              <a:t> cellulose fibrils with a high aspect ratio (length</a:t>
            </a:r>
            <a:r>
              <a:rPr lang="cs-CZ" dirty="0" smtClean="0"/>
              <a:t> </a:t>
            </a:r>
            <a:r>
              <a:rPr lang="en-US" dirty="0" smtClean="0"/>
              <a:t>to width ratio). Typical </a:t>
            </a:r>
            <a:r>
              <a:rPr lang="en-US" b="1" dirty="0" smtClean="0">
                <a:solidFill>
                  <a:srgbClr val="0000FF"/>
                </a:solidFill>
              </a:rPr>
              <a:t>lateral dimensions are 5–20 nanometers </a:t>
            </a:r>
            <a:r>
              <a:rPr lang="en-US" dirty="0" smtClean="0"/>
              <a:t>and</a:t>
            </a:r>
            <a:r>
              <a:rPr lang="cs-CZ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longitudinal dimension is in a wide range from tens of nanometers to</a:t>
            </a:r>
            <a:r>
              <a:rPr lang="cs-CZ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several micrometers</a:t>
            </a:r>
            <a:r>
              <a:rPr lang="en-US" dirty="0" smtClean="0"/>
              <a:t>. It is pseudo-plastic and exhibits the property of</a:t>
            </a:r>
            <a:r>
              <a:rPr lang="cs-CZ" dirty="0" smtClean="0"/>
              <a:t> </a:t>
            </a:r>
            <a:r>
              <a:rPr lang="en-US" dirty="0" smtClean="0"/>
              <a:t>certain gels or fluids that are thick (viscous) under normal conditions,</a:t>
            </a:r>
            <a:r>
              <a:rPr lang="cs-CZ" dirty="0" smtClean="0"/>
              <a:t> </a:t>
            </a:r>
            <a:r>
              <a:rPr lang="en-US" dirty="0" smtClean="0"/>
              <a:t>but flow (become thin, less viscous) over time when shaken, agitated,</a:t>
            </a:r>
            <a:r>
              <a:rPr lang="cs-CZ" dirty="0" smtClean="0"/>
              <a:t> </a:t>
            </a:r>
            <a:r>
              <a:rPr lang="en-US" dirty="0" smtClean="0"/>
              <a:t>or otherwise stressed. This property is known as </a:t>
            </a:r>
            <a:r>
              <a:rPr lang="en-US" dirty="0" err="1" smtClean="0"/>
              <a:t>thixotropy</a:t>
            </a:r>
            <a:r>
              <a:rPr lang="en-US" dirty="0" smtClean="0"/>
              <a:t>. When the</a:t>
            </a:r>
            <a:r>
              <a:rPr lang="cs-CZ" dirty="0" smtClean="0"/>
              <a:t> </a:t>
            </a:r>
            <a:r>
              <a:rPr lang="en-US" dirty="0" smtClean="0"/>
              <a:t>shearing forces are removed the gel regains much of its original state.</a:t>
            </a:r>
            <a:r>
              <a:rPr lang="cs-CZ" dirty="0" smtClean="0"/>
              <a:t> </a:t>
            </a:r>
            <a:r>
              <a:rPr lang="en-US" dirty="0" smtClean="0"/>
              <a:t>The fibrils are isolated from any cellulose containing source including</a:t>
            </a:r>
            <a:r>
              <a:rPr lang="cs-CZ" dirty="0" smtClean="0"/>
              <a:t> </a:t>
            </a:r>
            <a:r>
              <a:rPr lang="en-US" dirty="0" smtClean="0"/>
              <a:t>wood-based fibers (pulp fibers) through high-pressure, high</a:t>
            </a:r>
            <a:r>
              <a:rPr lang="cs-CZ" dirty="0" smtClean="0"/>
              <a:t> </a:t>
            </a:r>
            <a:r>
              <a:rPr lang="en-US" dirty="0" smtClean="0"/>
              <a:t>temperature and high velocity impact homogenization (see manufacture below).</a:t>
            </a:r>
          </a:p>
          <a:p>
            <a:pPr algn="just"/>
            <a:r>
              <a:rPr lang="en-US" b="1" dirty="0" err="1" smtClean="0">
                <a:solidFill>
                  <a:srgbClr val="008000"/>
                </a:solidFill>
              </a:rPr>
              <a:t>Nanocellulose</a:t>
            </a:r>
            <a:r>
              <a:rPr lang="en-US" b="1" dirty="0" smtClean="0">
                <a:solidFill>
                  <a:srgbClr val="008000"/>
                </a:solidFill>
              </a:rPr>
              <a:t> can also be obtained from native fibers by an acid hydrolysis</a:t>
            </a:r>
            <a:r>
              <a:rPr lang="en-US" dirty="0" smtClean="0"/>
              <a:t>, giving rise to highly crystalline and</a:t>
            </a:r>
            <a:r>
              <a:rPr lang="cs-CZ" dirty="0" smtClean="0"/>
              <a:t> </a:t>
            </a:r>
            <a:r>
              <a:rPr lang="en-US" dirty="0" smtClean="0"/>
              <a:t>rigid </a:t>
            </a:r>
            <a:r>
              <a:rPr lang="en-US" dirty="0" err="1" smtClean="0"/>
              <a:t>nanoparticles</a:t>
            </a:r>
            <a:r>
              <a:rPr lang="en-US" dirty="0" smtClean="0"/>
              <a:t> (generally referred to as </a:t>
            </a:r>
            <a:r>
              <a:rPr lang="en-US" b="1" dirty="0" err="1" smtClean="0"/>
              <a:t>nanowhiskers</a:t>
            </a:r>
            <a:r>
              <a:rPr lang="en-US" b="1" dirty="0" smtClean="0"/>
              <a:t>) which are shorter (100s to 1000 nanometers) than the</a:t>
            </a:r>
            <a:r>
              <a:rPr lang="cs-CZ" b="1" dirty="0" smtClean="0"/>
              <a:t> </a:t>
            </a:r>
            <a:r>
              <a:rPr lang="en-US" dirty="0" err="1" smtClean="0"/>
              <a:t>nanofibrils</a:t>
            </a:r>
            <a:r>
              <a:rPr lang="en-US" dirty="0" smtClean="0"/>
              <a:t> obtained through the homogenization route. The resulting material is known as </a:t>
            </a:r>
            <a:r>
              <a:rPr lang="en-US" b="1" dirty="0" err="1" smtClean="0"/>
              <a:t>nanocrystalline</a:t>
            </a:r>
            <a:r>
              <a:rPr lang="en-US" b="1" dirty="0" smtClean="0"/>
              <a:t> cellulose</a:t>
            </a:r>
            <a:r>
              <a:rPr lang="cs-CZ" b="1" dirty="0" smtClean="0"/>
              <a:t> </a:t>
            </a:r>
            <a:r>
              <a:rPr lang="cs-CZ" dirty="0" smtClean="0"/>
              <a:t>(NCC).</a:t>
            </a:r>
            <a:endParaRPr lang="cs-CZ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cs-CZ" sz="2800" b="1" dirty="0" err="1" smtClean="0">
                <a:solidFill>
                  <a:srgbClr val="FF0000"/>
                </a:solidFill>
                <a:latin typeface="Arial Black" pitchFamily="34" charset="0"/>
              </a:rPr>
              <a:t>Nanocelulóza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49</a:t>
            </a:fld>
            <a:endParaRPr lang="sk-SK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908720"/>
            <a:ext cx="383857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1835696" y="5085184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AFM</a:t>
            </a:r>
            <a:r>
              <a:rPr lang="en-US" b="1" dirty="0" smtClean="0"/>
              <a:t> height image of </a:t>
            </a:r>
            <a:r>
              <a:rPr lang="en-US" b="1" dirty="0" err="1" smtClean="0"/>
              <a:t>carboxymethylated</a:t>
            </a:r>
            <a:endParaRPr lang="en-US" b="1" dirty="0" smtClean="0"/>
          </a:p>
          <a:p>
            <a:r>
              <a:rPr lang="en-US" b="1" dirty="0" err="1" smtClean="0"/>
              <a:t>nanocellulose</a:t>
            </a:r>
            <a:r>
              <a:rPr lang="en-US" b="1" dirty="0" smtClean="0"/>
              <a:t> adsorbed on a silica </a:t>
            </a:r>
            <a:r>
              <a:rPr lang="cs-CZ" b="1" dirty="0" smtClean="0"/>
              <a:t>s</a:t>
            </a:r>
            <a:r>
              <a:rPr lang="en-US" b="1" dirty="0" err="1" smtClean="0"/>
              <a:t>urface</a:t>
            </a:r>
            <a:r>
              <a:rPr lang="en-US" b="1" dirty="0" smtClean="0"/>
              <a:t>. The</a:t>
            </a:r>
            <a:r>
              <a:rPr lang="cs-CZ" b="1" dirty="0" smtClean="0"/>
              <a:t> </a:t>
            </a:r>
            <a:r>
              <a:rPr lang="en-US" b="1" dirty="0" smtClean="0"/>
              <a:t>scanned surface area is 1 μm</a:t>
            </a:r>
            <a:r>
              <a:rPr lang="en-US" b="1" baseline="30000" dirty="0" smtClean="0"/>
              <a:t>2</a:t>
            </a:r>
            <a:r>
              <a:rPr lang="en-US" b="1" dirty="0" smtClean="0"/>
              <a:t>.</a:t>
            </a:r>
            <a:endParaRPr lang="cs-CZ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pic>
        <p:nvPicPr>
          <p:cNvPr id="7" name="Obrázek 6" descr="D-glucose-chain-2D-Fisch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1870006" cy="3209807"/>
          </a:xfrm>
          <a:prstGeom prst="rect">
            <a:avLst/>
          </a:prstGeom>
        </p:spPr>
      </p:pic>
      <p:pic>
        <p:nvPicPr>
          <p:cNvPr id="8" name="Obrázek 7" descr="img4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995935" y="116632"/>
            <a:ext cx="4309889" cy="2796606"/>
          </a:xfrm>
          <a:prstGeom prst="rect">
            <a:avLst/>
          </a:prstGeom>
        </p:spPr>
      </p:pic>
      <p:pic>
        <p:nvPicPr>
          <p:cNvPr id="9" name="Obrázek 8" descr="img4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3851920" y="3356992"/>
            <a:ext cx="4501021" cy="2510036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Celulózy</a:t>
            </a:r>
            <a:r>
              <a:rPr lang="cs-CZ" sz="2800" dirty="0" smtClean="0">
                <a:latin typeface="Arial Black" pitchFamily="34" charset="0"/>
              </a:rPr>
              <a:t>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 práci konzervátora a restaurátora</a:t>
            </a:r>
            <a:endParaRPr lang="cs-CZ" sz="2800" dirty="0">
              <a:solidFill>
                <a:srgbClr val="FF0000"/>
              </a:solidFill>
            </a:endParaRPr>
          </a:p>
        </p:txBody>
      </p:sp>
      <p:graphicFrame>
        <p:nvGraphicFramePr>
          <p:cNvPr id="12" name="Zástupný symbol pro obsah 11"/>
          <p:cNvGraphicFramePr>
            <a:graphicFrameLocks noGrp="1"/>
          </p:cNvGraphicFramePr>
          <p:nvPr>
            <p:ph idx="1"/>
          </p:nvPr>
        </p:nvGraphicFramePr>
        <p:xfrm>
          <a:off x="457200" y="1092761"/>
          <a:ext cx="8229600" cy="4149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616"/>
                <a:gridCol w="1584176"/>
                <a:gridCol w="2129408"/>
                <a:gridCol w="2057400"/>
              </a:tblGrid>
              <a:tr h="791778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Typ </a:t>
                      </a:r>
                      <a:r>
                        <a:rPr lang="cs-CZ" sz="18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celulózy </a:t>
                      </a:r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nebo jejího derivátu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Fyzikální forma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Použití</a:t>
                      </a:r>
                    </a:p>
                    <a:p>
                      <a:pPr algn="ctr"/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poznámka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949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Nativní celulóza</a:t>
                      </a:r>
                      <a:endParaRPr lang="cs-CZ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Vlákna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Doplňovací materiál pro papír a kartónu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Případně dobarvit do odstínu restaurovaného dokumentu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62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0000FF"/>
                          </a:solidFill>
                        </a:rPr>
                        <a:t>Nitrocelulóza</a:t>
                      </a:r>
                      <a:endParaRPr lang="cs-CZ" sz="16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00FF"/>
                          </a:solidFill>
                        </a:rPr>
                        <a:t>Roztok</a:t>
                      </a:r>
                      <a:endParaRPr lang="cs-CZ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00FF"/>
                          </a:solidFill>
                        </a:rPr>
                        <a:t>Lepidlo, tmel</a:t>
                      </a:r>
                      <a:endParaRPr lang="cs-CZ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solidFill>
                            <a:srgbClr val="0000FF"/>
                          </a:solidFill>
                        </a:rPr>
                        <a:t>Výplňový tmel plněný dřevitou moučkou</a:t>
                      </a:r>
                      <a:endParaRPr lang="cs-CZ" sz="16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8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err="1" smtClean="0">
                          <a:solidFill>
                            <a:srgbClr val="008000"/>
                          </a:solidFill>
                        </a:rPr>
                        <a:t>Karboxymethylcelulóza</a:t>
                      </a:r>
                      <a:endParaRPr lang="cs-CZ" sz="1600" b="1" dirty="0" smtClean="0">
                        <a:solidFill>
                          <a:srgbClr val="008000"/>
                        </a:solidFill>
                      </a:endParaRPr>
                    </a:p>
                    <a:p>
                      <a:endParaRPr lang="cs-CZ" sz="16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8000"/>
                          </a:solidFill>
                        </a:rPr>
                        <a:t>Roztok</a:t>
                      </a:r>
                      <a:endParaRPr lang="cs-CZ" sz="16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8000"/>
                          </a:solidFill>
                        </a:rPr>
                        <a:t>Lepidlo</a:t>
                      </a:r>
                      <a:endParaRPr lang="cs-CZ" sz="16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8000"/>
                          </a:solidFill>
                        </a:rPr>
                        <a:t>Restaurování tapet,</a:t>
                      </a:r>
                      <a:r>
                        <a:rPr lang="cs-CZ" sz="1600" baseline="0" dirty="0" smtClean="0">
                          <a:solidFill>
                            <a:srgbClr val="008000"/>
                          </a:solidFill>
                        </a:rPr>
                        <a:t> lepení papíru</a:t>
                      </a:r>
                      <a:endParaRPr lang="cs-CZ" sz="16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2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Propionát celulózy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err="1" smtClean="0">
                          <a:solidFill>
                            <a:srgbClr val="C00000"/>
                          </a:solidFill>
                        </a:rPr>
                        <a:t>Acetobutyrát</a:t>
                      </a:r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 celulózy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C00000"/>
                          </a:solidFill>
                        </a:rPr>
                        <a:t>Tuhá látka</a:t>
                      </a:r>
                      <a:endParaRPr lang="cs-CZ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C00000"/>
                          </a:solidFill>
                        </a:rPr>
                        <a:t>Imitace přírodních lesklých hmot</a:t>
                      </a:r>
                      <a:endParaRPr lang="cs-CZ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C00000"/>
                          </a:solidFill>
                        </a:rPr>
                        <a:t>Zpracování </a:t>
                      </a:r>
                      <a:r>
                        <a:rPr lang="cs-CZ" sz="1600" smtClean="0">
                          <a:solidFill>
                            <a:srgbClr val="C00000"/>
                          </a:solidFill>
                        </a:rPr>
                        <a:t>v tavenině</a:t>
                      </a:r>
                      <a:endParaRPr lang="cs-CZ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50</a:t>
            </a:fld>
            <a:endParaRPr lang="sk-SK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celulózy I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145435"/>
          </a:xfrm>
        </p:spPr>
        <p:txBody>
          <a:bodyPr/>
          <a:lstStyle/>
          <a:p>
            <a:r>
              <a:rPr lang="cs-CZ" sz="2800" dirty="0" smtClean="0"/>
              <a:t>Patří do skupiny </a:t>
            </a:r>
            <a:r>
              <a:rPr lang="cs-CZ" sz="2800" b="1" dirty="0" smtClean="0">
                <a:latin typeface="Arial Black" pitchFamily="34" charset="0"/>
              </a:rPr>
              <a:t>polysacharidů</a:t>
            </a:r>
          </a:p>
          <a:p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Tvoří největší podíl z biomasy </a:t>
            </a:r>
          </a:p>
          <a:p>
            <a:r>
              <a:rPr lang="cs-CZ" sz="2800" dirty="0" err="1" smtClean="0"/>
              <a:t>Poly</a:t>
            </a:r>
            <a:r>
              <a:rPr lang="cs-CZ" sz="2800" dirty="0" smtClean="0"/>
              <a:t>-(</a:t>
            </a:r>
            <a:r>
              <a:rPr lang="cs-CZ" sz="2800" dirty="0" smtClean="0">
                <a:latin typeface="Symbol" pitchFamily="18" charset="2"/>
              </a:rPr>
              <a:t>b-</a:t>
            </a:r>
            <a:r>
              <a:rPr lang="cs-CZ" sz="2800" dirty="0" smtClean="0"/>
              <a:t>D-glukosa) (</a:t>
            </a:r>
            <a:r>
              <a:rPr lang="cs-CZ" sz="2800" u="sng" dirty="0" smtClean="0">
                <a:solidFill>
                  <a:srgbClr val="0000FF"/>
                </a:solidFill>
                <a:latin typeface="Arial Black" pitchFamily="34" charset="0"/>
              </a:rPr>
              <a:t>zjednodušený název</a:t>
            </a:r>
            <a:r>
              <a:rPr lang="cs-CZ" sz="2800" dirty="0" smtClean="0"/>
              <a:t>)</a:t>
            </a:r>
          </a:p>
          <a:p>
            <a:r>
              <a:rPr lang="cs-CZ" sz="2800" b="1" dirty="0" err="1" smtClean="0">
                <a:solidFill>
                  <a:srgbClr val="FF0000"/>
                </a:solidFill>
              </a:rPr>
              <a:t>Poly</a:t>
            </a:r>
            <a:r>
              <a:rPr lang="cs-CZ" sz="2800" b="1" dirty="0" smtClean="0">
                <a:solidFill>
                  <a:srgbClr val="FF0000"/>
                </a:solidFill>
              </a:rPr>
              <a:t>-1,4-</a:t>
            </a:r>
            <a:r>
              <a:rPr lang="cs-CZ" sz="2800" b="1" dirty="0" smtClean="0">
                <a:solidFill>
                  <a:srgbClr val="FF0000"/>
                </a:solidFill>
                <a:latin typeface="Symbol" pitchFamily="18" charset="2"/>
              </a:rPr>
              <a:t>b-</a:t>
            </a:r>
            <a:r>
              <a:rPr lang="cs-CZ" sz="2800" b="1" dirty="0" smtClean="0">
                <a:solidFill>
                  <a:srgbClr val="FF0000"/>
                </a:solidFill>
              </a:rPr>
              <a:t>D-</a:t>
            </a:r>
            <a:r>
              <a:rPr lang="cs-CZ" sz="2800" b="1" dirty="0" err="1" smtClean="0">
                <a:solidFill>
                  <a:srgbClr val="FF0000"/>
                </a:solidFill>
              </a:rPr>
              <a:t>glukopyranoyl</a:t>
            </a:r>
            <a:r>
              <a:rPr lang="cs-CZ" sz="2800" b="1" dirty="0" smtClean="0">
                <a:solidFill>
                  <a:srgbClr val="FF0000"/>
                </a:solidFill>
              </a:rPr>
              <a:t>-D-</a:t>
            </a:r>
            <a:r>
              <a:rPr lang="cs-CZ" sz="2800" b="1" dirty="0" err="1" smtClean="0">
                <a:solidFill>
                  <a:srgbClr val="FF0000"/>
                </a:solidFill>
              </a:rPr>
              <a:t>glukopyranosa</a:t>
            </a:r>
            <a:endParaRPr lang="cs-CZ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pic>
        <p:nvPicPr>
          <p:cNvPr id="10" name="Obrázek 9" descr="cellobiosa &amp; celulo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996952"/>
            <a:ext cx="8280920" cy="3702936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283968" y="4509120"/>
            <a:ext cx="576064" cy="36933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FF"/>
                </a:solidFill>
              </a:rPr>
              <a:t>C4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283968" y="5733256"/>
            <a:ext cx="576064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+mn-lt"/>
              </a:rPr>
              <a:t>C1</a:t>
            </a:r>
            <a:endParaRPr lang="cs-CZ" sz="2000" b="1" dirty="0">
              <a:latin typeface="+mn-lt"/>
            </a:endParaRPr>
          </a:p>
        </p:txBody>
      </p:sp>
      <p:cxnSp>
        <p:nvCxnSpPr>
          <p:cNvPr id="13" name="Přímá spojovací šipka 12"/>
          <p:cNvCxnSpPr/>
          <p:nvPr/>
        </p:nvCxnSpPr>
        <p:spPr>
          <a:xfrm flipH="1" flipV="1">
            <a:off x="3635896" y="3789040"/>
            <a:ext cx="648072" cy="72008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flipH="1" flipV="1">
            <a:off x="3059832" y="3861048"/>
            <a:ext cx="1656184" cy="18722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>
            <a:off x="4283968" y="4869160"/>
            <a:ext cx="576064" cy="57606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H="1" flipV="1">
            <a:off x="4211960" y="5445224"/>
            <a:ext cx="504056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celulózy II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pic>
        <p:nvPicPr>
          <p:cNvPr id="17" name="Zástupný symbol pro obsah 16" descr="řetězec celilózy rozmě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8207643" cy="494200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celulózy III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pic>
        <p:nvPicPr>
          <p:cNvPr id="8" name="Zástupný symbol pro obsah 7" descr="img7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8415544" cy="3024336"/>
          </a:xfrm>
        </p:spPr>
      </p:pic>
      <p:sp>
        <p:nvSpPr>
          <p:cNvPr id="9" name="TextovéPole 8"/>
          <p:cNvSpPr txBox="1"/>
          <p:nvPr/>
        </p:nvSpPr>
        <p:spPr>
          <a:xfrm>
            <a:off x="6588224" y="41490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P = M/162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67544" y="4005064"/>
            <a:ext cx="5328592" cy="19389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solidFill>
                  <a:srgbClr val="C00000"/>
                </a:solidFill>
                <a:latin typeface="Arial Black" pitchFamily="34" charset="0"/>
              </a:rPr>
              <a:t>M</a:t>
            </a:r>
            <a:r>
              <a:rPr lang="cs-CZ" sz="2400" b="1" baseline="-25000" dirty="0" err="1" smtClean="0">
                <a:solidFill>
                  <a:srgbClr val="C00000"/>
                </a:solidFill>
                <a:latin typeface="Arial Black" pitchFamily="34" charset="0"/>
              </a:rPr>
              <a:t>w</a:t>
            </a:r>
            <a: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  <a:t> (podle jiného zdroje)</a:t>
            </a:r>
          </a:p>
          <a:p>
            <a:endParaRPr lang="cs-CZ" sz="2400" b="1" dirty="0" smtClean="0">
              <a:solidFill>
                <a:srgbClr val="C00000"/>
              </a:solidFill>
            </a:endParaRPr>
          </a:p>
          <a:p>
            <a:r>
              <a:rPr lang="cs-CZ" sz="2400" b="1" dirty="0" smtClean="0">
                <a:solidFill>
                  <a:srgbClr val="C00000"/>
                </a:solidFill>
              </a:rPr>
              <a:t>Bavlna                     1,78 – 2,43 x 10</a:t>
            </a:r>
            <a:r>
              <a:rPr lang="cs-CZ" sz="2400" b="1" baseline="30000" dirty="0" smtClean="0">
                <a:solidFill>
                  <a:srgbClr val="C00000"/>
                </a:solidFill>
              </a:rPr>
              <a:t>6</a:t>
            </a:r>
          </a:p>
          <a:p>
            <a:r>
              <a:rPr lang="cs-CZ" sz="2400" b="1" dirty="0" smtClean="0">
                <a:solidFill>
                  <a:srgbClr val="C00000"/>
                </a:solidFill>
              </a:rPr>
              <a:t>Sulfitová buničina             0,60 x 10</a:t>
            </a:r>
            <a:r>
              <a:rPr lang="cs-CZ" sz="2400" b="1" baseline="30000" dirty="0" smtClean="0">
                <a:solidFill>
                  <a:srgbClr val="C00000"/>
                </a:solidFill>
              </a:rPr>
              <a:t>6</a:t>
            </a:r>
          </a:p>
          <a:p>
            <a:r>
              <a:rPr lang="cs-CZ" sz="2400" b="1" dirty="0" smtClean="0">
                <a:solidFill>
                  <a:srgbClr val="C00000"/>
                </a:solidFill>
              </a:rPr>
              <a:t>Viskózová vlákna              0,23 x 10</a:t>
            </a:r>
            <a:r>
              <a:rPr lang="cs-CZ" sz="2400" b="1" baseline="30000" dirty="0" smtClean="0">
                <a:solidFill>
                  <a:srgbClr val="C00000"/>
                </a:solidFill>
              </a:rPr>
              <a:t>6</a:t>
            </a:r>
            <a:endParaRPr lang="cs-CZ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Rozpustnost celulózy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31. 10. 2013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 8 2013 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457200" y="1052513"/>
          <a:ext cx="8229600" cy="503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ROZPOUŠTĚDLO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Rozpustnost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Průvodní děje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Voda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Nerozpustná 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Sorpce vody, bez změny polymeračního stupně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Roztoky některých anorganických solí (ZnCl</a:t>
                      </a:r>
                      <a:r>
                        <a:rPr lang="cs-CZ" b="1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, AlCl</a:t>
                      </a:r>
                      <a:r>
                        <a:rPr lang="cs-CZ" b="1" baseline="-250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, SnCl</a:t>
                      </a:r>
                      <a:r>
                        <a:rPr lang="cs-CZ" b="1" baseline="-250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 atd.)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Rozpustná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Částečná hydrolýza &gt; změny polymeračního stupně 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Minerální kyseliny (</a:t>
                      </a:r>
                      <a:r>
                        <a:rPr lang="cs-CZ" b="1" dirty="0" err="1" smtClean="0">
                          <a:solidFill>
                            <a:srgbClr val="FF0000"/>
                          </a:solidFill>
                        </a:rPr>
                        <a:t>HCl</a:t>
                      </a:r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, H</a:t>
                      </a:r>
                      <a:r>
                        <a:rPr lang="cs-CZ" b="1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SO</a:t>
                      </a:r>
                      <a:r>
                        <a:rPr lang="cs-CZ" b="1" baseline="-250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, H</a:t>
                      </a:r>
                      <a:r>
                        <a:rPr lang="cs-CZ" b="1" baseline="-250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PO</a:t>
                      </a:r>
                      <a:r>
                        <a:rPr lang="cs-CZ" b="1" baseline="-250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 atd.)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Rozpustná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Částečná hydrolýza &gt; změny polymeračního stupně 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smtClean="0">
                          <a:solidFill>
                            <a:srgbClr val="FF0000"/>
                          </a:solidFill>
                        </a:rPr>
                        <a:t>Hydroxidy  alkalických kovů</a:t>
                      </a:r>
                      <a:endParaRPr lang="cs-CZ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Rozpustná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Vznik alkoholátů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Aminové komplexy – </a:t>
                      </a:r>
                      <a:r>
                        <a:rPr lang="cs-CZ" b="1" dirty="0" err="1" smtClean="0">
                          <a:solidFill>
                            <a:srgbClr val="FF0000"/>
                          </a:solidFill>
                        </a:rPr>
                        <a:t>Schweitzerovo</a:t>
                      </a:r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 činidlo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Rozpustná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Vznik  komplexů mědi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FF0000"/>
                          </a:solidFill>
                        </a:rPr>
                        <a:t>Alkylaminy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Rozpustná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NEVÍM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5192</TotalTime>
  <Words>2216</Words>
  <Application>Microsoft Office PowerPoint</Application>
  <PresentationFormat>Předvádění na obrazovce (4:3)</PresentationFormat>
  <Paragraphs>463</Paragraphs>
  <Slides>50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1" baseType="lpstr">
      <vt:lpstr>Default Design</vt:lpstr>
      <vt:lpstr>PŘÍRODNÍ POLYMERY Polysacharidy II  CELULÓZA </vt:lpstr>
      <vt:lpstr>Snímek 2</vt:lpstr>
      <vt:lpstr>LITERATURA</vt:lpstr>
      <vt:lpstr>Snímek 4</vt:lpstr>
      <vt:lpstr>Snímek 5</vt:lpstr>
      <vt:lpstr>Chemie celulózy I</vt:lpstr>
      <vt:lpstr>Chemie celulózy II</vt:lpstr>
      <vt:lpstr>Chemie celulózy III</vt:lpstr>
      <vt:lpstr>Rozpustnost celulózy</vt:lpstr>
      <vt:lpstr>Rozpustnost celulózy ZÍSKANÉ DELIGNIFIKACÍ DŘEVA v 17,5 % NaOH ve vodě </vt:lpstr>
      <vt:lpstr>ŠKROB  versus CELULÓZA I</vt:lpstr>
      <vt:lpstr>Snímek 12</vt:lpstr>
      <vt:lpstr>Snímek 13</vt:lpstr>
      <vt:lpstr>Snímek 14</vt:lpstr>
      <vt:lpstr>Snímek 15</vt:lpstr>
      <vt:lpstr>Snímek 16</vt:lpstr>
      <vt:lpstr>Snímek 17</vt:lpstr>
      <vt:lpstr>Výskyt celulózy</vt:lpstr>
      <vt:lpstr>HLAVNÍ  průvodní látky celulózy</vt:lpstr>
      <vt:lpstr>Hemicelulózy – z čeho se skládají I</vt:lpstr>
      <vt:lpstr>Hemicelulózy – z čeho se skládají II</vt:lpstr>
      <vt:lpstr>Hemicelulózy – z čeho se skládají III</vt:lpstr>
      <vt:lpstr>Hemicelulózy</vt:lpstr>
      <vt:lpstr>Hemicelulózy</vt:lpstr>
      <vt:lpstr>Výroba celulózy I</vt:lpstr>
      <vt:lpstr>Výroba celulózy II</vt:lpstr>
      <vt:lpstr>Výroba celulózy III</vt:lpstr>
      <vt:lpstr>Výroba celulózy IV – ze dřeva</vt:lpstr>
      <vt:lpstr>Natronový postup s NaOH – ze dřeva</vt:lpstr>
      <vt:lpstr>Sulfitový postup – ze dřeva</vt:lpstr>
      <vt:lpstr>Sulfátový postup – ze dřeva</vt:lpstr>
      <vt:lpstr>Použití celulózy</vt:lpstr>
      <vt:lpstr>Od PAPYRUSU k papíru</vt:lpstr>
      <vt:lpstr>Výroba papíru</vt:lpstr>
      <vt:lpstr>Výroba papíru</vt:lpstr>
      <vt:lpstr>Snímek 36</vt:lpstr>
      <vt:lpstr>Výroba papíru</vt:lpstr>
      <vt:lpstr>Snímek 38</vt:lpstr>
      <vt:lpstr>Snímek 39</vt:lpstr>
      <vt:lpstr>Modifikace celulózy I</vt:lpstr>
      <vt:lpstr>Modifikace celulózy II</vt:lpstr>
      <vt:lpstr>Modifikace celulózy III</vt:lpstr>
      <vt:lpstr>Snímek 43</vt:lpstr>
      <vt:lpstr>Snímek 44</vt:lpstr>
      <vt:lpstr>Snímek 45</vt:lpstr>
      <vt:lpstr>Snímek 46</vt:lpstr>
      <vt:lpstr> Mikrokrystalická celulóza</vt:lpstr>
      <vt:lpstr>Nanocelulóza</vt:lpstr>
      <vt:lpstr>Nanocelulóza</vt:lpstr>
      <vt:lpstr>Celulózy v práci konzervátora a restaurátora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pospisil</cp:lastModifiedBy>
  <cp:revision>572</cp:revision>
  <dcterms:created xsi:type="dcterms:W3CDTF">2008-02-10T16:41:08Z</dcterms:created>
  <dcterms:modified xsi:type="dcterms:W3CDTF">2013-10-31T18:09:49Z</dcterms:modified>
</cp:coreProperties>
</file>