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474" r:id="rId3"/>
    <p:sldId id="470" r:id="rId4"/>
    <p:sldId id="475" r:id="rId5"/>
    <p:sldId id="476" r:id="rId6"/>
    <p:sldId id="477" r:id="rId7"/>
    <p:sldId id="478" r:id="rId8"/>
    <p:sldId id="479" r:id="rId9"/>
    <p:sldId id="480" r:id="rId10"/>
    <p:sldId id="481" r:id="rId11"/>
    <p:sldId id="482" r:id="rId12"/>
    <p:sldId id="483" r:id="rId13"/>
    <p:sldId id="484" r:id="rId14"/>
    <p:sldId id="485" r:id="rId15"/>
    <p:sldId id="486" r:id="rId16"/>
    <p:sldId id="487" r:id="rId17"/>
    <p:sldId id="488" r:id="rId18"/>
    <p:sldId id="489" r:id="rId19"/>
    <p:sldId id="490" r:id="rId20"/>
    <p:sldId id="491" r:id="rId21"/>
    <p:sldId id="492" r:id="rId22"/>
    <p:sldId id="495" r:id="rId23"/>
    <p:sldId id="494" r:id="rId24"/>
    <p:sldId id="493" r:id="rId25"/>
    <p:sldId id="496" r:id="rId26"/>
    <p:sldId id="497" r:id="rId27"/>
    <p:sldId id="498" r:id="rId28"/>
    <p:sldId id="499" r:id="rId29"/>
    <p:sldId id="500" r:id="rId30"/>
    <p:sldId id="501" r:id="rId31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0000"/>
    <a:srgbClr val="FFFF99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0" autoAdjust="0"/>
  </p:normalViewPr>
  <p:slideViewPr>
    <p:cSldViewPr>
      <p:cViewPr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4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PŘF MU  8 doplněk SEM různých papírů 2013 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712968" cy="4320480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CELULÓZA</a:t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5400" b="1" kern="1200" dirty="0" smtClean="0">
                <a:solidFill>
                  <a:srgbClr val="C00000"/>
                </a:solidFill>
                <a:latin typeface="Arial Black" pitchFamily="34" charset="0"/>
                <a:ea typeface="Times New Roman"/>
                <a:cs typeface="Times New Roman"/>
              </a:rPr>
              <a:t>DOPLNĚK 1</a:t>
            </a: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/>
            </a:r>
            <a:b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5400" b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SEM  různých papírů</a:t>
            </a:r>
            <a:r>
              <a:rPr lang="cs-CZ" sz="3200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cs-CZ" sz="3200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</a:rPr>
            </a:br>
            <a:endParaRPr lang="sk-SK" sz="4000" b="1" dirty="0" smtClean="0">
              <a:solidFill>
                <a:srgbClr val="0000FF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4653136"/>
            <a:ext cx="6400800" cy="1584176"/>
          </a:xfrm>
        </p:spPr>
        <p:txBody>
          <a:bodyPr/>
          <a:lstStyle/>
          <a:p>
            <a:pPr eaLnBrk="1" hangingPunct="1"/>
            <a:r>
              <a:rPr lang="cs-CZ" sz="2400" b="1" dirty="0" smtClean="0"/>
              <a:t>RNDr. Ladislav Pospíšil, CSc.</a:t>
            </a:r>
          </a:p>
          <a:p>
            <a:pPr eaLnBrk="1" hangingPunct="1"/>
            <a:r>
              <a:rPr lang="cs-CZ" sz="2400" b="1" dirty="0" smtClean="0"/>
              <a:t>POLYMER INSTITUTE BRNO </a:t>
            </a:r>
          </a:p>
          <a:p>
            <a:pPr eaLnBrk="1" hangingPunct="1"/>
            <a:r>
              <a:rPr lang="cs-CZ" sz="2400" b="1" dirty="0" smtClean="0"/>
              <a:t>spol. s r.o. </a:t>
            </a:r>
            <a:endParaRPr lang="sk-SK" sz="2400" b="1" dirty="0" smtClean="0">
              <a:solidFill>
                <a:srgbClr val="C00000"/>
              </a:solidFill>
            </a:endParaRP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23. 1. 2014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14" name="TextovéPole 13"/>
          <p:cNvSpPr txBox="1"/>
          <p:nvPr/>
        </p:nvSpPr>
        <p:spPr>
          <a:xfrm>
            <a:off x="251520" y="472514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šířky vláken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0" name="Obrázek 9" descr="2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92488" cy="3809110"/>
          </a:xfrm>
          <a:prstGeom prst="rect">
            <a:avLst/>
          </a:prstGeom>
        </p:spPr>
      </p:pic>
      <p:pic>
        <p:nvPicPr>
          <p:cNvPr id="11" name="Obrázek 10" descr="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9478" y="764704"/>
            <a:ext cx="4400921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sp>
        <p:nvSpPr>
          <p:cNvPr id="14" name="TextovéPole 13"/>
          <p:cNvSpPr txBox="1"/>
          <p:nvPr/>
        </p:nvSpPr>
        <p:spPr>
          <a:xfrm>
            <a:off x="251520" y="472514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šířky vláken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2" name="Obrázek 11" descr="2 5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9209" y="764704"/>
            <a:ext cx="4317885" cy="3744416"/>
          </a:xfrm>
          <a:prstGeom prst="rect">
            <a:avLst/>
          </a:prstGeom>
        </p:spPr>
      </p:pic>
      <p:pic>
        <p:nvPicPr>
          <p:cNvPr id="13" name="Obrázek 12" descr="2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713" y="764704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2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9478" y="764704"/>
            <a:ext cx="4400921" cy="381642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2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764704"/>
            <a:ext cx="4369171" cy="37888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5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552728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0" name="Obrázek 9" descr="2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92488" cy="380911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1_2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764704"/>
            <a:ext cx="4400922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laboratorní 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23528" y="5445224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z běžného laboratorního „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filtráku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“ v arších,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porezitu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neznám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3 1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836712"/>
            <a:ext cx="4400922" cy="3816424"/>
          </a:xfrm>
          <a:prstGeom prst="rect">
            <a:avLst/>
          </a:prstGeom>
        </p:spPr>
      </p:pic>
      <p:pic>
        <p:nvPicPr>
          <p:cNvPr id="14" name="Obrázek 13" descr="3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4314" y="836712"/>
            <a:ext cx="4400921" cy="3816424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179512" y="4725144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poměrně stejnoměrné šířky vláken a nepřítomnosti plniv a pojiv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laboratorní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2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373216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z běžného laboratorního „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filtráku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“ v arších,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porezitu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neznám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9" name="Obrázek 8" descr="3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692696"/>
            <a:ext cx="4400922" cy="3816424"/>
          </a:xfrm>
          <a:prstGeom prst="rect">
            <a:avLst/>
          </a:prstGeom>
        </p:spPr>
      </p:pic>
      <p:pic>
        <p:nvPicPr>
          <p:cNvPr id="10" name="Obrázek 9" descr="3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9220" y="692696"/>
            <a:ext cx="4400922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laboratorní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3_2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4400921" cy="3816424"/>
          </a:xfrm>
          <a:prstGeom prst="rect">
            <a:avLst/>
          </a:prstGeom>
        </p:spPr>
      </p:pic>
      <p:pic>
        <p:nvPicPr>
          <p:cNvPr id="14" name="Obrázek 13" descr="3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0201" y="692696"/>
            <a:ext cx="4400921" cy="381642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3528" y="5445224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z běžného laboratorního „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filtráku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“ v arších,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porezitu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neznám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laboratorní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24736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3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764704"/>
            <a:ext cx="4400921" cy="3816424"/>
          </a:xfrm>
          <a:prstGeom prst="rect">
            <a:avLst/>
          </a:prstGeom>
        </p:spPr>
      </p:pic>
      <p:pic>
        <p:nvPicPr>
          <p:cNvPr id="13" name="Obrázek 12" descr="3_2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0042" y="764704"/>
            <a:ext cx="4376454" cy="379520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3528" y="5445224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z běžného laboratorního „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filtráku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“ v arších,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porezitu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neznám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KÁVOVÝ 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23. 1. 2014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NEBĚLENÉ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79512" y="4725144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poměrně stejnoměrné šířky vláken a nepřítomnosti plniv a pojiv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4 1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400922" cy="3816424"/>
          </a:xfrm>
          <a:prstGeom prst="rect">
            <a:avLst/>
          </a:prstGeom>
        </p:spPr>
      </p:pic>
      <p:pic>
        <p:nvPicPr>
          <p:cNvPr id="12" name="Obrázek 11" descr="4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9478" y="764704"/>
            <a:ext cx="4400921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KÁVOVÝ 2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23. 1. 2014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NEBĚLENÉ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79512" y="4725144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poměrně stejnoměrné šířky vláken a nepřítomnosti plniv a pojiv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4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764704"/>
            <a:ext cx="4320481" cy="3746667"/>
          </a:xfrm>
          <a:prstGeom prst="rect">
            <a:avLst/>
          </a:prstGeom>
        </p:spPr>
      </p:pic>
      <p:pic>
        <p:nvPicPr>
          <p:cNvPr id="13" name="Obrázek 12" descr="4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3982" y="692696"/>
            <a:ext cx="4400922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203848" y="580526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4400" b="1" dirty="0" smtClean="0">
                <a:solidFill>
                  <a:srgbClr val="FF0000"/>
                </a:solidFill>
              </a:rPr>
              <a:t>PAPÍR</a:t>
            </a:r>
            <a:endParaRPr lang="cs-CZ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Plošný listový materiál s plošnou hmotností do 250 g/m</a:t>
            </a:r>
            <a:r>
              <a:rPr lang="cs-CZ" b="1" baseline="30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, složený z vláken a dalších přísad, které určují jeho specifikaci</a:t>
            </a:r>
          </a:p>
          <a:p>
            <a:r>
              <a:rPr lang="cs-CZ" sz="4400" b="1" dirty="0" smtClean="0">
                <a:solidFill>
                  <a:srgbClr val="0000FF"/>
                </a:solidFill>
              </a:rPr>
              <a:t>Kartón a lepenka &gt; 250 g/m</a:t>
            </a:r>
            <a:r>
              <a:rPr lang="cs-CZ" sz="4400" b="1" baseline="30000" dirty="0" smtClean="0">
                <a:solidFill>
                  <a:srgbClr val="0000FF"/>
                </a:solidFill>
              </a:rPr>
              <a:t>2</a:t>
            </a:r>
            <a:endParaRPr lang="cs-CZ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KÁVOVÝ 3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23. 1. 2014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NEBĚLENÉ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2" name="Obrázek 11" descr="4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9478" y="764704"/>
            <a:ext cx="4400921" cy="381642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4_2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764704"/>
            <a:ext cx="4358791" cy="377988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KÁVOVÝ 4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23. 1. 2014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NEBĚLENÉ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1" name="Obrázek 10" descr="4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764704"/>
            <a:ext cx="4392489" cy="380911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4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764704"/>
            <a:ext cx="4391227" cy="380801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ruční Velké Losiny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23. 1. 2014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9552" y="479715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Má to být směs BAVLNA - LEN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5 1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4320480" cy="3746666"/>
          </a:xfrm>
          <a:prstGeom prst="rect">
            <a:avLst/>
          </a:prstGeom>
        </p:spPr>
      </p:pic>
      <p:pic>
        <p:nvPicPr>
          <p:cNvPr id="14" name="Obrázek 13" descr="5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36712"/>
            <a:ext cx="4341276" cy="37647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ruční Velké Losiny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23. 1. 2014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9552" y="443711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Má to být směs BAVLNA – LEN, všimněte si dvou různých šířek vláken. </a:t>
            </a:r>
          </a:p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Všimněte si také pojiva, patrně škrob.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5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4317885" cy="3744416"/>
          </a:xfrm>
          <a:prstGeom prst="rect">
            <a:avLst/>
          </a:prstGeom>
        </p:spPr>
      </p:pic>
      <p:pic>
        <p:nvPicPr>
          <p:cNvPr id="12" name="Obrázek 11" descr="5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692696"/>
            <a:ext cx="4325058" cy="375063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ruční Velké Losiny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23. 1. 2014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467544" y="5805264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" name="Obrázek 13" descr="5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836712"/>
            <a:ext cx="4341276" cy="376470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67544" y="4653136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7" name="Obrázek 16" descr="5_2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836712"/>
            <a:ext cx="4317885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ruční Velké Losiny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23. 1. 2014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sp>
        <p:nvSpPr>
          <p:cNvPr id="16" name="TextovéPole 15"/>
          <p:cNvSpPr txBox="1"/>
          <p:nvPr/>
        </p:nvSpPr>
        <p:spPr>
          <a:xfrm>
            <a:off x="395536" y="55892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Papír z BĚLENÉ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9552" y="443711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Má to být směs BAVLNA – LEN, všimněte si dvou různých šířek vláken. </a:t>
            </a:r>
          </a:p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Všimněte si také pojiva, patrně škrob.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5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17885" cy="3744416"/>
          </a:xfrm>
          <a:prstGeom prst="rect">
            <a:avLst/>
          </a:prstGeom>
        </p:spPr>
      </p:pic>
      <p:pic>
        <p:nvPicPr>
          <p:cNvPr id="13" name="Obrázek 12" descr="5_2 1kx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1180" y="764704"/>
            <a:ext cx="4317886" cy="374441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filtrační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KÁVOVÝ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 X LABORATORNÍ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23. 1. 2014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pic>
        <p:nvPicPr>
          <p:cNvPr id="12" name="Obrázek 11" descr="4_2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391227" cy="3808017"/>
          </a:xfrm>
          <a:prstGeom prst="rect">
            <a:avLst/>
          </a:prstGeom>
        </p:spPr>
      </p:pic>
      <p:cxnSp>
        <p:nvCxnSpPr>
          <p:cNvPr id="14" name="Přímá spojovací šipka 13"/>
          <p:cNvCxnSpPr/>
          <p:nvPr/>
        </p:nvCxnSpPr>
        <p:spPr>
          <a:xfrm>
            <a:off x="3779912" y="548680"/>
            <a:ext cx="648072" cy="72008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 descr="3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764704"/>
            <a:ext cx="4369171" cy="3788890"/>
          </a:xfrm>
          <a:prstGeom prst="rect">
            <a:avLst/>
          </a:prstGeom>
        </p:spPr>
      </p:pic>
      <p:cxnSp>
        <p:nvCxnSpPr>
          <p:cNvPr id="18" name="Přímá spojovací šipka 17"/>
          <p:cNvCxnSpPr/>
          <p:nvPr/>
        </p:nvCxnSpPr>
        <p:spPr>
          <a:xfrm flipH="1">
            <a:off x="7020272" y="548680"/>
            <a:ext cx="72008" cy="57606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/>
          <p:cNvSpPr/>
          <p:nvPr/>
        </p:nvSpPr>
        <p:spPr>
          <a:xfrm>
            <a:off x="179512" y="4725144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si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RŮZNÉ POREZITY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křídový- ANALÝZA PLNIV přímo při snímkování SEM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pic>
        <p:nvPicPr>
          <p:cNvPr id="11" name="Obrázek 10" descr="ma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096" y="1700808"/>
            <a:ext cx="4447050" cy="4680520"/>
          </a:xfrm>
          <a:prstGeom prst="rect">
            <a:avLst/>
          </a:prstGeom>
        </p:spPr>
      </p:pic>
      <p:pic>
        <p:nvPicPr>
          <p:cNvPr id="14" name="Obrázek 13" descr="ED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00808"/>
            <a:ext cx="4429343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křídový- ANALÝZA PLNIV 2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sonda změřena na konkrétní objekt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pic>
        <p:nvPicPr>
          <p:cNvPr id="8" name="Obrázek 7" descr="Al(OH)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8532440" cy="437059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křídový- ANALÝZA PLNIV 3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 sonda změřena na 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konkrétní 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objekt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pic>
        <p:nvPicPr>
          <p:cNvPr id="10" name="Obrázek 9" descr="CaCO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916832"/>
            <a:ext cx="8244408" cy="42230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552728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400600"/>
          </a:xfrm>
        </p:spPr>
        <p:txBody>
          <a:bodyPr/>
          <a:lstStyle/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PAPÍR</a:t>
            </a:r>
          </a:p>
          <a:p>
            <a:pPr algn="just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Plošný listový materiál s plošnou hmotností do 250 g/m</a:t>
            </a:r>
            <a:r>
              <a:rPr lang="cs-CZ" sz="2400" b="1" baseline="30000" dirty="0" smtClean="0">
                <a:solidFill>
                  <a:srgbClr val="FF0000"/>
                </a:solidFill>
              </a:rPr>
              <a:t>2</a:t>
            </a:r>
            <a:r>
              <a:rPr lang="cs-CZ" sz="2400" b="1" dirty="0" smtClean="0">
                <a:solidFill>
                  <a:srgbClr val="FF0000"/>
                </a:solidFill>
              </a:rPr>
              <a:t>, složený z vláken a dalších přísad, které určují jeho specifikaci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8" name="Obrázek 7" descr="BUNIČINA 722px-Zellstoff_200_fach_Polfil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708920"/>
            <a:ext cx="3725934" cy="3096344"/>
          </a:xfrm>
          <a:prstGeom prst="rect">
            <a:avLst/>
          </a:prstGeom>
        </p:spPr>
      </p:pic>
      <p:pic>
        <p:nvPicPr>
          <p:cNvPr id="9" name="Obrázek 8" descr="800px-PaperAutofluoresc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276872"/>
            <a:ext cx="4320480" cy="324036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83568" y="587727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Buničina 200x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932040" y="57332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00FF"/>
                </a:solidFill>
              </a:rPr>
              <a:t>Papír  800x</a:t>
            </a:r>
            <a:endParaRPr lang="cs-CZ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křídový- ANALÝZA PLNIV 4</a:t>
            </a:r>
            <a:b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„projet“ celý snímek a spektra sumarizována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8" name="Obrázek 7" descr="spektrum ce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628800"/>
            <a:ext cx="8460432" cy="457044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283968" y="40050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Pokovení zlatem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4355976" y="4293096"/>
            <a:ext cx="216024" cy="1008112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331640" y="206084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Uhlík z celulózy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>
            <a:off x="1187624" y="2492896"/>
            <a:ext cx="504056" cy="648072"/>
          </a:xfrm>
          <a:prstGeom prst="straightConnector1">
            <a:avLst/>
          </a:prstGeom>
          <a:ln w="412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3923928" y="1700808"/>
            <a:ext cx="3456384" cy="193899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Papír je patrně plněn uhličitanem vápenatým a hydroxidem hlinitým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Snímkované druhy papíru</a:t>
            </a:r>
            <a:endParaRPr lang="cs-CZ" sz="2800" dirty="0"/>
          </a:p>
        </p:txBody>
      </p:sp>
      <p:sp>
        <p:nvSpPr>
          <p:cNvPr id="15" name="Zástupný symbol pro obsah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1 - </a:t>
            </a:r>
            <a:r>
              <a:rPr lang="cs-CZ" b="1" dirty="0" smtClean="0"/>
              <a:t>papír křídový</a:t>
            </a:r>
            <a:endParaRPr lang="cs-CZ" b="1" dirty="0" smtClean="0"/>
          </a:p>
          <a:p>
            <a:r>
              <a:rPr lang="cs-CZ" b="1" dirty="0" smtClean="0"/>
              <a:t>2 - </a:t>
            </a:r>
            <a:r>
              <a:rPr lang="cs-CZ" b="1" dirty="0" err="1" smtClean="0"/>
              <a:t>dřevovinový</a:t>
            </a:r>
            <a:r>
              <a:rPr lang="cs-CZ" b="1" dirty="0" smtClean="0"/>
              <a:t> </a:t>
            </a:r>
            <a:r>
              <a:rPr lang="cs-CZ" b="1" dirty="0" smtClean="0"/>
              <a:t>papír</a:t>
            </a:r>
          </a:p>
          <a:p>
            <a:r>
              <a:rPr lang="cs-CZ" b="1" dirty="0" smtClean="0"/>
              <a:t>3 - papír </a:t>
            </a:r>
            <a:r>
              <a:rPr lang="cs-CZ" b="1" dirty="0" smtClean="0"/>
              <a:t>filtrační</a:t>
            </a:r>
            <a:endParaRPr lang="cs-CZ" b="1" dirty="0" smtClean="0"/>
          </a:p>
          <a:p>
            <a:r>
              <a:rPr lang="cs-CZ" b="1" dirty="0" smtClean="0"/>
              <a:t>4 - papír </a:t>
            </a:r>
            <a:r>
              <a:rPr lang="cs-CZ" b="1" dirty="0" smtClean="0"/>
              <a:t>nebělený </a:t>
            </a:r>
            <a:r>
              <a:rPr lang="cs-CZ" b="1" dirty="0" smtClean="0"/>
              <a:t>(kávový flitr)</a:t>
            </a:r>
          </a:p>
          <a:p>
            <a:r>
              <a:rPr lang="cs-CZ" b="1" dirty="0" smtClean="0"/>
              <a:t>5 - </a:t>
            </a:r>
            <a:r>
              <a:rPr lang="cs-CZ" b="1" dirty="0" smtClean="0"/>
              <a:t>ruční </a:t>
            </a:r>
            <a:r>
              <a:rPr lang="cs-CZ" b="1" dirty="0" smtClean="0"/>
              <a:t>papír </a:t>
            </a:r>
            <a:r>
              <a:rPr lang="cs-CZ" b="1" dirty="0" smtClean="0"/>
              <a:t>Velké Losiny</a:t>
            </a:r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59832" y="594928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  <p:pic>
        <p:nvPicPr>
          <p:cNvPr id="9" name="Obrázek 8" descr="1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124744"/>
            <a:ext cx="4369169" cy="3788889"/>
          </a:xfrm>
          <a:prstGeom prst="rect">
            <a:avLst/>
          </a:prstGeom>
        </p:spPr>
      </p:pic>
      <p:pic>
        <p:nvPicPr>
          <p:cNvPr id="10" name="Obrázek 9" descr="1 1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24744"/>
            <a:ext cx="4317886" cy="374441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499992" y="508518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částic plniv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6552728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pic>
        <p:nvPicPr>
          <p:cNvPr id="8" name="Obrázek 7" descr="1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22495"/>
            <a:ext cx="4320480" cy="3746666"/>
          </a:xfrm>
          <a:prstGeom prst="rect">
            <a:avLst/>
          </a:prstGeom>
        </p:spPr>
      </p:pic>
      <p:pic>
        <p:nvPicPr>
          <p:cNvPr id="11" name="Obrázek 10" descr="1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124744"/>
            <a:ext cx="4317885" cy="3744416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499992" y="508518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částic plniv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4499992" y="508518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částic plniv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1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08720"/>
            <a:ext cx="4317886" cy="3744416"/>
          </a:xfrm>
          <a:prstGeom prst="rect">
            <a:avLst/>
          </a:prstGeom>
        </p:spPr>
      </p:pic>
      <p:pic>
        <p:nvPicPr>
          <p:cNvPr id="10" name="Obrázek 9" descr="1_2 1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908720"/>
            <a:ext cx="4369171" cy="378889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křídový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251520" y="4725144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zploštění vláken, patrně po kalandrování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Dvě různá místa vzorku a stejné zvětšení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1_2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4400921" cy="3816424"/>
          </a:xfrm>
          <a:prstGeom prst="rect">
            <a:avLst/>
          </a:prstGeom>
        </p:spPr>
      </p:pic>
      <p:pic>
        <p:nvPicPr>
          <p:cNvPr id="14" name="Obrázek 13" descr="1 25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36711"/>
            <a:ext cx="4386037" cy="38035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Papír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dřevovinový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23. 1. 2014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6696744" cy="47625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PŘF MU  8 doplněk SEM různých papírů 2013 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pic>
        <p:nvPicPr>
          <p:cNvPr id="12" name="Obrázek 11" descr="2 1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764704"/>
            <a:ext cx="4400922" cy="3816424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251520" y="4725144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Všimněte si tmavších míst, což je patrně velká částice DŘEVOVINY  pod vlákny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5" name="Obrázek 14" descr="2 8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764704"/>
            <a:ext cx="4392488" cy="3809111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95536" y="56612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Papír je ze slovníku vydaného v roce 1959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5284</TotalTime>
  <Words>1020</Words>
  <Application>Microsoft Office PowerPoint</Application>
  <PresentationFormat>Předvádění na obrazovce (4:3)</PresentationFormat>
  <Paragraphs>180</Paragraphs>
  <Slides>30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Default Design</vt:lpstr>
      <vt:lpstr>PŘÍRODNÍ POLYMERY CELULÓZA DOPLNĚK 1 SEM  různých papírů </vt:lpstr>
      <vt:lpstr>Výroba papíru</vt:lpstr>
      <vt:lpstr>Výroba papíru</vt:lpstr>
      <vt:lpstr>Snímkované druhy papíru</vt:lpstr>
      <vt:lpstr>Papír křídový 1</vt:lpstr>
      <vt:lpstr>Papír křídový 2</vt:lpstr>
      <vt:lpstr>Papír křídový 3</vt:lpstr>
      <vt:lpstr>Papír křídový 4</vt:lpstr>
      <vt:lpstr>Papír dřevovinový 1</vt:lpstr>
      <vt:lpstr>Papír dřevovinový 2</vt:lpstr>
      <vt:lpstr>Papír dřevovinový 3</vt:lpstr>
      <vt:lpstr>Papír dřevovinový 4</vt:lpstr>
      <vt:lpstr>Papír dřevovinový 5</vt:lpstr>
      <vt:lpstr>Papír filtrační laboratorní 1 </vt:lpstr>
      <vt:lpstr>Papír filtrační laboratorní 2 </vt:lpstr>
      <vt:lpstr>Papír filtrační laboratorní 3</vt:lpstr>
      <vt:lpstr>Papír filtrační laboratorní 4</vt:lpstr>
      <vt:lpstr>Papír filtrační KÁVOVÝ 1 </vt:lpstr>
      <vt:lpstr>Papír filtrační KÁVOVÝ 2 </vt:lpstr>
      <vt:lpstr>Papír filtrační KÁVOVÝ 3 </vt:lpstr>
      <vt:lpstr>Papír filtrační KÁVOVÝ 4 </vt:lpstr>
      <vt:lpstr>Papír ruční Velké Losiny 1</vt:lpstr>
      <vt:lpstr>Papír ruční Velké Losiny 2</vt:lpstr>
      <vt:lpstr>Papír ruční Velké Losiny 3</vt:lpstr>
      <vt:lpstr>Papír ruční Velké Losiny 4</vt:lpstr>
      <vt:lpstr>Papír filtrační KÁVOVÝ  X LABORATORNÍ </vt:lpstr>
      <vt:lpstr>Papír křídový- ANALÝZA PLNIV přímo při snímkování SEM 1</vt:lpstr>
      <vt:lpstr>Papír křídový- ANALÝZA PLNIV 2 sonda změřena na konkrétní objekt</vt:lpstr>
      <vt:lpstr>Papír křídový- ANALÝZA PLNIV 3  sonda změřena na konkrétní objekt</vt:lpstr>
      <vt:lpstr>Papír křídový- ANALÝZA PLNIV 4 „projet“ celý snímek a spektra sumarizována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pospisil</cp:lastModifiedBy>
  <cp:revision>585</cp:revision>
  <dcterms:created xsi:type="dcterms:W3CDTF">2008-02-10T16:41:08Z</dcterms:created>
  <dcterms:modified xsi:type="dcterms:W3CDTF">2014-01-23T17:37:21Z</dcterms:modified>
</cp:coreProperties>
</file>