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258" r:id="rId3"/>
    <p:sldId id="397" r:id="rId4"/>
    <p:sldId id="398" r:id="rId5"/>
    <p:sldId id="440" r:id="rId6"/>
    <p:sldId id="446" r:id="rId7"/>
    <p:sldId id="447" r:id="rId8"/>
    <p:sldId id="452" r:id="rId9"/>
    <p:sldId id="449" r:id="rId10"/>
    <p:sldId id="443" r:id="rId11"/>
    <p:sldId id="454" r:id="rId12"/>
    <p:sldId id="453" r:id="rId13"/>
    <p:sldId id="459" r:id="rId14"/>
    <p:sldId id="460" r:id="rId15"/>
    <p:sldId id="461" r:id="rId16"/>
    <p:sldId id="462" r:id="rId17"/>
    <p:sldId id="463" r:id="rId18"/>
    <p:sldId id="450" r:id="rId19"/>
    <p:sldId id="451" r:id="rId20"/>
    <p:sldId id="444" r:id="rId21"/>
    <p:sldId id="448" r:id="rId22"/>
    <p:sldId id="441" r:id="rId23"/>
    <p:sldId id="442" r:id="rId24"/>
    <p:sldId id="455" r:id="rId25"/>
    <p:sldId id="456" r:id="rId26"/>
    <p:sldId id="465" r:id="rId27"/>
    <p:sldId id="467" r:id="rId28"/>
    <p:sldId id="466" r:id="rId29"/>
    <p:sldId id="445" r:id="rId30"/>
    <p:sldId id="464" r:id="rId31"/>
    <p:sldId id="485" r:id="rId32"/>
    <p:sldId id="457" r:id="rId33"/>
    <p:sldId id="458" r:id="rId34"/>
    <p:sldId id="469" r:id="rId35"/>
    <p:sldId id="468" r:id="rId36"/>
    <p:sldId id="471" r:id="rId37"/>
    <p:sldId id="473" r:id="rId38"/>
    <p:sldId id="472" r:id="rId39"/>
    <p:sldId id="474" r:id="rId40"/>
    <p:sldId id="475" r:id="rId41"/>
    <p:sldId id="439" r:id="rId42"/>
    <p:sldId id="478" r:id="rId43"/>
    <p:sldId id="477" r:id="rId44"/>
    <p:sldId id="479" r:id="rId45"/>
    <p:sldId id="480" r:id="rId46"/>
    <p:sldId id="481" r:id="rId47"/>
    <p:sldId id="476" r:id="rId48"/>
    <p:sldId id="482" r:id="rId49"/>
    <p:sldId id="483" r:id="rId50"/>
    <p:sldId id="484" r:id="rId51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8000"/>
    <a:srgbClr val="0000FF"/>
    <a:srgbClr val="FF9900"/>
    <a:srgbClr val="FFFF00"/>
    <a:srgbClr val="FFFF99"/>
    <a:srgbClr val="DDDDD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90" autoAdjust="0"/>
  </p:normalViewPr>
  <p:slideViewPr>
    <p:cSldViewPr>
      <p:cViewPr>
        <p:scale>
          <a:sx n="100" d="100"/>
          <a:sy n="100" d="100"/>
        </p:scale>
        <p:origin x="-29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604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noProof="0" smtClean="0"/>
              <a:t>Click to edit Master text styles</a:t>
            </a:r>
          </a:p>
          <a:p>
            <a:pPr lvl="1"/>
            <a:r>
              <a:rPr lang="sk-SK" noProof="0" smtClean="0"/>
              <a:t>Second level</a:t>
            </a:r>
          </a:p>
          <a:p>
            <a:pPr lvl="2"/>
            <a:r>
              <a:rPr lang="sk-SK" noProof="0" smtClean="0"/>
              <a:t>Third level</a:t>
            </a:r>
          </a:p>
          <a:p>
            <a:pPr lvl="3"/>
            <a:r>
              <a:rPr lang="sk-SK" noProof="0" smtClean="0"/>
              <a:t>Fourth level</a:t>
            </a:r>
          </a:p>
          <a:p>
            <a:pPr lvl="4"/>
            <a:r>
              <a:rPr lang="sk-SK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AA020E8-AC26-45A2-8DDA-4796D5812D2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7. 11. 2013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9 2013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159F9-13B7-4B9F-BAF9-1E91E2B4D07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7. 11. 2013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9 2013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AE0EF-75A2-445F-BA42-21AAA1105D5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7. 11. 2013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9 2013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D0A45-28A5-461E-8B92-945FC723D89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7. 11. 2013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9 2013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F317E-C5B4-4DAB-9674-AFCC279BEA9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7. 11. 2013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9 2013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1B0DE-FA74-4AFF-A5C7-1440790630E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7. 11. 2013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9 2013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F162C-1DBC-4BD0-B3FA-CB1FC3ECB06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7. 11. 2013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9 2013 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68248-660C-447C-855D-37CBFB62877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7. 11. 2013</a:t>
            </a:r>
            <a:endParaRPr 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9 2013 </a:t>
            </a:r>
            <a:endParaRPr 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A1800-BFC7-4E22-8964-B8A4E143B63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7. 11. 2013</a:t>
            </a:r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9 2013 </a:t>
            </a:r>
            <a:endParaRPr 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865BE-C659-4ABD-A817-DED046766B3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7. 11. 2013</a:t>
            </a:r>
            <a:endParaRPr 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9 2013 </a:t>
            </a:r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AE1EA-64DE-4526-BF42-981E8B573A5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7. 11. 2013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9 2013 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294A2-FC15-4664-8301-AA3F984E846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7. 11. 2013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9 2013 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01612-7D2C-4A80-B82F-FB90E81E0EC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cs-CZ" smtClean="0"/>
              <a:t>7. 11. 2013</a:t>
            </a:r>
            <a:endParaRPr 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pl-PL" smtClean="0"/>
              <a:t>PŘÍRODNÍ POLYMERY PŘF MU  9 2013 </a:t>
            </a:r>
            <a:endParaRPr 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5CD623B-DDD8-4A6A-9C50-793E8D3E8A3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Asparagin" TargetMode="External"/><Relationship Id="rId13" Type="http://schemas.openxmlformats.org/officeDocument/2006/relationships/hyperlink" Target="http://cs.wikipedia.org/wiki/Histidin" TargetMode="External"/><Relationship Id="rId18" Type="http://schemas.openxmlformats.org/officeDocument/2006/relationships/hyperlink" Target="http://cs.wikipedia.org/wiki/Tryptofan" TargetMode="External"/><Relationship Id="rId3" Type="http://schemas.openxmlformats.org/officeDocument/2006/relationships/hyperlink" Target="http://cs.wikipedia.org/wiki/Alanin" TargetMode="External"/><Relationship Id="rId7" Type="http://schemas.openxmlformats.org/officeDocument/2006/relationships/hyperlink" Target="http://cs.wikipedia.org/wiki/Kyselina_asparagov%C3%A1" TargetMode="External"/><Relationship Id="rId12" Type="http://schemas.openxmlformats.org/officeDocument/2006/relationships/hyperlink" Target="http://cs.wikipedia.org/wiki/Lysin" TargetMode="External"/><Relationship Id="rId17" Type="http://schemas.openxmlformats.org/officeDocument/2006/relationships/hyperlink" Target="http://cs.wikipedia.org/wiki/Tyrozin" TargetMode="External"/><Relationship Id="rId2" Type="http://schemas.openxmlformats.org/officeDocument/2006/relationships/hyperlink" Target="http://cs.wikipedia.org/wiki/Glycin" TargetMode="External"/><Relationship Id="rId16" Type="http://schemas.openxmlformats.org/officeDocument/2006/relationships/hyperlink" Target="http://cs.wikipedia.org/wiki/Threonin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iki/Isoleucin" TargetMode="External"/><Relationship Id="rId11" Type="http://schemas.openxmlformats.org/officeDocument/2006/relationships/hyperlink" Target="http://cs.wikipedia.org/wiki/Arginin" TargetMode="External"/><Relationship Id="rId5" Type="http://schemas.openxmlformats.org/officeDocument/2006/relationships/hyperlink" Target="http://cs.wikipedia.org/wiki/Leucin" TargetMode="External"/><Relationship Id="rId15" Type="http://schemas.openxmlformats.org/officeDocument/2006/relationships/hyperlink" Target="http://cs.wikipedia.org/wiki/Serin" TargetMode="External"/><Relationship Id="rId10" Type="http://schemas.openxmlformats.org/officeDocument/2006/relationships/hyperlink" Target="http://cs.wikipedia.org/wiki/Glutamin" TargetMode="External"/><Relationship Id="rId4" Type="http://schemas.openxmlformats.org/officeDocument/2006/relationships/hyperlink" Target="http://cs.wikipedia.org/wiki/Valin" TargetMode="External"/><Relationship Id="rId9" Type="http://schemas.openxmlformats.org/officeDocument/2006/relationships/hyperlink" Target="http://cs.wikipedia.org/wiki/Kyselina_glutamov%C3%A1" TargetMode="External"/><Relationship Id="rId14" Type="http://schemas.openxmlformats.org/officeDocument/2006/relationships/hyperlink" Target="http://cs.wikipedia.org/wiki/Fenylalanin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Pyrolysin" TargetMode="External"/><Relationship Id="rId13" Type="http://schemas.openxmlformats.org/officeDocument/2006/relationships/hyperlink" Target="http://cs.wikipedia.org/wiki/Ribozom" TargetMode="External"/><Relationship Id="rId3" Type="http://schemas.openxmlformats.org/officeDocument/2006/relationships/hyperlink" Target="http://cs.wikipedia.org/wiki/Cystein" TargetMode="External"/><Relationship Id="rId7" Type="http://schemas.openxmlformats.org/officeDocument/2006/relationships/hyperlink" Target="http://cs.wikipedia.org/wiki/Aminokyseliny" TargetMode="External"/><Relationship Id="rId12" Type="http://schemas.openxmlformats.org/officeDocument/2006/relationships/hyperlink" Target="http://cs.wikipedia.org/wiki/Mitochondrie" TargetMode="External"/><Relationship Id="rId2" Type="http://schemas.openxmlformats.org/officeDocument/2006/relationships/hyperlink" Target="http://cs.wikipedia.org/wiki/Methionin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iki/Glutathion_peroxid%C3%A1za" TargetMode="External"/><Relationship Id="rId11" Type="http://schemas.openxmlformats.org/officeDocument/2006/relationships/hyperlink" Target="http://cs.wikipedia.org/wiki/Plastid" TargetMode="External"/><Relationship Id="rId5" Type="http://schemas.openxmlformats.org/officeDocument/2006/relationships/hyperlink" Target="http://cs.wikipedia.org/wiki/Selenocystein" TargetMode="External"/><Relationship Id="rId10" Type="http://schemas.openxmlformats.org/officeDocument/2006/relationships/hyperlink" Target="http://cs.wikipedia.org/wiki/Translace" TargetMode="External"/><Relationship Id="rId4" Type="http://schemas.openxmlformats.org/officeDocument/2006/relationships/hyperlink" Target="http://cs.wikipedia.org/wiki/Prolin" TargetMode="External"/><Relationship Id="rId9" Type="http://schemas.openxmlformats.org/officeDocument/2006/relationships/hyperlink" Target="http://cs.wikipedia.org/wiki/N-formylmethionin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://cs.wikipedia.org/wiki/Alanin" TargetMode="External"/><Relationship Id="rId7" Type="http://schemas.openxmlformats.org/officeDocument/2006/relationships/image" Target="../media/image8.png"/><Relationship Id="rId2" Type="http://schemas.openxmlformats.org/officeDocument/2006/relationships/hyperlink" Target="http://cs.wikipedia.org/wiki/Glycin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iki/Isoleucin" TargetMode="External"/><Relationship Id="rId11" Type="http://schemas.openxmlformats.org/officeDocument/2006/relationships/image" Target="../media/image12.png"/><Relationship Id="rId5" Type="http://schemas.openxmlformats.org/officeDocument/2006/relationships/hyperlink" Target="http://cs.wikipedia.org/wiki/Leucin" TargetMode="External"/><Relationship Id="rId10" Type="http://schemas.openxmlformats.org/officeDocument/2006/relationships/image" Target="../media/image11.png"/><Relationship Id="rId4" Type="http://schemas.openxmlformats.org/officeDocument/2006/relationships/hyperlink" Target="http://cs.wikipedia.org/wiki/Valin" TargetMode="External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://cs.wikipedia.org/wiki/Tyrosin" TargetMode="External"/><Relationship Id="rId7" Type="http://schemas.openxmlformats.org/officeDocument/2006/relationships/image" Target="../media/image14.png"/><Relationship Id="rId2" Type="http://schemas.openxmlformats.org/officeDocument/2006/relationships/hyperlink" Target="http://cs.wikipedia.org/wiki/Threonin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hyperlink" Target="http://cs.wikipedia.org/wiki/Cystein" TargetMode="External"/><Relationship Id="rId4" Type="http://schemas.openxmlformats.org/officeDocument/2006/relationships/hyperlink" Target="http://cs.wikipedia.org/wiki/Methionin" TargetMode="External"/><Relationship Id="rId9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://cs.wikipedia.org/wiki/Kyselina_asparagov%C3%A1" TargetMode="External"/><Relationship Id="rId7" Type="http://schemas.openxmlformats.org/officeDocument/2006/relationships/image" Target="../media/image17.png"/><Relationship Id="rId2" Type="http://schemas.openxmlformats.org/officeDocument/2006/relationships/hyperlink" Target="http://cs.wikipedia.org/wiki/Lysin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iki/Glutamin" TargetMode="External"/><Relationship Id="rId5" Type="http://schemas.openxmlformats.org/officeDocument/2006/relationships/hyperlink" Target="http://cs.wikipedia.org/wiki/Kyselina_glutamov%C3%A1" TargetMode="External"/><Relationship Id="rId10" Type="http://schemas.openxmlformats.org/officeDocument/2006/relationships/image" Target="../media/image20.png"/><Relationship Id="rId4" Type="http://schemas.openxmlformats.org/officeDocument/2006/relationships/hyperlink" Target="http://cs.wikipedia.org/wiki/Asparagin" TargetMode="External"/><Relationship Id="rId9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http://cs.wikipedia.org/wiki/Histidin" TargetMode="External"/><Relationship Id="rId7" Type="http://schemas.openxmlformats.org/officeDocument/2006/relationships/image" Target="../media/image21.png"/><Relationship Id="rId2" Type="http://schemas.openxmlformats.org/officeDocument/2006/relationships/hyperlink" Target="http://cs.wikipedia.org/wiki/Arginin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iki/Prolin" TargetMode="External"/><Relationship Id="rId11" Type="http://schemas.openxmlformats.org/officeDocument/2006/relationships/image" Target="../media/image25.png"/><Relationship Id="rId5" Type="http://schemas.openxmlformats.org/officeDocument/2006/relationships/hyperlink" Target="http://cs.wikipedia.org/wiki/Tryptofan" TargetMode="External"/><Relationship Id="rId10" Type="http://schemas.openxmlformats.org/officeDocument/2006/relationships/image" Target="../media/image24.png"/><Relationship Id="rId4" Type="http://schemas.openxmlformats.org/officeDocument/2006/relationships/hyperlink" Target="http://cs.wikipedia.org/wiki/Fenylalanin" TargetMode="External"/><Relationship Id="rId9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hyperlink" Target="http://cs.wikipedia.org/wiki/Pyrolysin" TargetMode="External"/><Relationship Id="rId7" Type="http://schemas.openxmlformats.org/officeDocument/2006/relationships/image" Target="../media/image27.png"/><Relationship Id="rId2" Type="http://schemas.openxmlformats.org/officeDocument/2006/relationships/hyperlink" Target="http://cs.wikipedia.org/wiki/Selenocystein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hyperlink" Target="http://cs.wikipedia.org/wiki/N-formylmethionin" TargetMode="External"/><Relationship Id="rId4" Type="http://schemas.openxmlformats.org/officeDocument/2006/relationships/hyperlink" Target="http://cs.wikipedia.org/wiki/Serin" TargetMode="External"/><Relationship Id="rId9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Disociace" TargetMode="External"/><Relationship Id="rId3" Type="http://schemas.openxmlformats.org/officeDocument/2006/relationships/hyperlink" Target="http://en.wikipedia.org/wiki/Amine" TargetMode="External"/><Relationship Id="rId7" Type="http://schemas.openxmlformats.org/officeDocument/2006/relationships/hyperlink" Target="http://en.wikipedia.org/wiki/Isoelectric_point" TargetMode="External"/><Relationship Id="rId2" Type="http://schemas.openxmlformats.org/officeDocument/2006/relationships/hyperlink" Target="http://en.wikipedia.org/wiki/Amino_acid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en.wikipedia.org/wiki/PKa" TargetMode="External"/><Relationship Id="rId5" Type="http://schemas.openxmlformats.org/officeDocument/2006/relationships/hyperlink" Target="http://en.wikipedia.org/wiki/Mean" TargetMode="External"/><Relationship Id="rId4" Type="http://schemas.openxmlformats.org/officeDocument/2006/relationships/hyperlink" Target="http://en.wikipedia.org/wiki/Carboxyl" TargetMode="External"/><Relationship Id="rId9" Type="http://schemas.openxmlformats.org/officeDocument/2006/relationships/hyperlink" Target="http://cs.wikipedia.org/wiki/PH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Lysine" TargetMode="External"/><Relationship Id="rId13" Type="http://schemas.openxmlformats.org/officeDocument/2006/relationships/hyperlink" Target="http://en.wikipedia.org/wiki/Glutamic_acid" TargetMode="External"/><Relationship Id="rId18" Type="http://schemas.openxmlformats.org/officeDocument/2006/relationships/hyperlink" Target="http://en.wikipedia.org/wiki/Valine" TargetMode="External"/><Relationship Id="rId26" Type="http://schemas.openxmlformats.org/officeDocument/2006/relationships/hyperlink" Target="http://en.wikipedia.org/wiki/Biosynthesis" TargetMode="External"/><Relationship Id="rId3" Type="http://schemas.openxmlformats.org/officeDocument/2006/relationships/hyperlink" Target="http://en.wikipedia.org/wiki/Alanine" TargetMode="External"/><Relationship Id="rId21" Type="http://schemas.openxmlformats.org/officeDocument/2006/relationships/hyperlink" Target="http://en.wikipedia.org/wiki/Selenocysteine" TargetMode="External"/><Relationship Id="rId7" Type="http://schemas.openxmlformats.org/officeDocument/2006/relationships/hyperlink" Target="http://en.wikipedia.org/wiki/Asparagine" TargetMode="External"/><Relationship Id="rId12" Type="http://schemas.openxmlformats.org/officeDocument/2006/relationships/hyperlink" Target="http://en.wikipedia.org/wiki/Phenylalanine" TargetMode="External"/><Relationship Id="rId17" Type="http://schemas.openxmlformats.org/officeDocument/2006/relationships/hyperlink" Target="http://en.wikipedia.org/wiki/Glycine" TargetMode="External"/><Relationship Id="rId25" Type="http://schemas.openxmlformats.org/officeDocument/2006/relationships/hyperlink" Target="http://en.wikipedia.org/wiki/Human_body" TargetMode="External"/><Relationship Id="rId2" Type="http://schemas.openxmlformats.org/officeDocument/2006/relationships/hyperlink" Target="http://en.wikipedia.org/wiki/Histidine" TargetMode="External"/><Relationship Id="rId16" Type="http://schemas.openxmlformats.org/officeDocument/2006/relationships/hyperlink" Target="http://en.wikipedia.org/wiki/Tryptophan" TargetMode="External"/><Relationship Id="rId20" Type="http://schemas.openxmlformats.org/officeDocument/2006/relationships/hyperlink" Target="http://en.wikipedia.org/wiki/Proline" TargetMode="External"/><Relationship Id="rId29" Type="http://schemas.openxmlformats.org/officeDocument/2006/relationships/hyperlink" Target="http://en.wikipedia.org/wiki/Taurine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en.wikipedia.org/wiki/Leucine" TargetMode="External"/><Relationship Id="rId11" Type="http://schemas.openxmlformats.org/officeDocument/2006/relationships/hyperlink" Target="http://en.wikipedia.org/wiki/Cysteine" TargetMode="External"/><Relationship Id="rId24" Type="http://schemas.openxmlformats.org/officeDocument/2006/relationships/hyperlink" Target="http://en.wikipedia.org/wiki/Essential_amino_acid" TargetMode="External"/><Relationship Id="rId5" Type="http://schemas.openxmlformats.org/officeDocument/2006/relationships/hyperlink" Target="http://en.wikipedia.org/wiki/Arginine" TargetMode="External"/><Relationship Id="rId15" Type="http://schemas.openxmlformats.org/officeDocument/2006/relationships/hyperlink" Target="http://en.wikipedia.org/wiki/Glutamine" TargetMode="External"/><Relationship Id="rId23" Type="http://schemas.openxmlformats.org/officeDocument/2006/relationships/hyperlink" Target="http://en.wikipedia.org/wiki/Tyrosine" TargetMode="External"/><Relationship Id="rId28" Type="http://schemas.openxmlformats.org/officeDocument/2006/relationships/hyperlink" Target="http://en.wikipedia.org/wiki/Amino_acid" TargetMode="External"/><Relationship Id="rId10" Type="http://schemas.openxmlformats.org/officeDocument/2006/relationships/hyperlink" Target="http://en.wikipedia.org/wiki/Methionine" TargetMode="External"/><Relationship Id="rId19" Type="http://schemas.openxmlformats.org/officeDocument/2006/relationships/hyperlink" Target="http://en.wikipedia.org/wiki/Ornithine" TargetMode="External"/><Relationship Id="rId4" Type="http://schemas.openxmlformats.org/officeDocument/2006/relationships/hyperlink" Target="http://en.wikipedia.org/wiki/Isoleucine" TargetMode="External"/><Relationship Id="rId9" Type="http://schemas.openxmlformats.org/officeDocument/2006/relationships/hyperlink" Target="http://en.wikipedia.org/wiki/Aspartic_acid" TargetMode="External"/><Relationship Id="rId14" Type="http://schemas.openxmlformats.org/officeDocument/2006/relationships/hyperlink" Target="http://en.wikipedia.org/wiki/Threonine" TargetMode="External"/><Relationship Id="rId22" Type="http://schemas.openxmlformats.org/officeDocument/2006/relationships/hyperlink" Target="http://en.wikipedia.org/wiki/Serine" TargetMode="External"/><Relationship Id="rId27" Type="http://schemas.openxmlformats.org/officeDocument/2006/relationships/hyperlink" Target="http://en.wikipedia.org/wiki/Chemical_compound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Serin" TargetMode="External"/><Relationship Id="rId3" Type="http://schemas.openxmlformats.org/officeDocument/2006/relationships/image" Target="../media/image20.png"/><Relationship Id="rId7" Type="http://schemas.openxmlformats.org/officeDocument/2006/relationships/image" Target="../media/image29.png"/><Relationship Id="rId2" Type="http://schemas.openxmlformats.org/officeDocument/2006/relationships/hyperlink" Target="http://cs.wikipedia.org/wiki/Kyselina_glutamov%C3%A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25.png"/><Relationship Id="rId4" Type="http://schemas.openxmlformats.org/officeDocument/2006/relationships/hyperlink" Target="http://cs.wikipedia.org/wiki/Prolin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0.png"/><Relationship Id="rId7" Type="http://schemas.openxmlformats.org/officeDocument/2006/relationships/hyperlink" Target="http://cs.wikipedia.org/wiki/Leucin" TargetMode="External"/><Relationship Id="rId2" Type="http://schemas.openxmlformats.org/officeDocument/2006/relationships/hyperlink" Target="http://cs.wikipedia.org/wiki/Kyselina_glutamov%C3%A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://cs.wikipedia.org/wiki/Serin" TargetMode="External"/><Relationship Id="rId4" Type="http://schemas.openxmlformats.org/officeDocument/2006/relationships/image" Target="../media/image29.png"/><Relationship Id="rId9" Type="http://schemas.openxmlformats.org/officeDocument/2006/relationships/hyperlink" Target="http://cs.wikipedia.org/wiki/Glycin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Teplota_t%C3%A1n%C3%AD" TargetMode="External"/><Relationship Id="rId3" Type="http://schemas.openxmlformats.org/officeDocument/2006/relationships/hyperlink" Target="http://cs.wikipedia.org/wiki/Chemick%C3%BD_n%C3%A1zev" TargetMode="External"/><Relationship Id="rId7" Type="http://schemas.openxmlformats.org/officeDocument/2006/relationships/hyperlink" Target="http://cs.wikipedia.org/wiki/Mol%C3%A1rn%C3%AD_hmotnost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iki/Krystalick%C3%A1_l%C3%A1tka" TargetMode="External"/><Relationship Id="rId5" Type="http://schemas.openxmlformats.org/officeDocument/2006/relationships/hyperlink" Target="http://cs.wikipedia.org/wiki/Registra%C4%8Dn%C3%AD_%C4%8D%C3%ADslo_CAS" TargetMode="External"/><Relationship Id="rId4" Type="http://schemas.openxmlformats.org/officeDocument/2006/relationships/hyperlink" Target="http://cs.wikipedia.org/wiki/Chemick%C3%BD_vzorec" TargetMode="External"/><Relationship Id="rId9" Type="http://schemas.openxmlformats.org/officeDocument/2006/relationships/hyperlink" Target="http://cs.wikipedia.org/wiki/Rozpustnost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Fosfor" TargetMode="External"/><Relationship Id="rId13" Type="http://schemas.openxmlformats.org/officeDocument/2006/relationships/hyperlink" Target="http://cs.wikipedia.org/wiki/Akn%C3%A9" TargetMode="External"/><Relationship Id="rId3" Type="http://schemas.openxmlformats.org/officeDocument/2006/relationships/hyperlink" Target="http://cs.wikipedia.org/wiki/Ml%C3%A9ko" TargetMode="External"/><Relationship Id="rId7" Type="http://schemas.openxmlformats.org/officeDocument/2006/relationships/hyperlink" Target="http://cs.wikipedia.org/wiki/Ho%C5%99%C4%8D%C3%ADk" TargetMode="External"/><Relationship Id="rId12" Type="http://schemas.openxmlformats.org/officeDocument/2006/relationships/hyperlink" Target="http://cs.wikipedia.org/wiki/Zinek" TargetMode="External"/><Relationship Id="rId2" Type="http://schemas.openxmlformats.org/officeDocument/2006/relationships/hyperlink" Target="http://cs.wikipedia.org/wiki/Tekutin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S%C3%BDr" TargetMode="External"/><Relationship Id="rId11" Type="http://schemas.openxmlformats.org/officeDocument/2006/relationships/hyperlink" Target="http://cs.wikipedia.org/wiki/Sod%C3%ADk" TargetMode="External"/><Relationship Id="rId5" Type="http://schemas.openxmlformats.org/officeDocument/2006/relationships/hyperlink" Target="http://cs.wikipedia.org/wiki/Tvaroh" TargetMode="External"/><Relationship Id="rId10" Type="http://schemas.openxmlformats.org/officeDocument/2006/relationships/hyperlink" Target="http://cs.wikipedia.org/wiki/Drasl%C3%ADk" TargetMode="External"/><Relationship Id="rId4" Type="http://schemas.openxmlformats.org/officeDocument/2006/relationships/hyperlink" Target="http://cs.wikipedia.org/wiki/Kasein" TargetMode="External"/><Relationship Id="rId9" Type="http://schemas.openxmlformats.org/officeDocument/2006/relationships/hyperlink" Target="http://cs.wikipedia.org/wiki/V%C3%A1pn%C3%ADk" TargetMode="External"/><Relationship Id="rId14" Type="http://schemas.openxmlformats.org/officeDocument/2006/relationships/hyperlink" Target="http://cs.wikipedia.org/wiki/PH" TargetMode="Externa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Bovine_serum_albumin" TargetMode="External"/><Relationship Id="rId13" Type="http://schemas.openxmlformats.org/officeDocument/2006/relationships/hyperlink" Target="http://en.wikipedia.org/wiki/Cow" TargetMode="External"/><Relationship Id="rId18" Type="http://schemas.openxmlformats.org/officeDocument/2006/relationships/hyperlink" Target="http://en.wikipedia.org/wiki/Mammal" TargetMode="External"/><Relationship Id="rId3" Type="http://schemas.openxmlformats.org/officeDocument/2006/relationships/hyperlink" Target="http://en.wikipedia.org/wiki/Whey" TargetMode="External"/><Relationship Id="rId21" Type="http://schemas.openxmlformats.org/officeDocument/2006/relationships/hyperlink" Target="http://en.wikipedia.org/wiki/Bacterium" TargetMode="External"/><Relationship Id="rId7" Type="http://schemas.openxmlformats.org/officeDocument/2006/relationships/hyperlink" Target="http://en.wikipedia.org/wiki/Alpha-lactalbumin" TargetMode="External"/><Relationship Id="rId12" Type="http://schemas.openxmlformats.org/officeDocument/2006/relationships/hyperlink" Target="http://en.wikipedia.org/wiki/Whey_protein" TargetMode="External"/><Relationship Id="rId17" Type="http://schemas.openxmlformats.org/officeDocument/2006/relationships/hyperlink" Target="http://en.wikipedia.org/wiki/Plasma_protein" TargetMode="External"/><Relationship Id="rId2" Type="http://schemas.openxmlformats.org/officeDocument/2006/relationships/hyperlink" Target="http://en.wikipedia.org/wiki/Globular_protein" TargetMode="External"/><Relationship Id="rId16" Type="http://schemas.openxmlformats.org/officeDocument/2006/relationships/hyperlink" Target="http://en.wikipedia.org/wiki/Protein" TargetMode="External"/><Relationship Id="rId20" Type="http://schemas.openxmlformats.org/officeDocument/2006/relationships/hyperlink" Target="http://en.wikipedia.org/wiki/Immune_syste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Beta-lactoglobulin" TargetMode="External"/><Relationship Id="rId11" Type="http://schemas.openxmlformats.org/officeDocument/2006/relationships/hyperlink" Target="http://en.wikipedia.org/wiki/PH" TargetMode="External"/><Relationship Id="rId5" Type="http://schemas.openxmlformats.org/officeDocument/2006/relationships/hyperlink" Target="http://en.wikipedia.org/wiki/Milk" TargetMode="External"/><Relationship Id="rId15" Type="http://schemas.openxmlformats.org/officeDocument/2006/relationships/hyperlink" Target="http://en.wikipedia.org/wiki/Brain_function" TargetMode="External"/><Relationship Id="rId10" Type="http://schemas.openxmlformats.org/officeDocument/2006/relationships/hyperlink" Target="http://en.wikipedia.org/wiki/Immunoglobulins" TargetMode="External"/><Relationship Id="rId19" Type="http://schemas.openxmlformats.org/officeDocument/2006/relationships/hyperlink" Target="http://en.wikipedia.org/wiki/B_cell" TargetMode="External"/><Relationship Id="rId4" Type="http://schemas.openxmlformats.org/officeDocument/2006/relationships/hyperlink" Target="http://en.wikipedia.org/wiki/Cheese" TargetMode="External"/><Relationship Id="rId9" Type="http://schemas.openxmlformats.org/officeDocument/2006/relationships/hyperlink" Target="http://en.wikipedia.org/wiki/Serum_albumin" TargetMode="External"/><Relationship Id="rId14" Type="http://schemas.openxmlformats.org/officeDocument/2006/relationships/hyperlink" Target="http://en.wikipedia.org/wiki/Sheep" TargetMode="External"/><Relationship Id="rId22" Type="http://schemas.openxmlformats.org/officeDocument/2006/relationships/hyperlink" Target="http://en.wikipedia.org/wiki/Virus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Pyrolysin" TargetMode="External"/><Relationship Id="rId3" Type="http://schemas.openxmlformats.org/officeDocument/2006/relationships/hyperlink" Target="http://cs.wikipedia.org/wiki/Voda" TargetMode="External"/><Relationship Id="rId7" Type="http://schemas.openxmlformats.org/officeDocument/2006/relationships/hyperlink" Target="http://cs.wikipedia.org/wiki/Selenocystein" TargetMode="External"/><Relationship Id="rId2" Type="http://schemas.openxmlformats.org/officeDocument/2006/relationships/hyperlink" Target="http://cs.wikipedia.org/wiki/Peptidov%C3%A1_vazb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/index.php?title=Iminokyselina&amp;action=edit&amp;redlink=1" TargetMode="External"/><Relationship Id="rId5" Type="http://schemas.openxmlformats.org/officeDocument/2006/relationships/hyperlink" Target="http://cs.wikipedia.org/wiki/B%C3%ADlkovina" TargetMode="External"/><Relationship Id="rId10" Type="http://schemas.openxmlformats.org/officeDocument/2006/relationships/hyperlink" Target="http://cs.wikipedia.org/wiki/Methionin" TargetMode="External"/><Relationship Id="rId4" Type="http://schemas.openxmlformats.org/officeDocument/2006/relationships/hyperlink" Target="http://cs.wikipedia.org/wiki/Peptid" TargetMode="External"/><Relationship Id="rId9" Type="http://schemas.openxmlformats.org/officeDocument/2006/relationships/hyperlink" Target="http://cs.wikipedia.org/wiki/N-formylmethionin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696075" cy="476250"/>
          </a:xfrm>
          <a:noFill/>
        </p:spPr>
        <p:txBody>
          <a:bodyPr/>
          <a:lstStyle/>
          <a:p>
            <a:r>
              <a:rPr lang="pl-PL" smtClean="0"/>
              <a:t>PŘÍRODNÍ POLYMERY PŘF MU  9 2013 </a:t>
            </a:r>
            <a:endParaRPr lang="sk-SK"/>
          </a:p>
        </p:txBody>
      </p:sp>
      <p:sp>
        <p:nvSpPr>
          <p:cNvPr id="307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0CBC22-831C-497A-92CA-C8075AB01A1C}" type="slidenum">
              <a:rPr lang="sk-SK" smtClean="0"/>
              <a:pPr/>
              <a:t>1</a:t>
            </a:fld>
            <a:endParaRPr lang="sk-SK" smtClean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88640"/>
            <a:ext cx="7772400" cy="4320480"/>
          </a:xfrm>
        </p:spPr>
        <p:txBody>
          <a:bodyPr/>
          <a:lstStyle/>
          <a:p>
            <a:pPr eaLnBrk="1" hangingPunct="1"/>
            <a:r>
              <a:rPr lang="sk-SK" sz="4800" b="1" dirty="0" smtClean="0">
                <a:solidFill>
                  <a:srgbClr val="FF0000"/>
                </a:solidFill>
                <a:latin typeface="Arial Black" pitchFamily="34" charset="0"/>
              </a:rPr>
              <a:t>PŘÍRODNÍ POLYMERY</a:t>
            </a:r>
            <a:r>
              <a:rPr lang="sk-SK" sz="4000" b="1" dirty="0" smtClean="0">
                <a:solidFill>
                  <a:srgbClr val="FF0000"/>
                </a:solidFill>
              </a:rPr>
              <a:t/>
            </a:r>
            <a:br>
              <a:rPr lang="sk-SK" sz="4000" b="1" dirty="0" smtClean="0">
                <a:solidFill>
                  <a:srgbClr val="FF0000"/>
                </a:solidFill>
              </a:rPr>
            </a:br>
            <a:r>
              <a:rPr lang="sk-SK" sz="5400" b="1" kern="1200" dirty="0" err="1" smtClean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Kasein</a:t>
            </a:r>
            <a:r>
              <a:rPr lang="sk-SK" sz="5400" b="1" kern="1200" dirty="0" smtClean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, </a:t>
            </a:r>
            <a:r>
              <a:rPr lang="sk-SK" sz="5400" b="1" kern="1200" dirty="0" err="1" smtClean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syrovátka</a:t>
            </a:r>
            <a:r>
              <a:rPr lang="sk-SK" sz="5400" b="1" kern="1200" dirty="0" smtClean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, vaječné </a:t>
            </a:r>
            <a:r>
              <a:rPr lang="sk-SK" sz="5400" b="1" kern="1200" dirty="0" err="1" smtClean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proteiny</a:t>
            </a:r>
            <a:r>
              <a:rPr lang="sk-SK" sz="5400" b="1" kern="1200" dirty="0" smtClean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cs-CZ" sz="5400" dirty="0" smtClean="0">
                <a:latin typeface="Calibri"/>
                <a:ea typeface="Calibri"/>
                <a:cs typeface="Times New Roman"/>
              </a:rPr>
              <a:t/>
            </a:r>
            <a:br>
              <a:rPr lang="cs-CZ" sz="5400" dirty="0" smtClean="0">
                <a:latin typeface="Calibri"/>
                <a:ea typeface="Calibri"/>
                <a:cs typeface="Times New Roman"/>
              </a:rPr>
            </a:br>
            <a:r>
              <a:rPr lang="cs-CZ" sz="5400" b="1" kern="1200" dirty="0" smtClean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cs-CZ" sz="3200" dirty="0" smtClean="0">
                <a:latin typeface="Calibri"/>
                <a:ea typeface="Calibri"/>
                <a:cs typeface="Times New Roman"/>
              </a:rPr>
              <a:t/>
            </a:r>
            <a:br>
              <a:rPr lang="cs-CZ" sz="3200" dirty="0" smtClean="0">
                <a:latin typeface="Calibri"/>
                <a:ea typeface="Calibri"/>
                <a:cs typeface="Times New Roman"/>
              </a:rPr>
            </a:br>
            <a:endParaRPr lang="sk-SK" sz="4000" b="1" dirty="0" smtClean="0">
              <a:solidFill>
                <a:srgbClr val="008000"/>
              </a:solidFill>
            </a:endParaRP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4653136"/>
            <a:ext cx="6400800" cy="1584176"/>
          </a:xfrm>
        </p:spPr>
        <p:txBody>
          <a:bodyPr/>
          <a:lstStyle/>
          <a:p>
            <a:pPr eaLnBrk="1" hangingPunct="1"/>
            <a:r>
              <a:rPr lang="cs-CZ" sz="2400" b="1" dirty="0" smtClean="0"/>
              <a:t>RNDr. Ladislav Pospíšil, CSc.</a:t>
            </a:r>
          </a:p>
          <a:p>
            <a:pPr eaLnBrk="1" hangingPunct="1"/>
            <a:r>
              <a:rPr lang="cs-CZ" sz="2400" b="1" dirty="0" smtClean="0"/>
              <a:t>POLYMER INSTITUTE BRNO </a:t>
            </a:r>
          </a:p>
          <a:p>
            <a:pPr eaLnBrk="1" hangingPunct="1"/>
            <a:r>
              <a:rPr lang="cs-CZ" sz="2400" b="1" dirty="0" smtClean="0"/>
              <a:t>spol. s r.o. </a:t>
            </a:r>
            <a:endParaRPr lang="sk-SK" sz="2400" b="1" dirty="0" smtClean="0">
              <a:solidFill>
                <a:srgbClr val="C00000"/>
              </a:solidFill>
            </a:endParaRPr>
          </a:p>
        </p:txBody>
      </p:sp>
      <p:sp>
        <p:nvSpPr>
          <p:cNvPr id="3078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7. 11. 2013</a:t>
            </a:r>
            <a:endParaRPr lang="sk-SK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7. 11. 2013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9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10</a:t>
            </a:fld>
            <a:endParaRPr lang="sk-SK"/>
          </a:p>
        </p:txBody>
      </p:sp>
      <p:sp>
        <p:nvSpPr>
          <p:cNvPr id="11" name="TextovéPole 10"/>
          <p:cNvSpPr txBox="1"/>
          <p:nvPr/>
        </p:nvSpPr>
        <p:spPr>
          <a:xfrm>
            <a:off x="251520" y="260648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Aminokyseliny s alifatickým postranním řetězcem</a:t>
            </a:r>
          </a:p>
          <a:p>
            <a:r>
              <a:rPr lang="cs-CZ" dirty="0" smtClean="0">
                <a:hlinkClick r:id="rId2" tooltip="Glycin"/>
              </a:rPr>
              <a:t>Glycin</a:t>
            </a:r>
            <a:r>
              <a:rPr lang="cs-CZ" dirty="0" smtClean="0"/>
              <a:t> </a:t>
            </a:r>
            <a:r>
              <a:rPr lang="cs-CZ" b="1" dirty="0" err="1" smtClean="0"/>
              <a:t>Gly</a:t>
            </a:r>
            <a:r>
              <a:rPr lang="cs-CZ" dirty="0" smtClean="0"/>
              <a:t> (G)</a:t>
            </a:r>
          </a:p>
          <a:p>
            <a:r>
              <a:rPr lang="cs-CZ" dirty="0" smtClean="0">
                <a:hlinkClick r:id="rId3" tooltip="Alanin"/>
              </a:rPr>
              <a:t>Alanin</a:t>
            </a:r>
            <a:r>
              <a:rPr lang="cs-CZ" dirty="0" smtClean="0"/>
              <a:t> </a:t>
            </a:r>
            <a:r>
              <a:rPr lang="cs-CZ" b="1" dirty="0" smtClean="0"/>
              <a:t>Ala</a:t>
            </a:r>
            <a:r>
              <a:rPr lang="cs-CZ" dirty="0" smtClean="0"/>
              <a:t> (A)</a:t>
            </a:r>
          </a:p>
          <a:p>
            <a:r>
              <a:rPr lang="cs-CZ" dirty="0" smtClean="0">
                <a:hlinkClick r:id="rId4" tooltip="Valin"/>
              </a:rPr>
              <a:t>Valin</a:t>
            </a:r>
            <a:r>
              <a:rPr lang="cs-CZ" dirty="0" smtClean="0"/>
              <a:t> </a:t>
            </a:r>
            <a:r>
              <a:rPr lang="cs-CZ" b="1" dirty="0" smtClean="0"/>
              <a:t>Val</a:t>
            </a:r>
            <a:r>
              <a:rPr lang="cs-CZ" dirty="0" smtClean="0"/>
              <a:t> (V)</a:t>
            </a:r>
          </a:p>
          <a:p>
            <a:r>
              <a:rPr lang="cs-CZ" dirty="0" smtClean="0">
                <a:hlinkClick r:id="rId5" tooltip="Leucin"/>
              </a:rPr>
              <a:t>Leucin</a:t>
            </a:r>
            <a:r>
              <a:rPr lang="cs-CZ" dirty="0" smtClean="0"/>
              <a:t> </a:t>
            </a:r>
            <a:r>
              <a:rPr lang="cs-CZ" b="1" dirty="0" smtClean="0"/>
              <a:t>Leu</a:t>
            </a:r>
            <a:r>
              <a:rPr lang="cs-CZ" dirty="0" smtClean="0"/>
              <a:t> (L)</a:t>
            </a:r>
          </a:p>
          <a:p>
            <a:r>
              <a:rPr lang="cs-CZ" dirty="0" err="1" smtClean="0">
                <a:hlinkClick r:id="rId6" tooltip="Isoleucin"/>
              </a:rPr>
              <a:t>Isoleucin</a:t>
            </a:r>
            <a:r>
              <a:rPr lang="cs-CZ" dirty="0" smtClean="0"/>
              <a:t> </a:t>
            </a:r>
            <a:r>
              <a:rPr lang="cs-CZ" b="1" dirty="0" err="1" smtClean="0"/>
              <a:t>Ile</a:t>
            </a:r>
            <a:r>
              <a:rPr lang="cs-CZ" dirty="0" smtClean="0"/>
              <a:t> (I)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3059832" y="404664"/>
            <a:ext cx="51845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S karboxylovou nebo amidovou skupinou na postranním řetězci (kyselé skupiny)</a:t>
            </a:r>
          </a:p>
          <a:p>
            <a:r>
              <a:rPr lang="cs-CZ" dirty="0" smtClean="0">
                <a:hlinkClick r:id="rId7" tooltip="Kyselina asparagová"/>
              </a:rPr>
              <a:t>Kyselina </a:t>
            </a:r>
            <a:r>
              <a:rPr lang="cs-CZ" dirty="0" err="1" smtClean="0">
                <a:hlinkClick r:id="rId7" tooltip="Kyselina asparagová"/>
              </a:rPr>
              <a:t>asparagová</a:t>
            </a:r>
            <a:r>
              <a:rPr lang="cs-CZ" dirty="0" smtClean="0"/>
              <a:t> </a:t>
            </a:r>
            <a:r>
              <a:rPr lang="cs-CZ" b="1" dirty="0" err="1" smtClean="0"/>
              <a:t>Asp</a:t>
            </a:r>
            <a:r>
              <a:rPr lang="cs-CZ" dirty="0" smtClean="0"/>
              <a:t> (D)</a:t>
            </a:r>
          </a:p>
          <a:p>
            <a:r>
              <a:rPr lang="cs-CZ" dirty="0" smtClean="0">
                <a:hlinkClick r:id="rId8" tooltip="Asparagin"/>
              </a:rPr>
              <a:t>Asparagin</a:t>
            </a:r>
            <a:r>
              <a:rPr lang="cs-CZ" dirty="0" smtClean="0"/>
              <a:t> </a:t>
            </a:r>
            <a:r>
              <a:rPr lang="cs-CZ" b="1" dirty="0" err="1" smtClean="0"/>
              <a:t>Asn</a:t>
            </a:r>
            <a:r>
              <a:rPr lang="cs-CZ" dirty="0" smtClean="0"/>
              <a:t> (N)</a:t>
            </a:r>
          </a:p>
          <a:p>
            <a:r>
              <a:rPr lang="cs-CZ" dirty="0" smtClean="0">
                <a:hlinkClick r:id="rId9" tooltip="Kyselina glutamová"/>
              </a:rPr>
              <a:t>Kyselina </a:t>
            </a:r>
            <a:r>
              <a:rPr lang="cs-CZ" dirty="0" err="1" smtClean="0">
                <a:hlinkClick r:id="rId9" tooltip="Kyselina glutamová"/>
              </a:rPr>
              <a:t>glutamová</a:t>
            </a:r>
            <a:r>
              <a:rPr lang="cs-CZ" dirty="0" smtClean="0"/>
              <a:t> </a:t>
            </a:r>
            <a:r>
              <a:rPr lang="cs-CZ" b="1" dirty="0" err="1" smtClean="0"/>
              <a:t>Glu</a:t>
            </a:r>
            <a:r>
              <a:rPr lang="cs-CZ" dirty="0" smtClean="0"/>
              <a:t> (E)</a:t>
            </a:r>
          </a:p>
          <a:p>
            <a:r>
              <a:rPr lang="cs-CZ" dirty="0" err="1" smtClean="0">
                <a:hlinkClick r:id="rId10" tooltip="Glutamin"/>
              </a:rPr>
              <a:t>Glutamin</a:t>
            </a:r>
            <a:r>
              <a:rPr lang="cs-CZ" dirty="0" smtClean="0"/>
              <a:t> </a:t>
            </a:r>
            <a:r>
              <a:rPr lang="cs-CZ" b="1" dirty="0" err="1" smtClean="0"/>
              <a:t>Gln</a:t>
            </a:r>
            <a:r>
              <a:rPr lang="cs-CZ" dirty="0" smtClean="0"/>
              <a:t> (Q)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323528" y="3068960"/>
            <a:ext cx="81369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S aminovou skupinou na postranním řetězci (</a:t>
            </a:r>
            <a:r>
              <a:rPr lang="cs-CZ" b="1" dirty="0" err="1" smtClean="0">
                <a:solidFill>
                  <a:srgbClr val="FF0000"/>
                </a:solidFill>
              </a:rPr>
              <a:t>basické</a:t>
            </a:r>
            <a:r>
              <a:rPr lang="cs-CZ" b="1" dirty="0" smtClean="0">
                <a:solidFill>
                  <a:srgbClr val="FF0000"/>
                </a:solidFill>
              </a:rPr>
              <a:t> skupiny)</a:t>
            </a:r>
          </a:p>
          <a:p>
            <a:r>
              <a:rPr lang="cs-CZ" dirty="0" smtClean="0">
                <a:hlinkClick r:id="rId11" tooltip="Arginin"/>
              </a:rPr>
              <a:t>Arginin</a:t>
            </a:r>
            <a:r>
              <a:rPr lang="cs-CZ" dirty="0" smtClean="0"/>
              <a:t> </a:t>
            </a:r>
            <a:r>
              <a:rPr lang="cs-CZ" b="1" dirty="0" err="1" smtClean="0"/>
              <a:t>Arg</a:t>
            </a:r>
            <a:r>
              <a:rPr lang="cs-CZ" dirty="0" smtClean="0"/>
              <a:t> (R)</a:t>
            </a:r>
          </a:p>
          <a:p>
            <a:r>
              <a:rPr lang="cs-CZ" dirty="0" smtClean="0">
                <a:hlinkClick r:id="rId12" tooltip="Lysin"/>
              </a:rPr>
              <a:t>Lysin</a:t>
            </a:r>
            <a:r>
              <a:rPr lang="cs-CZ" dirty="0" smtClean="0"/>
              <a:t> </a:t>
            </a:r>
            <a:r>
              <a:rPr lang="cs-CZ" b="1" dirty="0" err="1" smtClean="0"/>
              <a:t>Lys</a:t>
            </a:r>
            <a:r>
              <a:rPr lang="cs-CZ" dirty="0" smtClean="0"/>
              <a:t> (K)</a:t>
            </a:r>
          </a:p>
          <a:p>
            <a:endParaRPr lang="cs-CZ" dirty="0" smtClean="0"/>
          </a:p>
          <a:p>
            <a:r>
              <a:rPr lang="cs-CZ" b="1" dirty="0" smtClean="0">
                <a:solidFill>
                  <a:srgbClr val="FF0000"/>
                </a:solidFill>
              </a:rPr>
              <a:t>S aromatickým jádrem nebo hydroxylovou skupinou na postranním řetězci</a:t>
            </a:r>
          </a:p>
          <a:p>
            <a:r>
              <a:rPr lang="cs-CZ" dirty="0" smtClean="0">
                <a:hlinkClick r:id="rId13" tooltip="Histidin"/>
              </a:rPr>
              <a:t>Histidin</a:t>
            </a:r>
            <a:r>
              <a:rPr lang="cs-CZ" dirty="0" smtClean="0"/>
              <a:t> </a:t>
            </a:r>
            <a:r>
              <a:rPr lang="cs-CZ" b="1" dirty="0" smtClean="0"/>
              <a:t>His</a:t>
            </a:r>
            <a:r>
              <a:rPr lang="cs-CZ" dirty="0" smtClean="0"/>
              <a:t> (H)</a:t>
            </a:r>
          </a:p>
          <a:p>
            <a:r>
              <a:rPr lang="cs-CZ" dirty="0" smtClean="0">
                <a:hlinkClick r:id="rId14" tooltip="Fenylalanin"/>
              </a:rPr>
              <a:t>Fenylalanin</a:t>
            </a:r>
            <a:r>
              <a:rPr lang="cs-CZ" dirty="0" smtClean="0"/>
              <a:t> </a:t>
            </a:r>
            <a:r>
              <a:rPr lang="cs-CZ" b="1" dirty="0" err="1" smtClean="0"/>
              <a:t>Phe</a:t>
            </a:r>
            <a:r>
              <a:rPr lang="cs-CZ" dirty="0" smtClean="0"/>
              <a:t> (F)</a:t>
            </a:r>
          </a:p>
          <a:p>
            <a:r>
              <a:rPr lang="cs-CZ" dirty="0" smtClean="0">
                <a:hlinkClick r:id="rId15" tooltip="Serin"/>
              </a:rPr>
              <a:t>Serin</a:t>
            </a:r>
            <a:r>
              <a:rPr lang="cs-CZ" dirty="0" smtClean="0"/>
              <a:t> </a:t>
            </a:r>
            <a:r>
              <a:rPr lang="cs-CZ" b="1" dirty="0" smtClean="0"/>
              <a:t>Ser</a:t>
            </a:r>
            <a:r>
              <a:rPr lang="cs-CZ" dirty="0" smtClean="0"/>
              <a:t> (S)</a:t>
            </a:r>
          </a:p>
          <a:p>
            <a:r>
              <a:rPr lang="cs-CZ" dirty="0" err="1" smtClean="0">
                <a:hlinkClick r:id="rId16" tooltip="Threonin"/>
              </a:rPr>
              <a:t>Threonin</a:t>
            </a:r>
            <a:r>
              <a:rPr lang="cs-CZ" dirty="0" smtClean="0"/>
              <a:t> </a:t>
            </a:r>
            <a:r>
              <a:rPr lang="cs-CZ" b="1" dirty="0" err="1" smtClean="0"/>
              <a:t>Thr</a:t>
            </a:r>
            <a:r>
              <a:rPr lang="cs-CZ" dirty="0" smtClean="0"/>
              <a:t> (T)</a:t>
            </a:r>
          </a:p>
          <a:p>
            <a:r>
              <a:rPr lang="cs-CZ" dirty="0" smtClean="0">
                <a:hlinkClick r:id="rId17" tooltip="Tyrozin"/>
              </a:rPr>
              <a:t>Tyrozin</a:t>
            </a:r>
            <a:r>
              <a:rPr lang="cs-CZ" dirty="0" smtClean="0"/>
              <a:t> </a:t>
            </a:r>
            <a:r>
              <a:rPr lang="cs-CZ" b="1" dirty="0" err="1" smtClean="0"/>
              <a:t>Tyr</a:t>
            </a:r>
            <a:r>
              <a:rPr lang="cs-CZ" dirty="0" smtClean="0"/>
              <a:t> (Y)</a:t>
            </a:r>
          </a:p>
          <a:p>
            <a:r>
              <a:rPr lang="cs-CZ" dirty="0" smtClean="0">
                <a:hlinkClick r:id="rId18" tooltip="Tryptofan"/>
              </a:rPr>
              <a:t>Tryptofan</a:t>
            </a:r>
            <a:r>
              <a:rPr lang="cs-CZ" dirty="0" smtClean="0"/>
              <a:t> </a:t>
            </a:r>
            <a:r>
              <a:rPr lang="cs-CZ" b="1" dirty="0" smtClean="0"/>
              <a:t>Trp</a:t>
            </a:r>
            <a:r>
              <a:rPr lang="cs-CZ" dirty="0" smtClean="0"/>
              <a:t> (W)</a:t>
            </a:r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7. 11. 2013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9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11</a:t>
            </a:fld>
            <a:endParaRPr lang="sk-SK"/>
          </a:p>
        </p:txBody>
      </p:sp>
      <p:sp>
        <p:nvSpPr>
          <p:cNvPr id="5" name="TextovéPole 4"/>
          <p:cNvSpPr txBox="1"/>
          <p:nvPr/>
        </p:nvSpPr>
        <p:spPr>
          <a:xfrm>
            <a:off x="323528" y="548680"/>
            <a:ext cx="806489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Se sírou v postranním řetězci</a:t>
            </a:r>
          </a:p>
          <a:p>
            <a:r>
              <a:rPr lang="cs-CZ" b="1" dirty="0" err="1" smtClean="0">
                <a:hlinkClick r:id="rId2" tooltip="Methionin"/>
              </a:rPr>
              <a:t>Methionin</a:t>
            </a:r>
            <a:r>
              <a:rPr lang="cs-CZ" b="1" dirty="0" smtClean="0"/>
              <a:t> Met (M)</a:t>
            </a:r>
          </a:p>
          <a:p>
            <a:r>
              <a:rPr lang="cs-CZ" b="1" dirty="0" smtClean="0">
                <a:hlinkClick r:id="rId3" tooltip="Cystein"/>
              </a:rPr>
              <a:t>Cystein</a:t>
            </a:r>
            <a:r>
              <a:rPr lang="cs-CZ" b="1" dirty="0" smtClean="0"/>
              <a:t> </a:t>
            </a:r>
            <a:r>
              <a:rPr lang="cs-CZ" b="1" dirty="0" err="1" smtClean="0"/>
              <a:t>Cys</a:t>
            </a:r>
            <a:r>
              <a:rPr lang="cs-CZ" b="1" dirty="0" smtClean="0"/>
              <a:t> (C)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Aminokyseliny obsahující sekundární amin (někdy nepřesně </a:t>
            </a:r>
            <a:r>
              <a:rPr lang="cs-CZ" b="1" dirty="0" err="1" smtClean="0">
                <a:solidFill>
                  <a:srgbClr val="FF0000"/>
                </a:solidFill>
              </a:rPr>
              <a:t>iminokyseliny</a:t>
            </a:r>
            <a:r>
              <a:rPr lang="cs-CZ" b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cs-CZ" b="1" dirty="0" smtClean="0">
                <a:hlinkClick r:id="rId4" tooltip="Prolin"/>
              </a:rPr>
              <a:t>Prolin</a:t>
            </a:r>
            <a:r>
              <a:rPr lang="cs-CZ" b="1" dirty="0" smtClean="0"/>
              <a:t> Pro (P)</a:t>
            </a:r>
          </a:p>
          <a:p>
            <a:endParaRPr lang="cs-CZ" b="1" dirty="0" smtClean="0">
              <a:solidFill>
                <a:srgbClr val="008000"/>
              </a:solidFill>
            </a:endParaRPr>
          </a:p>
          <a:p>
            <a:r>
              <a:rPr lang="cs-CZ" b="1" dirty="0" smtClean="0">
                <a:solidFill>
                  <a:srgbClr val="008000"/>
                </a:solidFill>
              </a:rPr>
              <a:t>21. aminokyselina</a:t>
            </a:r>
          </a:p>
          <a:p>
            <a:r>
              <a:rPr lang="cs-CZ" b="1" dirty="0" err="1" smtClean="0">
                <a:hlinkClick r:id="rId5" tooltip="Selenocystein"/>
              </a:rPr>
              <a:t>Selenocystein</a:t>
            </a:r>
            <a:r>
              <a:rPr lang="cs-CZ" b="1" dirty="0" smtClean="0"/>
              <a:t> </a:t>
            </a:r>
            <a:r>
              <a:rPr lang="cs-CZ" b="1" dirty="0" err="1" smtClean="0"/>
              <a:t>SeCys</a:t>
            </a:r>
            <a:r>
              <a:rPr lang="cs-CZ" b="1" dirty="0" smtClean="0"/>
              <a:t> – nahrazuje </a:t>
            </a:r>
            <a:r>
              <a:rPr lang="cs-CZ" b="1" dirty="0" smtClean="0">
                <a:hlinkClick r:id="rId3" tooltip="Cystein"/>
              </a:rPr>
              <a:t>cystein</a:t>
            </a:r>
            <a:r>
              <a:rPr lang="cs-CZ" b="1" dirty="0" smtClean="0"/>
              <a:t> v lidském enzymu </a:t>
            </a:r>
            <a:r>
              <a:rPr lang="cs-CZ" b="1" dirty="0" err="1" smtClean="0">
                <a:hlinkClick r:id="rId6" tooltip="Glutathion peroxidáza"/>
              </a:rPr>
              <a:t>glutathionperoxidáze</a:t>
            </a:r>
            <a:r>
              <a:rPr lang="cs-CZ" b="1" dirty="0" smtClean="0"/>
              <a:t> a v enzymech některých bakterií</a:t>
            </a:r>
            <a:r>
              <a:rPr lang="cs-CZ" b="1" baseline="30000" dirty="0" smtClean="0">
                <a:hlinkClick r:id="rId7"/>
              </a:rPr>
              <a:t>[2]</a:t>
            </a:r>
            <a:endParaRPr lang="cs-CZ" b="1" dirty="0" smtClean="0"/>
          </a:p>
          <a:p>
            <a:endParaRPr lang="cs-CZ" b="1" dirty="0" smtClean="0">
              <a:solidFill>
                <a:srgbClr val="008000"/>
              </a:solidFill>
            </a:endParaRPr>
          </a:p>
          <a:p>
            <a:r>
              <a:rPr lang="cs-CZ" b="1" dirty="0" smtClean="0">
                <a:solidFill>
                  <a:srgbClr val="008000"/>
                </a:solidFill>
              </a:rPr>
              <a:t>22. aminokyselina</a:t>
            </a:r>
          </a:p>
          <a:p>
            <a:r>
              <a:rPr lang="cs-CZ" b="1" dirty="0" err="1" smtClean="0">
                <a:hlinkClick r:id="rId8" tooltip="Pyrolysin"/>
              </a:rPr>
              <a:t>Pyrolysin</a:t>
            </a:r>
            <a:r>
              <a:rPr lang="cs-CZ" b="1" dirty="0" smtClean="0"/>
              <a:t> Pyl - vyskytuje se zejména u </a:t>
            </a:r>
            <a:r>
              <a:rPr lang="cs-CZ" b="1" dirty="0" err="1" smtClean="0"/>
              <a:t>prokaryot</a:t>
            </a:r>
            <a:r>
              <a:rPr lang="cs-CZ" b="1" dirty="0" smtClean="0"/>
              <a:t>.</a:t>
            </a:r>
          </a:p>
          <a:p>
            <a:endParaRPr lang="cs-CZ" b="1" dirty="0" smtClean="0">
              <a:solidFill>
                <a:srgbClr val="008000"/>
              </a:solidFill>
            </a:endParaRPr>
          </a:p>
          <a:p>
            <a:r>
              <a:rPr lang="cs-CZ" b="1" dirty="0" smtClean="0">
                <a:solidFill>
                  <a:srgbClr val="008000"/>
                </a:solidFill>
              </a:rPr>
              <a:t>23. aminokyselina</a:t>
            </a:r>
          </a:p>
          <a:p>
            <a:r>
              <a:rPr lang="cs-CZ" b="1" dirty="0" smtClean="0">
                <a:hlinkClick r:id="rId9" tooltip="N-formylmethionin"/>
              </a:rPr>
              <a:t>N-</a:t>
            </a:r>
            <a:r>
              <a:rPr lang="cs-CZ" b="1" dirty="0" err="1" smtClean="0">
                <a:hlinkClick r:id="rId9" tooltip="N-formylmethionin"/>
              </a:rPr>
              <a:t>formylmethionin</a:t>
            </a:r>
            <a:r>
              <a:rPr lang="cs-CZ" b="1" dirty="0" smtClean="0"/>
              <a:t> f-Met - hraje roli při iniciaci </a:t>
            </a:r>
            <a:r>
              <a:rPr lang="cs-CZ" b="1" dirty="0" smtClean="0">
                <a:hlinkClick r:id="rId10" tooltip="Translace"/>
              </a:rPr>
              <a:t>translace</a:t>
            </a:r>
            <a:r>
              <a:rPr lang="cs-CZ" b="1" dirty="0" smtClean="0"/>
              <a:t> u bakterií a na </a:t>
            </a:r>
            <a:r>
              <a:rPr lang="cs-CZ" b="1" dirty="0" smtClean="0">
                <a:hlinkClick r:id="rId11" tooltip="Plastid"/>
              </a:rPr>
              <a:t>plastidových</a:t>
            </a:r>
            <a:r>
              <a:rPr lang="cs-CZ" b="1" dirty="0" smtClean="0"/>
              <a:t> a </a:t>
            </a:r>
            <a:r>
              <a:rPr lang="cs-CZ" b="1" dirty="0" smtClean="0">
                <a:hlinkClick r:id="rId12" tooltip="Mitochondrie"/>
              </a:rPr>
              <a:t>mitochondriálních</a:t>
            </a:r>
            <a:r>
              <a:rPr lang="cs-CZ" b="1" dirty="0" smtClean="0"/>
              <a:t> </a:t>
            </a:r>
            <a:r>
              <a:rPr lang="cs-CZ" b="1" dirty="0" smtClean="0">
                <a:hlinkClick r:id="rId13" tooltip="Ribozom"/>
              </a:rPr>
              <a:t>ribozomech</a:t>
            </a:r>
            <a:r>
              <a:rPr lang="cs-CZ" b="1" dirty="0" smtClean="0"/>
              <a:t>, je tedy první aminokyselinou zařazenou při tvorbě proteinu. </a:t>
            </a:r>
            <a:endParaRPr lang="cs-CZ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7. 11. 2013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9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12</a:t>
            </a:fld>
            <a:endParaRPr lang="sk-SK"/>
          </a:p>
        </p:txBody>
      </p:sp>
      <p:pic>
        <p:nvPicPr>
          <p:cNvPr id="8" name="Obrázek 7" descr="img7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547664" y="-963488"/>
            <a:ext cx="6048672" cy="835292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7. 11. 2013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9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13</a:t>
            </a:fld>
            <a:endParaRPr lang="sk-SK"/>
          </a:p>
        </p:txBody>
      </p:sp>
      <p:graphicFrame>
        <p:nvGraphicFramePr>
          <p:cNvPr id="17" name="Tabulka 16"/>
          <p:cNvGraphicFramePr>
            <a:graphicFrameLocks noGrp="1"/>
          </p:cNvGraphicFramePr>
          <p:nvPr/>
        </p:nvGraphicFramePr>
        <p:xfrm>
          <a:off x="539552" y="188641"/>
          <a:ext cx="8352928" cy="6048671"/>
        </p:xfrm>
        <a:graphic>
          <a:graphicData uri="http://schemas.openxmlformats.org/drawingml/2006/table">
            <a:tbl>
              <a:tblPr/>
              <a:tblGrid>
                <a:gridCol w="1951617"/>
                <a:gridCol w="6401311"/>
              </a:tblGrid>
              <a:tr h="316524">
                <a:tc gridSpan="2">
                  <a:txBody>
                    <a:bodyPr/>
                    <a:lstStyle/>
                    <a:p>
                      <a:pPr algn="ctr"/>
                      <a:r>
                        <a:rPr lang="cs-CZ" sz="1200" b="1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Biogenní aminokyseliny</a:t>
                      </a:r>
                    </a:p>
                  </a:txBody>
                  <a:tcPr marL="12285" marR="12285" marT="12285" marB="1228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117190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/>
                      </a:r>
                      <a:br>
                        <a:rPr lang="cs-CZ" sz="1800" dirty="0"/>
                      </a:br>
                      <a:r>
                        <a:rPr lang="cs-CZ" sz="1800" dirty="0">
                          <a:hlinkClick r:id="rId2" tooltip="Glycin"/>
                        </a:rPr>
                        <a:t>Glycin</a:t>
                      </a:r>
                      <a:r>
                        <a:rPr lang="cs-CZ" sz="1800" dirty="0"/>
                        <a:t> (</a:t>
                      </a:r>
                      <a:r>
                        <a:rPr lang="cs-CZ" sz="1800" dirty="0" err="1"/>
                        <a:t>Gly</a:t>
                      </a:r>
                      <a:r>
                        <a:rPr lang="cs-CZ" sz="1800" dirty="0"/>
                        <a:t>, G)</a:t>
                      </a:r>
                      <a:br>
                        <a:rPr lang="cs-CZ" sz="1800" dirty="0"/>
                      </a:br>
                      <a:endParaRPr lang="cs-CZ" sz="1800" dirty="0"/>
                    </a:p>
                  </a:txBody>
                  <a:tcPr marL="12285" marR="12285" marT="12285" marB="122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 marL="58970" marR="58970" marT="29485" marB="294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7190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/>
                      </a:r>
                      <a:br>
                        <a:rPr lang="cs-CZ" sz="1800" dirty="0"/>
                      </a:br>
                      <a:r>
                        <a:rPr lang="cs-CZ" sz="1800" dirty="0">
                          <a:hlinkClick r:id="rId3" tooltip="Alanin"/>
                        </a:rPr>
                        <a:t>Alanin</a:t>
                      </a:r>
                      <a:r>
                        <a:rPr lang="cs-CZ" sz="1800" dirty="0"/>
                        <a:t> (Ala, A)</a:t>
                      </a:r>
                      <a:br>
                        <a:rPr lang="cs-CZ" sz="1800" dirty="0"/>
                      </a:br>
                      <a:endParaRPr lang="cs-CZ" sz="1800" dirty="0"/>
                    </a:p>
                  </a:txBody>
                  <a:tcPr marL="12285" marR="12285" marT="12285" marB="122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 marL="58970" marR="58970" marT="29485" marB="294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3387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/>
                      </a:r>
                      <a:br>
                        <a:rPr lang="cs-CZ" sz="1800" dirty="0"/>
                      </a:br>
                      <a:r>
                        <a:rPr lang="cs-CZ" sz="1800" dirty="0">
                          <a:hlinkClick r:id="rId4" tooltip="Valin"/>
                        </a:rPr>
                        <a:t>Valin</a:t>
                      </a:r>
                      <a:r>
                        <a:rPr lang="cs-CZ" sz="1800" dirty="0"/>
                        <a:t> (Val, V)</a:t>
                      </a:r>
                      <a:br>
                        <a:rPr lang="cs-CZ" sz="1800" dirty="0"/>
                      </a:br>
                      <a:endParaRPr lang="cs-CZ" sz="1800" dirty="0"/>
                    </a:p>
                  </a:txBody>
                  <a:tcPr marL="12285" marR="12285" marT="12285" marB="122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 marL="58970" marR="58970" marT="29485" marB="294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7190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/>
                      </a:r>
                      <a:br>
                        <a:rPr lang="cs-CZ" sz="1800" dirty="0"/>
                      </a:br>
                      <a:r>
                        <a:rPr lang="cs-CZ" sz="1800" dirty="0">
                          <a:hlinkClick r:id="rId5" tooltip="Leucin"/>
                        </a:rPr>
                        <a:t>Leucin</a:t>
                      </a:r>
                      <a:r>
                        <a:rPr lang="cs-CZ" sz="1800" dirty="0"/>
                        <a:t> (Leu, L)</a:t>
                      </a:r>
                      <a:br>
                        <a:rPr lang="cs-CZ" sz="1800" dirty="0"/>
                      </a:br>
                      <a:endParaRPr lang="cs-CZ" sz="1800" dirty="0"/>
                    </a:p>
                  </a:txBody>
                  <a:tcPr marL="12285" marR="12285" marT="12285" marB="122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 marL="58970" marR="58970" marT="29485" marB="294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7190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/>
                      </a:r>
                      <a:br>
                        <a:rPr lang="cs-CZ" sz="1800" dirty="0"/>
                      </a:br>
                      <a:r>
                        <a:rPr lang="cs-CZ" sz="1800" dirty="0" err="1">
                          <a:hlinkClick r:id="rId6" tooltip="Isoleucin"/>
                        </a:rPr>
                        <a:t>Isoleucin</a:t>
                      </a:r>
                      <a:r>
                        <a:rPr lang="cs-CZ" sz="1800" dirty="0"/>
                        <a:t> (</a:t>
                      </a:r>
                      <a:r>
                        <a:rPr lang="cs-CZ" sz="1800" dirty="0" err="1"/>
                        <a:t>Ile</a:t>
                      </a:r>
                      <a:r>
                        <a:rPr lang="cs-CZ" sz="1800" dirty="0"/>
                        <a:t>, I)</a:t>
                      </a:r>
                      <a:br>
                        <a:rPr lang="cs-CZ" sz="1800" dirty="0"/>
                      </a:br>
                      <a:endParaRPr lang="cs-CZ" sz="1800" dirty="0"/>
                    </a:p>
                  </a:txBody>
                  <a:tcPr marL="12285" marR="12285" marT="12285" marB="122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 marL="58970" marR="58970" marT="29485" marB="294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4" name="Obrázek 23" descr="Amminoacido_glicina_formul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91880" y="548680"/>
            <a:ext cx="1104900" cy="914400"/>
          </a:xfrm>
          <a:prstGeom prst="rect">
            <a:avLst/>
          </a:prstGeom>
        </p:spPr>
      </p:pic>
      <p:pic>
        <p:nvPicPr>
          <p:cNvPr id="25" name="Obrázek 24" descr="Amminoacido_alanina_formula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91880" y="1772816"/>
            <a:ext cx="1247775" cy="914400"/>
          </a:xfrm>
          <a:prstGeom prst="rect">
            <a:avLst/>
          </a:prstGeom>
        </p:spPr>
      </p:pic>
      <p:pic>
        <p:nvPicPr>
          <p:cNvPr id="26" name="Obrázek 25" descr="Amminoacido_valina_formula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491880" y="2924944"/>
            <a:ext cx="1266825" cy="914400"/>
          </a:xfrm>
          <a:prstGeom prst="rect">
            <a:avLst/>
          </a:prstGeom>
        </p:spPr>
      </p:pic>
      <p:pic>
        <p:nvPicPr>
          <p:cNvPr id="27" name="Obrázek 26" descr="Amminoacido_leucina_formula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563888" y="4077072"/>
            <a:ext cx="1552575" cy="914400"/>
          </a:xfrm>
          <a:prstGeom prst="rect">
            <a:avLst/>
          </a:prstGeom>
        </p:spPr>
      </p:pic>
      <p:pic>
        <p:nvPicPr>
          <p:cNvPr id="28" name="Obrázek 27" descr="Amminoacido_isoleucina_formula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491880" y="5157192"/>
            <a:ext cx="1590675" cy="9334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7. 11. 2013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9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14</a:t>
            </a:fld>
            <a:endParaRPr lang="sk-SK"/>
          </a:p>
        </p:txBody>
      </p:sp>
      <p:graphicFrame>
        <p:nvGraphicFramePr>
          <p:cNvPr id="17" name="Tabulka 16"/>
          <p:cNvGraphicFramePr>
            <a:graphicFrameLocks noGrp="1"/>
          </p:cNvGraphicFramePr>
          <p:nvPr/>
        </p:nvGraphicFramePr>
        <p:xfrm>
          <a:off x="539552" y="188641"/>
          <a:ext cx="8352928" cy="5976662"/>
        </p:xfrm>
        <a:graphic>
          <a:graphicData uri="http://schemas.openxmlformats.org/drawingml/2006/table">
            <a:tbl>
              <a:tblPr/>
              <a:tblGrid>
                <a:gridCol w="1951617"/>
                <a:gridCol w="6401311"/>
              </a:tblGrid>
              <a:tr h="359588">
                <a:tc gridSpan="2">
                  <a:txBody>
                    <a:bodyPr/>
                    <a:lstStyle/>
                    <a:p>
                      <a:pPr algn="ctr"/>
                      <a:r>
                        <a:rPr lang="cs-CZ" sz="1200" b="1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Biogenní aminokyseliny</a:t>
                      </a:r>
                    </a:p>
                  </a:txBody>
                  <a:tcPr marL="12285" marR="12285" marT="12285" marB="1228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269188"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/>
                      </a:r>
                      <a:br>
                        <a:rPr lang="cs-CZ"/>
                      </a:br>
                      <a:r>
                        <a:rPr lang="cs-CZ">
                          <a:hlinkClick r:id="rId2" tooltip="Threonin"/>
                        </a:rPr>
                        <a:t>Threonin</a:t>
                      </a:r>
                      <a:r>
                        <a:rPr lang="cs-CZ"/>
                        <a:t> (Thr, T)</a:t>
                      </a:r>
                      <a:br>
                        <a:rPr lang="cs-CZ"/>
                      </a:br>
                      <a:endParaRPr lang="cs-CZ"/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 marL="58970" marR="58970" marT="29485" marB="294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3422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/>
                      </a:r>
                      <a:br>
                        <a:rPr lang="cs-CZ" dirty="0"/>
                      </a:br>
                      <a:r>
                        <a:rPr lang="cs-CZ" dirty="0" err="1">
                          <a:hlinkClick r:id="rId3" tooltip="Tyrosin"/>
                        </a:rPr>
                        <a:t>Tyrosin</a:t>
                      </a:r>
                      <a:r>
                        <a:rPr lang="cs-CZ" dirty="0"/>
                        <a:t> (</a:t>
                      </a:r>
                      <a:r>
                        <a:rPr lang="cs-CZ" dirty="0" err="1"/>
                        <a:t>Tyr</a:t>
                      </a:r>
                      <a:r>
                        <a:rPr lang="cs-CZ" dirty="0"/>
                        <a:t>, Y)</a:t>
                      </a:r>
                      <a:br>
                        <a:rPr lang="cs-CZ" dirty="0"/>
                      </a:br>
                      <a:endParaRPr lang="cs-CZ" dirty="0"/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 marL="58970" marR="58970" marT="29485" marB="294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5276"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/>
                      </a:r>
                      <a:br>
                        <a:rPr lang="cs-CZ"/>
                      </a:br>
                      <a:r>
                        <a:rPr lang="cs-CZ">
                          <a:hlinkClick r:id="rId4" tooltip="Methionin"/>
                        </a:rPr>
                        <a:t>Methionin</a:t>
                      </a:r>
                      <a:r>
                        <a:rPr lang="cs-CZ"/>
                        <a:t> (Met, M)</a:t>
                      </a:r>
                      <a:br>
                        <a:rPr lang="cs-CZ"/>
                      </a:br>
                      <a:endParaRPr lang="cs-CZ"/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 marL="58970" marR="58970" marT="29485" marB="294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9188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/>
                      </a:r>
                      <a:br>
                        <a:rPr lang="cs-CZ" dirty="0"/>
                      </a:br>
                      <a:r>
                        <a:rPr lang="cs-CZ" dirty="0">
                          <a:hlinkClick r:id="rId5" tooltip="Cystein"/>
                        </a:rPr>
                        <a:t>Cystein</a:t>
                      </a:r>
                      <a:r>
                        <a:rPr lang="cs-CZ" dirty="0"/>
                        <a:t> (</a:t>
                      </a:r>
                      <a:r>
                        <a:rPr lang="cs-CZ" dirty="0" err="1"/>
                        <a:t>Cys</a:t>
                      </a:r>
                      <a:endParaRPr lang="cs-CZ" dirty="0"/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 marL="58970" marR="58970" marT="29485" marB="294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Obrázek 10" descr="Amminoacido_treonina_formul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91880" y="659622"/>
            <a:ext cx="1512168" cy="1091490"/>
          </a:xfrm>
          <a:prstGeom prst="rect">
            <a:avLst/>
          </a:prstGeom>
        </p:spPr>
      </p:pic>
      <p:pic>
        <p:nvPicPr>
          <p:cNvPr id="12" name="Obrázek 11" descr="Amminoacido_tirosina_formul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3911489" y="1641238"/>
            <a:ext cx="1420366" cy="1971553"/>
          </a:xfrm>
          <a:prstGeom prst="rect">
            <a:avLst/>
          </a:prstGeom>
        </p:spPr>
      </p:pic>
      <p:pic>
        <p:nvPicPr>
          <p:cNvPr id="13" name="Obrázek 12" descr="115px-Amminoacido_metionina_formula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87823" y="3645024"/>
            <a:ext cx="2658511" cy="1178992"/>
          </a:xfrm>
          <a:prstGeom prst="rect">
            <a:avLst/>
          </a:prstGeom>
        </p:spPr>
      </p:pic>
      <p:pic>
        <p:nvPicPr>
          <p:cNvPr id="14" name="Obrázek 13" descr="95px-Amminoacido_cisteina_formula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35895" y="5013176"/>
            <a:ext cx="1665475" cy="108694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7. 11. 2013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9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15</a:t>
            </a:fld>
            <a:endParaRPr lang="sk-SK"/>
          </a:p>
        </p:txBody>
      </p:sp>
      <p:graphicFrame>
        <p:nvGraphicFramePr>
          <p:cNvPr id="17" name="Tabulka 16"/>
          <p:cNvGraphicFramePr>
            <a:graphicFrameLocks noGrp="1"/>
          </p:cNvGraphicFramePr>
          <p:nvPr/>
        </p:nvGraphicFramePr>
        <p:xfrm>
          <a:off x="179512" y="188641"/>
          <a:ext cx="8712968" cy="5846379"/>
        </p:xfrm>
        <a:graphic>
          <a:graphicData uri="http://schemas.openxmlformats.org/drawingml/2006/table">
            <a:tbl>
              <a:tblPr/>
              <a:tblGrid>
                <a:gridCol w="2592288"/>
                <a:gridCol w="6120680"/>
              </a:tblGrid>
              <a:tr h="330113">
                <a:tc gridSpan="2">
                  <a:txBody>
                    <a:bodyPr/>
                    <a:lstStyle/>
                    <a:p>
                      <a:pPr algn="ctr"/>
                      <a:r>
                        <a:rPr lang="cs-CZ" sz="1200" b="1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Biogenní aminokyseliny</a:t>
                      </a:r>
                    </a:p>
                  </a:txBody>
                  <a:tcPr marL="12285" marR="12285" marT="12285" marB="1228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038038"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/>
                      </a:r>
                      <a:br>
                        <a:rPr lang="cs-CZ"/>
                      </a:br>
                      <a:r>
                        <a:rPr lang="cs-CZ">
                          <a:hlinkClick r:id="rId2" tooltip="Lysin"/>
                        </a:rPr>
                        <a:t>Lysin</a:t>
                      </a:r>
                      <a:r>
                        <a:rPr lang="cs-CZ"/>
                        <a:t> (Lys, K)</a:t>
                      </a:r>
                      <a:br>
                        <a:rPr lang="cs-CZ"/>
                      </a:br>
                      <a:endParaRPr lang="cs-CZ"/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 marL="58970" marR="58970" marT="29485" marB="294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/>
                      </a:r>
                      <a:br>
                        <a:rPr lang="cs-CZ"/>
                      </a:br>
                      <a:r>
                        <a:rPr lang="cs-CZ">
                          <a:hlinkClick r:id="rId3" tooltip="Kyselina asparagová"/>
                        </a:rPr>
                        <a:t>Kyselina asparagová</a:t>
                      </a:r>
                      <a:r>
                        <a:rPr lang="cs-CZ"/>
                        <a:t> (Asp, D)</a:t>
                      </a:r>
                      <a:br>
                        <a:rPr lang="cs-CZ"/>
                      </a:br>
                      <a:endParaRPr lang="cs-CZ"/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 marL="58970" marR="58970" marT="29485" marB="294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2314"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/>
                      </a:r>
                      <a:br>
                        <a:rPr lang="cs-CZ"/>
                      </a:br>
                      <a:r>
                        <a:rPr lang="cs-CZ">
                          <a:hlinkClick r:id="rId4" tooltip="Asparagin"/>
                        </a:rPr>
                        <a:t>Asparagin</a:t>
                      </a:r>
                      <a:r>
                        <a:rPr lang="cs-CZ"/>
                        <a:t> (Asn, N)</a:t>
                      </a:r>
                      <a:br>
                        <a:rPr lang="cs-CZ"/>
                      </a:br>
                      <a:endParaRPr lang="cs-CZ"/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 marL="58970" marR="58970" marT="29485" marB="294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3795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/>
                      </a:r>
                      <a:br>
                        <a:rPr lang="cs-CZ" dirty="0"/>
                      </a:br>
                      <a:r>
                        <a:rPr lang="cs-CZ" dirty="0">
                          <a:hlinkClick r:id="rId5" tooltip="Kyselina glutamová"/>
                        </a:rPr>
                        <a:t>Kyselina </a:t>
                      </a:r>
                      <a:r>
                        <a:rPr lang="cs-CZ" dirty="0" err="1">
                          <a:hlinkClick r:id="rId5" tooltip="Kyselina glutamová"/>
                        </a:rPr>
                        <a:t>glutamová</a:t>
                      </a:r>
                      <a:r>
                        <a:rPr lang="cs-CZ" dirty="0"/>
                        <a:t> (</a:t>
                      </a:r>
                      <a:r>
                        <a:rPr lang="cs-CZ" dirty="0" err="1"/>
                        <a:t>Glu</a:t>
                      </a:r>
                      <a:r>
                        <a:rPr lang="cs-CZ" dirty="0"/>
                        <a:t>, E)</a:t>
                      </a:r>
                      <a:br>
                        <a:rPr lang="cs-CZ" dirty="0"/>
                      </a:br>
                      <a:endParaRPr lang="cs-CZ" dirty="0"/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 marL="58970" marR="58970" marT="29485" marB="294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5154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/>
                      </a:r>
                      <a:br>
                        <a:rPr lang="cs-CZ" dirty="0"/>
                      </a:br>
                      <a:r>
                        <a:rPr lang="cs-CZ" dirty="0" err="1">
                          <a:hlinkClick r:id="rId6" tooltip="Glutamin"/>
                        </a:rPr>
                        <a:t>Glutamin</a:t>
                      </a:r>
                      <a:r>
                        <a:rPr lang="cs-CZ" dirty="0"/>
                        <a:t> (</a:t>
                      </a:r>
                      <a:r>
                        <a:rPr lang="cs-CZ" dirty="0" err="1"/>
                        <a:t>Gln</a:t>
                      </a:r>
                      <a:r>
                        <a:rPr lang="cs-CZ" dirty="0"/>
                        <a:t>, Q)</a:t>
                      </a:r>
                      <a:br>
                        <a:rPr lang="cs-CZ" dirty="0"/>
                      </a:br>
                      <a:endParaRPr lang="cs-CZ" dirty="0"/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 marL="58970" marR="58970" marT="29485" marB="294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Obrázek 9" descr="Amminoacido_lisina_formul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43808" y="620688"/>
            <a:ext cx="2333625" cy="914400"/>
          </a:xfrm>
          <a:prstGeom prst="rect">
            <a:avLst/>
          </a:prstGeom>
        </p:spPr>
      </p:pic>
      <p:pic>
        <p:nvPicPr>
          <p:cNvPr id="15" name="Obrázek 14" descr="Amminoacido_asparagina_formula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03848" y="2708920"/>
            <a:ext cx="1790700" cy="914400"/>
          </a:xfrm>
          <a:prstGeom prst="rect">
            <a:avLst/>
          </a:prstGeom>
        </p:spPr>
      </p:pic>
      <p:pic>
        <p:nvPicPr>
          <p:cNvPr id="16" name="Obrázek 15" descr="Amminoacido_acido_aspartico_formula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131840" y="1628800"/>
            <a:ext cx="1724025" cy="914400"/>
          </a:xfrm>
          <a:prstGeom prst="rect">
            <a:avLst/>
          </a:prstGeom>
        </p:spPr>
      </p:pic>
      <p:pic>
        <p:nvPicPr>
          <p:cNvPr id="18" name="Obrázek 17" descr="Amminoacido_glutammina_formula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347864" y="3789040"/>
            <a:ext cx="2057400" cy="914400"/>
          </a:xfrm>
          <a:prstGeom prst="rect">
            <a:avLst/>
          </a:prstGeom>
        </p:spPr>
      </p:pic>
      <p:pic>
        <p:nvPicPr>
          <p:cNvPr id="19" name="Obrázek 18" descr="Amminoacido_glutammina_formula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75856" y="4941168"/>
            <a:ext cx="2057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7. 11. 2013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9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16</a:t>
            </a:fld>
            <a:endParaRPr lang="sk-SK"/>
          </a:p>
        </p:txBody>
      </p:sp>
      <p:graphicFrame>
        <p:nvGraphicFramePr>
          <p:cNvPr id="17" name="Tabulka 16"/>
          <p:cNvGraphicFramePr>
            <a:graphicFrameLocks noGrp="1"/>
          </p:cNvGraphicFramePr>
          <p:nvPr/>
        </p:nvGraphicFramePr>
        <p:xfrm>
          <a:off x="179512" y="188641"/>
          <a:ext cx="8712968" cy="5779534"/>
        </p:xfrm>
        <a:graphic>
          <a:graphicData uri="http://schemas.openxmlformats.org/drawingml/2006/table">
            <a:tbl>
              <a:tblPr/>
              <a:tblGrid>
                <a:gridCol w="2592288"/>
                <a:gridCol w="6120680"/>
              </a:tblGrid>
              <a:tr h="330113">
                <a:tc gridSpan="2">
                  <a:txBody>
                    <a:bodyPr/>
                    <a:lstStyle/>
                    <a:p>
                      <a:pPr algn="ctr"/>
                      <a:r>
                        <a:rPr lang="cs-CZ" sz="1200" b="1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Biogenní aminokyseliny</a:t>
                      </a:r>
                    </a:p>
                  </a:txBody>
                  <a:tcPr marL="12285" marR="12285" marT="12285" marB="1228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038038"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/>
                      </a:r>
                      <a:br>
                        <a:rPr lang="cs-CZ"/>
                      </a:br>
                      <a:r>
                        <a:rPr lang="cs-CZ">
                          <a:hlinkClick r:id="rId2" tooltip="Arginin"/>
                        </a:rPr>
                        <a:t>Arginin</a:t>
                      </a:r>
                      <a:r>
                        <a:rPr lang="cs-CZ"/>
                        <a:t> (Arg, R)</a:t>
                      </a:r>
                      <a:br>
                        <a:rPr lang="cs-CZ"/>
                      </a:br>
                      <a:endParaRPr lang="cs-CZ"/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 marL="58970" marR="58970" marT="29485" marB="294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/>
                      </a:r>
                      <a:br>
                        <a:rPr lang="cs-CZ"/>
                      </a:br>
                      <a:r>
                        <a:rPr lang="cs-CZ">
                          <a:hlinkClick r:id="rId3" tooltip="Histidin"/>
                        </a:rPr>
                        <a:t>Histidin</a:t>
                      </a:r>
                      <a:r>
                        <a:rPr lang="cs-CZ"/>
                        <a:t> (His, H)</a:t>
                      </a:r>
                      <a:br>
                        <a:rPr lang="cs-CZ"/>
                      </a:br>
                      <a:endParaRPr lang="cs-CZ"/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 marL="58970" marR="58970" marT="29485" marB="294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2314"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/>
                      </a:r>
                      <a:br>
                        <a:rPr lang="cs-CZ"/>
                      </a:br>
                      <a:r>
                        <a:rPr lang="cs-CZ">
                          <a:hlinkClick r:id="rId4" tooltip="Fenylalanin"/>
                        </a:rPr>
                        <a:t>Fenylalanin</a:t>
                      </a:r>
                      <a:r>
                        <a:rPr lang="cs-CZ"/>
                        <a:t> (Phe, F)</a:t>
                      </a:r>
                      <a:br>
                        <a:rPr lang="cs-CZ"/>
                      </a:br>
                      <a:endParaRPr lang="cs-CZ"/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 marL="58970" marR="58970" marT="29485" marB="294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3795"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/>
                      </a:r>
                      <a:br>
                        <a:rPr lang="cs-CZ"/>
                      </a:br>
                      <a:r>
                        <a:rPr lang="cs-CZ">
                          <a:hlinkClick r:id="rId5" tooltip="Tryptofan"/>
                        </a:rPr>
                        <a:t>Tryptofan</a:t>
                      </a:r>
                      <a:r>
                        <a:rPr lang="cs-CZ"/>
                        <a:t> (Trp, W)</a:t>
                      </a:r>
                      <a:br>
                        <a:rPr lang="cs-CZ"/>
                      </a:br>
                      <a:endParaRPr lang="cs-CZ"/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 marL="58970" marR="58970" marT="29485" marB="294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5154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/>
                      </a:r>
                      <a:br>
                        <a:rPr lang="cs-CZ" dirty="0"/>
                      </a:br>
                      <a:r>
                        <a:rPr lang="cs-CZ" dirty="0">
                          <a:hlinkClick r:id="rId6" tooltip="Prolin"/>
                        </a:rPr>
                        <a:t>Prolin</a:t>
                      </a:r>
                      <a:r>
                        <a:rPr lang="cs-CZ" dirty="0"/>
                        <a:t> </a:t>
                      </a:r>
                      <a:r>
                        <a:rPr lang="cs-CZ" dirty="0" smtClean="0"/>
                        <a:t>(Pro, P)</a:t>
                      </a:r>
                      <a:endParaRPr lang="cs-CZ" dirty="0"/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 marL="58970" marR="58970" marT="29485" marB="294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Obrázek 10" descr="Amminoacido_arginina_formul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2160" y="620688"/>
            <a:ext cx="2600325" cy="914400"/>
          </a:xfrm>
          <a:prstGeom prst="rect">
            <a:avLst/>
          </a:prstGeom>
        </p:spPr>
      </p:pic>
      <p:pic>
        <p:nvPicPr>
          <p:cNvPr id="12" name="Obrázek 11" descr="Amminoacido_istidina_formula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75856" y="1628800"/>
            <a:ext cx="1790700" cy="962025"/>
          </a:xfrm>
          <a:prstGeom prst="rect">
            <a:avLst/>
          </a:prstGeom>
        </p:spPr>
      </p:pic>
      <p:pic>
        <p:nvPicPr>
          <p:cNvPr id="13" name="Obrázek 12" descr="Amminoacido_fenilalanina_formula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868144" y="2636912"/>
            <a:ext cx="1743075" cy="962025"/>
          </a:xfrm>
          <a:prstGeom prst="rect">
            <a:avLst/>
          </a:prstGeom>
        </p:spPr>
      </p:pic>
      <p:pic>
        <p:nvPicPr>
          <p:cNvPr id="14" name="Obrázek 13" descr="Amminoacido_triptofano_formula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131840" y="3501008"/>
            <a:ext cx="2276475" cy="1314450"/>
          </a:xfrm>
          <a:prstGeom prst="rect">
            <a:avLst/>
          </a:prstGeom>
        </p:spPr>
      </p:pic>
      <p:pic>
        <p:nvPicPr>
          <p:cNvPr id="20" name="Obrázek 19" descr="800px-Amminoacido_prolina_formula_svg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228184" y="4653136"/>
            <a:ext cx="1800200" cy="127364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7. 11. 2013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9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17</a:t>
            </a:fld>
            <a:endParaRPr lang="sk-SK"/>
          </a:p>
        </p:txBody>
      </p:sp>
      <p:graphicFrame>
        <p:nvGraphicFramePr>
          <p:cNvPr id="17" name="Tabulka 16"/>
          <p:cNvGraphicFramePr>
            <a:graphicFrameLocks noGrp="1"/>
          </p:cNvGraphicFramePr>
          <p:nvPr/>
        </p:nvGraphicFramePr>
        <p:xfrm>
          <a:off x="179512" y="188641"/>
          <a:ext cx="8712968" cy="5961138"/>
        </p:xfrm>
        <a:graphic>
          <a:graphicData uri="http://schemas.openxmlformats.org/drawingml/2006/table">
            <a:tbl>
              <a:tblPr/>
              <a:tblGrid>
                <a:gridCol w="2592288"/>
                <a:gridCol w="6120680"/>
              </a:tblGrid>
              <a:tr h="360039">
                <a:tc gridSpan="2">
                  <a:txBody>
                    <a:bodyPr/>
                    <a:lstStyle/>
                    <a:p>
                      <a:pPr algn="ctr"/>
                      <a:r>
                        <a:rPr lang="cs-CZ" sz="1200" b="1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Biogenní aminokyseliny</a:t>
                      </a:r>
                    </a:p>
                  </a:txBody>
                  <a:tcPr marL="12285" marR="12285" marT="12285" marB="1228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306979"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/>
                      </a:r>
                      <a:br>
                        <a:rPr lang="cs-CZ"/>
                      </a:br>
                      <a:r>
                        <a:rPr lang="cs-CZ">
                          <a:hlinkClick r:id="rId2" tooltip="Selenocystein"/>
                        </a:rPr>
                        <a:t>Selenocystein</a:t>
                      </a:r>
                      <a:r>
                        <a:rPr lang="cs-CZ"/>
                        <a:t> (SeCys,U)</a:t>
                      </a:r>
                      <a:br>
                        <a:rPr lang="cs-CZ"/>
                      </a:br>
                      <a:endParaRPr lang="cs-CZ"/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 marL="58970" marR="58970" marT="29485" marB="294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9325"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/>
                      </a:r>
                      <a:br>
                        <a:rPr lang="cs-CZ"/>
                      </a:br>
                      <a:r>
                        <a:rPr lang="cs-CZ">
                          <a:hlinkClick r:id="rId3" tooltip="Pyrolysin"/>
                        </a:rPr>
                        <a:t>Pyrolysin</a:t>
                      </a:r>
                      <a:r>
                        <a:rPr lang="cs-CZ"/>
                        <a:t> (Pyl,O)</a:t>
                      </a:r>
                      <a:br>
                        <a:rPr lang="cs-CZ"/>
                      </a:br>
                      <a:endParaRPr lang="cs-CZ"/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 marL="58970" marR="58970" marT="29485" marB="294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hlinkClick r:id="rId4" tooltip="Serin"/>
                        </a:rPr>
                        <a:t>Serin</a:t>
                      </a:r>
                      <a:r>
                        <a:rPr lang="cs-CZ" dirty="0" smtClean="0"/>
                        <a:t> (Ser, S)</a:t>
                      </a:r>
                      <a:endParaRPr lang="cs-CZ" dirty="0"/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 marL="58970" marR="58970" marT="29485" marB="294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4675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/>
                      </a:r>
                      <a:br>
                        <a:rPr lang="cs-CZ" dirty="0"/>
                      </a:br>
                      <a:r>
                        <a:rPr lang="cs-CZ" dirty="0" smtClean="0">
                          <a:hlinkClick r:id="rId5" tooltip="N-formylmethionin"/>
                        </a:rPr>
                        <a:t>N-</a:t>
                      </a:r>
                      <a:r>
                        <a:rPr lang="cs-CZ" dirty="0" err="1" smtClean="0">
                          <a:hlinkClick r:id="rId5" tooltip="N-formylmethionin"/>
                        </a:rPr>
                        <a:t>formylmethionin</a:t>
                      </a:r>
                      <a:r>
                        <a:rPr lang="cs-CZ" dirty="0" smtClean="0"/>
                        <a:t> (</a:t>
                      </a:r>
                      <a:r>
                        <a:rPr lang="cs-CZ" dirty="0" err="1" smtClean="0"/>
                        <a:t>fMet</a:t>
                      </a:r>
                      <a:r>
                        <a:rPr lang="cs-CZ" dirty="0" smtClean="0"/>
                        <a:t>)</a:t>
                      </a:r>
                      <a:endParaRPr lang="cs-CZ" dirty="0"/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 marL="58970" marR="58970" marT="29485" marB="294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5" name="Obrázek 14" descr="711px-L-selenocysteine-2D-skeleta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36096" y="548680"/>
            <a:ext cx="1450602" cy="1224136"/>
          </a:xfrm>
          <a:prstGeom prst="rect">
            <a:avLst/>
          </a:prstGeom>
        </p:spPr>
      </p:pic>
      <p:pic>
        <p:nvPicPr>
          <p:cNvPr id="16" name="Obrázek 15" descr="560px-Pyrrolysine_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63888" y="1916832"/>
            <a:ext cx="4085861" cy="1313313"/>
          </a:xfrm>
          <a:prstGeom prst="rect">
            <a:avLst/>
          </a:prstGeom>
        </p:spPr>
      </p:pic>
      <p:pic>
        <p:nvPicPr>
          <p:cNvPr id="18" name="Obrázek 17" descr="430px-(S)-N-Formylmethionine_V_1_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64088" y="4653136"/>
            <a:ext cx="1726462" cy="1160343"/>
          </a:xfrm>
          <a:prstGeom prst="rect">
            <a:avLst/>
          </a:prstGeom>
        </p:spPr>
      </p:pic>
      <p:pic>
        <p:nvPicPr>
          <p:cNvPr id="21" name="Obrázek 20" descr="Amminoacido_serina_formula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067944" y="3356992"/>
            <a:ext cx="14478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Chemie peptidů a proteinů( bílkovin)</a:t>
            </a:r>
            <a:endParaRPr lang="cs-CZ" sz="2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7. 11. 2013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9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18</a:t>
            </a:fld>
            <a:endParaRPr lang="sk-SK"/>
          </a:p>
        </p:txBody>
      </p:sp>
      <p:pic>
        <p:nvPicPr>
          <p:cNvPr id="9" name="Obrázek 8" descr="img7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007708" y="-775460"/>
            <a:ext cx="1024128" cy="4392488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10" name="Obrázek 9" descr="img7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6260185" y="-563441"/>
            <a:ext cx="864095" cy="3808418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11" name="Obrázek 10" descr="img77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988840"/>
            <a:ext cx="8064896" cy="4320480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Chemie peptidů a proteinů( bílkovin)</a:t>
            </a:r>
            <a:endParaRPr lang="cs-CZ" sz="2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7. 11. 2013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9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19</a:t>
            </a:fld>
            <a:endParaRPr lang="sk-SK"/>
          </a:p>
        </p:txBody>
      </p:sp>
      <p:pic>
        <p:nvPicPr>
          <p:cNvPr id="12" name="Obrázek 11" descr="img7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457868" y="1124744"/>
            <a:ext cx="8299372" cy="388843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7" name="Zástupný symbol pro datum 5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cs-CZ" smtClean="0"/>
              <a:t>7. 11. 2013</a:t>
            </a:r>
            <a:endParaRPr lang="sk-SK"/>
          </a:p>
        </p:txBody>
      </p:sp>
      <p:sp>
        <p:nvSpPr>
          <p:cNvPr id="5122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smtClean="0"/>
              <a:t>PŘÍRODNÍ POLYMERY PŘF MU  9 2013 </a:t>
            </a:r>
            <a:endParaRPr lang="sk-SK"/>
          </a:p>
        </p:txBody>
      </p:sp>
      <p:sp>
        <p:nvSpPr>
          <p:cNvPr id="5123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F5703E-1236-4214-9588-EAFBC0DC33A4}" type="slidenum">
              <a:rPr lang="sk-SK" smtClean="0"/>
              <a:pPr/>
              <a:t>2</a:t>
            </a:fld>
            <a:endParaRPr lang="sk-SK" smtClean="0"/>
          </a:p>
        </p:txBody>
      </p:sp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179512" y="332657"/>
          <a:ext cx="8784976" cy="5936750"/>
        </p:xfrm>
        <a:graphic>
          <a:graphicData uri="http://schemas.openxmlformats.org/drawingml/2006/table">
            <a:tbl>
              <a:tblPr/>
              <a:tblGrid>
                <a:gridCol w="668749"/>
                <a:gridCol w="1203459"/>
                <a:gridCol w="6912768"/>
              </a:tblGrid>
              <a:tr h="3940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LEKCE</a:t>
                      </a:r>
                      <a:endParaRPr lang="cs-CZ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kern="1200" dirty="0" err="1">
                          <a:solidFill>
                            <a:srgbClr val="000000"/>
                          </a:solidFill>
                          <a:latin typeface="Arial Black"/>
                          <a:ea typeface="Times New Roman"/>
                          <a:cs typeface="Arial"/>
                        </a:rPr>
                        <a:t>datum</a:t>
                      </a:r>
                      <a:r>
                        <a:rPr lang="sk-SK" sz="14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cs-CZ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kern="1200" dirty="0">
                          <a:solidFill>
                            <a:srgbClr val="000000"/>
                          </a:solidFill>
                          <a:latin typeface="Arial Black"/>
                          <a:ea typeface="Times New Roman"/>
                          <a:cs typeface="Arial"/>
                        </a:rPr>
                        <a:t>téma </a:t>
                      </a:r>
                      <a:endParaRPr lang="cs-CZ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777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cs-CZ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19.IX.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Úvod do </a:t>
                      </a:r>
                      <a:r>
                        <a:rPr lang="sk-SK" sz="1400" b="1" kern="1200" dirty="0" err="1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předmětu</a:t>
                      </a:r>
                      <a:r>
                        <a:rPr lang="sk-SK" sz="14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400" b="1" kern="12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cs-CZ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Struktura a názvosloví přírodních polymerů, literatura 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95777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cs-CZ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26. IX.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Deriváty </a:t>
                      </a:r>
                      <a:r>
                        <a:rPr lang="sk-SK" sz="14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kyselin</a:t>
                      </a: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- </a:t>
                      </a:r>
                      <a:r>
                        <a:rPr lang="sk-SK" sz="14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přírodní</a:t>
                      </a: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4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pryskyřice</a:t>
                      </a: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sk-SK" sz="14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vysýchavé</a:t>
                      </a: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oleje, šelak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95613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cs-CZ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3. X.</a:t>
                      </a:r>
                      <a:endParaRPr lang="cs-CZ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Vosky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95777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cs-CZ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10. X.</a:t>
                      </a:r>
                      <a:endParaRPr lang="cs-CZ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Přírodní</a:t>
                      </a:r>
                      <a:r>
                        <a:rPr lang="cs-CZ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gumy.</a:t>
                      </a:r>
                      <a:r>
                        <a:rPr lang="cs-CZ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cs-CZ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95777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cs-CZ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10. X.</a:t>
                      </a:r>
                      <a:endParaRPr lang="cs-CZ" sz="1200" dirty="0">
                        <a:solidFill>
                          <a:schemeClr val="tx1"/>
                        </a:solidFill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Polyterpeny</a:t>
                      </a:r>
                      <a:r>
                        <a:rPr lang="cs-CZ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– přírodní kaučuk, získávání, zpracování a modifikace 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95777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cs-CZ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17. X.</a:t>
                      </a:r>
                      <a:endParaRPr lang="cs-CZ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 err="1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Polyfenoly</a:t>
                      </a:r>
                      <a:r>
                        <a:rPr lang="cs-CZ" sz="1400" b="1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4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– lignin, </a:t>
                      </a:r>
                      <a:r>
                        <a:rPr lang="cs-CZ" sz="1400" b="1" kern="1200" dirty="0" err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huminové</a:t>
                      </a:r>
                      <a:r>
                        <a:rPr lang="cs-CZ" sz="14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400" b="1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kyseliny, třísloviny 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9893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24. X.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Polysacharidy I – škrob 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95777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31. X.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Polysacharidy II –  celulóza 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94751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800" b="1" kern="12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cs-CZ" sz="2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800" b="1" kern="12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7. XI.</a:t>
                      </a:r>
                      <a:endParaRPr lang="cs-CZ" sz="2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800" b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Kasein</a:t>
                      </a:r>
                      <a:r>
                        <a:rPr lang="sk-SK" sz="2800" b="1" kern="120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sk-SK" sz="2800" b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syrovátka</a:t>
                      </a:r>
                      <a:r>
                        <a:rPr lang="sk-SK" sz="2800" b="1" kern="120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 vaječné </a:t>
                      </a:r>
                      <a:r>
                        <a:rPr lang="sk-SK" sz="2800" b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proteiny</a:t>
                      </a:r>
                      <a:r>
                        <a:rPr lang="sk-SK" sz="2800" b="1" kern="120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cs-CZ" sz="2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751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14. XI.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b="1" kern="120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Identifikace</a:t>
                      </a:r>
                      <a:r>
                        <a:rPr lang="sk-SK" sz="1400" b="1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400" b="1" kern="120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přírodních</a:t>
                      </a:r>
                      <a:r>
                        <a:rPr lang="sk-SK" sz="1400" b="1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400" b="1" kern="120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látek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30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21. XI.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Bílkovinná vlákna I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616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28. XI.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marR="0" indent="-347345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Bílkovinná vlákna II 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139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5. XII. 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Laboratorní</a:t>
                      </a: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4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metody</a:t>
                      </a: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4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hodnocení</a:t>
                      </a: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4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přírodních</a:t>
                      </a: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4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polymerů</a:t>
                      </a: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747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  <a:endParaRPr lang="cs-CZ" sz="2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29. XI.</a:t>
                      </a:r>
                      <a:r>
                        <a:rPr lang="cs-CZ" sz="2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cs-CZ" sz="2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800" b="1" kern="1200" dirty="0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EXKURZE –  KLIHÁRNA</a:t>
                      </a:r>
                      <a:endParaRPr lang="cs-CZ" sz="2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2344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kern="1200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</a:t>
                      </a:r>
                      <a:endParaRPr lang="cs-CZ" sz="14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12. XII. </a:t>
                      </a:r>
                      <a:r>
                        <a:rPr lang="cs-CZ" sz="1400" b="1" kern="120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???? </a:t>
                      </a:r>
                      <a:endParaRPr lang="cs-CZ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kern="1200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EXKURZE –ŠKROBÁRNA, VÝROBA A ZPRACOVÁNÍ ŠKROBŮ 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Chemie peptidů a proteinů( bílkovin)</a:t>
            </a:r>
            <a:endParaRPr lang="cs-CZ" sz="2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7. 11. 2013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9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20</a:t>
            </a:fld>
            <a:endParaRPr lang="sk-SK"/>
          </a:p>
        </p:txBody>
      </p:sp>
      <p:sp>
        <p:nvSpPr>
          <p:cNvPr id="9" name="TextovéPole 8"/>
          <p:cNvSpPr txBox="1"/>
          <p:nvPr/>
        </p:nvSpPr>
        <p:spPr>
          <a:xfrm>
            <a:off x="611560" y="908721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Izoelektrický bod je taková hodnota pH roztoku, v němž se </a:t>
            </a:r>
            <a:r>
              <a:rPr lang="cs-CZ" sz="1200" b="1" dirty="0" err="1" smtClean="0"/>
              <a:t>amfion</a:t>
            </a:r>
            <a:r>
              <a:rPr lang="cs-CZ" sz="1200" b="1" dirty="0" smtClean="0"/>
              <a:t> nepohybuje v elektrickém poli; to znamená, že</a:t>
            </a:r>
          </a:p>
          <a:p>
            <a:r>
              <a:rPr lang="cs-CZ" sz="1200" dirty="0" smtClean="0"/>
              <a:t>jeho volný náboj je zde nulový. Izoelektrický bod lze určit pro každý </a:t>
            </a:r>
            <a:r>
              <a:rPr lang="cs-CZ" sz="1200" dirty="0" err="1" smtClean="0"/>
              <a:t>amfion</a:t>
            </a:r>
            <a:r>
              <a:rPr lang="cs-CZ" sz="1200" dirty="0" smtClean="0"/>
              <a:t>, tedy zejména pro aminokyseliny,</a:t>
            </a:r>
          </a:p>
          <a:p>
            <a:r>
              <a:rPr lang="cs-CZ" sz="1200" dirty="0" smtClean="0"/>
              <a:t>peptidy a bílkoviny. Jeho hodnota (zejména u bílkovin) výrazně závisí na složení pufru, v němž se provádí</a:t>
            </a:r>
          </a:p>
          <a:p>
            <a:r>
              <a:rPr lang="cs-CZ" sz="1200" dirty="0" smtClean="0"/>
              <a:t>elektroforéza. Pokud je hodnota pH nižší, molekula získává celkově kladný elektrický náboj. Pro hodnoty pH vyšší</a:t>
            </a:r>
          </a:p>
          <a:p>
            <a:r>
              <a:rPr lang="cs-CZ" sz="1200" dirty="0" smtClean="0"/>
              <a:t>je náboj molekuly celkově záporný.</a:t>
            </a:r>
            <a:endParaRPr lang="cs-CZ" sz="1200" dirty="0"/>
          </a:p>
        </p:txBody>
      </p:sp>
      <p:pic>
        <p:nvPicPr>
          <p:cNvPr id="11" name="Obrázek 10" descr="IZOELECTRIC POINT OF Glycine_pI WIKI E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276872"/>
            <a:ext cx="3322781" cy="3312589"/>
          </a:xfrm>
          <a:prstGeom prst="rect">
            <a:avLst/>
          </a:prstGeom>
        </p:spPr>
      </p:pic>
      <p:pic>
        <p:nvPicPr>
          <p:cNvPr id="12" name="Obrázek 11" descr="IZOELEKTRICKÝ BOD WIKI ENG 1 ADENOSIE MONO PHOSPHA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04276" y="2276872"/>
            <a:ext cx="3292109" cy="3312368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611560" y="566124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glycine </a:t>
            </a:r>
            <a:r>
              <a:rPr lang="cs-CZ" dirty="0" err="1" smtClean="0"/>
              <a:t>pK</a:t>
            </a:r>
            <a:r>
              <a:rPr lang="cs-CZ" dirty="0" smtClean="0"/>
              <a:t> = 2.72, 9.60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3563888" y="5589240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adenosine </a:t>
            </a:r>
            <a:r>
              <a:rPr lang="cs-CZ" dirty="0" err="1" smtClean="0"/>
              <a:t>monophosphate</a:t>
            </a:r>
            <a:r>
              <a:rPr lang="cs-CZ" dirty="0" smtClean="0"/>
              <a:t> </a:t>
            </a:r>
            <a:r>
              <a:rPr lang="cs-CZ" dirty="0" err="1" smtClean="0"/>
              <a:t>pK</a:t>
            </a:r>
            <a:r>
              <a:rPr lang="cs-CZ" dirty="0" smtClean="0"/>
              <a:t> = 2.15, 9.16, 10.67</a:t>
            </a:r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Chemie peptidů a proteinů( bílkovin)</a:t>
            </a:r>
            <a:endParaRPr lang="cs-CZ" sz="2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7. 11. 2013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9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21</a:t>
            </a:fld>
            <a:endParaRPr lang="sk-SK"/>
          </a:p>
        </p:txBody>
      </p:sp>
      <p:sp>
        <p:nvSpPr>
          <p:cNvPr id="9" name="TextovéPole 8"/>
          <p:cNvSpPr txBox="1"/>
          <p:nvPr/>
        </p:nvSpPr>
        <p:spPr>
          <a:xfrm>
            <a:off x="467544" y="1052736"/>
            <a:ext cx="79928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an </a:t>
            </a:r>
            <a:r>
              <a:rPr lang="en-US" dirty="0" smtClean="0">
                <a:hlinkClick r:id="rId2" tooltip="Amino acid"/>
              </a:rPr>
              <a:t>amino acid</a:t>
            </a:r>
            <a:r>
              <a:rPr lang="en-US" dirty="0" smtClean="0"/>
              <a:t> with only one </a:t>
            </a:r>
            <a:r>
              <a:rPr lang="en-US" dirty="0" smtClean="0">
                <a:hlinkClick r:id="rId3" tooltip="Amine"/>
              </a:rPr>
              <a:t>amine</a:t>
            </a:r>
            <a:r>
              <a:rPr lang="en-US" dirty="0" smtClean="0"/>
              <a:t> and one </a:t>
            </a:r>
            <a:r>
              <a:rPr lang="en-US" dirty="0" smtClean="0">
                <a:hlinkClick r:id="rId4" tooltip="Carboxyl"/>
              </a:rPr>
              <a:t>carboxyl</a:t>
            </a:r>
            <a:r>
              <a:rPr lang="en-US" dirty="0" smtClean="0"/>
              <a:t> group, the </a:t>
            </a:r>
            <a:r>
              <a:rPr lang="en-US" sz="2800" b="1" dirty="0" err="1" smtClean="0">
                <a:solidFill>
                  <a:srgbClr val="FF0000"/>
                </a:solidFill>
              </a:rPr>
              <a:t>pI</a:t>
            </a:r>
            <a:r>
              <a:rPr lang="en-US" dirty="0" smtClean="0"/>
              <a:t> can be calculated from the </a:t>
            </a:r>
            <a:r>
              <a:rPr lang="en-US" dirty="0" smtClean="0">
                <a:hlinkClick r:id="rId5" tooltip="Mean"/>
              </a:rPr>
              <a:t>mean</a:t>
            </a:r>
            <a:r>
              <a:rPr lang="en-US" dirty="0" smtClean="0"/>
              <a:t> of the </a:t>
            </a:r>
            <a:r>
              <a:rPr lang="en-US" dirty="0" err="1" smtClean="0">
                <a:solidFill>
                  <a:srgbClr val="FF0000"/>
                </a:solidFill>
                <a:hlinkClick r:id="rId6" tooltip="PKa"/>
              </a:rPr>
              <a:t>pKas</a:t>
            </a:r>
            <a:r>
              <a:rPr lang="en-US" dirty="0" smtClean="0"/>
              <a:t> of this molecule.</a:t>
            </a:r>
            <a:r>
              <a:rPr lang="en-US" baseline="30000" dirty="0" smtClean="0">
                <a:hlinkClick r:id="rId7"/>
              </a:rPr>
              <a:t>[1]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699792" y="1988840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 smtClean="0">
                <a:solidFill>
                  <a:srgbClr val="FF0000"/>
                </a:solidFill>
              </a:rPr>
              <a:t>pI</a:t>
            </a:r>
            <a:r>
              <a:rPr lang="cs-CZ" sz="2800" b="1" dirty="0" smtClean="0">
                <a:solidFill>
                  <a:srgbClr val="FF0000"/>
                </a:solidFill>
              </a:rPr>
              <a:t> = (</a:t>
            </a:r>
            <a:r>
              <a:rPr lang="cs-CZ" sz="2800" b="1" dirty="0" err="1" smtClean="0">
                <a:solidFill>
                  <a:srgbClr val="FF0000"/>
                </a:solidFill>
              </a:rPr>
              <a:t>pKa</a:t>
            </a:r>
            <a:r>
              <a:rPr lang="cs-CZ" sz="2800" b="1" dirty="0" smtClean="0">
                <a:solidFill>
                  <a:srgbClr val="FF0000"/>
                </a:solidFill>
              </a:rPr>
              <a:t> + </a:t>
            </a:r>
            <a:r>
              <a:rPr lang="cs-CZ" sz="2800" b="1" dirty="0" err="1" smtClean="0">
                <a:solidFill>
                  <a:srgbClr val="FF0000"/>
                </a:solidFill>
              </a:rPr>
              <a:t>pKb</a:t>
            </a:r>
            <a:r>
              <a:rPr lang="cs-CZ" sz="2800" b="1" dirty="0" smtClean="0">
                <a:solidFill>
                  <a:srgbClr val="FF0000"/>
                </a:solidFill>
              </a:rPr>
              <a:t>)/2 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251520" y="2636912"/>
            <a:ext cx="84969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Každá aminokyselina obsahuje aspoň dvě skupiny schopné </a:t>
            </a:r>
            <a:r>
              <a:rPr lang="cs-CZ" sz="2400" b="1" dirty="0" smtClean="0">
                <a:hlinkClick r:id="rId8" tooltip="Disociace"/>
              </a:rPr>
              <a:t>disociace</a:t>
            </a:r>
            <a:r>
              <a:rPr lang="cs-CZ" sz="2400" b="1" dirty="0" smtClean="0"/>
              <a:t>: -COOH a -NH</a:t>
            </a:r>
            <a:r>
              <a:rPr lang="cs-CZ" sz="2400" b="1" baseline="-25000" dirty="0" smtClean="0"/>
              <a:t>3</a:t>
            </a:r>
            <a:r>
              <a:rPr lang="cs-CZ" sz="2400" b="1" baseline="30000" dirty="0" smtClean="0"/>
              <a:t>+</a:t>
            </a:r>
            <a:r>
              <a:rPr lang="cs-CZ" sz="2400" b="1" dirty="0" smtClean="0"/>
              <a:t> a tvoří konjugované zásady -COO</a:t>
            </a:r>
            <a:r>
              <a:rPr lang="cs-CZ" sz="2400" b="1" baseline="30000" dirty="0" smtClean="0"/>
              <a:t>-</a:t>
            </a:r>
            <a:r>
              <a:rPr lang="cs-CZ" sz="2400" b="1" dirty="0" smtClean="0"/>
              <a:t> a -NH</a:t>
            </a:r>
            <a:r>
              <a:rPr lang="cs-CZ" sz="2400" b="1" baseline="-25000" dirty="0" smtClean="0"/>
              <a:t>2</a:t>
            </a:r>
            <a:r>
              <a:rPr lang="cs-CZ" sz="2400" b="1" dirty="0" smtClean="0"/>
              <a:t>.</a:t>
            </a:r>
          </a:p>
          <a:p>
            <a:r>
              <a:rPr lang="cs-CZ" sz="2400" b="1" dirty="0" smtClean="0"/>
              <a:t>V roztoku jsou kyselina i její konjugovaná zásada v protonové rovnováze:</a:t>
            </a:r>
          </a:p>
          <a:p>
            <a:r>
              <a:rPr lang="cs-CZ" sz="2400" b="1" dirty="0" smtClean="0">
                <a:solidFill>
                  <a:srgbClr val="FF0000"/>
                </a:solidFill>
              </a:rPr>
              <a:t>R-COOH ↔ R-COO</a:t>
            </a:r>
            <a:r>
              <a:rPr lang="cs-CZ" sz="2400" b="1" baseline="30000" dirty="0" smtClean="0">
                <a:solidFill>
                  <a:srgbClr val="FF0000"/>
                </a:solidFill>
              </a:rPr>
              <a:t>−</a:t>
            </a:r>
            <a:r>
              <a:rPr lang="cs-CZ" sz="2400" b="1" dirty="0" smtClean="0">
                <a:solidFill>
                  <a:srgbClr val="FF0000"/>
                </a:solidFill>
              </a:rPr>
              <a:t> + H</a:t>
            </a:r>
            <a:r>
              <a:rPr lang="cs-CZ" sz="2400" b="1" baseline="30000" dirty="0" smtClean="0">
                <a:solidFill>
                  <a:srgbClr val="FF0000"/>
                </a:solidFill>
              </a:rPr>
              <a:t>+</a:t>
            </a:r>
            <a:r>
              <a:rPr lang="cs-CZ" sz="2400" b="1" dirty="0" smtClean="0">
                <a:solidFill>
                  <a:srgbClr val="FF0000"/>
                </a:solidFill>
              </a:rPr>
              <a:t>R-NH</a:t>
            </a:r>
            <a:r>
              <a:rPr lang="cs-CZ" sz="2400" b="1" baseline="-25000" dirty="0" smtClean="0">
                <a:solidFill>
                  <a:srgbClr val="FF0000"/>
                </a:solidFill>
              </a:rPr>
              <a:t>3</a:t>
            </a:r>
            <a:r>
              <a:rPr lang="cs-CZ" sz="2400" b="1" baseline="30000" dirty="0" smtClean="0">
                <a:solidFill>
                  <a:srgbClr val="FF0000"/>
                </a:solidFill>
              </a:rPr>
              <a:t>+</a:t>
            </a:r>
            <a:r>
              <a:rPr lang="cs-CZ" sz="2400" b="1" dirty="0" smtClean="0">
                <a:solidFill>
                  <a:srgbClr val="FF0000"/>
                </a:solidFill>
              </a:rPr>
              <a:t> ↔ R-NH</a:t>
            </a:r>
            <a:r>
              <a:rPr lang="cs-CZ" sz="2400" b="1" baseline="-25000" dirty="0" smtClean="0">
                <a:solidFill>
                  <a:srgbClr val="FF0000"/>
                </a:solidFill>
              </a:rPr>
              <a:t>2</a:t>
            </a:r>
            <a:r>
              <a:rPr lang="cs-CZ" sz="2400" b="1" dirty="0" smtClean="0">
                <a:solidFill>
                  <a:srgbClr val="FF0000"/>
                </a:solidFill>
              </a:rPr>
              <a:t> + H</a:t>
            </a:r>
            <a:r>
              <a:rPr lang="cs-CZ" sz="2400" b="1" baseline="30000" dirty="0" smtClean="0">
                <a:solidFill>
                  <a:srgbClr val="FF0000"/>
                </a:solidFill>
              </a:rPr>
              <a:t>+</a:t>
            </a:r>
          </a:p>
          <a:p>
            <a:r>
              <a:rPr lang="cs-CZ" sz="2400" b="1" dirty="0" smtClean="0"/>
              <a:t>Jak se ustaví rovnováha, záleží na </a:t>
            </a:r>
            <a:r>
              <a:rPr lang="cs-CZ" sz="2400" b="1" dirty="0" smtClean="0">
                <a:hlinkClick r:id="rId9" tooltip="PH"/>
              </a:rPr>
              <a:t>pH</a:t>
            </a:r>
            <a:r>
              <a:rPr lang="cs-CZ" sz="2400" b="1" dirty="0" smtClean="0"/>
              <a:t> prostředí, tedy na koncentraci protonů v okolí. Karboxylová skupina je silnější kyselina a proton snadněji odštěpuje než přijímá.</a:t>
            </a:r>
            <a:endParaRPr lang="cs-CZ" sz="24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Chemie peptidů a proteinů( bílkovin)</a:t>
            </a:r>
            <a:endParaRPr lang="cs-CZ" sz="2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7. 11. 2013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9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22</a:t>
            </a:fld>
            <a:endParaRPr lang="sk-SK"/>
          </a:p>
        </p:txBody>
      </p:sp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251520" y="980728"/>
          <a:ext cx="3024336" cy="4064004"/>
        </p:xfrm>
        <a:graphic>
          <a:graphicData uri="http://schemas.openxmlformats.org/drawingml/2006/table">
            <a:tbl>
              <a:tblPr/>
              <a:tblGrid>
                <a:gridCol w="1296144"/>
                <a:gridCol w="1728192"/>
              </a:tblGrid>
              <a:tr h="290286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err="1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Essential</a:t>
                      </a:r>
                      <a:endParaRPr lang="cs-CZ" sz="14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 marL="72571" marR="72571" marT="36286" marB="36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err="1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Nonessential</a:t>
                      </a:r>
                      <a:endParaRPr lang="cs-CZ" sz="14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 marL="72571" marR="72571" marT="36286" marB="36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86">
                <a:tc>
                  <a:txBody>
                    <a:bodyPr/>
                    <a:lstStyle/>
                    <a:p>
                      <a:r>
                        <a:rPr lang="cs-CZ" sz="1400">
                          <a:hlinkClick r:id="rId2" tooltip="Histidine"/>
                        </a:rPr>
                        <a:t>Histidine</a:t>
                      </a:r>
                      <a:endParaRPr lang="cs-CZ" sz="1400"/>
                    </a:p>
                  </a:txBody>
                  <a:tcPr marL="72571" marR="72571" marT="36286" marB="36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hlinkClick r:id="rId3" tooltip="Alanine"/>
                        </a:rPr>
                        <a:t>Alanine</a:t>
                      </a:r>
                      <a:endParaRPr lang="cs-CZ" sz="1400"/>
                    </a:p>
                  </a:txBody>
                  <a:tcPr marL="72571" marR="72571" marT="36286" marB="36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86">
                <a:tc>
                  <a:txBody>
                    <a:bodyPr/>
                    <a:lstStyle/>
                    <a:p>
                      <a:r>
                        <a:rPr lang="cs-CZ" sz="1400">
                          <a:hlinkClick r:id="rId4" tooltip="Isoleucine"/>
                        </a:rPr>
                        <a:t>Isoleucine</a:t>
                      </a:r>
                      <a:endParaRPr lang="cs-CZ" sz="1400"/>
                    </a:p>
                  </a:txBody>
                  <a:tcPr marL="72571" marR="72571" marT="36286" marB="36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hlinkClick r:id="rId5" tooltip="Arginine"/>
                        </a:rPr>
                        <a:t>Arginine</a:t>
                      </a:r>
                      <a:r>
                        <a:rPr lang="cs-CZ" sz="1400"/>
                        <a:t>*</a:t>
                      </a:r>
                    </a:p>
                  </a:txBody>
                  <a:tcPr marL="72571" marR="72571" marT="36286" marB="36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86">
                <a:tc>
                  <a:txBody>
                    <a:bodyPr/>
                    <a:lstStyle/>
                    <a:p>
                      <a:r>
                        <a:rPr lang="cs-CZ" sz="1400">
                          <a:hlinkClick r:id="rId6" tooltip="Leucine"/>
                        </a:rPr>
                        <a:t>Leucine</a:t>
                      </a:r>
                      <a:endParaRPr lang="cs-CZ" sz="1400"/>
                    </a:p>
                  </a:txBody>
                  <a:tcPr marL="72571" marR="72571" marT="36286" marB="36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hlinkClick r:id="rId7" tooltip="Asparagine"/>
                        </a:rPr>
                        <a:t>Asparagine</a:t>
                      </a:r>
                      <a:endParaRPr lang="cs-CZ" sz="1400"/>
                    </a:p>
                  </a:txBody>
                  <a:tcPr marL="72571" marR="72571" marT="36286" marB="36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86">
                <a:tc>
                  <a:txBody>
                    <a:bodyPr/>
                    <a:lstStyle/>
                    <a:p>
                      <a:r>
                        <a:rPr lang="cs-CZ" sz="1400">
                          <a:hlinkClick r:id="rId8" tooltip="Lysine"/>
                        </a:rPr>
                        <a:t>Lysine</a:t>
                      </a:r>
                      <a:endParaRPr lang="cs-CZ" sz="1400"/>
                    </a:p>
                  </a:txBody>
                  <a:tcPr marL="72571" marR="72571" marT="36286" marB="36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hlinkClick r:id="rId9" tooltip="Aspartic acid"/>
                        </a:rPr>
                        <a:t>Aspartic acid</a:t>
                      </a:r>
                      <a:endParaRPr lang="cs-CZ" sz="1400"/>
                    </a:p>
                  </a:txBody>
                  <a:tcPr marL="72571" marR="72571" marT="36286" marB="36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86">
                <a:tc>
                  <a:txBody>
                    <a:bodyPr/>
                    <a:lstStyle/>
                    <a:p>
                      <a:r>
                        <a:rPr lang="cs-CZ" sz="1400">
                          <a:hlinkClick r:id="rId10" tooltip="Methionine"/>
                        </a:rPr>
                        <a:t>Methionine</a:t>
                      </a:r>
                      <a:endParaRPr lang="cs-CZ" sz="1400"/>
                    </a:p>
                  </a:txBody>
                  <a:tcPr marL="72571" marR="72571" marT="36286" marB="36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hlinkClick r:id="rId11" tooltip="Cysteine"/>
                        </a:rPr>
                        <a:t>Cysteine</a:t>
                      </a:r>
                      <a:r>
                        <a:rPr lang="cs-CZ" sz="1400"/>
                        <a:t>*</a:t>
                      </a:r>
                    </a:p>
                  </a:txBody>
                  <a:tcPr marL="72571" marR="72571" marT="36286" marB="36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86">
                <a:tc>
                  <a:txBody>
                    <a:bodyPr/>
                    <a:lstStyle/>
                    <a:p>
                      <a:r>
                        <a:rPr lang="cs-CZ" sz="1400">
                          <a:hlinkClick r:id="rId12" tooltip="Phenylalanine"/>
                        </a:rPr>
                        <a:t>Phenylalanine</a:t>
                      </a:r>
                      <a:endParaRPr lang="cs-CZ" sz="1400"/>
                    </a:p>
                  </a:txBody>
                  <a:tcPr marL="72571" marR="72571" marT="36286" marB="36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hlinkClick r:id="rId13" tooltip="Glutamic acid"/>
                        </a:rPr>
                        <a:t>Glutamic acid</a:t>
                      </a:r>
                      <a:endParaRPr lang="cs-CZ" sz="1400"/>
                    </a:p>
                  </a:txBody>
                  <a:tcPr marL="72571" marR="72571" marT="36286" marB="36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86">
                <a:tc>
                  <a:txBody>
                    <a:bodyPr/>
                    <a:lstStyle/>
                    <a:p>
                      <a:r>
                        <a:rPr lang="cs-CZ" sz="1400">
                          <a:hlinkClick r:id="rId14" tooltip="Threonine"/>
                        </a:rPr>
                        <a:t>Threonine</a:t>
                      </a:r>
                      <a:endParaRPr lang="cs-CZ" sz="1400"/>
                    </a:p>
                  </a:txBody>
                  <a:tcPr marL="72571" marR="72571" marT="36286" marB="36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hlinkClick r:id="rId15" tooltip="Glutamine"/>
                        </a:rPr>
                        <a:t>Glutamine</a:t>
                      </a:r>
                      <a:r>
                        <a:rPr lang="cs-CZ" sz="1400"/>
                        <a:t>*</a:t>
                      </a:r>
                    </a:p>
                  </a:txBody>
                  <a:tcPr marL="72571" marR="72571" marT="36286" marB="36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86">
                <a:tc>
                  <a:txBody>
                    <a:bodyPr/>
                    <a:lstStyle/>
                    <a:p>
                      <a:r>
                        <a:rPr lang="cs-CZ" sz="1400">
                          <a:hlinkClick r:id="rId16" tooltip="Tryptophan"/>
                        </a:rPr>
                        <a:t>Tryptophan</a:t>
                      </a:r>
                      <a:endParaRPr lang="cs-CZ" sz="1400"/>
                    </a:p>
                  </a:txBody>
                  <a:tcPr marL="72571" marR="72571" marT="36286" marB="36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hlinkClick r:id="rId17" tooltip="Glycine"/>
                        </a:rPr>
                        <a:t>Glycine</a:t>
                      </a:r>
                      <a:endParaRPr lang="cs-CZ" sz="1400"/>
                    </a:p>
                  </a:txBody>
                  <a:tcPr marL="72571" marR="72571" marT="36286" marB="36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86">
                <a:tc>
                  <a:txBody>
                    <a:bodyPr/>
                    <a:lstStyle/>
                    <a:p>
                      <a:r>
                        <a:rPr lang="cs-CZ" sz="1400">
                          <a:hlinkClick r:id="rId18" tooltip="Valine"/>
                        </a:rPr>
                        <a:t>Valine</a:t>
                      </a:r>
                      <a:endParaRPr lang="cs-CZ" sz="1400"/>
                    </a:p>
                  </a:txBody>
                  <a:tcPr marL="72571" marR="72571" marT="36286" marB="36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hlinkClick r:id="rId19" tooltip="Ornithine"/>
                        </a:rPr>
                        <a:t>Ornithine</a:t>
                      </a:r>
                      <a:r>
                        <a:rPr lang="cs-CZ" sz="1400"/>
                        <a:t>*</a:t>
                      </a:r>
                    </a:p>
                  </a:txBody>
                  <a:tcPr marL="72571" marR="72571" marT="36286" marB="36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86"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72571" marR="72571" marT="36286" marB="36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hlinkClick r:id="rId20" tooltip="Proline"/>
                        </a:rPr>
                        <a:t>Proline</a:t>
                      </a:r>
                      <a:r>
                        <a:rPr lang="cs-CZ" sz="1400"/>
                        <a:t>*</a:t>
                      </a:r>
                    </a:p>
                  </a:txBody>
                  <a:tcPr marL="72571" marR="72571" marT="36286" marB="36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86"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72571" marR="72571" marT="36286" marB="36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hlinkClick r:id="rId21" tooltip="Selenocysteine"/>
                        </a:rPr>
                        <a:t>Selenocysteine</a:t>
                      </a:r>
                      <a:r>
                        <a:rPr lang="cs-CZ" sz="1400"/>
                        <a:t>*</a:t>
                      </a:r>
                    </a:p>
                  </a:txBody>
                  <a:tcPr marL="72571" marR="72571" marT="36286" marB="36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86"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72571" marR="72571" marT="36286" marB="36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hlinkClick r:id="rId22" tooltip="Serine"/>
                        </a:rPr>
                        <a:t>Serine</a:t>
                      </a:r>
                      <a:r>
                        <a:rPr lang="cs-CZ" sz="1400"/>
                        <a:t>*</a:t>
                      </a:r>
                    </a:p>
                  </a:txBody>
                  <a:tcPr marL="72571" marR="72571" marT="36286" marB="36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86"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72571" marR="72571" marT="36286" marB="36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 err="1">
                          <a:hlinkClick r:id="rId23" tooltip="Tyrosine"/>
                        </a:rPr>
                        <a:t>Tyrosine</a:t>
                      </a:r>
                      <a:endParaRPr lang="cs-CZ" sz="1400" dirty="0"/>
                    </a:p>
                  </a:txBody>
                  <a:tcPr marL="72571" marR="72571" marT="36286" marB="36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Obdélník 8"/>
          <p:cNvSpPr/>
          <p:nvPr/>
        </p:nvSpPr>
        <p:spPr>
          <a:xfrm>
            <a:off x="251520" y="5157192"/>
            <a:ext cx="3096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(*) Essential only in certain cases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3635896" y="836712"/>
            <a:ext cx="518457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Of the 22 standard amino acids, 9 are called </a:t>
            </a:r>
            <a:r>
              <a:rPr lang="en-US" sz="2000" b="1" dirty="0" smtClean="0">
                <a:hlinkClick r:id="rId24" tooltip="Essential amino acid"/>
              </a:rPr>
              <a:t>essential amino acids</a:t>
            </a:r>
            <a:r>
              <a:rPr lang="en-US" sz="2000" b="1" dirty="0" smtClean="0"/>
              <a:t> because the </a:t>
            </a:r>
            <a:r>
              <a:rPr lang="en-US" sz="2000" b="1" dirty="0" smtClean="0">
                <a:hlinkClick r:id="rId25" tooltip="Human body"/>
              </a:rPr>
              <a:t>human body</a:t>
            </a:r>
            <a:r>
              <a:rPr lang="en-US" sz="2000" b="1" dirty="0" smtClean="0"/>
              <a:t> cannot </a:t>
            </a:r>
            <a:r>
              <a:rPr lang="en-US" sz="2000" b="1" dirty="0" smtClean="0">
                <a:hlinkClick r:id="rId26" tooltip="Biosynthesis"/>
              </a:rPr>
              <a:t>synthesize</a:t>
            </a:r>
            <a:r>
              <a:rPr lang="en-US" sz="2000" b="1" dirty="0" smtClean="0"/>
              <a:t> them from other </a:t>
            </a:r>
            <a:r>
              <a:rPr lang="en-US" sz="2000" b="1" dirty="0" smtClean="0">
                <a:hlinkClick r:id="rId27" tooltip="Chemical compound"/>
              </a:rPr>
              <a:t>compounds</a:t>
            </a:r>
            <a:r>
              <a:rPr lang="en-US" sz="2000" b="1" dirty="0" smtClean="0"/>
              <a:t> at the level needed for normal growth, so they must be obtained from food.</a:t>
            </a:r>
            <a:r>
              <a:rPr lang="en-US" sz="2000" b="1" baseline="30000" dirty="0" smtClean="0">
                <a:hlinkClick r:id="rId28"/>
              </a:rPr>
              <a:t>[52]</a:t>
            </a:r>
            <a:r>
              <a:rPr lang="en-US" sz="2000" b="1" dirty="0" smtClean="0"/>
              <a:t> In addition, </a:t>
            </a:r>
            <a:r>
              <a:rPr lang="en-US" sz="2000" b="1" dirty="0" err="1" smtClean="0">
                <a:hlinkClick r:id="rId11" tooltip="Cysteine"/>
              </a:rPr>
              <a:t>cysteine</a:t>
            </a:r>
            <a:r>
              <a:rPr lang="en-US" sz="2000" b="1" dirty="0" smtClean="0"/>
              <a:t>, </a:t>
            </a:r>
            <a:r>
              <a:rPr lang="en-US" sz="2000" b="1" dirty="0" err="1" smtClean="0">
                <a:hlinkClick r:id="rId29" tooltip="Taurine"/>
              </a:rPr>
              <a:t>taurine</a:t>
            </a:r>
            <a:r>
              <a:rPr lang="en-US" sz="2000" b="1" dirty="0" smtClean="0"/>
              <a:t>, </a:t>
            </a:r>
            <a:r>
              <a:rPr lang="en-US" sz="2000" b="1" dirty="0" smtClean="0">
                <a:hlinkClick r:id="rId23" tooltip="Tyrosine"/>
              </a:rPr>
              <a:t>tyrosine</a:t>
            </a:r>
            <a:r>
              <a:rPr lang="en-US" sz="2000" b="1" dirty="0" smtClean="0"/>
              <a:t>, and </a:t>
            </a:r>
            <a:r>
              <a:rPr lang="en-US" sz="2000" b="1" dirty="0" err="1" smtClean="0">
                <a:hlinkClick r:id="rId5" tooltip="Arginine"/>
              </a:rPr>
              <a:t>arginine</a:t>
            </a:r>
            <a:r>
              <a:rPr lang="en-US" sz="2000" b="1" dirty="0" smtClean="0"/>
              <a:t> are considered </a:t>
            </a:r>
            <a:r>
              <a:rPr lang="en-US" sz="2000" b="1" dirty="0" err="1" smtClean="0"/>
              <a:t>semiessential</a:t>
            </a:r>
            <a:r>
              <a:rPr lang="en-US" sz="2000" b="1" dirty="0" smtClean="0"/>
              <a:t> amino-acids in children (though </a:t>
            </a:r>
            <a:r>
              <a:rPr lang="en-US" sz="2000" b="1" dirty="0" err="1" smtClean="0"/>
              <a:t>taurine</a:t>
            </a:r>
            <a:r>
              <a:rPr lang="en-US" sz="2000" b="1" dirty="0" smtClean="0"/>
              <a:t> is not technically an amino acid), because the metabolic pathways that synthesize these amino acids are not fully developed.</a:t>
            </a:r>
            <a:r>
              <a:rPr lang="en-US" sz="2000" b="1" baseline="30000" dirty="0" smtClean="0">
                <a:hlinkClick r:id="rId28"/>
              </a:rPr>
              <a:t>[53][54]</a:t>
            </a:r>
            <a:r>
              <a:rPr lang="en-US" sz="2000" b="1" dirty="0" smtClean="0"/>
              <a:t> The amounts required also depend on the age and health of the individual, so it is hard to make general statements about the dietary requirement for some amino acids.</a:t>
            </a:r>
            <a:endParaRPr lang="cs-CZ" sz="20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Chemie peptidů a proteinů( bílkovin)</a:t>
            </a:r>
            <a:endParaRPr lang="cs-CZ" sz="2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7. 11. 2013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9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23</a:t>
            </a:fld>
            <a:endParaRPr lang="sk-SK"/>
          </a:p>
        </p:txBody>
      </p:sp>
      <p:graphicFrame>
        <p:nvGraphicFramePr>
          <p:cNvPr id="10" name="Tabulka 9"/>
          <p:cNvGraphicFramePr>
            <a:graphicFrameLocks noGrp="1"/>
          </p:cNvGraphicFramePr>
          <p:nvPr/>
        </p:nvGraphicFramePr>
        <p:xfrm>
          <a:off x="539552" y="980728"/>
          <a:ext cx="7920880" cy="4824538"/>
        </p:xfrm>
        <a:graphic>
          <a:graphicData uri="http://schemas.openxmlformats.org/drawingml/2006/table">
            <a:tbl>
              <a:tblPr/>
              <a:tblGrid>
                <a:gridCol w="3960440"/>
                <a:gridCol w="3960440"/>
              </a:tblGrid>
              <a:tr h="482454"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>
                          <a:solidFill>
                            <a:srgbClr val="FF0000"/>
                          </a:solidFill>
                        </a:rPr>
                        <a:t>Class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Name of the amino acids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4294">
                <a:tc>
                  <a:txBody>
                    <a:bodyPr/>
                    <a:lstStyle/>
                    <a:p>
                      <a:r>
                        <a:rPr lang="cs-CZ" b="1" dirty="0" err="1"/>
                        <a:t>Aliphatic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/>
                        <a:t>Glycine, Alanine, Valine, Leucine, Isoleucine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4294">
                <a:tc>
                  <a:txBody>
                    <a:bodyPr/>
                    <a:lstStyle/>
                    <a:p>
                      <a:r>
                        <a:rPr lang="cs-CZ" b="1" dirty="0"/>
                        <a:t>Hydroxyl </a:t>
                      </a:r>
                      <a:r>
                        <a:rPr lang="cs-CZ" b="1" dirty="0" err="1"/>
                        <a:t>or</a:t>
                      </a:r>
                      <a:r>
                        <a:rPr lang="cs-CZ" b="1" dirty="0"/>
                        <a:t> </a:t>
                      </a:r>
                      <a:r>
                        <a:rPr lang="cs-CZ" b="1" dirty="0" err="1"/>
                        <a:t>Sulfur</a:t>
                      </a:r>
                      <a:r>
                        <a:rPr lang="cs-CZ" b="1" dirty="0"/>
                        <a:t>-</a:t>
                      </a:r>
                      <a:r>
                        <a:rPr lang="cs-CZ" b="1" dirty="0" err="1"/>
                        <a:t>containing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/>
                        <a:t>Serine, Cysteine, Threonine, Methionine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454">
                <a:tc>
                  <a:txBody>
                    <a:bodyPr/>
                    <a:lstStyle/>
                    <a:p>
                      <a:r>
                        <a:rPr lang="cs-CZ" b="1" dirty="0" err="1"/>
                        <a:t>Cyclic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/>
                        <a:t>Proline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4294">
                <a:tc>
                  <a:txBody>
                    <a:bodyPr/>
                    <a:lstStyle/>
                    <a:p>
                      <a:r>
                        <a:rPr lang="cs-CZ" b="1" dirty="0" err="1"/>
                        <a:t>Aromatic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/>
                        <a:t>Phenylalanine, Tyrosine, Tryptophan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454">
                <a:tc>
                  <a:txBody>
                    <a:bodyPr/>
                    <a:lstStyle/>
                    <a:p>
                      <a:r>
                        <a:rPr lang="cs-CZ" b="1" dirty="0"/>
                        <a:t>Basic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Histidine, </a:t>
                      </a:r>
                      <a:r>
                        <a:rPr lang="cs-CZ" b="1" dirty="0" err="1"/>
                        <a:t>Lysine</a:t>
                      </a:r>
                      <a:r>
                        <a:rPr lang="cs-CZ" b="1" dirty="0"/>
                        <a:t>, Arginine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4294">
                <a:tc>
                  <a:txBody>
                    <a:bodyPr/>
                    <a:lstStyle/>
                    <a:p>
                      <a:r>
                        <a:rPr lang="cs-CZ" b="1" dirty="0" err="1"/>
                        <a:t>Acidic</a:t>
                      </a:r>
                      <a:r>
                        <a:rPr lang="cs-CZ" b="1" dirty="0"/>
                        <a:t> </a:t>
                      </a:r>
                      <a:r>
                        <a:rPr lang="cs-CZ" b="1" dirty="0" err="1"/>
                        <a:t>and</a:t>
                      </a:r>
                      <a:r>
                        <a:rPr lang="cs-CZ" b="1" dirty="0"/>
                        <a:t> </a:t>
                      </a:r>
                      <a:r>
                        <a:rPr lang="cs-CZ" b="1" dirty="0" err="1"/>
                        <a:t>their</a:t>
                      </a:r>
                      <a:r>
                        <a:rPr lang="cs-CZ" b="1" dirty="0"/>
                        <a:t> Amide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err="1"/>
                        <a:t>Aspartate</a:t>
                      </a:r>
                      <a:r>
                        <a:rPr lang="cs-CZ" b="1" dirty="0"/>
                        <a:t>, </a:t>
                      </a:r>
                      <a:r>
                        <a:rPr lang="cs-CZ" b="1" dirty="0" err="1"/>
                        <a:t>Glutamate</a:t>
                      </a:r>
                      <a:r>
                        <a:rPr lang="cs-CZ" b="1" dirty="0"/>
                        <a:t>, Asparagine, </a:t>
                      </a:r>
                      <a:r>
                        <a:rPr lang="cs-CZ" b="1" dirty="0" err="1"/>
                        <a:t>Glutamine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4096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Aminokyselina &gt; </a:t>
            </a:r>
            <a:r>
              <a:rPr lang="cs-CZ" sz="2800" dirty="0" smtClean="0">
                <a:solidFill>
                  <a:srgbClr val="008000"/>
                </a:solidFill>
                <a:latin typeface="Arial Black" pitchFamily="34" charset="0"/>
              </a:rPr>
              <a:t>peptid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&gt; </a:t>
            </a:r>
            <a:r>
              <a:rPr lang="cs-CZ" sz="2800" dirty="0" smtClean="0">
                <a:solidFill>
                  <a:srgbClr val="0000FF"/>
                </a:solidFill>
                <a:latin typeface="Arial Black" pitchFamily="34" charset="0"/>
              </a:rPr>
              <a:t>protein,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cs-CZ" sz="2800" dirty="0" smtClean="0">
                <a:solidFill>
                  <a:srgbClr val="0000FF"/>
                </a:solidFill>
                <a:latin typeface="Arial Black" pitchFamily="34" charset="0"/>
              </a:rPr>
              <a:t>bílkovina</a:t>
            </a:r>
            <a:endParaRPr lang="cs-CZ" sz="2800" dirty="0">
              <a:solidFill>
                <a:srgbClr val="0000FF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Aminokyselina – </a:t>
            </a:r>
            <a:r>
              <a:rPr lang="cs-CZ" sz="2800" dirty="0" smtClean="0">
                <a:solidFill>
                  <a:srgbClr val="FF0000"/>
                </a:solidFill>
              </a:rPr>
              <a:t>monomer, výhradně L- konfigurace</a:t>
            </a:r>
          </a:p>
          <a:p>
            <a:r>
              <a:rPr lang="cs-CZ" sz="2800" dirty="0" smtClean="0">
                <a:solidFill>
                  <a:srgbClr val="008000"/>
                </a:solidFill>
                <a:latin typeface="Arial Black" pitchFamily="34" charset="0"/>
              </a:rPr>
              <a:t>Peptid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cs-CZ" sz="2800" dirty="0" smtClean="0">
                <a:solidFill>
                  <a:srgbClr val="008000"/>
                </a:solidFill>
                <a:latin typeface="Arial Black" pitchFamily="34" charset="0"/>
              </a:rPr>
              <a:t>- </a:t>
            </a:r>
            <a:r>
              <a:rPr lang="cs-CZ" sz="2800" dirty="0" smtClean="0">
                <a:solidFill>
                  <a:srgbClr val="008000"/>
                </a:solidFill>
              </a:rPr>
              <a:t>mají méně než 50 aminokyselin, tj. M do cca. 5*10</a:t>
            </a:r>
            <a:r>
              <a:rPr lang="cs-CZ" sz="2800" baseline="30000" dirty="0" smtClean="0">
                <a:solidFill>
                  <a:srgbClr val="008000"/>
                </a:solidFill>
              </a:rPr>
              <a:t>5</a:t>
            </a:r>
            <a:r>
              <a:rPr lang="cs-CZ" sz="2800" dirty="0" smtClean="0">
                <a:solidFill>
                  <a:srgbClr val="008000"/>
                </a:solidFill>
              </a:rPr>
              <a:t>,</a:t>
            </a:r>
            <a:r>
              <a:rPr lang="cs-CZ" sz="2800" baseline="30000" dirty="0" smtClean="0">
                <a:solidFill>
                  <a:srgbClr val="008000"/>
                </a:solidFill>
              </a:rPr>
              <a:t> </a:t>
            </a:r>
            <a:r>
              <a:rPr lang="cs-CZ" sz="2800" dirty="0" smtClean="0">
                <a:solidFill>
                  <a:srgbClr val="008000"/>
                </a:solidFill>
              </a:rPr>
              <a:t>při </a:t>
            </a:r>
            <a:r>
              <a:rPr lang="cs-CZ" sz="2800" u="sng" dirty="0" smtClean="0">
                <a:solidFill>
                  <a:srgbClr val="008000"/>
                </a:solidFill>
              </a:rPr>
              <a:t>DIALÝZE</a:t>
            </a:r>
            <a:r>
              <a:rPr lang="cs-CZ" sz="2800" dirty="0" smtClean="0">
                <a:solidFill>
                  <a:srgbClr val="008000"/>
                </a:solidFill>
              </a:rPr>
              <a:t>  projde </a:t>
            </a:r>
            <a:r>
              <a:rPr lang="cs-CZ" sz="2800" u="sng" dirty="0" smtClean="0">
                <a:solidFill>
                  <a:srgbClr val="008000"/>
                </a:solidFill>
              </a:rPr>
              <a:t>celofánovou</a:t>
            </a:r>
            <a:r>
              <a:rPr lang="cs-CZ" sz="2800" dirty="0" smtClean="0">
                <a:solidFill>
                  <a:srgbClr val="008000"/>
                </a:solidFill>
              </a:rPr>
              <a:t> membránou</a:t>
            </a:r>
          </a:p>
          <a:p>
            <a:r>
              <a:rPr lang="cs-CZ" sz="2800" dirty="0" smtClean="0">
                <a:solidFill>
                  <a:srgbClr val="0000FF"/>
                </a:solidFill>
                <a:latin typeface="Arial Black" pitchFamily="34" charset="0"/>
              </a:rPr>
              <a:t>Protein,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cs-CZ" sz="2800" dirty="0" smtClean="0">
                <a:solidFill>
                  <a:srgbClr val="0000FF"/>
                </a:solidFill>
                <a:latin typeface="Arial Black" pitchFamily="34" charset="0"/>
              </a:rPr>
              <a:t>bílkovina – </a:t>
            </a:r>
            <a:r>
              <a:rPr lang="cs-CZ" sz="2800" dirty="0" smtClean="0">
                <a:solidFill>
                  <a:srgbClr val="0000FF"/>
                </a:solidFill>
              </a:rPr>
              <a:t>M</a:t>
            </a:r>
            <a:r>
              <a:rPr lang="cs-CZ" sz="2800" dirty="0" smtClean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cs-CZ" sz="2800" dirty="0" smtClean="0">
                <a:solidFill>
                  <a:srgbClr val="0000FF"/>
                </a:solidFill>
              </a:rPr>
              <a:t>je od 5*10</a:t>
            </a:r>
            <a:r>
              <a:rPr lang="cs-CZ" sz="2800" baseline="30000" dirty="0" smtClean="0">
                <a:solidFill>
                  <a:srgbClr val="0000FF"/>
                </a:solidFill>
              </a:rPr>
              <a:t>5</a:t>
            </a:r>
            <a:r>
              <a:rPr lang="cs-CZ" sz="2800" dirty="0" smtClean="0">
                <a:solidFill>
                  <a:srgbClr val="0000FF"/>
                </a:solidFill>
              </a:rPr>
              <a:t> do X*10</a:t>
            </a:r>
            <a:r>
              <a:rPr lang="cs-CZ" sz="2800" baseline="30000" dirty="0" smtClean="0">
                <a:solidFill>
                  <a:srgbClr val="0000FF"/>
                </a:solidFill>
              </a:rPr>
              <a:t>6</a:t>
            </a:r>
            <a:r>
              <a:rPr lang="cs-CZ" sz="2800" dirty="0" smtClean="0">
                <a:solidFill>
                  <a:srgbClr val="0000FF"/>
                </a:solidFill>
              </a:rPr>
              <a:t>, X </a:t>
            </a:r>
            <a:r>
              <a:rPr lang="cs-CZ" sz="2800" dirty="0" smtClean="0">
                <a:solidFill>
                  <a:srgbClr val="0000FF"/>
                </a:solidFill>
                <a:latin typeface="Symbol" pitchFamily="18" charset="2"/>
              </a:rPr>
              <a:t>Î(1</a:t>
            </a:r>
            <a:r>
              <a:rPr lang="cs-CZ" sz="2800" dirty="0" smtClean="0">
                <a:solidFill>
                  <a:srgbClr val="0000FF"/>
                </a:solidFill>
              </a:rPr>
              <a:t>;10)</a:t>
            </a:r>
          </a:p>
          <a:p>
            <a:pPr algn="ctr">
              <a:buNone/>
            </a:pPr>
            <a:r>
              <a:rPr lang="cs-CZ" sz="2800" dirty="0" smtClean="0">
                <a:solidFill>
                  <a:srgbClr val="C00000"/>
                </a:solidFill>
                <a:latin typeface="Arial Black" pitchFamily="34" charset="0"/>
              </a:rPr>
              <a:t>Určování složení peptidů a proteinů</a:t>
            </a:r>
          </a:p>
          <a:p>
            <a:r>
              <a:rPr lang="cs-CZ" sz="2800" dirty="0" smtClean="0">
                <a:solidFill>
                  <a:srgbClr val="C00000"/>
                </a:solidFill>
              </a:rPr>
              <a:t>Kyselá hydrolýza na aminokyseliny</a:t>
            </a:r>
          </a:p>
          <a:p>
            <a:r>
              <a:rPr lang="cs-CZ" sz="2800" dirty="0" smtClean="0">
                <a:solidFill>
                  <a:srgbClr val="C00000"/>
                </a:solidFill>
              </a:rPr>
              <a:t>Chromatografie (</a:t>
            </a:r>
            <a:r>
              <a:rPr lang="cs-CZ" sz="2800" b="1" u="sng" dirty="0" smtClean="0">
                <a:solidFill>
                  <a:srgbClr val="C00000"/>
                </a:solidFill>
              </a:rPr>
              <a:t>tenká vrstva</a:t>
            </a:r>
            <a:r>
              <a:rPr lang="cs-CZ" sz="2800" dirty="0" smtClean="0">
                <a:solidFill>
                  <a:srgbClr val="C00000"/>
                </a:solidFill>
              </a:rPr>
              <a:t>, gelová)</a:t>
            </a:r>
          </a:p>
          <a:p>
            <a:pPr algn="ctr">
              <a:buNone/>
            </a:pPr>
            <a:endParaRPr lang="cs-CZ" sz="2800" dirty="0">
              <a:solidFill>
                <a:srgbClr val="C00000"/>
              </a:solidFill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7. 11. 2013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9 2013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24</a:t>
            </a:fld>
            <a:endParaRPr lang="sk-SK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Strukturní hierarchie peptidů a proteinů( bílkovin)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12568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Primární struktura </a:t>
            </a:r>
            <a:r>
              <a:rPr lang="cs-CZ" sz="2800" b="1" dirty="0" smtClean="0">
                <a:solidFill>
                  <a:srgbClr val="FF0000"/>
                </a:solidFill>
              </a:rPr>
              <a:t>– sled aminokyselin</a:t>
            </a:r>
          </a:p>
          <a:p>
            <a:r>
              <a:rPr lang="cs-CZ" sz="2800" b="1" dirty="0" smtClean="0">
                <a:solidFill>
                  <a:srgbClr val="0000FF"/>
                </a:solidFill>
                <a:latin typeface="Arial Black" pitchFamily="34" charset="0"/>
              </a:rPr>
              <a:t>Sekundární struktura </a:t>
            </a:r>
            <a:r>
              <a:rPr lang="cs-CZ" sz="2800" b="1" dirty="0" smtClean="0">
                <a:solidFill>
                  <a:srgbClr val="0000FF"/>
                </a:solidFill>
              </a:rPr>
              <a:t>– interakce v rámci jedné makromolekuly </a:t>
            </a:r>
          </a:p>
          <a:p>
            <a:r>
              <a:rPr lang="cs-CZ" sz="2800" b="1" dirty="0" smtClean="0">
                <a:solidFill>
                  <a:srgbClr val="008000"/>
                </a:solidFill>
                <a:latin typeface="Arial Black" pitchFamily="34" charset="0"/>
              </a:rPr>
              <a:t>Terciární struktura </a:t>
            </a:r>
            <a:r>
              <a:rPr lang="cs-CZ" sz="2800" b="1" dirty="0" smtClean="0">
                <a:solidFill>
                  <a:srgbClr val="008000"/>
                </a:solidFill>
              </a:rPr>
              <a:t>- interakce v rámci více makromolekul, svazky řetězců nebo nesousedními segmenty polymerního řetězce</a:t>
            </a:r>
          </a:p>
          <a:p>
            <a: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  <a:t>Kvartérní struktura </a:t>
            </a:r>
            <a:r>
              <a:rPr lang="cs-CZ" sz="2800" b="1" dirty="0" smtClean="0">
                <a:solidFill>
                  <a:srgbClr val="C00000"/>
                </a:solidFill>
              </a:rPr>
              <a:t>– interakce mezi svazky řetězců</a:t>
            </a:r>
          </a:p>
          <a:p>
            <a:pPr algn="ctr">
              <a:buNone/>
            </a:pPr>
            <a:r>
              <a:rPr lang="cs-CZ" sz="2800" b="1" u="sng" dirty="0" smtClean="0">
                <a:solidFill>
                  <a:srgbClr val="7030A0"/>
                </a:solidFill>
                <a:latin typeface="Arial Black" pitchFamily="34" charset="0"/>
              </a:rPr>
              <a:t>Terciární a kvartérní struktury – tomu se budeme věnovat u kolagenu</a:t>
            </a:r>
            <a:endParaRPr lang="cs-CZ" sz="2800" b="1" u="sng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7. 11. 2013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9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25</a:t>
            </a:fld>
            <a:endParaRPr lang="sk-SK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Dělení proteinů( bílkovin) podle výskytu dalších složek v makromolekule </a:t>
            </a:r>
            <a:endParaRPr lang="cs-CZ" sz="2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7. 11. 2013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9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26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cs-CZ" sz="2800" b="1" dirty="0" smtClean="0">
                <a:solidFill>
                  <a:srgbClr val="008000"/>
                </a:solidFill>
                <a:latin typeface="Arial Black" pitchFamily="34" charset="0"/>
              </a:rPr>
              <a:t>JEDNODUCHÉ (PROTEINY) – </a:t>
            </a:r>
            <a:r>
              <a:rPr lang="cs-CZ" sz="2800" b="1" dirty="0" smtClean="0">
                <a:solidFill>
                  <a:srgbClr val="008000"/>
                </a:solidFill>
              </a:rPr>
              <a:t>hydrolýzu se štěpí jen na aminokyseliny</a:t>
            </a:r>
          </a:p>
          <a:p>
            <a:r>
              <a:rPr lang="cs-CZ" sz="2800" b="1" dirty="0" smtClean="0">
                <a:solidFill>
                  <a:srgbClr val="0000FF"/>
                </a:solidFill>
                <a:latin typeface="Arial Black" pitchFamily="34" charset="0"/>
              </a:rPr>
              <a:t>SLOŽENÉ (PROTEIDY) – </a:t>
            </a:r>
            <a:r>
              <a:rPr lang="cs-CZ" sz="2800" b="1" dirty="0" smtClean="0">
                <a:solidFill>
                  <a:srgbClr val="0000FF"/>
                </a:solidFill>
              </a:rPr>
              <a:t>hydrolýzu se štěpí na aminokyseliny, cukry, tuky, …</a:t>
            </a:r>
          </a:p>
          <a:p>
            <a:pPr lvl="1"/>
            <a:r>
              <a:rPr lang="cs-CZ" sz="2400" b="1" dirty="0" smtClean="0">
                <a:solidFill>
                  <a:srgbClr val="0000FF"/>
                </a:solidFill>
              </a:rPr>
              <a:t>LIPOPROTEINY (tuky)</a:t>
            </a:r>
          </a:p>
          <a:p>
            <a:pPr lvl="1"/>
            <a:r>
              <a:rPr lang="cs-CZ" sz="2400" b="1" dirty="0" smtClean="0">
                <a:solidFill>
                  <a:srgbClr val="0000FF"/>
                </a:solidFill>
              </a:rPr>
              <a:t>GLYKOPROTEINY (cukry)</a:t>
            </a:r>
          </a:p>
          <a:p>
            <a:pPr lvl="1"/>
            <a:r>
              <a:rPr lang="cs-CZ" sz="2400" b="1" dirty="0" smtClean="0">
                <a:solidFill>
                  <a:srgbClr val="0000FF"/>
                </a:solidFill>
              </a:rPr>
              <a:t>FOSFOPROTEINY (</a:t>
            </a:r>
            <a:r>
              <a:rPr lang="cs-CZ" sz="2400" b="1" dirty="0" err="1" smtClean="0">
                <a:solidFill>
                  <a:srgbClr val="0000FF"/>
                </a:solidFill>
              </a:rPr>
              <a:t>fostátové</a:t>
            </a:r>
            <a:r>
              <a:rPr lang="cs-CZ" sz="2400" b="1" dirty="0" smtClean="0">
                <a:solidFill>
                  <a:srgbClr val="0000FF"/>
                </a:solidFill>
              </a:rPr>
              <a:t> skupiny &gt; </a:t>
            </a:r>
            <a:r>
              <a:rPr lang="cs-CZ" sz="2400" b="1" dirty="0" smtClean="0">
                <a:solidFill>
                  <a:srgbClr val="0000FF"/>
                </a:solidFill>
                <a:latin typeface="Arial Black" pitchFamily="34" charset="0"/>
              </a:rPr>
              <a:t>KASEIN</a:t>
            </a:r>
            <a:r>
              <a:rPr lang="cs-CZ" sz="2400" b="1" dirty="0" smtClean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cs-CZ" sz="2400" b="1" dirty="0" smtClean="0">
                <a:solidFill>
                  <a:srgbClr val="0000FF"/>
                </a:solidFill>
              </a:rPr>
              <a:t>CHROMOPEROTEINY (barviva, např. hemoglobin, melamin)</a:t>
            </a:r>
          </a:p>
          <a:p>
            <a:pPr lvl="1"/>
            <a:endParaRPr lang="cs-CZ" sz="2400" b="1" dirty="0" smtClean="0">
              <a:solidFill>
                <a:srgbClr val="0000FF"/>
              </a:solidFill>
            </a:endParaRPr>
          </a:p>
          <a:p>
            <a:endParaRPr lang="cs-CZ" sz="2800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Dělení proteinů( bílkovin) podle rozpustnosti ve vodě</a:t>
            </a:r>
            <a:endParaRPr lang="cs-CZ" sz="2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7. 11. 2013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9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27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525963"/>
          </a:xfrm>
        </p:spPr>
        <p:txBody>
          <a:bodyPr/>
          <a:lstStyle/>
          <a:p>
            <a:r>
              <a:rPr lang="cs-CZ" sz="2800" dirty="0" smtClean="0">
                <a:solidFill>
                  <a:srgbClr val="0000FF"/>
                </a:solidFill>
                <a:latin typeface="Arial Black" pitchFamily="34" charset="0"/>
              </a:rPr>
              <a:t>ROZPUSTNÉ (SFÉROPROTEINY)</a:t>
            </a:r>
          </a:p>
          <a:p>
            <a:pPr lvl="1"/>
            <a:r>
              <a:rPr lang="cs-CZ" sz="2400" dirty="0" smtClean="0">
                <a:solidFill>
                  <a:srgbClr val="0000FF"/>
                </a:solidFill>
              </a:rPr>
              <a:t>(TEPLO &gt; </a:t>
            </a:r>
            <a:r>
              <a:rPr lang="cs-CZ" sz="2400" u="sng" dirty="0" smtClean="0">
                <a:solidFill>
                  <a:srgbClr val="0000FF"/>
                </a:solidFill>
              </a:rPr>
              <a:t>KOAGULACE</a:t>
            </a:r>
            <a:r>
              <a:rPr lang="cs-CZ" sz="2400" dirty="0" smtClean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cs-CZ" sz="2400" dirty="0" smtClean="0">
                <a:solidFill>
                  <a:srgbClr val="0000FF"/>
                </a:solidFill>
              </a:rPr>
              <a:t>Albumin &gt; </a:t>
            </a:r>
            <a:r>
              <a:rPr lang="cs-CZ" sz="2400" dirty="0" smtClean="0">
                <a:solidFill>
                  <a:srgbClr val="0000FF"/>
                </a:solidFill>
                <a:latin typeface="Arial Black" pitchFamily="34" charset="0"/>
              </a:rPr>
              <a:t>vaječný bílek</a:t>
            </a:r>
          </a:p>
          <a:p>
            <a:pPr lvl="1"/>
            <a:r>
              <a:rPr lang="cs-CZ" sz="2400" dirty="0" err="1" smtClean="0">
                <a:solidFill>
                  <a:srgbClr val="0000FF"/>
                </a:solidFill>
              </a:rPr>
              <a:t>Gluteliny</a:t>
            </a:r>
            <a:r>
              <a:rPr lang="cs-CZ" sz="2400" dirty="0" smtClean="0">
                <a:solidFill>
                  <a:srgbClr val="0000FF"/>
                </a:solidFill>
              </a:rPr>
              <a:t> &gt; </a:t>
            </a:r>
            <a:r>
              <a:rPr lang="cs-CZ" sz="2400" dirty="0" err="1" smtClean="0">
                <a:solidFill>
                  <a:srgbClr val="0000FF"/>
                </a:solidFill>
                <a:latin typeface="Arial Black" pitchFamily="34" charset="0"/>
              </a:rPr>
              <a:t>glutein</a:t>
            </a:r>
            <a:r>
              <a:rPr lang="cs-CZ" sz="2400" dirty="0" smtClean="0">
                <a:solidFill>
                  <a:srgbClr val="0000FF"/>
                </a:solidFill>
                <a:latin typeface="Arial Black" pitchFamily="34" charset="0"/>
              </a:rPr>
              <a:t> z pšenice</a:t>
            </a:r>
          </a:p>
          <a:p>
            <a:r>
              <a:rPr lang="cs-CZ" sz="2800" dirty="0" smtClean="0">
                <a:solidFill>
                  <a:srgbClr val="008000"/>
                </a:solidFill>
                <a:latin typeface="Arial Black" pitchFamily="34" charset="0"/>
              </a:rPr>
              <a:t>NEROZPUSTNÉ (SKLEROPROREINY)</a:t>
            </a:r>
          </a:p>
          <a:p>
            <a:pPr lvl="1"/>
            <a:r>
              <a:rPr lang="cs-CZ" sz="2400" dirty="0" smtClean="0">
                <a:solidFill>
                  <a:srgbClr val="008000"/>
                </a:solidFill>
              </a:rPr>
              <a:t>Keratiny </a:t>
            </a:r>
            <a:r>
              <a:rPr lang="cs-CZ" sz="2400" dirty="0" smtClean="0">
                <a:solidFill>
                  <a:srgbClr val="008000"/>
                </a:solidFill>
                <a:latin typeface="Symbol" pitchFamily="18" charset="2"/>
              </a:rPr>
              <a:t>a </a:t>
            </a:r>
            <a:r>
              <a:rPr lang="cs-CZ" sz="2400" dirty="0" err="1" smtClean="0">
                <a:solidFill>
                  <a:srgbClr val="008000"/>
                </a:solidFill>
              </a:rPr>
              <a:t>a</a:t>
            </a:r>
            <a:r>
              <a:rPr lang="cs-CZ" sz="2400" dirty="0" smtClean="0">
                <a:solidFill>
                  <a:srgbClr val="008000"/>
                </a:solidFill>
              </a:rPr>
              <a:t> </a:t>
            </a:r>
            <a:r>
              <a:rPr lang="cs-CZ" sz="2400" dirty="0" smtClean="0">
                <a:solidFill>
                  <a:srgbClr val="008000"/>
                </a:solidFill>
                <a:latin typeface="Symbol" pitchFamily="18" charset="2"/>
              </a:rPr>
              <a:t>b</a:t>
            </a:r>
            <a:endParaRPr lang="cs-CZ" sz="2400" dirty="0" smtClean="0">
              <a:solidFill>
                <a:srgbClr val="008000"/>
              </a:solidFill>
            </a:endParaRPr>
          </a:p>
          <a:p>
            <a:pPr lvl="1"/>
            <a:r>
              <a:rPr lang="cs-CZ" sz="2400" dirty="0" smtClean="0">
                <a:solidFill>
                  <a:srgbClr val="008000"/>
                </a:solidFill>
              </a:rPr>
              <a:t>Kolageny </a:t>
            </a:r>
          </a:p>
          <a:p>
            <a:pPr lvl="1"/>
            <a:endParaRPr lang="cs-CZ" sz="2400" dirty="0" smtClean="0">
              <a:solidFill>
                <a:srgbClr val="0000FF"/>
              </a:solidFill>
              <a:latin typeface="Arial Black" pitchFamily="34" charset="0"/>
            </a:endParaRPr>
          </a:p>
          <a:p>
            <a:pPr lvl="1"/>
            <a:endParaRPr lang="cs-CZ" sz="2400" dirty="0" smtClean="0">
              <a:solidFill>
                <a:srgbClr val="0000FF"/>
              </a:solidFill>
            </a:endParaRPr>
          </a:p>
          <a:p>
            <a:endParaRPr lang="cs-CZ" sz="28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Dělení proteinů( bílkovin) podle tvaru molekul či </a:t>
            </a:r>
            <a:r>
              <a:rPr lang="cs-CZ" sz="2800" dirty="0" err="1" smtClean="0">
                <a:solidFill>
                  <a:srgbClr val="FF0000"/>
                </a:solidFill>
                <a:latin typeface="Arial Black" pitchFamily="34" charset="0"/>
              </a:rPr>
              <a:t>nadmolekulárních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útvarů</a:t>
            </a:r>
            <a:endParaRPr lang="cs-CZ" sz="2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7. 11. 2013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9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28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cs-CZ" sz="2800" b="1" dirty="0" smtClean="0">
                <a:solidFill>
                  <a:srgbClr val="008000"/>
                </a:solidFill>
                <a:latin typeface="Arial Black" pitchFamily="34" charset="0"/>
              </a:rPr>
              <a:t>VLÁKNITÉ = FIBRILÁRNÍ </a:t>
            </a:r>
            <a:r>
              <a:rPr lang="cs-CZ" sz="2800" b="1" dirty="0" smtClean="0">
                <a:solidFill>
                  <a:srgbClr val="008000"/>
                </a:solidFill>
              </a:rPr>
              <a:t>&gt; HEDVÁBÍ, VLASY, SVALY, VAZIVA</a:t>
            </a:r>
          </a:p>
          <a:p>
            <a:r>
              <a:rPr lang="cs-CZ" sz="2800" b="1" dirty="0" smtClean="0">
                <a:solidFill>
                  <a:srgbClr val="0000FF"/>
                </a:solidFill>
                <a:latin typeface="Arial Black" pitchFamily="34" charset="0"/>
              </a:rPr>
              <a:t>KULOVÉ = GLOBULÁRNÍ </a:t>
            </a:r>
            <a:r>
              <a:rPr lang="cs-CZ" sz="2800" b="1" dirty="0" smtClean="0">
                <a:solidFill>
                  <a:srgbClr val="0000FF"/>
                </a:solidFill>
              </a:rPr>
              <a:t>&gt; ENZYMY, VAJEČNÉ A MLÉČNÉ BÍLKOVINY, INSULIN, …</a:t>
            </a:r>
          </a:p>
          <a:p>
            <a:endParaRPr lang="cs-CZ" sz="2800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PRIMÁRNÍ STRUKTURA proteinů I</a:t>
            </a:r>
            <a:endParaRPr lang="cs-CZ" sz="2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7. 11. 2013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9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29</a:t>
            </a:fld>
            <a:endParaRPr lang="sk-SK"/>
          </a:p>
        </p:txBody>
      </p:sp>
      <p:pic>
        <p:nvPicPr>
          <p:cNvPr id="9" name="Obrázek 8" descr="Protein_primary_structure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0446" y="980728"/>
            <a:ext cx="8223104" cy="50405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LITERATURA</a:t>
            </a:r>
            <a:endParaRPr lang="cs-CZ" sz="28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r>
              <a:rPr lang="cs-CZ" sz="2400" dirty="0" smtClean="0"/>
              <a:t>Ing. J. Dvořáková: </a:t>
            </a:r>
            <a:r>
              <a:rPr lang="cs-CZ" sz="2400" b="1" dirty="0" smtClean="0"/>
              <a:t>PŘÍRODNÍ POLYMERY</a:t>
            </a:r>
            <a:r>
              <a:rPr lang="cs-CZ" sz="2400" dirty="0" smtClean="0"/>
              <a:t>, VŠCHT Praha, Katedra polymerů, skripta 1990</a:t>
            </a:r>
          </a:p>
          <a:p>
            <a:r>
              <a:rPr lang="cs-CZ" sz="2400" dirty="0" smtClean="0"/>
              <a:t>J. Mleziva, J. Kálal: </a:t>
            </a:r>
            <a:r>
              <a:rPr lang="cs-CZ" sz="2400" b="1" dirty="0" smtClean="0"/>
              <a:t>Základy makromolekulární chemie</a:t>
            </a:r>
            <a:r>
              <a:rPr lang="cs-CZ" sz="2400" dirty="0" smtClean="0"/>
              <a:t>, SNTL Praha, 1986</a:t>
            </a:r>
          </a:p>
          <a:p>
            <a:r>
              <a:rPr lang="cs-CZ" sz="2400" dirty="0" smtClean="0"/>
              <a:t>J. </a:t>
            </a:r>
            <a:r>
              <a:rPr lang="cs-CZ" sz="2400" dirty="0" err="1" smtClean="0"/>
              <a:t>Zelinger</a:t>
            </a:r>
            <a:r>
              <a:rPr lang="cs-CZ" sz="2400" dirty="0" smtClean="0"/>
              <a:t>, V. </a:t>
            </a:r>
            <a:r>
              <a:rPr lang="cs-CZ" sz="2400" dirty="0" err="1" smtClean="0"/>
              <a:t>Heidingsfeld</a:t>
            </a:r>
            <a:r>
              <a:rPr lang="cs-CZ" sz="2400" dirty="0" smtClean="0"/>
              <a:t>, P. Kotlík, E. Šimůnková: </a:t>
            </a:r>
            <a:r>
              <a:rPr lang="cs-CZ" sz="2400" b="1" dirty="0" smtClean="0"/>
              <a:t>Chemie v práci konzervátora a restaurátora</a:t>
            </a:r>
            <a:r>
              <a:rPr lang="cs-CZ" sz="2400" dirty="0" smtClean="0"/>
              <a:t>, ACADEMIA Praha 1987,  </a:t>
            </a:r>
          </a:p>
          <a:p>
            <a:r>
              <a:rPr lang="cs-CZ" sz="2400" dirty="0" smtClean="0"/>
              <a:t>A. Blažej, V. </a:t>
            </a:r>
            <a:r>
              <a:rPr lang="cs-CZ" sz="2400" dirty="0" err="1" smtClean="0"/>
              <a:t>Szilvová</a:t>
            </a:r>
            <a:r>
              <a:rPr lang="cs-CZ" sz="2400" dirty="0" smtClean="0"/>
              <a:t>: </a:t>
            </a:r>
            <a:r>
              <a:rPr lang="cs-CZ" sz="2400" b="1" dirty="0" err="1" smtClean="0"/>
              <a:t>Prírodné</a:t>
            </a:r>
            <a:r>
              <a:rPr lang="cs-CZ" sz="2400" b="1" dirty="0" smtClean="0"/>
              <a:t> a syntetické polymery</a:t>
            </a:r>
            <a:r>
              <a:rPr lang="cs-CZ" sz="2400" dirty="0" smtClean="0"/>
              <a:t>, SVŠT Bratislava, skripta 1985</a:t>
            </a:r>
          </a:p>
          <a:p>
            <a:endParaRPr lang="cs-CZ" sz="240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7. 11. 2013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9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</a:t>
            </a:fld>
            <a:endParaRPr lang="sk-SK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PRIMÁRNÍ STRUKTURA proteinů II</a:t>
            </a:r>
            <a:b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URČOVÁNÍ SEKVENCE AMINOKYSLEIN</a:t>
            </a:r>
            <a:endParaRPr lang="cs-CZ" sz="2800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ŠTĚPENÍ POMOCÍ ENZYMŮ </a:t>
            </a:r>
            <a:r>
              <a:rPr lang="cs-CZ" sz="2400" dirty="0" smtClean="0">
                <a:solidFill>
                  <a:srgbClr val="FF0000"/>
                </a:solidFill>
              </a:rPr>
              <a:t>-  určitý enzym štěpí jen vazbu mezi určitými aminokyselinami</a:t>
            </a:r>
          </a:p>
          <a:p>
            <a:r>
              <a:rPr lang="cs-CZ" sz="2400" b="1" dirty="0" smtClean="0">
                <a:solidFill>
                  <a:srgbClr val="008000"/>
                </a:solidFill>
              </a:rPr>
              <a:t>POPUŽITÍ RŮZNÝCH ENZYMŮ  </a:t>
            </a:r>
            <a:r>
              <a:rPr lang="cs-CZ" sz="2400" dirty="0" smtClean="0">
                <a:solidFill>
                  <a:srgbClr val="008000"/>
                </a:solidFill>
              </a:rPr>
              <a:t>- různé štěpy &gt; určení pořadí aminokyselin</a:t>
            </a:r>
          </a:p>
          <a:p>
            <a:r>
              <a:rPr lang="cs-CZ" sz="2400" dirty="0" smtClean="0">
                <a:solidFill>
                  <a:srgbClr val="008000"/>
                </a:solidFill>
              </a:rPr>
              <a:t> </a:t>
            </a:r>
            <a:endParaRPr lang="cs-CZ" sz="2400" dirty="0">
              <a:solidFill>
                <a:srgbClr val="008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7. 11. 2013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9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30</a:t>
            </a:fld>
            <a:endParaRPr lang="sk-SK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PRIMÁRNÍ STRUKTURA proteinů 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III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URČOVÁNÍ SEKVENCE AMINOKYSLEIN</a:t>
            </a:r>
            <a:endParaRPr lang="cs-CZ" sz="2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7. 11. 2013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9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31</a:t>
            </a:fld>
            <a:endParaRPr lang="sk-SK"/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Rozštěpení</a:t>
            </a:r>
            <a:r>
              <a:rPr lang="cs-CZ" sz="2000" dirty="0" smtClean="0"/>
              <a:t> na definovaných místech (jen mezi určitými aminokyselinami) na menší </a:t>
            </a:r>
            <a:r>
              <a:rPr lang="cs-CZ" sz="2000" smtClean="0"/>
              <a:t>části </a:t>
            </a:r>
            <a:r>
              <a:rPr lang="cs-CZ" sz="2000" b="1" smtClean="0">
                <a:solidFill>
                  <a:srgbClr val="FF0000"/>
                </a:solidFill>
              </a:rPr>
              <a:t>ENZYMY </a:t>
            </a:r>
            <a:r>
              <a:rPr lang="cs-CZ" sz="2000" b="1" dirty="0" smtClean="0">
                <a:solidFill>
                  <a:srgbClr val="FF0000"/>
                </a:solidFill>
              </a:rPr>
              <a:t>ZVANÝMI  </a:t>
            </a:r>
            <a:r>
              <a:rPr lang="cs-CZ" sz="2000" b="1" cap="all" dirty="0" smtClean="0">
                <a:solidFill>
                  <a:srgbClr val="FF0000"/>
                </a:solidFill>
              </a:rPr>
              <a:t>restrikční </a:t>
            </a:r>
            <a:r>
              <a:rPr lang="cs-CZ" sz="2000" b="1" cap="all" dirty="0" err="1" smtClean="0">
                <a:solidFill>
                  <a:srgbClr val="FF0000"/>
                </a:solidFill>
              </a:rPr>
              <a:t>endonukleasy</a:t>
            </a:r>
            <a:r>
              <a:rPr lang="cs-CZ" sz="2000" b="1" cap="all" dirty="0" smtClean="0">
                <a:solidFill>
                  <a:srgbClr val="FF0000"/>
                </a:solidFill>
              </a:rPr>
              <a:t> </a:t>
            </a:r>
            <a:r>
              <a:rPr lang="cs-CZ" sz="2000" dirty="0" smtClean="0"/>
              <a:t>(je jich cca. 200 typů)</a:t>
            </a:r>
          </a:p>
          <a:p>
            <a:r>
              <a:rPr lang="cs-CZ" sz="2000" dirty="0" smtClean="0"/>
              <a:t>Další štěpení fragmentů vzniklých prvotním štěpením opět pomocí </a:t>
            </a:r>
            <a:r>
              <a:rPr lang="cs-CZ" sz="2000" b="1" cap="all" dirty="0" smtClean="0">
                <a:solidFill>
                  <a:srgbClr val="FF0000"/>
                </a:solidFill>
              </a:rPr>
              <a:t>restrikční </a:t>
            </a:r>
            <a:r>
              <a:rPr lang="cs-CZ" sz="2000" b="1" cap="all" dirty="0" err="1" smtClean="0">
                <a:solidFill>
                  <a:srgbClr val="FF0000"/>
                </a:solidFill>
              </a:rPr>
              <a:t>endonukleasy</a:t>
            </a:r>
            <a:r>
              <a:rPr lang="cs-CZ" sz="2000" b="1" cap="all" dirty="0" smtClean="0">
                <a:solidFill>
                  <a:srgbClr val="FF0000"/>
                </a:solidFill>
              </a:rPr>
              <a:t> </a:t>
            </a:r>
            <a:r>
              <a:rPr lang="cs-CZ" sz="2000" b="1" cap="all" dirty="0" smtClean="0">
                <a:solidFill>
                  <a:srgbClr val="FF0000"/>
                </a:solidFill>
              </a:rPr>
              <a:t>,  </a:t>
            </a:r>
            <a:r>
              <a:rPr lang="cs-CZ" sz="2000" dirty="0" smtClean="0"/>
              <a:t>ale jinou než bylo děláno první štěpení</a:t>
            </a:r>
          </a:p>
          <a:p>
            <a:r>
              <a:rPr lang="cs-CZ" sz="2000" dirty="0" smtClean="0"/>
              <a:t>Elektroforetické rozdělení štěpů</a:t>
            </a:r>
          </a:p>
          <a:p>
            <a:r>
              <a:rPr lang="cs-CZ" sz="2000" dirty="0" smtClean="0"/>
              <a:t>Matematické zpracování výsledků</a:t>
            </a:r>
          </a:p>
          <a:p>
            <a:endParaRPr lang="cs-CZ" sz="2000" dirty="0"/>
          </a:p>
        </p:txBody>
      </p:sp>
      <p:pic>
        <p:nvPicPr>
          <p:cNvPr id="10" name="Obrázek 9" descr="800px-Sanger_sequencing_read_displa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365104"/>
            <a:ext cx="7620000" cy="176212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0000FF"/>
                </a:solidFill>
                <a:latin typeface="Arial Black" pitchFamily="34" charset="0"/>
              </a:rPr>
              <a:t>SEKUNDÁRNÍ STRUKTURA proteinů I</a:t>
            </a:r>
            <a:endParaRPr lang="cs-CZ" sz="2800" dirty="0">
              <a:solidFill>
                <a:srgbClr val="0000FF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7. 11. 2013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9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32</a:t>
            </a:fld>
            <a:endParaRPr lang="sk-SK"/>
          </a:p>
        </p:txBody>
      </p:sp>
      <p:pic>
        <p:nvPicPr>
          <p:cNvPr id="8" name="Obrázek 7" descr="img7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149288" y="1268760"/>
            <a:ext cx="8760448" cy="4104456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0000FF"/>
                </a:solidFill>
                <a:latin typeface="Arial Black" pitchFamily="34" charset="0"/>
              </a:rPr>
              <a:t>SEKUNDÁRNÍ STRUKTURA proteinů II</a:t>
            </a:r>
            <a:endParaRPr lang="cs-CZ" sz="2800" dirty="0">
              <a:solidFill>
                <a:srgbClr val="0000FF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7. 11. 2013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9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33</a:t>
            </a:fld>
            <a:endParaRPr lang="sk-SK"/>
          </a:p>
        </p:txBody>
      </p:sp>
      <p:pic>
        <p:nvPicPr>
          <p:cNvPr id="9" name="Obrázek 8" descr="img7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395536" y="1033116"/>
            <a:ext cx="8424936" cy="505219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Kasein – hlavní </a:t>
            </a:r>
            <a:r>
              <a:rPr lang="cs-CZ" sz="2800" u="sng" dirty="0" smtClean="0">
                <a:solidFill>
                  <a:srgbClr val="FF0000"/>
                </a:solidFill>
                <a:latin typeface="Arial Black" pitchFamily="34" charset="0"/>
              </a:rPr>
              <a:t>aminokyselinové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složky 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eaLnBrk="1" fontAlgn="ctr" hangingPunct="1">
              <a:buNone/>
            </a:pPr>
            <a:r>
              <a:rPr lang="cs-CZ" sz="2400" dirty="0" smtClean="0">
                <a:hlinkClick r:id="rId2"/>
              </a:rPr>
              <a:t>Kyselina </a:t>
            </a:r>
            <a:r>
              <a:rPr lang="cs-CZ" sz="2400" dirty="0" err="1" smtClean="0">
                <a:hlinkClick r:id="rId2"/>
              </a:rPr>
              <a:t>glutamová</a:t>
            </a:r>
            <a:r>
              <a:rPr lang="cs-CZ" sz="2400" dirty="0" smtClean="0"/>
              <a:t> (</a:t>
            </a:r>
            <a:r>
              <a:rPr lang="cs-CZ" sz="2400" dirty="0" err="1" smtClean="0"/>
              <a:t>Glu</a:t>
            </a:r>
            <a:r>
              <a:rPr lang="cs-CZ" sz="2400" dirty="0" smtClean="0"/>
              <a:t>, E)</a:t>
            </a:r>
            <a:br>
              <a:rPr lang="cs-CZ" sz="2400" dirty="0" smtClean="0"/>
            </a:br>
            <a:endParaRPr lang="cs-CZ" sz="2400" dirty="0" smtClean="0"/>
          </a:p>
          <a:p>
            <a:pPr eaLnBrk="1" fontAlgn="t" hangingPunct="1"/>
            <a:endParaRPr lang="cs-CZ" sz="2400" dirty="0" smtClean="0"/>
          </a:p>
          <a:p>
            <a:endParaRPr lang="cs-CZ" sz="240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7. 11. 2013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9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34</a:t>
            </a:fld>
            <a:endParaRPr lang="sk-SK"/>
          </a:p>
        </p:txBody>
      </p:sp>
      <p:pic>
        <p:nvPicPr>
          <p:cNvPr id="7" name="Obrázek 6" descr="Amminoacido_glutammina_formul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052736"/>
            <a:ext cx="2057400" cy="914400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467544" y="1988840"/>
            <a:ext cx="21178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dirty="0" smtClean="0">
                <a:hlinkClick r:id="rId4" tooltip="Prolin"/>
              </a:rPr>
              <a:t>Prolin</a:t>
            </a:r>
            <a:r>
              <a:rPr lang="cs-CZ" sz="2400" dirty="0" smtClean="0"/>
              <a:t> (Pro, P)</a:t>
            </a:r>
            <a:endParaRPr lang="cs-CZ" sz="2400" dirty="0"/>
          </a:p>
        </p:txBody>
      </p:sp>
      <p:pic>
        <p:nvPicPr>
          <p:cNvPr id="9" name="Obrázek 8" descr="800px-Amminoacido_prolina_formula_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15816" y="1988840"/>
            <a:ext cx="1800200" cy="1273642"/>
          </a:xfrm>
          <a:prstGeom prst="rect">
            <a:avLst/>
          </a:prstGeom>
        </p:spPr>
      </p:pic>
      <p:pic>
        <p:nvPicPr>
          <p:cNvPr id="10" name="Obrázek 9" descr="img78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800000">
            <a:off x="467544" y="3789040"/>
            <a:ext cx="4518262" cy="1872208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4644008" y="5157192"/>
            <a:ext cx="2232248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  <a:latin typeface="Arial Black" pitchFamily="34" charset="0"/>
              </a:rPr>
              <a:t>Kasein je FOSFOPROTEID</a:t>
            </a:r>
            <a:endParaRPr lang="cs-CZ" dirty="0"/>
          </a:p>
        </p:txBody>
      </p:sp>
      <p:pic>
        <p:nvPicPr>
          <p:cNvPr id="13" name="Obrázek 12" descr="Amminoacido_serina_formul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32241" y="3356992"/>
            <a:ext cx="1735832" cy="1008112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6429111" y="2780928"/>
            <a:ext cx="20319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dirty="0" smtClean="0">
                <a:hlinkClick r:id="rId8" tooltip="Serin"/>
              </a:rPr>
              <a:t>Serin</a:t>
            </a:r>
            <a:r>
              <a:rPr lang="cs-CZ" sz="2400" dirty="0" smtClean="0"/>
              <a:t> (Ser, S)</a:t>
            </a:r>
            <a:endParaRPr lang="cs-CZ" sz="2400" dirty="0"/>
          </a:p>
        </p:txBody>
      </p:sp>
      <p:cxnSp>
        <p:nvCxnSpPr>
          <p:cNvPr id="16" name="Přímá spojovací šipka 15"/>
          <p:cNvCxnSpPr>
            <a:stCxn id="13" idx="1"/>
          </p:cNvCxnSpPr>
          <p:nvPr/>
        </p:nvCxnSpPr>
        <p:spPr>
          <a:xfrm flipH="1">
            <a:off x="2843808" y="3861048"/>
            <a:ext cx="3888433" cy="7200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7. 11. 2013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9 2013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35</a:t>
            </a:fld>
            <a:endParaRPr lang="sk-SK"/>
          </a:p>
        </p:txBody>
      </p:sp>
      <p:pic>
        <p:nvPicPr>
          <p:cNvPr id="7" name="Obrázek 6" descr="img7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619435" y="-963253"/>
            <a:ext cx="5977137" cy="8568954"/>
          </a:xfrm>
          <a:prstGeom prst="rect">
            <a:avLst/>
          </a:prstGeom>
        </p:spPr>
      </p:pic>
      <p:sp>
        <p:nvSpPr>
          <p:cNvPr id="8" name="Zaoblený obdélník 7"/>
          <p:cNvSpPr/>
          <p:nvPr/>
        </p:nvSpPr>
        <p:spPr>
          <a:xfrm>
            <a:off x="5508104" y="1340768"/>
            <a:ext cx="792088" cy="4320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aoblený obdélník 8"/>
          <p:cNvSpPr/>
          <p:nvPr/>
        </p:nvSpPr>
        <p:spPr>
          <a:xfrm>
            <a:off x="5508104" y="2996952"/>
            <a:ext cx="792088" cy="64807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aoblený obdélník 9"/>
          <p:cNvSpPr/>
          <p:nvPr/>
        </p:nvSpPr>
        <p:spPr>
          <a:xfrm>
            <a:off x="539552" y="2996952"/>
            <a:ext cx="1368152" cy="64807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Kasein – charakteristiky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7" name="Zástupný symbol pro obsah 16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cs-CZ" sz="2800" b="1" dirty="0" smtClean="0"/>
              <a:t>Bílkovinná složka mléka</a:t>
            </a:r>
          </a:p>
          <a:p>
            <a:r>
              <a:rPr lang="cs-CZ" sz="2800" b="1" dirty="0" smtClean="0">
                <a:solidFill>
                  <a:srgbClr val="0000FF"/>
                </a:solidFill>
              </a:rPr>
              <a:t>Rozeznáváme čtyři typy: </a:t>
            </a:r>
            <a:r>
              <a:rPr lang="cs-CZ" sz="2800" b="1" dirty="0" smtClean="0">
                <a:solidFill>
                  <a:srgbClr val="0000FF"/>
                </a:solidFill>
                <a:latin typeface="Symbol" pitchFamily="18" charset="2"/>
              </a:rPr>
              <a:t>a</a:t>
            </a:r>
            <a:r>
              <a:rPr lang="cs-CZ" sz="2800" b="1" dirty="0" smtClean="0">
                <a:solidFill>
                  <a:srgbClr val="0000FF"/>
                </a:solidFill>
              </a:rPr>
              <a:t>S1, </a:t>
            </a:r>
            <a:r>
              <a:rPr lang="cs-CZ" sz="2800" b="1" dirty="0" smtClean="0">
                <a:solidFill>
                  <a:srgbClr val="0000FF"/>
                </a:solidFill>
                <a:latin typeface="Symbol" pitchFamily="18" charset="2"/>
              </a:rPr>
              <a:t>a</a:t>
            </a:r>
            <a:r>
              <a:rPr lang="cs-CZ" sz="2800" b="1" dirty="0" smtClean="0">
                <a:solidFill>
                  <a:srgbClr val="0000FF"/>
                </a:solidFill>
              </a:rPr>
              <a:t>S2, </a:t>
            </a:r>
            <a:r>
              <a:rPr lang="cs-CZ" sz="2800" b="1" dirty="0" smtClean="0">
                <a:solidFill>
                  <a:srgbClr val="0000FF"/>
                </a:solidFill>
                <a:latin typeface="Symbol" pitchFamily="18" charset="2"/>
              </a:rPr>
              <a:t>b, k</a:t>
            </a:r>
            <a:endParaRPr lang="cs-CZ" sz="2800" b="1" dirty="0" smtClean="0">
              <a:solidFill>
                <a:srgbClr val="0000FF"/>
              </a:solidFill>
            </a:endParaRPr>
          </a:p>
          <a:p>
            <a:r>
              <a:rPr lang="cs-CZ" sz="2800" b="1" dirty="0" smtClean="0"/>
              <a:t>Získávám vysrážením kyselinami nebo enzymy</a:t>
            </a:r>
          </a:p>
          <a:p>
            <a:r>
              <a:rPr lang="cs-CZ" sz="2800" b="1" dirty="0" smtClean="0">
                <a:solidFill>
                  <a:srgbClr val="008000"/>
                </a:solidFill>
              </a:rPr>
              <a:t>M = cca. 75 000 – 350 000</a:t>
            </a:r>
          </a:p>
          <a:p>
            <a:r>
              <a:rPr lang="cs-CZ" sz="2800" b="1" dirty="0" smtClean="0"/>
              <a:t>Nerozpustný ve vodě</a:t>
            </a:r>
          </a:p>
          <a:p>
            <a:r>
              <a:rPr lang="cs-CZ" sz="2800" b="1" dirty="0" smtClean="0"/>
              <a:t>Rozpustný v kyselinách a alkáliích</a:t>
            </a:r>
          </a:p>
          <a:p>
            <a:r>
              <a:rPr lang="cs-CZ" sz="2800" b="1" dirty="0" smtClean="0"/>
              <a:t>Alkalické roztoky mají schopnost dispergátorů</a:t>
            </a:r>
            <a:endParaRPr lang="cs-CZ" sz="2800" b="1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7. 11. 2013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9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36</a:t>
            </a:fld>
            <a:endParaRPr lang="sk-SK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Kasein – použití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7" name="Zástupný symbol pro obsah 16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cs-CZ" sz="2800" b="1" dirty="0" smtClean="0"/>
              <a:t>Lepidla</a:t>
            </a:r>
          </a:p>
          <a:p>
            <a:r>
              <a:rPr lang="cs-CZ" sz="2800" b="1" dirty="0" smtClean="0"/>
              <a:t>Barvy </a:t>
            </a:r>
          </a:p>
          <a:p>
            <a:r>
              <a:rPr lang="cs-CZ" sz="2800" b="1" dirty="0" err="1" smtClean="0"/>
              <a:t>Galatit</a:t>
            </a:r>
            <a:r>
              <a:rPr lang="cs-CZ" sz="2800" b="1" dirty="0" smtClean="0"/>
              <a:t> (termoset síťovaný FORMALDEHYDEM)</a:t>
            </a:r>
          </a:p>
          <a:p>
            <a:r>
              <a:rPr lang="cs-CZ" sz="2800" b="1" dirty="0" smtClean="0"/>
              <a:t>…………..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7. 11. 2013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9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37</a:t>
            </a:fld>
            <a:endParaRPr lang="sk-SK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err="1" smtClean="0">
                <a:solidFill>
                  <a:srgbClr val="FF0000"/>
                </a:solidFill>
                <a:latin typeface="Arial Black" pitchFamily="34" charset="0"/>
              </a:rPr>
              <a:t>Kaseinové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lepidlo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7" name="Zástupný symbol pro obsah 16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184576"/>
          </a:xfrm>
        </p:spPr>
        <p:txBody>
          <a:bodyPr/>
          <a:lstStyle/>
          <a:p>
            <a:pPr>
              <a:buNone/>
            </a:pPr>
            <a:r>
              <a:rPr lang="cs-CZ" sz="1800" b="1" dirty="0" err="1" smtClean="0"/>
              <a:t>Kaseinový</a:t>
            </a:r>
            <a:r>
              <a:rPr lang="cs-CZ" sz="1800" b="1" dirty="0" smtClean="0"/>
              <a:t> klíh se čpavkem:</a:t>
            </a:r>
            <a:r>
              <a:rPr lang="cs-CZ" sz="1800" dirty="0" smtClean="0"/>
              <a:t> </a:t>
            </a:r>
            <a:br>
              <a:rPr lang="cs-CZ" sz="1800" dirty="0" smtClean="0"/>
            </a:br>
            <a:r>
              <a:rPr lang="cs-CZ" sz="1800" dirty="0" smtClean="0"/>
              <a:t>50 g technicky čistého kaseinu smícháme s 250 </a:t>
            </a:r>
            <a:r>
              <a:rPr lang="cs-CZ" sz="1800" dirty="0" err="1" smtClean="0"/>
              <a:t>ccm</a:t>
            </a:r>
            <a:r>
              <a:rPr lang="cs-CZ" sz="1800" dirty="0" smtClean="0"/>
              <a:t> vody a mírně ohřejeme. </a:t>
            </a:r>
            <a:br>
              <a:rPr lang="cs-CZ" sz="1800" dirty="0" smtClean="0"/>
            </a:br>
            <a:r>
              <a:rPr lang="cs-CZ" sz="1800" dirty="0" smtClean="0"/>
              <a:t>15 g čpavku smícháme s troškou vody a </a:t>
            </a:r>
            <a:r>
              <a:rPr lang="cs-CZ" sz="1800" dirty="0" err="1" smtClean="0"/>
              <a:t>nalejeme</a:t>
            </a:r>
            <a:r>
              <a:rPr lang="cs-CZ" sz="1800" dirty="0" smtClean="0"/>
              <a:t> do ohřátého kaseinu. Roztok vzkypí a uniká z něj kyselina uhličitá. </a:t>
            </a:r>
            <a:r>
              <a:rPr lang="cs-CZ" sz="1800" dirty="0" err="1" smtClean="0"/>
              <a:t>Kaseinové</a:t>
            </a:r>
            <a:r>
              <a:rPr lang="cs-CZ" sz="1800" dirty="0" smtClean="0"/>
              <a:t> pojidlo mícháme tak dlouho, dokud nepřestane šumět. </a:t>
            </a:r>
          </a:p>
          <a:p>
            <a:pPr>
              <a:buNone/>
            </a:pPr>
            <a:r>
              <a:rPr lang="cs-CZ" sz="1800" b="1" dirty="0" smtClean="0"/>
              <a:t>Vápenné </a:t>
            </a:r>
            <a:r>
              <a:rPr lang="cs-CZ" sz="1800" b="1" dirty="0" err="1" smtClean="0"/>
              <a:t>kaseinové</a:t>
            </a:r>
            <a:r>
              <a:rPr lang="cs-CZ" sz="1800" b="1" dirty="0" smtClean="0"/>
              <a:t> pojidlo:</a:t>
            </a:r>
            <a:r>
              <a:rPr lang="cs-CZ" sz="1800" dirty="0" smtClean="0"/>
              <a:t> </a:t>
            </a:r>
            <a:br>
              <a:rPr lang="cs-CZ" sz="1800" dirty="0" smtClean="0"/>
            </a:br>
            <a:r>
              <a:rPr lang="cs-CZ" sz="1800" dirty="0" smtClean="0"/>
              <a:t>4 díly tuk neobsahujícího tvarohu smícháme s 1 dílem hašeného nejméně 2 roky starého vápna. Po deseti minutách reakce je pojidlo hotové. </a:t>
            </a:r>
            <a:r>
              <a:rPr lang="cs-CZ" sz="1800" dirty="0" err="1" smtClean="0"/>
              <a:t>Kaseinové</a:t>
            </a:r>
            <a:r>
              <a:rPr lang="cs-CZ" sz="1800" dirty="0" smtClean="0"/>
              <a:t> pojidlo se musí každý den namíchat čerstvé. Na míchaní </a:t>
            </a:r>
            <a:r>
              <a:rPr lang="cs-CZ" sz="1800" dirty="0" err="1" smtClean="0"/>
              <a:t>kaseinových</a:t>
            </a:r>
            <a:r>
              <a:rPr lang="cs-CZ" sz="1800" dirty="0" smtClean="0"/>
              <a:t> barev pojidlo rozředíme s 2-3 díly vody. </a:t>
            </a:r>
          </a:p>
          <a:p>
            <a:pPr>
              <a:buNone/>
            </a:pPr>
            <a:r>
              <a:rPr lang="cs-CZ" sz="1800" b="1" dirty="0" smtClean="0"/>
              <a:t>Další návod:</a:t>
            </a:r>
          </a:p>
          <a:p>
            <a:pPr>
              <a:buNone/>
            </a:pPr>
            <a:r>
              <a:rPr lang="cs-CZ" sz="1800" dirty="0" smtClean="0"/>
              <a:t>30 g </a:t>
            </a:r>
            <a:r>
              <a:rPr lang="cs-CZ" sz="1800" b="1" dirty="0" smtClean="0"/>
              <a:t>jedlé sody </a:t>
            </a:r>
            <a:r>
              <a:rPr lang="cs-CZ" sz="1800" dirty="0" smtClean="0"/>
              <a:t>rozpustím v horké vodě a za stálého míchání nechám vychladnout. Přidám k 500 g (1/2 kg) odtučněného tvarohu a promíchám kuchyňským mixérem. </a:t>
            </a:r>
            <a:br>
              <a:rPr lang="cs-CZ" sz="1800" dirty="0" smtClean="0"/>
            </a:br>
            <a:r>
              <a:rPr lang="cs-CZ" sz="1800" dirty="0" smtClean="0"/>
              <a:t>Nechám půl hodiny stát. Pak lze lepidlo studenou vodou rozředit na potřebnou konzistenci. </a:t>
            </a:r>
            <a:r>
              <a:rPr lang="cs-CZ" sz="1800" dirty="0" err="1" smtClean="0"/>
              <a:t>Kaseinový</a:t>
            </a:r>
            <a:r>
              <a:rPr lang="cs-CZ" sz="1800" dirty="0" smtClean="0"/>
              <a:t> klíh se sodou je vhodný jako lepidlo anebo jako pojidlo na barvy. </a:t>
            </a:r>
            <a:br>
              <a:rPr lang="cs-CZ" sz="1800" dirty="0" smtClean="0"/>
            </a:br>
            <a:endParaRPr lang="cs-CZ" sz="1800" b="1" dirty="0" smtClean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7. 11. 2013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9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38</a:t>
            </a:fld>
            <a:endParaRPr lang="sk-SK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err="1" smtClean="0">
                <a:solidFill>
                  <a:srgbClr val="FF0000"/>
                </a:solidFill>
                <a:latin typeface="Arial Black" pitchFamily="34" charset="0"/>
              </a:rPr>
              <a:t>Kaseinové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barvy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7. 11. 2013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9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39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611560" y="980728"/>
            <a:ext cx="8229600" cy="5184576"/>
          </a:xfrm>
        </p:spPr>
        <p:txBody>
          <a:bodyPr/>
          <a:lstStyle/>
          <a:p>
            <a:pPr>
              <a:buNone/>
            </a:pPr>
            <a:r>
              <a:rPr lang="cs-CZ" sz="2000" b="1" dirty="0" err="1" smtClean="0"/>
              <a:t>Kaseinový</a:t>
            </a:r>
            <a:r>
              <a:rPr lang="cs-CZ" sz="2000" b="1" dirty="0" smtClean="0"/>
              <a:t> klih - jednoduchý recept:</a:t>
            </a:r>
            <a:r>
              <a:rPr lang="cs-CZ" sz="2000" dirty="0" smtClean="0"/>
              <a:t> </a:t>
            </a:r>
            <a:br>
              <a:rPr lang="cs-CZ" sz="2000" dirty="0" smtClean="0"/>
            </a:br>
            <a:r>
              <a:rPr lang="cs-CZ" sz="2000" dirty="0" smtClean="0"/>
              <a:t>Lžíci boraxu rozpustíme v šálku horké vody. Tento roztok přelijeme přes 1/2 kg tuk neobsahujícího tvarohu a dobře rozmícháme mixérem. 20 minut necháme působit a posléze znovu rozmícháme.</a:t>
            </a:r>
          </a:p>
          <a:p>
            <a:pPr>
              <a:buNone/>
            </a:pPr>
            <a:r>
              <a:rPr lang="cs-CZ" sz="2000" b="1" dirty="0" smtClean="0"/>
              <a:t>Malba </a:t>
            </a:r>
            <a:r>
              <a:rPr lang="cs-CZ" sz="2000" b="1" dirty="0" err="1" smtClean="0"/>
              <a:t>kaseinovými</a:t>
            </a:r>
            <a:r>
              <a:rPr lang="cs-CZ" sz="2000" b="1" dirty="0" smtClean="0"/>
              <a:t> barvami:</a:t>
            </a:r>
            <a:r>
              <a:rPr lang="cs-CZ" sz="2000" dirty="0" smtClean="0"/>
              <a:t> </a:t>
            </a:r>
            <a:br>
              <a:rPr lang="cs-CZ" sz="2000" dirty="0" smtClean="0"/>
            </a:br>
            <a:r>
              <a:rPr lang="cs-CZ" sz="2000" dirty="0" smtClean="0"/>
              <a:t>Pigmenty barev smícháme s trochou vody na kaši. Na jeden díl barevné kaše přidáme jeden díl </a:t>
            </a:r>
            <a:r>
              <a:rPr lang="cs-CZ" sz="2000" dirty="0" err="1" smtClean="0"/>
              <a:t>kaseinového</a:t>
            </a:r>
            <a:r>
              <a:rPr lang="cs-CZ" sz="2000" dirty="0" smtClean="0"/>
              <a:t> klihu a tři díly vody.</a:t>
            </a:r>
          </a:p>
          <a:p>
            <a:pPr>
              <a:buNone/>
            </a:pPr>
            <a:r>
              <a:rPr lang="cs-CZ" sz="2000" b="1" dirty="0" smtClean="0"/>
              <a:t>Recept na nástěnnou </a:t>
            </a:r>
            <a:r>
              <a:rPr lang="cs-CZ" sz="2000" b="1" dirty="0" err="1" smtClean="0"/>
              <a:t>kaseinovou</a:t>
            </a:r>
            <a:r>
              <a:rPr lang="cs-CZ" sz="2000" b="1" dirty="0" smtClean="0"/>
              <a:t> barvu:</a:t>
            </a:r>
            <a:r>
              <a:rPr lang="cs-CZ" sz="2000" dirty="0" smtClean="0"/>
              <a:t> </a:t>
            </a:r>
            <a:br>
              <a:rPr lang="cs-CZ" sz="2000" dirty="0" smtClean="0"/>
            </a:br>
            <a:r>
              <a:rPr lang="cs-CZ" sz="2000" dirty="0" smtClean="0"/>
              <a:t>1) 2 kg tuk neobsahujícího tvarohu dáme do vyšší nádoby </a:t>
            </a:r>
            <a:br>
              <a:rPr lang="cs-CZ" sz="2000" dirty="0" smtClean="0"/>
            </a:br>
            <a:r>
              <a:rPr lang="cs-CZ" sz="2000" dirty="0" smtClean="0"/>
              <a:t>2) 90 g boraxu rozpustíme v 1/2 l horké vody a tímto roztokem tvaroh přelijeme </a:t>
            </a:r>
            <a:br>
              <a:rPr lang="cs-CZ" sz="2000" dirty="0" smtClean="0"/>
            </a:br>
            <a:r>
              <a:rPr lang="cs-CZ" sz="2000" dirty="0" smtClean="0"/>
              <a:t>3) mixérem dobře rozmícháme a necháme 20 min. odpočinout </a:t>
            </a:r>
            <a:br>
              <a:rPr lang="cs-CZ" sz="2000" dirty="0" smtClean="0"/>
            </a:br>
            <a:r>
              <a:rPr lang="cs-CZ" sz="2000" dirty="0" smtClean="0"/>
              <a:t>4) na základní nátěr rozředíme s 8 I vody </a:t>
            </a:r>
            <a:br>
              <a:rPr lang="cs-CZ" sz="2000" dirty="0" smtClean="0"/>
            </a:br>
            <a:r>
              <a:rPr lang="cs-CZ" sz="2000" dirty="0" smtClean="0"/>
              <a:t>5) na malování smícháme 1-2 díly barevné kaše (pigment s vodou) s jedním dílem pojidla a s 2-3 díly vody </a:t>
            </a:r>
            <a:br>
              <a:rPr lang="cs-CZ" sz="2000" dirty="0" smtClean="0"/>
            </a:br>
            <a:endParaRPr lang="cs-CZ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539552" y="260648"/>
            <a:ext cx="8229600" cy="5976664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cs-CZ" sz="3600" dirty="0" smtClean="0">
                <a:latin typeface="Arial Black" pitchFamily="34" charset="0"/>
              </a:rPr>
              <a:t>Chemie peptidů a </a:t>
            </a:r>
            <a:r>
              <a:rPr lang="cs-CZ" sz="3600" dirty="0" smtClean="0">
                <a:latin typeface="Arial Black" pitchFamily="34" charset="0"/>
              </a:rPr>
              <a:t>proteinů    ( </a:t>
            </a:r>
            <a:r>
              <a:rPr lang="cs-CZ" sz="3600" dirty="0" smtClean="0">
                <a:latin typeface="Arial Black" pitchFamily="34" charset="0"/>
              </a:rPr>
              <a:t>bílkovin)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3600" dirty="0" err="1" smtClean="0">
                <a:latin typeface="Arial Black" pitchFamily="34" charset="0"/>
              </a:rPr>
              <a:t>Nadmolekulární</a:t>
            </a:r>
            <a:r>
              <a:rPr lang="cs-CZ" sz="3600" dirty="0" smtClean="0">
                <a:latin typeface="Arial Black" pitchFamily="34" charset="0"/>
              </a:rPr>
              <a:t> </a:t>
            </a:r>
            <a:r>
              <a:rPr lang="cs-CZ" sz="3600" dirty="0" err="1" smtClean="0">
                <a:latin typeface="Arial Black" pitchFamily="34" charset="0"/>
              </a:rPr>
              <a:t>stuktura</a:t>
            </a:r>
            <a:r>
              <a:rPr lang="cs-CZ" sz="3600" dirty="0" smtClean="0">
                <a:latin typeface="Arial Black" pitchFamily="34" charset="0"/>
              </a:rPr>
              <a:t> peptidů a </a:t>
            </a:r>
            <a:r>
              <a:rPr lang="cs-CZ" sz="3600" dirty="0" smtClean="0">
                <a:latin typeface="Arial Black" pitchFamily="34" charset="0"/>
              </a:rPr>
              <a:t>proteinů ( </a:t>
            </a:r>
            <a:r>
              <a:rPr lang="cs-CZ" sz="3600" dirty="0" smtClean="0">
                <a:latin typeface="Arial Black" pitchFamily="34" charset="0"/>
              </a:rPr>
              <a:t>bílkovin)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7. 11. 2013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9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4</a:t>
            </a:fld>
            <a:endParaRPr lang="sk-SK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err="1" smtClean="0">
                <a:solidFill>
                  <a:srgbClr val="FF0000"/>
                </a:solidFill>
                <a:latin typeface="Arial Black" pitchFamily="34" charset="0"/>
              </a:rPr>
              <a:t>Kaseinové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barvy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7. 11. 2013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9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40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611560" y="980728"/>
            <a:ext cx="8229600" cy="5184576"/>
          </a:xfrm>
        </p:spPr>
        <p:txBody>
          <a:bodyPr/>
          <a:lstStyle/>
          <a:p>
            <a:pPr>
              <a:buNone/>
            </a:pPr>
            <a:r>
              <a:rPr lang="cs-CZ" sz="2000" b="1" dirty="0" err="1" smtClean="0"/>
              <a:t>Kaseinový</a:t>
            </a:r>
            <a:r>
              <a:rPr lang="cs-CZ" sz="2000" b="1" dirty="0" smtClean="0"/>
              <a:t> klih - jednoduchý recept:</a:t>
            </a:r>
            <a:r>
              <a:rPr lang="cs-CZ" sz="2000" dirty="0" smtClean="0"/>
              <a:t> </a:t>
            </a:r>
            <a:br>
              <a:rPr lang="cs-CZ" sz="2000" dirty="0" smtClean="0"/>
            </a:br>
            <a:r>
              <a:rPr lang="cs-CZ" sz="2000" dirty="0" smtClean="0"/>
              <a:t>Lžíci boraxu rozpustíme v šálku horké vody. Tento roztok přelijeme přes 1/2 kg tuk neobsahujícího tvarohu a dobře rozmícháme mixérem. 20 minut necháme působit a posléze znovu rozmícháme.</a:t>
            </a:r>
          </a:p>
          <a:p>
            <a:pPr>
              <a:buNone/>
            </a:pPr>
            <a:r>
              <a:rPr lang="cs-CZ" sz="2000" b="1" dirty="0" smtClean="0"/>
              <a:t>Malba </a:t>
            </a:r>
            <a:r>
              <a:rPr lang="cs-CZ" sz="2000" b="1" dirty="0" err="1" smtClean="0"/>
              <a:t>kaseinovými</a:t>
            </a:r>
            <a:r>
              <a:rPr lang="cs-CZ" sz="2000" b="1" dirty="0" smtClean="0"/>
              <a:t> barvami:</a:t>
            </a:r>
            <a:r>
              <a:rPr lang="cs-CZ" sz="2000" dirty="0" smtClean="0"/>
              <a:t> </a:t>
            </a:r>
            <a:br>
              <a:rPr lang="cs-CZ" sz="2000" dirty="0" smtClean="0"/>
            </a:br>
            <a:r>
              <a:rPr lang="cs-CZ" sz="2000" dirty="0" smtClean="0"/>
              <a:t>Pigmenty barev smícháme s trochou vody na kaši. Na jeden díl barevné kaše přidáme jeden díl </a:t>
            </a:r>
            <a:r>
              <a:rPr lang="cs-CZ" sz="2000" dirty="0" err="1" smtClean="0"/>
              <a:t>kaseinového</a:t>
            </a:r>
            <a:r>
              <a:rPr lang="cs-CZ" sz="2000" dirty="0" smtClean="0"/>
              <a:t> klihu a tři díly vody.</a:t>
            </a:r>
          </a:p>
          <a:p>
            <a:pPr>
              <a:buNone/>
            </a:pPr>
            <a:r>
              <a:rPr lang="cs-CZ" sz="2000" b="1" dirty="0" smtClean="0"/>
              <a:t>Recept na nástěnnou </a:t>
            </a:r>
            <a:r>
              <a:rPr lang="cs-CZ" sz="2000" b="1" dirty="0" err="1" smtClean="0"/>
              <a:t>kaseinovou</a:t>
            </a:r>
            <a:r>
              <a:rPr lang="cs-CZ" sz="2000" b="1" dirty="0" smtClean="0"/>
              <a:t> barvu:</a:t>
            </a:r>
            <a:r>
              <a:rPr lang="cs-CZ" sz="2000" dirty="0" smtClean="0"/>
              <a:t> </a:t>
            </a:r>
            <a:br>
              <a:rPr lang="cs-CZ" sz="2000" dirty="0" smtClean="0"/>
            </a:br>
            <a:r>
              <a:rPr lang="cs-CZ" sz="2000" dirty="0" smtClean="0"/>
              <a:t>1) 2 kg tuk neobsahujícího tvarohu dáme do vyšší nádoby </a:t>
            </a:r>
            <a:br>
              <a:rPr lang="cs-CZ" sz="2000" dirty="0" smtClean="0"/>
            </a:br>
            <a:r>
              <a:rPr lang="cs-CZ" sz="2000" dirty="0" smtClean="0"/>
              <a:t>2) 90 g boraxu rozpustíme v 1/2 l horké vody a tímto roztokem tvaroh přelijeme </a:t>
            </a:r>
            <a:br>
              <a:rPr lang="cs-CZ" sz="2000" dirty="0" smtClean="0"/>
            </a:br>
            <a:r>
              <a:rPr lang="cs-CZ" sz="2000" dirty="0" smtClean="0"/>
              <a:t>3) mixérem dobře rozmícháme a necháme 20 min. odpočinout </a:t>
            </a:r>
            <a:br>
              <a:rPr lang="cs-CZ" sz="2000" dirty="0" smtClean="0"/>
            </a:br>
            <a:r>
              <a:rPr lang="cs-CZ" sz="2000" dirty="0" smtClean="0"/>
              <a:t>4) na základní nátěr rozředíme s 8 I vody </a:t>
            </a:r>
            <a:br>
              <a:rPr lang="cs-CZ" sz="2000" dirty="0" smtClean="0"/>
            </a:br>
            <a:r>
              <a:rPr lang="cs-CZ" sz="2000" dirty="0" smtClean="0"/>
              <a:t>5) na malování smícháme 1-2 díly barevné kaše (pigment s vodou) s jedním dílem pojidla a s 2-3 díly vody </a:t>
            </a:r>
            <a:br>
              <a:rPr lang="cs-CZ" sz="2000" dirty="0" smtClean="0"/>
            </a:br>
            <a:endParaRPr lang="cs-CZ" sz="20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792088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Kasein v práci konzervátora a restaurátora</a:t>
            </a:r>
            <a:endParaRPr lang="cs-CZ" sz="2800" dirty="0">
              <a:solidFill>
                <a:srgbClr val="FF0000"/>
              </a:solidFill>
            </a:endParaRPr>
          </a:p>
        </p:txBody>
      </p:sp>
      <p:graphicFrame>
        <p:nvGraphicFramePr>
          <p:cNvPr id="12" name="Zástupný symbol pro obsah 11"/>
          <p:cNvGraphicFramePr>
            <a:graphicFrameLocks noGrp="1"/>
          </p:cNvGraphicFramePr>
          <p:nvPr>
            <p:ph idx="1"/>
          </p:nvPr>
        </p:nvGraphicFramePr>
        <p:xfrm>
          <a:off x="457200" y="1092761"/>
          <a:ext cx="8229600" cy="45391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8616"/>
                <a:gridCol w="1584176"/>
                <a:gridCol w="2129408"/>
                <a:gridCol w="2057400"/>
              </a:tblGrid>
              <a:tr h="791778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rgbClr val="FF0000"/>
                          </a:solidFill>
                        </a:rPr>
                        <a:t>Typ PROTEINU nebo jejího derivátu</a:t>
                      </a:r>
                      <a:endParaRPr lang="cs-CZ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rgbClr val="FF0000"/>
                          </a:solidFill>
                        </a:rPr>
                        <a:t>Fyzikální forma</a:t>
                      </a:r>
                      <a:endParaRPr lang="cs-CZ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>
                          <a:solidFill>
                            <a:srgbClr val="FF0000"/>
                          </a:solidFill>
                        </a:rPr>
                        <a:t>Použití</a:t>
                      </a:r>
                    </a:p>
                    <a:p>
                      <a:pPr algn="ctr"/>
                      <a:endParaRPr lang="cs-CZ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rgbClr val="FF0000"/>
                          </a:solidFill>
                        </a:rPr>
                        <a:t>poznámka</a:t>
                      </a:r>
                      <a:endParaRPr lang="cs-CZ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949">
                <a:tc>
                  <a:txBody>
                    <a:bodyPr/>
                    <a:lstStyle/>
                    <a:p>
                      <a:r>
                        <a:rPr lang="cs-CZ" sz="1600" b="1" dirty="0" smtClean="0"/>
                        <a:t>Vápenná sůl</a:t>
                      </a:r>
                    </a:p>
                    <a:p>
                      <a:r>
                        <a:rPr lang="cs-CZ" sz="1600" b="1" dirty="0" smtClean="0"/>
                        <a:t>(</a:t>
                      </a:r>
                      <a:r>
                        <a:rPr lang="cs-CZ" sz="1600" b="1" dirty="0" err="1" smtClean="0"/>
                        <a:t>kaseinát</a:t>
                      </a:r>
                      <a:r>
                        <a:rPr lang="cs-CZ" sz="1600" b="1" dirty="0" smtClean="0"/>
                        <a:t>)</a:t>
                      </a:r>
                      <a:endParaRPr lang="cs-CZ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Vodný</a:t>
                      </a:r>
                      <a:r>
                        <a:rPr lang="cs-CZ" sz="1600" baseline="0" dirty="0" smtClean="0"/>
                        <a:t> roztok či disperze</a:t>
                      </a:r>
                      <a:endParaRPr lang="cs-CZ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Lepidlo</a:t>
                      </a:r>
                      <a:endParaRPr lang="cs-CZ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Vhodné je toto konzervovat proti plísním</a:t>
                      </a:r>
                      <a:endParaRPr lang="cs-CZ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462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rgbClr val="0000FF"/>
                          </a:solidFill>
                        </a:rPr>
                        <a:t>Vápenná sůl</a:t>
                      </a:r>
                    </a:p>
                    <a:p>
                      <a:r>
                        <a:rPr lang="cs-CZ" sz="1600" b="1" dirty="0" smtClean="0">
                          <a:solidFill>
                            <a:srgbClr val="0000FF"/>
                          </a:solidFill>
                        </a:rPr>
                        <a:t>(</a:t>
                      </a:r>
                      <a:r>
                        <a:rPr lang="cs-CZ" sz="1600" b="1" dirty="0" err="1" smtClean="0">
                          <a:solidFill>
                            <a:srgbClr val="0000FF"/>
                          </a:solidFill>
                        </a:rPr>
                        <a:t>kaseinát</a:t>
                      </a:r>
                      <a:r>
                        <a:rPr lang="cs-CZ" sz="1600" b="1" dirty="0" smtClean="0">
                          <a:solidFill>
                            <a:srgbClr val="0000FF"/>
                          </a:solidFill>
                        </a:rPr>
                        <a:t>)</a:t>
                      </a:r>
                      <a:endParaRPr lang="cs-CZ" sz="16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rgbClr val="0000FF"/>
                          </a:solidFill>
                        </a:rPr>
                        <a:t>Vodný</a:t>
                      </a:r>
                      <a:r>
                        <a:rPr lang="cs-CZ" sz="1600" baseline="0" dirty="0" smtClean="0">
                          <a:solidFill>
                            <a:srgbClr val="0000FF"/>
                          </a:solidFill>
                        </a:rPr>
                        <a:t> roztok či disperze</a:t>
                      </a:r>
                      <a:endParaRPr lang="cs-CZ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rgbClr val="0000FF"/>
                          </a:solidFill>
                        </a:rPr>
                        <a:t>Pojivo pigmentů v malbě</a:t>
                      </a:r>
                      <a:endParaRPr lang="cs-CZ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 err="1" smtClean="0">
                          <a:solidFill>
                            <a:srgbClr val="0000FF"/>
                          </a:solidFill>
                        </a:rPr>
                        <a:t>Fresco</a:t>
                      </a:r>
                      <a:r>
                        <a:rPr lang="cs-CZ" sz="1600" b="0" baseline="0" dirty="0" smtClean="0">
                          <a:solidFill>
                            <a:srgbClr val="0000FF"/>
                          </a:solidFill>
                        </a:rPr>
                        <a:t> – secco</a:t>
                      </a:r>
                      <a:endParaRPr lang="cs-CZ" sz="1600" b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0805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rgbClr val="008000"/>
                          </a:solidFill>
                        </a:rPr>
                        <a:t>Vápenná sůl</a:t>
                      </a:r>
                    </a:p>
                    <a:p>
                      <a:r>
                        <a:rPr lang="cs-CZ" sz="1600" b="1" dirty="0" smtClean="0">
                          <a:solidFill>
                            <a:srgbClr val="008000"/>
                          </a:solidFill>
                        </a:rPr>
                        <a:t>(</a:t>
                      </a:r>
                      <a:r>
                        <a:rPr lang="cs-CZ" sz="1600" b="1" dirty="0" err="1" smtClean="0">
                          <a:solidFill>
                            <a:srgbClr val="008000"/>
                          </a:solidFill>
                        </a:rPr>
                        <a:t>kaseinát</a:t>
                      </a:r>
                      <a:r>
                        <a:rPr lang="cs-CZ" sz="1600" b="1" dirty="0" smtClean="0">
                          <a:solidFill>
                            <a:srgbClr val="008000"/>
                          </a:solidFill>
                        </a:rPr>
                        <a:t>)</a:t>
                      </a:r>
                      <a:endParaRPr lang="cs-CZ" sz="1600" b="1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rgbClr val="008000"/>
                          </a:solidFill>
                        </a:rPr>
                        <a:t>Vodný</a:t>
                      </a:r>
                      <a:r>
                        <a:rPr lang="cs-CZ" sz="1600" baseline="0" dirty="0" smtClean="0">
                          <a:solidFill>
                            <a:srgbClr val="008000"/>
                          </a:solidFill>
                        </a:rPr>
                        <a:t> roztok či disperze</a:t>
                      </a:r>
                      <a:endParaRPr lang="cs-CZ" sz="16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rgbClr val="008000"/>
                          </a:solidFill>
                        </a:rPr>
                        <a:t>Zpevňující přísada do malt</a:t>
                      </a:r>
                      <a:endParaRPr lang="cs-CZ" sz="16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rgbClr val="008000"/>
                          </a:solidFill>
                        </a:rPr>
                        <a:t>Reaguje s Ca</a:t>
                      </a:r>
                      <a:r>
                        <a:rPr lang="cs-CZ" sz="1600" baseline="30000" dirty="0" smtClean="0">
                          <a:solidFill>
                            <a:srgbClr val="008000"/>
                          </a:solidFill>
                        </a:rPr>
                        <a:t>+2</a:t>
                      </a:r>
                      <a:r>
                        <a:rPr lang="cs-CZ" sz="1600" dirty="0" smtClean="0">
                          <a:solidFill>
                            <a:srgbClr val="008000"/>
                          </a:solidFill>
                        </a:rPr>
                        <a:t> v maltě</a:t>
                      </a:r>
                      <a:endParaRPr lang="cs-CZ" sz="16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72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rgbClr val="C00000"/>
                          </a:solidFill>
                        </a:rPr>
                        <a:t>Kasein</a:t>
                      </a:r>
                      <a:endParaRPr lang="cs-CZ" sz="16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rgbClr val="C00000"/>
                          </a:solidFill>
                        </a:rPr>
                        <a:t>Vodný</a:t>
                      </a:r>
                      <a:r>
                        <a:rPr lang="cs-CZ" sz="1600" baseline="0" dirty="0" smtClean="0">
                          <a:solidFill>
                            <a:srgbClr val="C00000"/>
                          </a:solidFill>
                        </a:rPr>
                        <a:t> roztok v NH</a:t>
                      </a:r>
                      <a:r>
                        <a:rPr lang="cs-CZ" sz="1600" baseline="-25000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r>
                        <a:rPr lang="cs-CZ" sz="1600" baseline="0" dirty="0" smtClean="0">
                          <a:solidFill>
                            <a:srgbClr val="C00000"/>
                          </a:solidFill>
                        </a:rPr>
                        <a:t>OH nebo (NH</a:t>
                      </a:r>
                      <a:r>
                        <a:rPr lang="cs-CZ" sz="1600" baseline="-25000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r>
                        <a:rPr lang="cs-CZ" sz="1600" baseline="0" dirty="0" smtClean="0">
                          <a:solidFill>
                            <a:srgbClr val="C00000"/>
                          </a:solidFill>
                        </a:rPr>
                        <a:t>)</a:t>
                      </a:r>
                      <a:r>
                        <a:rPr lang="cs-CZ" sz="1600" baseline="-250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r>
                        <a:rPr lang="cs-CZ" sz="1600" baseline="0" dirty="0" smtClean="0">
                          <a:solidFill>
                            <a:srgbClr val="C00000"/>
                          </a:solidFill>
                        </a:rPr>
                        <a:t>CO</a:t>
                      </a:r>
                      <a:r>
                        <a:rPr lang="cs-CZ" sz="1600" baseline="-25000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cs-CZ" sz="1600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solidFill>
                            <a:srgbClr val="C00000"/>
                          </a:solidFill>
                        </a:rPr>
                        <a:t>Pojivo pigmentů v malbě</a:t>
                      </a:r>
                    </a:p>
                    <a:p>
                      <a:endParaRPr lang="cs-CZ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rgbClr val="C00000"/>
                          </a:solidFill>
                        </a:rPr>
                        <a:t>Pro alkalicky málo odolné pigmenty</a:t>
                      </a:r>
                      <a:endParaRPr lang="cs-CZ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72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err="1" smtClean="0">
                          <a:solidFill>
                            <a:srgbClr val="7030A0"/>
                          </a:solidFill>
                        </a:rPr>
                        <a:t>Kaseinát</a:t>
                      </a:r>
                      <a:r>
                        <a:rPr lang="cs-CZ" sz="1600" b="1" dirty="0" smtClean="0">
                          <a:solidFill>
                            <a:srgbClr val="7030A0"/>
                          </a:solidFill>
                        </a:rPr>
                        <a:t> amonný</a:t>
                      </a:r>
                      <a:endParaRPr lang="cs-CZ" sz="16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solidFill>
                            <a:srgbClr val="7030A0"/>
                          </a:solidFill>
                        </a:rPr>
                        <a:t>Vodný</a:t>
                      </a:r>
                      <a:r>
                        <a:rPr lang="cs-CZ" sz="1600" baseline="0" dirty="0" smtClean="0">
                          <a:solidFill>
                            <a:srgbClr val="7030A0"/>
                          </a:solidFill>
                        </a:rPr>
                        <a:t> roztok či disperze</a:t>
                      </a:r>
                      <a:endParaRPr lang="cs-CZ" sz="1600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cs-CZ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rgbClr val="7030A0"/>
                          </a:solidFill>
                        </a:rPr>
                        <a:t>Emulgátor</a:t>
                      </a:r>
                      <a:endParaRPr lang="cs-CZ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rgbClr val="7030A0"/>
                          </a:solidFill>
                        </a:rPr>
                        <a:t>Tempery olejové pryskyřičné, voskové</a:t>
                      </a:r>
                      <a:endParaRPr lang="cs-CZ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7. 11. 2013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9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41</a:t>
            </a:fld>
            <a:endParaRPr lang="sk-SK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Vaječné proteiny – hlavní </a:t>
            </a:r>
            <a:r>
              <a:rPr lang="cs-CZ" sz="2800" u="sng" dirty="0" smtClean="0">
                <a:solidFill>
                  <a:srgbClr val="FF0000"/>
                </a:solidFill>
                <a:latin typeface="Arial Black" pitchFamily="34" charset="0"/>
              </a:rPr>
              <a:t>aminokyselinové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složky 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pPr eaLnBrk="1" fontAlgn="ctr" hangingPunct="1">
              <a:buNone/>
            </a:pPr>
            <a:r>
              <a:rPr lang="cs-CZ" sz="2400" dirty="0" smtClean="0">
                <a:hlinkClick r:id="rId2"/>
              </a:rPr>
              <a:t>Kyselina </a:t>
            </a:r>
            <a:r>
              <a:rPr lang="cs-CZ" sz="2400" dirty="0" err="1" smtClean="0">
                <a:hlinkClick r:id="rId2"/>
              </a:rPr>
              <a:t>glutamová</a:t>
            </a:r>
            <a:r>
              <a:rPr lang="cs-CZ" sz="2400" dirty="0" smtClean="0"/>
              <a:t> (</a:t>
            </a:r>
            <a:r>
              <a:rPr lang="cs-CZ" sz="2400" dirty="0" err="1" smtClean="0"/>
              <a:t>Glu</a:t>
            </a:r>
            <a:r>
              <a:rPr lang="cs-CZ" sz="2400" dirty="0" smtClean="0"/>
              <a:t>, E)</a:t>
            </a:r>
            <a:br>
              <a:rPr lang="cs-CZ" sz="2400" dirty="0" smtClean="0"/>
            </a:br>
            <a:endParaRPr lang="cs-CZ" sz="2400" dirty="0" smtClean="0"/>
          </a:p>
          <a:p>
            <a:pPr eaLnBrk="1" fontAlgn="t" hangingPunct="1"/>
            <a:endParaRPr lang="cs-CZ" sz="2400" dirty="0" smtClean="0"/>
          </a:p>
          <a:p>
            <a:endParaRPr lang="cs-CZ" sz="240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7. 11. 2013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9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42</a:t>
            </a:fld>
            <a:endParaRPr lang="sk-SK"/>
          </a:p>
        </p:txBody>
      </p:sp>
      <p:pic>
        <p:nvPicPr>
          <p:cNvPr id="7" name="Obrázek 6" descr="Amminoacido_glutammina_formul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340768"/>
            <a:ext cx="3096344" cy="914400"/>
          </a:xfrm>
          <a:prstGeom prst="rect">
            <a:avLst/>
          </a:prstGeom>
        </p:spPr>
      </p:pic>
      <p:pic>
        <p:nvPicPr>
          <p:cNvPr id="13" name="Obrázek 12" descr="Amminoacido_serina_formul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3212976"/>
            <a:ext cx="1735832" cy="1008112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6300192" y="2636912"/>
            <a:ext cx="20319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dirty="0" smtClean="0">
                <a:hlinkClick r:id="rId5" tooltip="Serin"/>
              </a:rPr>
              <a:t>Serin</a:t>
            </a:r>
            <a:r>
              <a:rPr lang="cs-CZ" sz="2400" dirty="0" smtClean="0"/>
              <a:t> (Ser, S)</a:t>
            </a:r>
            <a:endParaRPr lang="cs-CZ" sz="2400" dirty="0"/>
          </a:p>
        </p:txBody>
      </p:sp>
      <p:pic>
        <p:nvPicPr>
          <p:cNvPr id="15" name="Obrázek 14" descr="Amminoacido_leucina_formul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12160" y="5013176"/>
            <a:ext cx="1956217" cy="1152128"/>
          </a:xfrm>
          <a:prstGeom prst="rect">
            <a:avLst/>
          </a:prstGeom>
        </p:spPr>
      </p:pic>
      <p:sp>
        <p:nvSpPr>
          <p:cNvPr id="17" name="TextovéPole 16"/>
          <p:cNvSpPr txBox="1"/>
          <p:nvPr/>
        </p:nvSpPr>
        <p:spPr>
          <a:xfrm>
            <a:off x="3995936" y="558924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7" tooltip="Leucin"/>
              </a:rPr>
              <a:t>Leucin</a:t>
            </a:r>
            <a:r>
              <a:rPr lang="cs-CZ" dirty="0" smtClean="0"/>
              <a:t> (Leu, L)</a:t>
            </a:r>
            <a:endParaRPr lang="cs-CZ" dirty="0"/>
          </a:p>
        </p:txBody>
      </p:sp>
      <p:pic>
        <p:nvPicPr>
          <p:cNvPr id="18" name="Obrázek 17" descr="Amminoacido_glicina_formula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59832" y="2564904"/>
            <a:ext cx="1368152" cy="1132264"/>
          </a:xfrm>
          <a:prstGeom prst="rect">
            <a:avLst/>
          </a:prstGeom>
        </p:spPr>
      </p:pic>
      <p:sp>
        <p:nvSpPr>
          <p:cNvPr id="19" name="TextovéPole 18"/>
          <p:cNvSpPr txBox="1"/>
          <p:nvPr/>
        </p:nvSpPr>
        <p:spPr>
          <a:xfrm>
            <a:off x="683568" y="285293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9" tooltip="Glycin"/>
              </a:rPr>
              <a:t>Glycin</a:t>
            </a:r>
            <a:r>
              <a:rPr lang="cs-CZ" dirty="0" smtClean="0"/>
              <a:t> (</a:t>
            </a:r>
            <a:r>
              <a:rPr lang="cs-CZ" dirty="0" err="1" smtClean="0"/>
              <a:t>Gly</a:t>
            </a:r>
            <a:r>
              <a:rPr lang="cs-CZ" dirty="0" smtClean="0"/>
              <a:t>, G)</a:t>
            </a:r>
            <a:endParaRPr lang="cs-CZ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7. 11. 2013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9 2013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43</a:t>
            </a:fld>
            <a:endParaRPr lang="sk-SK"/>
          </a:p>
        </p:txBody>
      </p:sp>
      <p:pic>
        <p:nvPicPr>
          <p:cNvPr id="7" name="Obrázek 6" descr="img7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619435" y="-963253"/>
            <a:ext cx="5977137" cy="8568954"/>
          </a:xfrm>
          <a:prstGeom prst="rect">
            <a:avLst/>
          </a:prstGeom>
        </p:spPr>
      </p:pic>
      <p:sp>
        <p:nvSpPr>
          <p:cNvPr id="8" name="Zaoblený obdélník 7"/>
          <p:cNvSpPr/>
          <p:nvPr/>
        </p:nvSpPr>
        <p:spPr>
          <a:xfrm>
            <a:off x="6660232" y="1340768"/>
            <a:ext cx="792088" cy="432048"/>
          </a:xfrm>
          <a:prstGeom prst="roundRect">
            <a:avLst/>
          </a:pr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aoblený obdélník 8"/>
          <p:cNvSpPr/>
          <p:nvPr/>
        </p:nvSpPr>
        <p:spPr>
          <a:xfrm>
            <a:off x="7884368" y="2564904"/>
            <a:ext cx="792088" cy="86409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aoblený obdélník 10"/>
          <p:cNvSpPr/>
          <p:nvPr/>
        </p:nvSpPr>
        <p:spPr>
          <a:xfrm>
            <a:off x="7884368" y="1340768"/>
            <a:ext cx="792088" cy="4320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4" name="Přímá spojovací čára 13"/>
          <p:cNvCxnSpPr/>
          <p:nvPr/>
        </p:nvCxnSpPr>
        <p:spPr>
          <a:xfrm>
            <a:off x="6804248" y="2780928"/>
            <a:ext cx="576064" cy="0"/>
          </a:xfrm>
          <a:prstGeom prst="line">
            <a:avLst/>
          </a:prstGeom>
          <a:ln w="254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čára 14"/>
          <p:cNvCxnSpPr/>
          <p:nvPr/>
        </p:nvCxnSpPr>
        <p:spPr>
          <a:xfrm>
            <a:off x="6876256" y="3356992"/>
            <a:ext cx="576064" cy="0"/>
          </a:xfrm>
          <a:prstGeom prst="line">
            <a:avLst/>
          </a:prstGeom>
          <a:ln w="254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čára 15"/>
          <p:cNvCxnSpPr/>
          <p:nvPr/>
        </p:nvCxnSpPr>
        <p:spPr>
          <a:xfrm>
            <a:off x="6876256" y="4005064"/>
            <a:ext cx="576064" cy="0"/>
          </a:xfrm>
          <a:prstGeom prst="line">
            <a:avLst/>
          </a:prstGeom>
          <a:ln w="254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>
            <a:off x="6876256" y="4221088"/>
            <a:ext cx="576064" cy="0"/>
          </a:xfrm>
          <a:prstGeom prst="line">
            <a:avLst/>
          </a:prstGeom>
          <a:ln w="254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čára 17"/>
          <p:cNvCxnSpPr/>
          <p:nvPr/>
        </p:nvCxnSpPr>
        <p:spPr>
          <a:xfrm>
            <a:off x="6804248" y="5085184"/>
            <a:ext cx="576064" cy="0"/>
          </a:xfrm>
          <a:prstGeom prst="line">
            <a:avLst/>
          </a:prstGeom>
          <a:ln w="254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čára 18"/>
          <p:cNvCxnSpPr/>
          <p:nvPr/>
        </p:nvCxnSpPr>
        <p:spPr>
          <a:xfrm>
            <a:off x="8100392" y="5085184"/>
            <a:ext cx="57606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aoblený obdélník 19"/>
          <p:cNvSpPr/>
          <p:nvPr/>
        </p:nvSpPr>
        <p:spPr>
          <a:xfrm>
            <a:off x="539552" y="2564904"/>
            <a:ext cx="1512168" cy="86409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1" name="Přímá spojovací čára 20"/>
          <p:cNvCxnSpPr/>
          <p:nvPr/>
        </p:nvCxnSpPr>
        <p:spPr>
          <a:xfrm>
            <a:off x="611560" y="3861048"/>
            <a:ext cx="576064" cy="0"/>
          </a:xfrm>
          <a:prstGeom prst="line">
            <a:avLst/>
          </a:prstGeom>
          <a:ln w="254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čára 21"/>
          <p:cNvCxnSpPr/>
          <p:nvPr/>
        </p:nvCxnSpPr>
        <p:spPr>
          <a:xfrm>
            <a:off x="611560" y="4077072"/>
            <a:ext cx="576064" cy="0"/>
          </a:xfrm>
          <a:prstGeom prst="line">
            <a:avLst/>
          </a:prstGeom>
          <a:ln w="254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čára 22"/>
          <p:cNvCxnSpPr/>
          <p:nvPr/>
        </p:nvCxnSpPr>
        <p:spPr>
          <a:xfrm>
            <a:off x="539552" y="5157192"/>
            <a:ext cx="576064" cy="0"/>
          </a:xfrm>
          <a:prstGeom prst="line">
            <a:avLst/>
          </a:prstGeom>
          <a:ln w="254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čára 23"/>
          <p:cNvCxnSpPr/>
          <p:nvPr/>
        </p:nvCxnSpPr>
        <p:spPr>
          <a:xfrm>
            <a:off x="7956376" y="4005064"/>
            <a:ext cx="57606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Vaječné proteiny – použití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7" name="Zástupný symbol pro obsah 16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cs-CZ" sz="2800" b="1" dirty="0" smtClean="0"/>
              <a:t>Barvy 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7. 11. 2013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9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44</a:t>
            </a:fld>
            <a:endParaRPr lang="sk-SK"/>
          </a:p>
        </p:txBody>
      </p:sp>
      <p:pic>
        <p:nvPicPr>
          <p:cNvPr id="7" name="Obrázek 6" descr="LECITHIN 800px-1-Oleoyl-2-almitoyl-phosphatidylcholine_Structural_Formulae_V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1261160"/>
            <a:ext cx="6707570" cy="4112056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619672" y="5517232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FOSFOLIPID  LECITIN - emulgátor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Vaječné složky – použití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7" name="Zástupný symbol pro obsah 16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cs-CZ" sz="2800" b="1" dirty="0" smtClean="0"/>
              <a:t>Barvy 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7. 11. 2013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9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45</a:t>
            </a:fld>
            <a:endParaRPr lang="sk-SK"/>
          </a:p>
        </p:txBody>
      </p:sp>
      <p:sp>
        <p:nvSpPr>
          <p:cNvPr id="8" name="TextovéPole 7"/>
          <p:cNvSpPr txBox="1"/>
          <p:nvPr/>
        </p:nvSpPr>
        <p:spPr>
          <a:xfrm>
            <a:off x="539552" y="5517232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CHOLESTEROL 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– STEROID &amp; emulgátor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9" name="Obrázek 8" descr="440px-Cholesterol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6027" y="980728"/>
            <a:ext cx="6315296" cy="4248472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7. 11. 2013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9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46</a:t>
            </a:fld>
            <a:endParaRPr lang="sk-SK"/>
          </a:p>
        </p:txBody>
      </p:sp>
      <p:pic>
        <p:nvPicPr>
          <p:cNvPr id="11" name="Obrázek 10" descr="600px-Luteine_-_Lutein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8280920" cy="1656184"/>
          </a:xfrm>
          <a:prstGeom prst="rect">
            <a:avLst/>
          </a:prstGeom>
        </p:spPr>
      </p:pic>
      <p:graphicFrame>
        <p:nvGraphicFramePr>
          <p:cNvPr id="12" name="Tabulka 11"/>
          <p:cNvGraphicFramePr>
            <a:graphicFrameLocks noGrp="1"/>
          </p:cNvGraphicFramePr>
          <p:nvPr/>
        </p:nvGraphicFramePr>
        <p:xfrm>
          <a:off x="755576" y="1916838"/>
          <a:ext cx="7776864" cy="4408932"/>
        </p:xfrm>
        <a:graphic>
          <a:graphicData uri="http://schemas.openxmlformats.org/drawingml/2006/table">
            <a:tbl>
              <a:tblPr/>
              <a:tblGrid>
                <a:gridCol w="3024336"/>
                <a:gridCol w="4752528"/>
              </a:tblGrid>
              <a:tr h="39389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solidFill>
                            <a:srgbClr val="FF99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Lutein  - barvivo</a:t>
                      </a:r>
                      <a:r>
                        <a:rPr lang="cs-CZ" sz="2400" baseline="0" dirty="0" smtClean="0">
                          <a:solidFill>
                            <a:srgbClr val="FF99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 ve žloutku</a:t>
                      </a:r>
                      <a:endParaRPr lang="cs-CZ" sz="2400" dirty="0">
                        <a:solidFill>
                          <a:srgbClr val="FF99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95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 tooltip="Chemický název"/>
                        </a:rPr>
                        <a:t>Chemický název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latin typeface="Times New Roman"/>
                          <a:ea typeface="Times New Roman"/>
                          <a:cs typeface="Times New Roman"/>
                        </a:rPr>
                        <a:t>β,ε-karoten-3,3'-diol</a:t>
                      </a:r>
                      <a:endParaRPr lang="cs-C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95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" tooltip="Chemický vzorec"/>
                        </a:rPr>
                        <a:t>Sumární vzorec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cs-CZ" sz="2400" baseline="-2500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r>
                        <a:rPr lang="cs-CZ" sz="240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cs-CZ" sz="2400" baseline="-25000">
                          <a:latin typeface="Times New Roman"/>
                          <a:ea typeface="Times New Roman"/>
                          <a:cs typeface="Times New Roman"/>
                        </a:rPr>
                        <a:t>56</a:t>
                      </a:r>
                      <a:r>
                        <a:rPr lang="cs-CZ" sz="2400"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cs-CZ" sz="2400" baseline="-25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cs-C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95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5" tooltip="Registrační číslo CAS"/>
                        </a:rPr>
                        <a:t>Registrační číslo CAS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latin typeface="Times New Roman"/>
                          <a:ea typeface="Times New Roman"/>
                          <a:cs typeface="Times New Roman"/>
                        </a:rPr>
                        <a:t>127-40-2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9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Times New Roman"/>
                          <a:ea typeface="Times New Roman"/>
                          <a:cs typeface="Times New Roman"/>
                        </a:rPr>
                        <a:t>Vzhled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Times New Roman"/>
                          <a:ea typeface="Times New Roman"/>
                          <a:cs typeface="Times New Roman"/>
                        </a:rPr>
                        <a:t>pevná </a:t>
                      </a:r>
                      <a:r>
                        <a:rPr lang="cs-CZ" sz="2000" b="1" dirty="0">
                          <a:solidFill>
                            <a:srgbClr val="FF99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červeno-oranžová</a:t>
                      </a:r>
                      <a:r>
                        <a:rPr lang="cs-CZ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cs-CZ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sng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6" tooltip="Krystalická látka"/>
                        </a:rPr>
                        <a:t>krystalická </a:t>
                      </a:r>
                      <a:r>
                        <a:rPr lang="cs-CZ" sz="20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6" tooltip="Krystalická látka"/>
                        </a:rPr>
                        <a:t>látka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95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7" tooltip="Molární hmotnost"/>
                        </a:rPr>
                        <a:t>Molární hmotnost</a:t>
                      </a:r>
                      <a:endParaRPr lang="cs-C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latin typeface="Times New Roman"/>
                          <a:ea typeface="Times New Roman"/>
                          <a:cs typeface="Times New Roman"/>
                        </a:rPr>
                        <a:t>568,871 g/mol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95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8" tooltip="Teplota tání"/>
                        </a:rPr>
                        <a:t>Teplota tání</a:t>
                      </a:r>
                      <a:endParaRPr lang="cs-C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latin typeface="Times New Roman"/>
                          <a:ea typeface="Times New Roman"/>
                          <a:cs typeface="Times New Roman"/>
                        </a:rPr>
                        <a:t>190 °C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95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9" tooltip="Rozpustnost"/>
                        </a:rPr>
                        <a:t>Rozpustnost</a:t>
                      </a:r>
                      <a:r>
                        <a:rPr lang="cs-CZ" sz="2400">
                          <a:latin typeface="Times New Roman"/>
                          <a:ea typeface="Times New Roman"/>
                          <a:cs typeface="Times New Roman"/>
                        </a:rPr>
                        <a:t> ve vodě</a:t>
                      </a:r>
                      <a:endParaRPr lang="cs-C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latin typeface="Times New Roman"/>
                          <a:ea typeface="Times New Roman"/>
                          <a:cs typeface="Times New Roman"/>
                        </a:rPr>
                        <a:t>ne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95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9" tooltip="Rozpustnost"/>
                        </a:rPr>
                        <a:t>Rozpustnost</a:t>
                      </a:r>
                      <a:r>
                        <a:rPr lang="cs-CZ" sz="2400">
                          <a:latin typeface="Times New Roman"/>
                          <a:ea typeface="Times New Roman"/>
                          <a:cs typeface="Times New Roman"/>
                        </a:rPr>
                        <a:t> v tucích</a:t>
                      </a:r>
                      <a:endParaRPr lang="cs-C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latin typeface="Times New Roman"/>
                          <a:ea typeface="Times New Roman"/>
                          <a:cs typeface="Times New Roman"/>
                        </a:rPr>
                        <a:t>ano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792088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Vaječné proteiny v práci konzervátora a restaurátora</a:t>
            </a:r>
            <a:endParaRPr lang="cs-CZ" sz="2800" dirty="0">
              <a:solidFill>
                <a:srgbClr val="FF0000"/>
              </a:solidFill>
            </a:endParaRPr>
          </a:p>
        </p:txBody>
      </p:sp>
      <p:graphicFrame>
        <p:nvGraphicFramePr>
          <p:cNvPr id="12" name="Zástupný symbol pro obsah 11"/>
          <p:cNvGraphicFramePr>
            <a:graphicFrameLocks noGrp="1"/>
          </p:cNvGraphicFramePr>
          <p:nvPr>
            <p:ph idx="1"/>
          </p:nvPr>
        </p:nvGraphicFramePr>
        <p:xfrm>
          <a:off x="457200" y="1092761"/>
          <a:ext cx="8229600" cy="3418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8616"/>
                <a:gridCol w="1584176"/>
                <a:gridCol w="2129408"/>
                <a:gridCol w="2057400"/>
              </a:tblGrid>
              <a:tr h="791778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rgbClr val="FF0000"/>
                          </a:solidFill>
                        </a:rPr>
                        <a:t>Část vejce</a:t>
                      </a:r>
                      <a:endParaRPr lang="cs-CZ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rgbClr val="FF0000"/>
                          </a:solidFill>
                        </a:rPr>
                        <a:t>Fyzikální forma</a:t>
                      </a:r>
                      <a:endParaRPr lang="cs-CZ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>
                          <a:solidFill>
                            <a:srgbClr val="FF0000"/>
                          </a:solidFill>
                        </a:rPr>
                        <a:t>Použití</a:t>
                      </a:r>
                    </a:p>
                    <a:p>
                      <a:pPr algn="ctr"/>
                      <a:endParaRPr lang="cs-CZ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rgbClr val="FF0000"/>
                          </a:solidFill>
                        </a:rPr>
                        <a:t>poznámka</a:t>
                      </a:r>
                      <a:endParaRPr lang="cs-CZ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949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rgbClr val="FF0000"/>
                          </a:solidFill>
                        </a:rPr>
                        <a:t>Žloutek, lecitin</a:t>
                      </a:r>
                      <a:endParaRPr lang="cs-CZ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solidFill>
                            <a:srgbClr val="FF0000"/>
                          </a:solidFill>
                        </a:rPr>
                        <a:t>PEVNÁ LÁTKA</a:t>
                      </a:r>
                    </a:p>
                    <a:p>
                      <a:endParaRPr lang="cs-CZ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rgbClr val="FF0000"/>
                          </a:solidFill>
                        </a:rPr>
                        <a:t>Emulgátor</a:t>
                      </a:r>
                      <a:endParaRPr lang="cs-CZ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rgbClr val="FF0000"/>
                          </a:solidFill>
                        </a:rPr>
                        <a:t>Tempery</a:t>
                      </a:r>
                      <a:endParaRPr lang="cs-CZ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462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rgbClr val="0000FF"/>
                          </a:solidFill>
                        </a:rPr>
                        <a:t>Cholesterol</a:t>
                      </a:r>
                      <a:endParaRPr lang="cs-CZ" sz="16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rgbClr val="0000FF"/>
                          </a:solidFill>
                        </a:rPr>
                        <a:t>PEVNÁ LÁTKA</a:t>
                      </a:r>
                      <a:endParaRPr lang="cs-CZ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rgbClr val="0000FF"/>
                          </a:solidFill>
                        </a:rPr>
                        <a:t>OCHRANNÝ KOLOID</a:t>
                      </a:r>
                      <a:endParaRPr lang="cs-CZ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600" b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0805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rgbClr val="008000"/>
                          </a:solidFill>
                        </a:rPr>
                        <a:t>Bílek</a:t>
                      </a:r>
                      <a:endParaRPr lang="cs-CZ" sz="1600" b="1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rgbClr val="008000"/>
                          </a:solidFill>
                        </a:rPr>
                        <a:t>Gel</a:t>
                      </a:r>
                      <a:endParaRPr lang="cs-CZ" sz="16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rgbClr val="008000"/>
                          </a:solidFill>
                        </a:rPr>
                        <a:t>Pojivo barev</a:t>
                      </a:r>
                      <a:endParaRPr lang="cs-CZ" sz="16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6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72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rgbClr val="C00000"/>
                          </a:solidFill>
                        </a:rPr>
                        <a:t>Celé vejce</a:t>
                      </a:r>
                      <a:endParaRPr lang="cs-CZ" sz="16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rgbClr val="C00000"/>
                          </a:solidFill>
                        </a:rPr>
                        <a:t>Gel</a:t>
                      </a:r>
                      <a:endParaRPr lang="cs-CZ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solidFill>
                            <a:srgbClr val="C00000"/>
                          </a:solidFill>
                        </a:rPr>
                        <a:t>Pojivo barev</a:t>
                      </a:r>
                    </a:p>
                    <a:p>
                      <a:endParaRPr lang="cs-CZ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rgbClr val="C00000"/>
                          </a:solidFill>
                        </a:rPr>
                        <a:t>Nevysýchavé oleje</a:t>
                      </a:r>
                      <a:endParaRPr lang="cs-CZ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7. 11. 2013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9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47</a:t>
            </a:fld>
            <a:endParaRPr lang="sk-SK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Syrovátka 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7. 11. 2013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9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48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cs-CZ" sz="2000" b="1" dirty="0" smtClean="0">
                <a:solidFill>
                  <a:srgbClr val="FF0000"/>
                </a:solidFill>
                <a:latin typeface="Arial Black" pitchFamily="34" charset="0"/>
              </a:rPr>
              <a:t>Syrovátka</a:t>
            </a:r>
            <a:r>
              <a:rPr lang="cs-CZ" sz="2000" dirty="0" smtClean="0"/>
              <a:t> je žlutozelená </a:t>
            </a:r>
            <a:r>
              <a:rPr lang="cs-CZ" sz="2000" dirty="0" smtClean="0">
                <a:hlinkClick r:id="rId2" tooltip="Tekutina"/>
              </a:rPr>
              <a:t>tekutina</a:t>
            </a:r>
            <a:r>
              <a:rPr lang="cs-CZ" sz="2000" dirty="0" smtClean="0"/>
              <a:t>, která </a:t>
            </a:r>
            <a:r>
              <a:rPr lang="cs-CZ" sz="2000" dirty="0" err="1" smtClean="0"/>
              <a:t>zbyde</a:t>
            </a:r>
            <a:r>
              <a:rPr lang="cs-CZ" sz="2000" dirty="0" smtClean="0"/>
              <a:t> po sražení </a:t>
            </a:r>
            <a:r>
              <a:rPr lang="cs-CZ" sz="2000" dirty="0" smtClean="0">
                <a:hlinkClick r:id="rId3" tooltip="Mléko"/>
              </a:rPr>
              <a:t>mléka</a:t>
            </a:r>
            <a:r>
              <a:rPr lang="cs-CZ" sz="2000" dirty="0" smtClean="0"/>
              <a:t>. Syrovátka je vlastně mléčné sérum, které se získává po odstranění kaseinu z mléka. V praxi to vypadá asi tak, že se mléko úmyslně srazí a vznikne tuhá část </a:t>
            </a:r>
            <a:r>
              <a:rPr lang="cs-CZ" sz="2000" dirty="0" smtClean="0">
                <a:hlinkClick r:id="rId4" tooltip="Kasein"/>
              </a:rPr>
              <a:t>kasein</a:t>
            </a:r>
            <a:r>
              <a:rPr lang="cs-CZ" sz="2000" dirty="0" smtClean="0"/>
              <a:t>, což je v podstatě </a:t>
            </a:r>
            <a:r>
              <a:rPr lang="cs-CZ" sz="2000" dirty="0" smtClean="0">
                <a:hlinkClick r:id="rId5" tooltip="Tvaroh"/>
              </a:rPr>
              <a:t>tvaroh</a:t>
            </a:r>
            <a:r>
              <a:rPr lang="cs-CZ" sz="2000" dirty="0" smtClean="0"/>
              <a:t>, a tekutá část, které se občas říká mléčné sérum, což je syrovátka</a:t>
            </a:r>
            <a:r>
              <a:rPr lang="cs-CZ" sz="2000" dirty="0" smtClean="0"/>
              <a:t>.</a:t>
            </a:r>
          </a:p>
          <a:p>
            <a:r>
              <a:rPr lang="cs-CZ" sz="2000" b="1" dirty="0" smtClean="0">
                <a:solidFill>
                  <a:srgbClr val="FF0000"/>
                </a:solidFill>
                <a:latin typeface="Arial Black" pitchFamily="34" charset="0"/>
              </a:rPr>
              <a:t>Sušená syrovátka</a:t>
            </a:r>
            <a:r>
              <a:rPr lang="cs-CZ" sz="20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cs-CZ" sz="2000" dirty="0" smtClean="0"/>
              <a:t>vzniká jako vedlejší produkt při výrobě </a:t>
            </a:r>
            <a:r>
              <a:rPr lang="cs-CZ" sz="2000" dirty="0" smtClean="0">
                <a:hlinkClick r:id="rId6" tooltip="Sýr"/>
              </a:rPr>
              <a:t>sýrů</a:t>
            </a:r>
            <a:r>
              <a:rPr lang="cs-CZ" sz="2000" dirty="0" smtClean="0"/>
              <a:t> nebo </a:t>
            </a:r>
            <a:r>
              <a:rPr lang="cs-CZ" sz="2000" dirty="0" smtClean="0">
                <a:hlinkClick r:id="rId5" tooltip="Tvaroh"/>
              </a:rPr>
              <a:t>tvarohu</a:t>
            </a:r>
            <a:r>
              <a:rPr lang="cs-CZ" sz="2000" dirty="0" smtClean="0"/>
              <a:t>.</a:t>
            </a:r>
          </a:p>
          <a:p>
            <a:r>
              <a:rPr lang="cs-CZ" sz="2000" dirty="0" smtClean="0">
                <a:solidFill>
                  <a:srgbClr val="FF0000"/>
                </a:solidFill>
                <a:latin typeface="Arial Black" pitchFamily="34" charset="0"/>
              </a:rPr>
              <a:t>Syrovátka</a:t>
            </a:r>
            <a:r>
              <a:rPr lang="cs-CZ" sz="2000" dirty="0" smtClean="0"/>
              <a:t> obsahuje vitamíny B1, B2, B6, B12, dále obsahuje i vitaminy C a E. Z minerálních látek to jsou hlavně </a:t>
            </a:r>
            <a:r>
              <a:rPr lang="cs-CZ" sz="2000" dirty="0" smtClean="0">
                <a:hlinkClick r:id="rId7" tooltip="Hořčík"/>
              </a:rPr>
              <a:t>hořčík</a:t>
            </a:r>
            <a:r>
              <a:rPr lang="cs-CZ" sz="2000" dirty="0" smtClean="0"/>
              <a:t>, </a:t>
            </a:r>
            <a:r>
              <a:rPr lang="cs-CZ" sz="2000" dirty="0" smtClean="0">
                <a:hlinkClick r:id="rId8" tooltip="Fosfor"/>
              </a:rPr>
              <a:t>fosfor</a:t>
            </a:r>
            <a:r>
              <a:rPr lang="cs-CZ" sz="2000" dirty="0" smtClean="0"/>
              <a:t>, </a:t>
            </a:r>
            <a:r>
              <a:rPr lang="cs-CZ" sz="2000" dirty="0" smtClean="0">
                <a:hlinkClick r:id="rId9" tooltip="Vápník"/>
              </a:rPr>
              <a:t>vápník</a:t>
            </a:r>
            <a:r>
              <a:rPr lang="cs-CZ" sz="2000" dirty="0" smtClean="0"/>
              <a:t>, </a:t>
            </a:r>
            <a:r>
              <a:rPr lang="cs-CZ" sz="2000" dirty="0" smtClean="0">
                <a:hlinkClick r:id="rId10" tooltip="Draslík"/>
              </a:rPr>
              <a:t>draslík</a:t>
            </a:r>
            <a:r>
              <a:rPr lang="cs-CZ" sz="2000" dirty="0" smtClean="0"/>
              <a:t>, </a:t>
            </a:r>
            <a:r>
              <a:rPr lang="cs-CZ" sz="2000" dirty="0" smtClean="0">
                <a:hlinkClick r:id="rId11" tooltip="Sodík"/>
              </a:rPr>
              <a:t>sodík</a:t>
            </a:r>
            <a:r>
              <a:rPr lang="cs-CZ" sz="2000" dirty="0" smtClean="0"/>
              <a:t>, </a:t>
            </a:r>
            <a:r>
              <a:rPr lang="cs-CZ" sz="2000" dirty="0" smtClean="0">
                <a:hlinkClick r:id="rId12" tooltip="Zinek"/>
              </a:rPr>
              <a:t>zinek</a:t>
            </a:r>
            <a:r>
              <a:rPr lang="cs-CZ" sz="2000" dirty="0" smtClean="0"/>
              <a:t>. Obsahuje cukr </a:t>
            </a:r>
            <a:r>
              <a:rPr lang="cs-CZ" sz="2000" b="1" dirty="0" smtClean="0">
                <a:solidFill>
                  <a:srgbClr val="0000FF"/>
                </a:solidFill>
              </a:rPr>
              <a:t>LAKTÓZU</a:t>
            </a:r>
            <a:r>
              <a:rPr lang="cs-CZ" sz="2000" dirty="0" smtClean="0"/>
              <a:t>.</a:t>
            </a:r>
          </a:p>
          <a:p>
            <a:r>
              <a:rPr lang="cs-CZ" sz="2000" dirty="0" smtClean="0"/>
              <a:t>Při vnějším užívání má </a:t>
            </a:r>
            <a:r>
              <a:rPr lang="cs-CZ" sz="2000" dirty="0" smtClean="0">
                <a:solidFill>
                  <a:srgbClr val="FF0000"/>
                </a:solidFill>
                <a:latin typeface="Arial Black" pitchFamily="34" charset="0"/>
              </a:rPr>
              <a:t>syrovátka</a:t>
            </a:r>
            <a:r>
              <a:rPr lang="cs-CZ" sz="2000" dirty="0" smtClean="0"/>
              <a:t> protizánětlivé účinky, proto je vhodná na citlivou pleť. Také je vhodná na každodenní mytí při </a:t>
            </a:r>
            <a:r>
              <a:rPr lang="cs-CZ" sz="2000" dirty="0" smtClean="0">
                <a:hlinkClick r:id="rId13" tooltip="Akné"/>
              </a:rPr>
              <a:t>akné</a:t>
            </a:r>
            <a:r>
              <a:rPr lang="cs-CZ" sz="2000" dirty="0" smtClean="0"/>
              <a:t> i nespecifických dermatózách, napíná pokožku, prokrvuje a vyhlazuje. Reguluje </a:t>
            </a:r>
            <a:r>
              <a:rPr lang="cs-CZ" sz="2000" dirty="0" smtClean="0">
                <a:hlinkClick r:id="rId14" tooltip="PH"/>
              </a:rPr>
              <a:t>pH</a:t>
            </a:r>
            <a:r>
              <a:rPr lang="cs-CZ" sz="2000" dirty="0" smtClean="0"/>
              <a:t>, proto se doporučuje jako přísada do koupelí. Při ekzémech a lupence je doporučeno pití i koupele.</a:t>
            </a:r>
            <a:endParaRPr lang="cs-CZ" sz="20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Syrovátka </a:t>
            </a:r>
            <a:r>
              <a:rPr lang="cs-CZ" sz="2800" dirty="0" smtClean="0">
                <a:solidFill>
                  <a:srgbClr val="0000FF"/>
                </a:solidFill>
                <a:latin typeface="Arial Black" pitchFamily="34" charset="0"/>
              </a:rPr>
              <a:t>(</a:t>
            </a:r>
            <a:r>
              <a:rPr lang="cs-CZ" sz="2800" i="1" dirty="0" err="1" smtClean="0">
                <a:solidFill>
                  <a:srgbClr val="0000FF"/>
                </a:solidFill>
                <a:latin typeface="Arial Black" pitchFamily="34" charset="0"/>
              </a:rPr>
              <a:t>Whey</a:t>
            </a:r>
            <a:r>
              <a:rPr lang="cs-CZ" sz="2800" dirty="0" smtClean="0">
                <a:solidFill>
                  <a:srgbClr val="0000FF"/>
                </a:solidFill>
                <a:latin typeface="Arial Black" pitchFamily="34" charset="0"/>
              </a:rPr>
              <a:t>) 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– OBSAŽENÉ PROTEINY 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7. 11. 2013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9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49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en-US" sz="1800" b="1" dirty="0" smtClean="0">
                <a:solidFill>
                  <a:srgbClr val="0000FF"/>
                </a:solidFill>
              </a:rPr>
              <a:t>Whey protein</a:t>
            </a:r>
            <a:r>
              <a:rPr lang="en-US" sz="1800" dirty="0" smtClean="0">
                <a:solidFill>
                  <a:srgbClr val="0000FF"/>
                </a:solidFill>
              </a:rPr>
              <a:t> </a:t>
            </a:r>
            <a:r>
              <a:rPr lang="en-US" sz="1800" dirty="0" smtClean="0"/>
              <a:t>is a mixture of </a:t>
            </a:r>
            <a:r>
              <a:rPr lang="en-US" sz="1800" dirty="0" smtClean="0">
                <a:hlinkClick r:id="rId2" tooltip="Globular protein"/>
              </a:rPr>
              <a:t>globular proteins</a:t>
            </a:r>
            <a:r>
              <a:rPr lang="en-US" sz="1800" dirty="0" smtClean="0"/>
              <a:t> isolated from </a:t>
            </a:r>
            <a:r>
              <a:rPr lang="en-US" sz="1800" dirty="0" smtClean="0">
                <a:solidFill>
                  <a:srgbClr val="0000FF"/>
                </a:solidFill>
                <a:hlinkClick r:id="rId3" tooltip="Whey"/>
              </a:rPr>
              <a:t>whey</a:t>
            </a:r>
            <a:endParaRPr lang="cs-CZ" sz="1800" dirty="0" smtClean="0">
              <a:solidFill>
                <a:srgbClr val="0000FF"/>
              </a:solidFill>
            </a:endParaRPr>
          </a:p>
          <a:p>
            <a:r>
              <a:rPr lang="en-US" sz="1800" b="1" dirty="0" smtClean="0">
                <a:solidFill>
                  <a:srgbClr val="0000FF"/>
                </a:solidFill>
              </a:rPr>
              <a:t>Whey protein </a:t>
            </a:r>
            <a:r>
              <a:rPr lang="en-US" sz="1800" dirty="0" smtClean="0"/>
              <a:t>is the collection of </a:t>
            </a:r>
            <a:r>
              <a:rPr lang="en-US" sz="1800" dirty="0" smtClean="0">
                <a:hlinkClick r:id="rId2" tooltip="Globular protein"/>
              </a:rPr>
              <a:t>globular proteins</a:t>
            </a:r>
            <a:r>
              <a:rPr lang="en-US" sz="1800" dirty="0" smtClean="0"/>
              <a:t> isolated from </a:t>
            </a:r>
            <a:r>
              <a:rPr lang="en-US" sz="1800" dirty="0" smtClean="0">
                <a:hlinkClick r:id="rId3" tooltip="Whey"/>
              </a:rPr>
              <a:t>whey</a:t>
            </a:r>
            <a:r>
              <a:rPr lang="en-US" sz="1800" dirty="0" smtClean="0"/>
              <a:t>, a by-product of </a:t>
            </a:r>
            <a:r>
              <a:rPr lang="en-US" sz="1800" dirty="0" smtClean="0">
                <a:hlinkClick r:id="rId4" tooltip="Cheese"/>
              </a:rPr>
              <a:t>cheese</a:t>
            </a:r>
            <a:r>
              <a:rPr lang="en-US" sz="1800" dirty="0" smtClean="0"/>
              <a:t> manufactured from cow's </a:t>
            </a:r>
            <a:r>
              <a:rPr lang="en-US" sz="1800" dirty="0" smtClean="0">
                <a:hlinkClick r:id="rId5" tooltip="Milk"/>
              </a:rPr>
              <a:t>milk</a:t>
            </a:r>
            <a:r>
              <a:rPr lang="en-US" sz="1800" dirty="0" smtClean="0"/>
              <a:t>. The protein in cow's milk is 20% whey protein and 80% casein protein</a:t>
            </a:r>
            <a:r>
              <a:rPr lang="en-US" sz="1800" dirty="0" smtClean="0"/>
              <a:t>, </a:t>
            </a:r>
            <a:r>
              <a:rPr lang="en-US" sz="1800" dirty="0" smtClean="0"/>
              <a:t>whereas the protein in human milk is 60% whey and 40% casein</a:t>
            </a:r>
            <a:r>
              <a:rPr lang="en-US" sz="1800" dirty="0" smtClean="0"/>
              <a:t>. </a:t>
            </a:r>
            <a:r>
              <a:rPr lang="en-US" sz="1800" dirty="0" smtClean="0"/>
              <a:t>The protein fraction in whey constitutes approximately 10% of the total dry solids in whey. This protein is typically a mixture of </a:t>
            </a:r>
            <a:r>
              <a:rPr lang="en-US" sz="1800" dirty="0" smtClean="0">
                <a:hlinkClick r:id="rId6" tooltip="Beta-lactoglobulin"/>
              </a:rPr>
              <a:t>beta-</a:t>
            </a:r>
            <a:r>
              <a:rPr lang="en-US" sz="1800" dirty="0" err="1" smtClean="0">
                <a:hlinkClick r:id="rId6" tooltip="Beta-lactoglobulin"/>
              </a:rPr>
              <a:t>lactoglobulin</a:t>
            </a:r>
            <a:r>
              <a:rPr lang="en-US" sz="1800" dirty="0" smtClean="0"/>
              <a:t> (~65%), </a:t>
            </a:r>
            <a:r>
              <a:rPr lang="en-US" sz="1800" dirty="0" smtClean="0">
                <a:hlinkClick r:id="rId7" tooltip="Alpha-lactalbumin"/>
              </a:rPr>
              <a:t>alpha-</a:t>
            </a:r>
            <a:r>
              <a:rPr lang="en-US" sz="1800" dirty="0" err="1" smtClean="0">
                <a:hlinkClick r:id="rId7" tooltip="Alpha-lactalbumin"/>
              </a:rPr>
              <a:t>lactalbumin</a:t>
            </a:r>
            <a:r>
              <a:rPr lang="en-US" sz="1800" dirty="0" smtClean="0"/>
              <a:t> (~25%), </a:t>
            </a:r>
            <a:r>
              <a:rPr lang="en-US" sz="1800" dirty="0" smtClean="0">
                <a:hlinkClick r:id="rId8" tooltip="Bovine serum albumin"/>
              </a:rPr>
              <a:t>bovine serum albumin</a:t>
            </a:r>
            <a:r>
              <a:rPr lang="en-US" sz="1800" dirty="0" smtClean="0"/>
              <a:t> (~8%)(see also </a:t>
            </a:r>
            <a:r>
              <a:rPr lang="en-US" sz="1800" dirty="0" smtClean="0">
                <a:hlinkClick r:id="rId9" tooltip="Serum albumin"/>
              </a:rPr>
              <a:t>serum albumin</a:t>
            </a:r>
            <a:r>
              <a:rPr lang="en-US" sz="1800" dirty="0" smtClean="0"/>
              <a:t>), and </a:t>
            </a:r>
            <a:r>
              <a:rPr lang="en-US" sz="1800" dirty="0" err="1" smtClean="0">
                <a:hlinkClick r:id="rId10" tooltip="Immunoglobulins"/>
              </a:rPr>
              <a:t>immunoglobulins</a:t>
            </a:r>
            <a:r>
              <a:rPr lang="en-US" sz="1800" dirty="0" smtClean="0"/>
              <a:t>. </a:t>
            </a:r>
            <a:r>
              <a:rPr lang="en-US" sz="1800" dirty="0" smtClean="0"/>
              <a:t>These are soluble in their native forms, independent of </a:t>
            </a:r>
            <a:r>
              <a:rPr lang="en-US" sz="1800" dirty="0" err="1" smtClean="0">
                <a:hlinkClick r:id="rId11" tooltip="PH"/>
              </a:rPr>
              <a:t>pH</a:t>
            </a:r>
            <a:r>
              <a:rPr lang="en-US" sz="1800" dirty="0" err="1" smtClean="0"/>
              <a:t>.</a:t>
            </a:r>
            <a:endParaRPr lang="cs-CZ" sz="1800" dirty="0" smtClean="0"/>
          </a:p>
          <a:p>
            <a:r>
              <a:rPr lang="en-US" sz="1800" b="1" dirty="0" smtClean="0">
                <a:solidFill>
                  <a:srgbClr val="008000"/>
                </a:solidFill>
              </a:rPr>
              <a:t>β-</a:t>
            </a:r>
            <a:r>
              <a:rPr lang="en-US" sz="1800" b="1" dirty="0" err="1" smtClean="0">
                <a:solidFill>
                  <a:srgbClr val="008000"/>
                </a:solidFill>
              </a:rPr>
              <a:t>Lactoglobulin</a:t>
            </a:r>
            <a:r>
              <a:rPr lang="en-US" sz="1800" dirty="0" smtClean="0"/>
              <a:t> is the major </a:t>
            </a:r>
            <a:r>
              <a:rPr lang="en-US" sz="1800" dirty="0" smtClean="0">
                <a:hlinkClick r:id="rId12" tooltip="Whey protein"/>
              </a:rPr>
              <a:t>whey protein</a:t>
            </a:r>
            <a:r>
              <a:rPr lang="en-US" sz="1800" dirty="0" smtClean="0"/>
              <a:t> of </a:t>
            </a:r>
            <a:r>
              <a:rPr lang="en-US" sz="1800" dirty="0" smtClean="0">
                <a:hlinkClick r:id="rId13" tooltip="Cow"/>
              </a:rPr>
              <a:t>cow</a:t>
            </a:r>
            <a:r>
              <a:rPr lang="en-US" sz="1800" dirty="0" smtClean="0"/>
              <a:t> and </a:t>
            </a:r>
            <a:r>
              <a:rPr lang="en-US" sz="1800" dirty="0" smtClean="0">
                <a:hlinkClick r:id="rId14" tooltip="Sheep"/>
              </a:rPr>
              <a:t>sheep</a:t>
            </a:r>
            <a:r>
              <a:rPr lang="en-US" sz="1800" dirty="0" smtClean="0"/>
              <a:t>'s </a:t>
            </a:r>
            <a:r>
              <a:rPr lang="en-US" sz="1800" dirty="0" smtClean="0">
                <a:hlinkClick r:id="rId5" tooltip="Milk"/>
              </a:rPr>
              <a:t>milk</a:t>
            </a:r>
            <a:r>
              <a:rPr lang="en-US" sz="1800" dirty="0" smtClean="0"/>
              <a:t> (~3 g/l</a:t>
            </a:r>
            <a:r>
              <a:rPr lang="en-US" sz="1800" dirty="0" smtClean="0"/>
              <a:t>),</a:t>
            </a:r>
            <a:endParaRPr lang="cs-CZ" sz="1800" dirty="0" smtClean="0"/>
          </a:p>
          <a:p>
            <a:r>
              <a:rPr lang="en-US" sz="1800" b="1" dirty="0" smtClean="0">
                <a:solidFill>
                  <a:srgbClr val="008000"/>
                </a:solidFill>
              </a:rPr>
              <a:t>α-</a:t>
            </a:r>
            <a:r>
              <a:rPr lang="en-US" sz="1800" b="1" dirty="0" err="1" smtClean="0">
                <a:solidFill>
                  <a:srgbClr val="008000"/>
                </a:solidFill>
              </a:rPr>
              <a:t>Lactalbumin</a:t>
            </a:r>
            <a:r>
              <a:rPr lang="en-US" sz="1800" dirty="0" smtClean="0"/>
              <a:t> is an important </a:t>
            </a:r>
            <a:r>
              <a:rPr lang="en-US" sz="1800" dirty="0" smtClean="0">
                <a:hlinkClick r:id="rId12" tooltip="Whey protein"/>
              </a:rPr>
              <a:t>whey protein</a:t>
            </a:r>
            <a:r>
              <a:rPr lang="en-US" sz="1800" dirty="0" smtClean="0"/>
              <a:t> in </a:t>
            </a:r>
            <a:r>
              <a:rPr lang="en-US" sz="1800" dirty="0" smtClean="0">
                <a:hlinkClick r:id="rId13" tooltip="Cow"/>
              </a:rPr>
              <a:t>cow</a:t>
            </a:r>
            <a:r>
              <a:rPr lang="en-US" sz="1800" dirty="0" smtClean="0"/>
              <a:t>'s </a:t>
            </a:r>
            <a:r>
              <a:rPr lang="en-US" sz="1800" dirty="0" smtClean="0">
                <a:hlinkClick r:id="rId5" tooltip="Milk"/>
              </a:rPr>
              <a:t>milk</a:t>
            </a:r>
            <a:r>
              <a:rPr lang="en-US" sz="1800" dirty="0" smtClean="0"/>
              <a:t> (~1 g/l) that enhances efficiency of </a:t>
            </a:r>
            <a:r>
              <a:rPr lang="en-US" sz="1800" dirty="0" smtClean="0">
                <a:hlinkClick r:id="rId15" tooltip="Brain function"/>
              </a:rPr>
              <a:t>brain function</a:t>
            </a:r>
            <a:r>
              <a:rPr lang="en-US" sz="1800" dirty="0" smtClean="0"/>
              <a:t>,</a:t>
            </a:r>
            <a:endParaRPr lang="cs-CZ" sz="1800" dirty="0" smtClean="0"/>
          </a:p>
          <a:p>
            <a:r>
              <a:rPr lang="en-US" sz="1800" b="1" dirty="0" smtClean="0">
                <a:solidFill>
                  <a:srgbClr val="008000"/>
                </a:solidFill>
              </a:rPr>
              <a:t>Serum albumin</a:t>
            </a:r>
            <a:r>
              <a:rPr lang="en-US" sz="1800" dirty="0" smtClean="0"/>
              <a:t>, often referred to simply as </a:t>
            </a:r>
            <a:r>
              <a:rPr lang="en-US" sz="1800" b="1" dirty="0" smtClean="0"/>
              <a:t>albumin</a:t>
            </a:r>
            <a:r>
              <a:rPr lang="en-US" sz="1800" dirty="0" smtClean="0"/>
              <a:t> is a </a:t>
            </a:r>
            <a:r>
              <a:rPr lang="en-US" sz="1800" dirty="0" smtClean="0">
                <a:hlinkClick r:id="rId2" tooltip="Globular protein"/>
              </a:rPr>
              <a:t>globular</a:t>
            </a:r>
            <a:r>
              <a:rPr lang="en-US" sz="1800" dirty="0" smtClean="0"/>
              <a:t> </a:t>
            </a:r>
            <a:r>
              <a:rPr lang="en-US" sz="1800" dirty="0" smtClean="0">
                <a:hlinkClick r:id="rId16" tooltip="Protein"/>
              </a:rPr>
              <a:t>protein</a:t>
            </a:r>
            <a:r>
              <a:rPr lang="cs-CZ" sz="1800" dirty="0" smtClean="0"/>
              <a:t>. </a:t>
            </a:r>
            <a:r>
              <a:rPr lang="en-US" sz="1800" b="1" dirty="0" smtClean="0">
                <a:solidFill>
                  <a:srgbClr val="008000"/>
                </a:solidFill>
              </a:rPr>
              <a:t>Serum albumin </a:t>
            </a:r>
            <a:r>
              <a:rPr lang="en-US" sz="1800" dirty="0" smtClean="0"/>
              <a:t>is the most abundant </a:t>
            </a:r>
            <a:r>
              <a:rPr lang="en-US" sz="1800" dirty="0" smtClean="0">
                <a:hlinkClick r:id="rId17" tooltip="Plasma protein"/>
              </a:rPr>
              <a:t>plasma protein</a:t>
            </a:r>
            <a:r>
              <a:rPr lang="en-US" sz="1800" dirty="0" smtClean="0"/>
              <a:t> in </a:t>
            </a:r>
            <a:r>
              <a:rPr lang="en-US" sz="1800" dirty="0" smtClean="0">
                <a:hlinkClick r:id="rId18" tooltip="Mammal"/>
              </a:rPr>
              <a:t>mammals</a:t>
            </a:r>
            <a:r>
              <a:rPr lang="en-US" sz="1800" dirty="0" smtClean="0"/>
              <a:t>.</a:t>
            </a:r>
            <a:endParaRPr lang="cs-CZ" sz="1800" dirty="0" smtClean="0"/>
          </a:p>
          <a:p>
            <a:r>
              <a:rPr lang="en-US" sz="1800" dirty="0" smtClean="0"/>
              <a:t>An </a:t>
            </a:r>
            <a:r>
              <a:rPr lang="en-US" sz="1800" b="1" dirty="0" smtClean="0">
                <a:solidFill>
                  <a:srgbClr val="008000"/>
                </a:solidFill>
              </a:rPr>
              <a:t>antibody</a:t>
            </a:r>
            <a:r>
              <a:rPr lang="en-US" sz="1800" dirty="0" smtClean="0"/>
              <a:t> (</a:t>
            </a:r>
            <a:r>
              <a:rPr lang="en-US" sz="1800" dirty="0" err="1" smtClean="0"/>
              <a:t>Ab</a:t>
            </a:r>
            <a:r>
              <a:rPr lang="en-US" sz="1800" dirty="0" smtClean="0"/>
              <a:t>), also known as an </a:t>
            </a:r>
            <a:r>
              <a:rPr lang="en-US" sz="1800" b="1" dirty="0" smtClean="0">
                <a:solidFill>
                  <a:srgbClr val="008000"/>
                </a:solidFill>
              </a:rPr>
              <a:t>immunoglobulin</a:t>
            </a:r>
            <a:r>
              <a:rPr lang="en-US" sz="1800" dirty="0" smtClean="0"/>
              <a:t> (</a:t>
            </a:r>
            <a:r>
              <a:rPr lang="en-US" sz="1800" dirty="0" err="1" smtClean="0"/>
              <a:t>Ig</a:t>
            </a:r>
            <a:r>
              <a:rPr lang="en-US" sz="1800" dirty="0" smtClean="0"/>
              <a:t>), is a large Y-shaped </a:t>
            </a:r>
            <a:r>
              <a:rPr lang="en-US" sz="1800" dirty="0" smtClean="0">
                <a:hlinkClick r:id="rId16" tooltip="Protein"/>
              </a:rPr>
              <a:t>protein</a:t>
            </a:r>
            <a:r>
              <a:rPr lang="en-US" sz="1800" dirty="0" smtClean="0"/>
              <a:t> produced by </a:t>
            </a:r>
            <a:r>
              <a:rPr lang="en-US" sz="1800" dirty="0" smtClean="0">
                <a:hlinkClick r:id="rId19" tooltip="B cell"/>
              </a:rPr>
              <a:t>B cells</a:t>
            </a:r>
            <a:r>
              <a:rPr lang="en-US" sz="1800" dirty="0" smtClean="0"/>
              <a:t> that is used by the </a:t>
            </a:r>
            <a:r>
              <a:rPr lang="en-US" sz="1800" dirty="0" smtClean="0">
                <a:hlinkClick r:id="rId20" tooltip="Immune system"/>
              </a:rPr>
              <a:t>immune system</a:t>
            </a:r>
            <a:r>
              <a:rPr lang="en-US" sz="1800" dirty="0" smtClean="0"/>
              <a:t> to identify and neutralize foreign objects such as </a:t>
            </a:r>
            <a:r>
              <a:rPr lang="en-US" sz="1800" dirty="0" smtClean="0">
                <a:hlinkClick r:id="rId21" tooltip="Bacterium"/>
              </a:rPr>
              <a:t>bacteria</a:t>
            </a:r>
            <a:r>
              <a:rPr lang="en-US" sz="1800" dirty="0" smtClean="0"/>
              <a:t> and </a:t>
            </a:r>
            <a:r>
              <a:rPr lang="en-US" sz="1800" dirty="0" smtClean="0">
                <a:hlinkClick r:id="rId22" tooltip="Virus"/>
              </a:rPr>
              <a:t>viruses</a:t>
            </a:r>
            <a:r>
              <a:rPr lang="en-US" sz="1800" dirty="0" smtClean="0"/>
              <a:t>.</a:t>
            </a:r>
            <a:endParaRPr lang="cs-CZ" sz="1800" dirty="0" smtClean="0"/>
          </a:p>
          <a:p>
            <a:endParaRPr lang="cs-CZ" sz="1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Chemie peptidů a proteinů( bílkovin)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7. 11. 2013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9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</a:t>
            </a:fld>
            <a:endParaRPr lang="sk-SK"/>
          </a:p>
        </p:txBody>
      </p:sp>
      <p:pic>
        <p:nvPicPr>
          <p:cNvPr id="10" name="Obrázek 9" descr="AminoAcidball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052736"/>
            <a:ext cx="6686550" cy="47625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792088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Syrovátka 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v 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práci konzervátora a restaurátora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7. 11. 2013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9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50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8000"/>
                </a:solidFill>
              </a:rPr>
              <a:t>Použití není známo</a:t>
            </a:r>
            <a:endParaRPr lang="cs-CZ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Chemie peptidů a proteinů( bílkovin)</a:t>
            </a:r>
            <a:endParaRPr lang="cs-CZ" sz="2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7. 11. 2013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9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6</a:t>
            </a:fld>
            <a:endParaRPr lang="sk-SK"/>
          </a:p>
        </p:txBody>
      </p:sp>
      <p:pic>
        <p:nvPicPr>
          <p:cNvPr id="8" name="Obrázek 7" descr="Lysine_fisher_structure_and_3d_ball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908720"/>
            <a:ext cx="5793258" cy="529064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Chemie peptidů a proteinů( bílkovin)</a:t>
            </a:r>
            <a:endParaRPr lang="cs-CZ" sz="2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7. 11. 2013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9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7</a:t>
            </a:fld>
            <a:endParaRPr lang="sk-SK"/>
          </a:p>
        </p:txBody>
      </p:sp>
      <p:pic>
        <p:nvPicPr>
          <p:cNvPr id="9" name="Obrázek 8" descr="Amino_acid_zwitterions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124744"/>
            <a:ext cx="4437884" cy="2160240"/>
          </a:xfrm>
          <a:prstGeom prst="rect">
            <a:avLst/>
          </a:prstGeom>
        </p:spPr>
      </p:pic>
      <p:pic>
        <p:nvPicPr>
          <p:cNvPr id="10" name="Obrázek 9" descr="D+L-Alanin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3717032"/>
            <a:ext cx="3450310" cy="1692399"/>
          </a:xfrm>
          <a:prstGeom prst="rect">
            <a:avLst/>
          </a:prstGeom>
        </p:spPr>
      </p:pic>
      <p:pic>
        <p:nvPicPr>
          <p:cNvPr id="11" name="Obrázek 10" descr="Beta_alanine_comparison_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3861048"/>
            <a:ext cx="3755765" cy="1836415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5004048" y="551723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β-</a:t>
            </a:r>
            <a:r>
              <a:rPr lang="en-US" dirty="0" err="1" smtClean="0"/>
              <a:t>alanine</a:t>
            </a:r>
            <a:r>
              <a:rPr lang="en-US" dirty="0" smtClean="0"/>
              <a:t> and its α-</a:t>
            </a:r>
            <a:r>
              <a:rPr lang="en-US" dirty="0" err="1" smtClean="0"/>
              <a:t>alanine</a:t>
            </a:r>
            <a:r>
              <a:rPr lang="en-US" dirty="0" smtClean="0"/>
              <a:t> isomer</a:t>
            </a:r>
            <a:endParaRPr lang="cs-CZ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5364088" y="836712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An amino acid in its (1) un-ionized and (2) </a:t>
            </a:r>
            <a:r>
              <a:rPr lang="en-US" sz="1600" b="1" dirty="0" err="1" smtClean="0"/>
              <a:t>zwitterionic</a:t>
            </a:r>
            <a:r>
              <a:rPr lang="en-US" sz="1600" b="1" dirty="0" smtClean="0"/>
              <a:t> forms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7. 11. 2013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9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8</a:t>
            </a:fld>
            <a:endParaRPr lang="sk-SK"/>
          </a:p>
        </p:txBody>
      </p:sp>
      <p:sp>
        <p:nvSpPr>
          <p:cNvPr id="9" name="TextovéPole 8"/>
          <p:cNvSpPr txBox="1"/>
          <p:nvPr/>
        </p:nvSpPr>
        <p:spPr>
          <a:xfrm>
            <a:off x="323528" y="260648"/>
            <a:ext cx="83529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Vznik </a:t>
            </a:r>
            <a:r>
              <a:rPr lang="cs-CZ" sz="2400" b="1" dirty="0" smtClean="0">
                <a:hlinkClick r:id="rId2" tooltip="Peptidová vazba"/>
              </a:rPr>
              <a:t>peptidové vazby</a:t>
            </a:r>
            <a:r>
              <a:rPr lang="cs-CZ" sz="2400" b="1" dirty="0" smtClean="0"/>
              <a:t> je reakce, při které reagují alfa-karboxylová skupina jedné aminokyseliny s alfa-aminovou skupinou druhé za odštěpení molekuly </a:t>
            </a:r>
            <a:r>
              <a:rPr lang="cs-CZ" sz="2400" b="1" dirty="0" smtClean="0">
                <a:hlinkClick r:id="rId3" tooltip="Voda"/>
              </a:rPr>
              <a:t>vody</a:t>
            </a:r>
            <a:r>
              <a:rPr lang="cs-CZ" sz="2400" b="1" dirty="0" smtClean="0"/>
              <a:t>. Toto řetězení aminokyselin je principem spojování v </a:t>
            </a:r>
            <a:r>
              <a:rPr lang="cs-CZ" sz="2400" b="1" dirty="0" smtClean="0">
                <a:hlinkClick r:id="rId4" tooltip="Peptid"/>
              </a:rPr>
              <a:t>peptidy</a:t>
            </a:r>
            <a:r>
              <a:rPr lang="cs-CZ" sz="2400" b="1" dirty="0" smtClean="0"/>
              <a:t> a dále v </a:t>
            </a:r>
            <a:r>
              <a:rPr lang="cs-CZ" sz="2400" b="1" dirty="0" smtClean="0">
                <a:hlinkClick r:id="rId5" tooltip="Bílkovina"/>
              </a:rPr>
              <a:t>proteiny</a:t>
            </a:r>
            <a:r>
              <a:rPr lang="cs-CZ" sz="2400" b="1" dirty="0" smtClean="0"/>
              <a:t> (bílkoviny). Je to nejdůležitější reakce aminokyselin. K jejímu uskutečnění je třeba dodat energii.</a:t>
            </a:r>
            <a:endParaRPr lang="cs-CZ" sz="24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23528" y="2924944"/>
            <a:ext cx="84969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Až na nepatrné výjimky jsou všechny proteiny ve všech živých organismech sestaveny z pouhých 19 druhů aminokyselin a jedné </a:t>
            </a:r>
            <a:r>
              <a:rPr lang="cs-CZ" sz="2400" b="1" dirty="0" err="1" smtClean="0">
                <a:hlinkClick r:id="rId6" tooltip="Iminokyselina (stránka neexistuje)"/>
              </a:rPr>
              <a:t>iminokyseliny</a:t>
            </a:r>
            <a:r>
              <a:rPr lang="cs-CZ" sz="2400" b="1" dirty="0" smtClean="0"/>
              <a:t>, prolinu. Ty se obvykle označují jako </a:t>
            </a:r>
            <a:r>
              <a:rPr lang="cs-CZ" sz="2400" b="1" cap="all" dirty="0" smtClean="0">
                <a:solidFill>
                  <a:srgbClr val="FF0000"/>
                </a:solidFill>
                <a:latin typeface="Arial Black" pitchFamily="34" charset="0"/>
              </a:rPr>
              <a:t>biogenní nebo také </a:t>
            </a:r>
            <a:r>
              <a:rPr lang="cs-CZ" sz="2400" b="1" cap="all" dirty="0" err="1" smtClean="0">
                <a:solidFill>
                  <a:srgbClr val="FF0000"/>
                </a:solidFill>
                <a:latin typeface="Arial Black" pitchFamily="34" charset="0"/>
              </a:rPr>
              <a:t>proteinogenní</a:t>
            </a:r>
            <a:r>
              <a:rPr lang="cs-CZ" sz="2400" b="1" cap="all" dirty="0" smtClean="0">
                <a:solidFill>
                  <a:srgbClr val="FF0000"/>
                </a:solidFill>
                <a:latin typeface="Arial Black" pitchFamily="34" charset="0"/>
              </a:rPr>
              <a:t> aminokyseliny.</a:t>
            </a:r>
            <a:r>
              <a:rPr lang="cs-CZ" sz="2400" b="1" dirty="0" smtClean="0"/>
              <a:t> Dále ještě existují 21. a 22. aminokyselina (</a:t>
            </a:r>
            <a:r>
              <a:rPr lang="cs-CZ" sz="2400" b="1" dirty="0" err="1" smtClean="0">
                <a:hlinkClick r:id="rId7" tooltip="Selenocystein"/>
              </a:rPr>
              <a:t>selenocystein</a:t>
            </a:r>
            <a:r>
              <a:rPr lang="cs-CZ" sz="2400" b="1" dirty="0" smtClean="0"/>
              <a:t> a </a:t>
            </a:r>
            <a:r>
              <a:rPr lang="cs-CZ" sz="2400" b="1" dirty="0" err="1" smtClean="0">
                <a:hlinkClick r:id="rId8" tooltip="Pyrolysin"/>
              </a:rPr>
              <a:t>pyrolysin</a:t>
            </a:r>
            <a:r>
              <a:rPr lang="cs-CZ" sz="2400" b="1" dirty="0" smtClean="0"/>
              <a:t>), které se ovšem vyskytují vzácně a 23. aminokyselina </a:t>
            </a:r>
            <a:r>
              <a:rPr lang="cs-CZ" sz="2400" b="1" dirty="0" smtClean="0">
                <a:hlinkClick r:id="rId9" tooltip="N-formylmethionin"/>
              </a:rPr>
              <a:t>N-</a:t>
            </a:r>
            <a:r>
              <a:rPr lang="cs-CZ" sz="2400" b="1" dirty="0" err="1" smtClean="0">
                <a:hlinkClick r:id="rId9" tooltip="N-formylmethionin"/>
              </a:rPr>
              <a:t>formylmethionin</a:t>
            </a:r>
            <a:r>
              <a:rPr lang="cs-CZ" sz="2400" b="1" dirty="0" smtClean="0"/>
              <a:t> využívaná bakteriemi místo </a:t>
            </a:r>
            <a:r>
              <a:rPr lang="cs-CZ" sz="2400" b="1" dirty="0" err="1" smtClean="0">
                <a:hlinkClick r:id="rId10" tooltip="Methionin"/>
              </a:rPr>
              <a:t>methioninu</a:t>
            </a:r>
            <a:endParaRPr lang="cs-CZ" sz="24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Chemie peptidů a proteinů( bílkovin)</a:t>
            </a:r>
            <a:endParaRPr lang="cs-CZ" sz="2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7. 11. 2013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9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9</a:t>
            </a:fld>
            <a:endParaRPr lang="sk-SK"/>
          </a:p>
        </p:txBody>
      </p:sp>
      <p:pic>
        <p:nvPicPr>
          <p:cNvPr id="8" name="Obrázek 7" descr="731px-Peptidformationball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0612" y="836712"/>
            <a:ext cx="6962775" cy="54450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5524</TotalTime>
  <Words>2810</Words>
  <Application>Microsoft Office PowerPoint</Application>
  <PresentationFormat>Předvádění na obrazovce (4:3)</PresentationFormat>
  <Paragraphs>505</Paragraphs>
  <Slides>50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50</vt:i4>
      </vt:variant>
    </vt:vector>
  </HeadingPairs>
  <TitlesOfParts>
    <vt:vector size="51" baseType="lpstr">
      <vt:lpstr>Default Design</vt:lpstr>
      <vt:lpstr>PŘÍRODNÍ POLYMERY Kasein, syrovátka, vaječné proteiny    </vt:lpstr>
      <vt:lpstr>Snímek 2</vt:lpstr>
      <vt:lpstr>LITERATURA</vt:lpstr>
      <vt:lpstr>Snímek 4</vt:lpstr>
      <vt:lpstr>Chemie peptidů a proteinů( bílkovin)</vt:lpstr>
      <vt:lpstr>Chemie peptidů a proteinů( bílkovin)</vt:lpstr>
      <vt:lpstr>Chemie peptidů a proteinů( bílkovin)</vt:lpstr>
      <vt:lpstr>Snímek 8</vt:lpstr>
      <vt:lpstr>Chemie peptidů a proteinů( bílkovin)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Chemie peptidů a proteinů( bílkovin)</vt:lpstr>
      <vt:lpstr>Chemie peptidů a proteinů( bílkovin)</vt:lpstr>
      <vt:lpstr>Chemie peptidů a proteinů( bílkovin)</vt:lpstr>
      <vt:lpstr>Chemie peptidů a proteinů( bílkovin)</vt:lpstr>
      <vt:lpstr>Chemie peptidů a proteinů( bílkovin)</vt:lpstr>
      <vt:lpstr>Chemie peptidů a proteinů( bílkovin)</vt:lpstr>
      <vt:lpstr>Aminokyselina &gt; peptid &gt; protein, bílkovina</vt:lpstr>
      <vt:lpstr>Strukturní hierarchie peptidů a proteinů( bílkovin)</vt:lpstr>
      <vt:lpstr>Dělení proteinů( bílkovin) podle výskytu dalších složek v makromolekule </vt:lpstr>
      <vt:lpstr>Dělení proteinů( bílkovin) podle rozpustnosti ve vodě</vt:lpstr>
      <vt:lpstr>Dělení proteinů( bílkovin) podle tvaru molekul či nadmolekulárních útvarů</vt:lpstr>
      <vt:lpstr>PRIMÁRNÍ STRUKTURA proteinů I</vt:lpstr>
      <vt:lpstr>PRIMÁRNÍ STRUKTURA proteinů II URČOVÁNÍ SEKVENCE AMINOKYSLEIN</vt:lpstr>
      <vt:lpstr>PRIMÁRNÍ STRUKTURA proteinů III URČOVÁNÍ SEKVENCE AMINOKYSLEIN</vt:lpstr>
      <vt:lpstr>SEKUNDÁRNÍ STRUKTURA proteinů I</vt:lpstr>
      <vt:lpstr>SEKUNDÁRNÍ STRUKTURA proteinů II</vt:lpstr>
      <vt:lpstr>Kasein – hlavní aminokyselinové složky </vt:lpstr>
      <vt:lpstr>Snímek 35</vt:lpstr>
      <vt:lpstr>Kasein – charakteristiky</vt:lpstr>
      <vt:lpstr>Kasein – použití</vt:lpstr>
      <vt:lpstr>Kaseinové lepidlo</vt:lpstr>
      <vt:lpstr>Kaseinové barvy</vt:lpstr>
      <vt:lpstr>Kaseinové barvy</vt:lpstr>
      <vt:lpstr> Kasein v práci konzervátora a restaurátora</vt:lpstr>
      <vt:lpstr>Vaječné proteiny – hlavní aminokyselinové složky </vt:lpstr>
      <vt:lpstr>Snímek 43</vt:lpstr>
      <vt:lpstr> Vaječné proteiny – použití</vt:lpstr>
      <vt:lpstr> Vaječné složky – použití</vt:lpstr>
      <vt:lpstr>Snímek 46</vt:lpstr>
      <vt:lpstr>Vaječné proteiny v práci konzervátora a restaurátora</vt:lpstr>
      <vt:lpstr>Syrovátka </vt:lpstr>
      <vt:lpstr>Syrovátka (Whey) – OBSAŽENÉ PROTEINY </vt:lpstr>
      <vt:lpstr>Syrovátka v práci konzervátora a restaurátora</vt:lpstr>
    </vt:vector>
  </TitlesOfParts>
  <Company>Home Studio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NAVRHOVÁNÍ VÝROBKŮ Z PLASTŮ</dc:title>
  <dc:creator>LP</dc:creator>
  <cp:lastModifiedBy>pospisil</cp:lastModifiedBy>
  <cp:revision>624</cp:revision>
  <dcterms:created xsi:type="dcterms:W3CDTF">2008-02-10T16:41:08Z</dcterms:created>
  <dcterms:modified xsi:type="dcterms:W3CDTF">2013-11-07T18:24:23Z</dcterms:modified>
</cp:coreProperties>
</file>