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2" r:id="rId5"/>
    <p:sldId id="266" r:id="rId6"/>
    <p:sldId id="267" r:id="rId7"/>
    <p:sldId id="261" r:id="rId8"/>
    <p:sldId id="25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1EFD-135C-4892-8711-46E66C0560F4}" type="datetimeFigureOut">
              <a:rPr lang="cs-CZ" smtClean="0"/>
              <a:pPr/>
              <a:t>12.12.2013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A653A-19D0-44EA-85B1-FF115119B62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E7CC-6A56-4864-AB67-0FAF55142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ex.cz/cz/produkty/kozni-klih/technicka-zelatina.html" TargetMode="External"/><Relationship Id="rId2" Type="http://schemas.openxmlformats.org/officeDocument/2006/relationships/hyperlink" Target="http://www.tanex.cz/cz/produkty/kozni-klih/kralici-kli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13 2013 BÍLKOVINNÁ VLÁKNA I DOPLNĚK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68052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4800" b="1" kern="1200" dirty="0" smtClean="0">
                <a:solidFill>
                  <a:srgbClr val="008000"/>
                </a:solidFill>
                <a:latin typeface="Arial Black" pitchFamily="34" charset="0"/>
              </a:rPr>
              <a:t>Bílkovinná vlákna I – KOLAGEN</a:t>
            </a:r>
            <a:br>
              <a:rPr lang="cs-CZ" sz="48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4800" b="1" kern="1200" dirty="0" smtClean="0">
                <a:solidFill>
                  <a:srgbClr val="0000FF"/>
                </a:solidFill>
                <a:latin typeface="Arial Black" pitchFamily="34" charset="0"/>
              </a:rPr>
              <a:t>T</a:t>
            </a:r>
            <a:r>
              <a:rPr lang="cs-CZ" sz="4800" b="1" dirty="0" smtClean="0">
                <a:solidFill>
                  <a:srgbClr val="0000FF"/>
                </a:solidFill>
                <a:latin typeface="Arial Black" pitchFamily="34" charset="0"/>
              </a:rPr>
              <a:t>rochu obrázků na doplnění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41168"/>
            <a:ext cx="6400800" cy="12961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12. 12. 2013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Obrázek 6" descr="img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026" y="908720"/>
            <a:ext cx="860194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030" name="Obrázek 2" descr="img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116631"/>
            <a:ext cx="2664296" cy="3246494"/>
          </a:xfrm>
          <a:prstGeom prst="rect">
            <a:avLst/>
          </a:prstGeom>
          <a:noFill/>
        </p:spPr>
      </p:pic>
      <p:pic>
        <p:nvPicPr>
          <p:cNvPr id="1029" name="Obrázek 3" descr="img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95029" y="1921595"/>
            <a:ext cx="3152776" cy="3143250"/>
          </a:xfrm>
          <a:prstGeom prst="rect">
            <a:avLst/>
          </a:prstGeom>
          <a:noFill/>
        </p:spPr>
      </p:pic>
      <p:pic>
        <p:nvPicPr>
          <p:cNvPr id="1028" name="Obrázek 4" descr="img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00899" y="3208213"/>
            <a:ext cx="3143250" cy="315277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79512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33CC33"/>
                </a:solidFill>
              </a:rPr>
              <a:t>Zvětšení 300x</a:t>
            </a:r>
            <a:endParaRPr lang="cs-CZ" dirty="0">
              <a:solidFill>
                <a:srgbClr val="33CC33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50851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Zvětšení 4800x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732240" y="2204864"/>
            <a:ext cx="205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Zvětšení 20000x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8" name="Obrázek 7" descr="img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009" y="119532"/>
            <a:ext cx="8391447" cy="59737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Kůže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versus useň</a:t>
            </a:r>
            <a:endParaRPr lang="cs-CZ" sz="2800" b="1" cap="all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5. 12. 2013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13 2013 BÍLKOVINNÁ VLÁKNA 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 tooltip="Králičí klih"/>
              </a:rPr>
              <a:t>Detail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Technická želatina"/>
              </a:rPr>
              <a:t>Technická želatina</a:t>
            </a:r>
            <a:endParaRPr kumimoji="0" lang="cs-CZ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Technická želatina"/>
              </a:rPr>
              <a:t> 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Zástupný symbol pro obsah 9" descr="ŘEZ KŮŽÍ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980728"/>
            <a:ext cx="4416491" cy="3312368"/>
          </a:xfrm>
        </p:spPr>
      </p:pic>
      <p:sp>
        <p:nvSpPr>
          <p:cNvPr id="11" name="TextovéPole 10"/>
          <p:cNvSpPr txBox="1"/>
          <p:nvPr/>
        </p:nvSpPr>
        <p:spPr>
          <a:xfrm>
            <a:off x="5292080" y="836712"/>
            <a:ext cx="3528392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 Black" pitchFamily="34" charset="0"/>
              </a:rPr>
              <a:t>KŮŽE = TO CO SE ZÍSKÁ PO USMRCENÍ ZVÍŘETE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92080" y="2780928"/>
            <a:ext cx="3384376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USEŇ = ZPRACOVANÁ KŮŽE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36510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PRO VÝROBU USNĚ JE VÝZNAMNÁ ŠKÁRA.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POKOŽKA I PODKOŽNÍ VAZIVO SE ODSTRAŇUJÍ V PRŮBĚHU ZPRACOVÁNÍ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" name="Obrázek 6" descr="img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2598"/>
            <a:ext cx="5904656" cy="6019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 descr="img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620689"/>
            <a:ext cx="3390617" cy="3456383"/>
          </a:xfrm>
          <a:prstGeom prst="rect">
            <a:avLst/>
          </a:prstGeom>
        </p:spPr>
      </p:pic>
      <p:pic>
        <p:nvPicPr>
          <p:cNvPr id="8" name="Obrázek 8" descr="img547.jp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788138" y="-315530"/>
            <a:ext cx="3096343" cy="5256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9" name="Obrázek 8" descr="img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7992888" cy="527776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39552" y="537321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9900"/>
                </a:solidFill>
                <a:latin typeface="Arial Black" pitchFamily="34" charset="0"/>
              </a:rPr>
              <a:t>Změny v kůži a její rozvolnění v procesu LOUŽENÍ</a:t>
            </a:r>
            <a:endParaRPr lang="cs-CZ" sz="2800" dirty="0">
              <a:solidFill>
                <a:srgbClr val="00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8" name="Obrázek 7" descr="img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896543" cy="597609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36096" y="332656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Všimněte si postupně vyšších zvětšení na třech po sobě jdoucích obrázcích!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8" name="Obrázek 7" descr="img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2233"/>
            <a:ext cx="5976664" cy="6006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12. 12. 2013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PŘÍRODNÍ POLYMERY PŘF MU  13 2013 BÍLKOVINNÁ VLÁKNA I DOPLNĚK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E7CC-6A56-4864-AB67-0FAF551422E4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 descr="img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6120680" cy="61077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588224" y="188640"/>
            <a:ext cx="2232248" cy="923330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Jedno vlákno = terciární struktura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3923928" y="1124744"/>
            <a:ext cx="2664296" cy="864096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1331640" y="3284984"/>
            <a:ext cx="1728192" cy="1728192"/>
          </a:xfrm>
          <a:prstGeom prst="ellipse">
            <a:avLst/>
          </a:prstGeom>
          <a:noFill/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516216" y="3429000"/>
            <a:ext cx="2232248" cy="923330"/>
          </a:xfrm>
          <a:prstGeom prst="rect">
            <a:avLst/>
          </a:prstGeom>
          <a:noFill/>
          <a:ln w="635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33CC33"/>
                </a:solidFill>
                <a:latin typeface="Arial Black" pitchFamily="34" charset="0"/>
              </a:rPr>
              <a:t>SVAZEK vláken = KVARTÉRNÍ struktura</a:t>
            </a:r>
            <a:endParaRPr lang="cs-CZ" dirty="0">
              <a:solidFill>
                <a:srgbClr val="33CC33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>
            <a:endCxn id="12" idx="6"/>
          </p:cNvCxnSpPr>
          <p:nvPr/>
        </p:nvCxnSpPr>
        <p:spPr>
          <a:xfrm flipH="1">
            <a:off x="3059832" y="3429000"/>
            <a:ext cx="3456384" cy="720080"/>
          </a:xfrm>
          <a:prstGeom prst="straightConnector1">
            <a:avLst/>
          </a:prstGeom>
          <a:ln w="635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265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PŘÍRODNÍ POLYMERY Bílkovinná vlákna I – KOLAGEN Trochu obrázků na doplnění </vt:lpstr>
      <vt:lpstr>Snímek 2</vt:lpstr>
      <vt:lpstr>Kůže versus useň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POLYMERY Bílkovinná vlákna I – KOLAGEN Trochu obrázků na doplnění </dc:title>
  <dc:creator>pospisil</dc:creator>
  <cp:lastModifiedBy>pospisil</cp:lastModifiedBy>
  <cp:revision>4</cp:revision>
  <dcterms:created xsi:type="dcterms:W3CDTF">2013-12-12T07:26:44Z</dcterms:created>
  <dcterms:modified xsi:type="dcterms:W3CDTF">2013-12-12T08:10:24Z</dcterms:modified>
</cp:coreProperties>
</file>