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//upload.wikimedia.org/wikipedia/commons/4/48/Prof._Ing._RTDr._Otto_Wichterle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//upload.wikimedia.org/wikipedia/commons/4/4a/Otto_Wichterle_signature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//upload.wikimedia.org/wikipedia/commons/4/48/Merkur_based_apparatus_for_centrifugal_casting_of_contact_lenses_by_wichterle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1913" TargetMode="External"/><Relationship Id="rId13" Type="http://schemas.openxmlformats.org/officeDocument/2006/relationships/hyperlink" Target="http://cs.wikipedia.org/wiki/%C4%8Cesko" TargetMode="External"/><Relationship Id="rId18" Type="http://schemas.openxmlformats.org/officeDocument/2006/relationships/hyperlink" Target="http://cs.wikipedia.org/wiki/Kontaktn%C3%AD_%C4%8Do%C4%8Dky" TargetMode="External"/><Relationship Id="rId3" Type="http://schemas.openxmlformats.org/officeDocument/2006/relationships/hyperlink" Target="http://cs.wikipedia.org/wiki/In%C5%BEen%C3%BDr" TargetMode="External"/><Relationship Id="rId7" Type="http://schemas.openxmlformats.org/officeDocument/2006/relationships/hyperlink" Target="http://cs.wikipedia.org/wiki/27._%C5%99%C3%ADjen" TargetMode="External"/><Relationship Id="rId12" Type="http://schemas.openxmlformats.org/officeDocument/2006/relationships/hyperlink" Target="http://cs.wikipedia.org/wiki/Stra%C5%BEisko" TargetMode="External"/><Relationship Id="rId17" Type="http://schemas.openxmlformats.org/officeDocument/2006/relationships/hyperlink" Target="http://cs.wikipedia.org/wiki/Organick%C3%A1_chemie" TargetMode="External"/><Relationship Id="rId2" Type="http://schemas.openxmlformats.org/officeDocument/2006/relationships/hyperlink" Target="http://cs.wikipedia.org/wiki/Profesor" TargetMode="External"/><Relationship Id="rId16" Type="http://schemas.openxmlformats.org/officeDocument/2006/relationships/hyperlink" Target="http://cs.wikipedia.org/w/index.php?title=Makromolekul%C3%A1rn%C3%AD&amp;action=edit&amp;redlink=1" TargetMode="External"/><Relationship Id="rId20" Type="http://schemas.openxmlformats.org/officeDocument/2006/relationships/hyperlink" Target="http://cs.wikipedia.org/wiki/Silo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s.wikipedia.org/wiki/Doktor_honoris_causa" TargetMode="External"/><Relationship Id="rId11" Type="http://schemas.openxmlformats.org/officeDocument/2006/relationships/hyperlink" Target="http://cs.wikipedia.org/wiki/1998" TargetMode="External"/><Relationship Id="rId5" Type="http://schemas.openxmlformats.org/officeDocument/2006/relationships/hyperlink" Target="http://cs.wikipedia.org/wiki/Doktor_v%C4%9Bd" TargetMode="External"/><Relationship Id="rId15" Type="http://schemas.openxmlformats.org/officeDocument/2006/relationships/hyperlink" Target="http://cs.wikipedia.org/wiki/Vyn%C3%A1lezce" TargetMode="External"/><Relationship Id="rId10" Type="http://schemas.openxmlformats.org/officeDocument/2006/relationships/hyperlink" Target="http://cs.wikipedia.org/wiki/18._srpen" TargetMode="External"/><Relationship Id="rId19" Type="http://schemas.openxmlformats.org/officeDocument/2006/relationships/hyperlink" Target="http://cs.wikipedia.org/w/index.php?title=Hydrogel&amp;action=edit&amp;redlink=1" TargetMode="External"/><Relationship Id="rId4" Type="http://schemas.openxmlformats.org/officeDocument/2006/relationships/hyperlink" Target="http://cs.wikipedia.org/wiki/RTDr." TargetMode="External"/><Relationship Id="rId9" Type="http://schemas.openxmlformats.org/officeDocument/2006/relationships/hyperlink" Target="http://cs.wikipedia.org/wiki/Prost%C4%9Bjov" TargetMode="External"/><Relationship Id="rId14" Type="http://schemas.openxmlformats.org/officeDocument/2006/relationships/hyperlink" Target="http://cs.wikipedia.org/wiki/V%C4%9Bde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Soubor:Prof. Ing. RTDr. Otto Wichter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6632"/>
            <a:ext cx="4464496" cy="6461343"/>
          </a:xfrm>
          <a:prstGeom prst="rect">
            <a:avLst/>
          </a:prstGeom>
          <a:noFill/>
        </p:spPr>
      </p:pic>
      <p:pic>
        <p:nvPicPr>
          <p:cNvPr id="11268" name="Picture 4" descr="Soubor:Otto Wichterle signatur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2035" y="2636912"/>
            <a:ext cx="4102453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mg5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438661" y="1161739"/>
            <a:ext cx="6266678" cy="43204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oubor:Merkur based apparatus for centrifugal casting of contact lenses by wichter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60648"/>
            <a:ext cx="428625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404664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hlinkClick r:id="rId2" tooltip="Profesor"/>
              </a:rPr>
              <a:t>Prof.</a:t>
            </a:r>
            <a:r>
              <a:rPr lang="cs-CZ" sz="3200" dirty="0" smtClean="0"/>
              <a:t> </a:t>
            </a:r>
            <a:r>
              <a:rPr lang="cs-CZ" sz="3200" dirty="0" smtClean="0">
                <a:hlinkClick r:id="rId3" tooltip="Inženýr"/>
              </a:rPr>
              <a:t>Ing.</a:t>
            </a:r>
            <a:r>
              <a:rPr lang="cs-CZ" sz="3200" dirty="0" smtClean="0"/>
              <a:t> </a:t>
            </a:r>
            <a:r>
              <a:rPr lang="cs-CZ" sz="3200" dirty="0" err="1" smtClean="0">
                <a:hlinkClick r:id="rId4" tooltip="RTDr."/>
              </a:rPr>
              <a:t>RTDr</a:t>
            </a:r>
            <a:r>
              <a:rPr lang="cs-CZ" sz="3200" dirty="0" smtClean="0">
                <a:hlinkClick r:id="rId4" tooltip="RTDr."/>
              </a:rPr>
              <a:t>.</a:t>
            </a:r>
            <a:r>
              <a:rPr lang="cs-CZ" sz="3200" dirty="0" smtClean="0"/>
              <a:t> </a:t>
            </a:r>
            <a:r>
              <a:rPr lang="cs-CZ" sz="3200" b="1" dirty="0" smtClean="0">
                <a:solidFill>
                  <a:srgbClr val="FF0000"/>
                </a:solidFill>
              </a:rPr>
              <a:t>Otto </a:t>
            </a:r>
            <a:r>
              <a:rPr lang="cs-CZ" sz="3200" b="1" dirty="0" err="1" smtClean="0">
                <a:solidFill>
                  <a:srgbClr val="FF0000"/>
                </a:solidFill>
              </a:rPr>
              <a:t>Wichterle</a:t>
            </a:r>
            <a:r>
              <a:rPr lang="cs-CZ" sz="3200" dirty="0" smtClean="0"/>
              <a:t>, </a:t>
            </a:r>
            <a:r>
              <a:rPr lang="cs-CZ" sz="3200" dirty="0" smtClean="0">
                <a:hlinkClick r:id="rId5" tooltip="Doktor věd"/>
              </a:rPr>
              <a:t>DrSc.</a:t>
            </a:r>
            <a:r>
              <a:rPr lang="cs-CZ" sz="3200" dirty="0" smtClean="0"/>
              <a:t>, </a:t>
            </a:r>
            <a:r>
              <a:rPr lang="cs-CZ" sz="3200" dirty="0" smtClean="0">
                <a:hlinkClick r:id="rId6" tooltip="Doktor honoris causa"/>
              </a:rPr>
              <a:t>Dr. </a:t>
            </a:r>
            <a:r>
              <a:rPr lang="cs-CZ" sz="3200" dirty="0" err="1" smtClean="0">
                <a:hlinkClick r:id="rId6" tooltip="Doktor honoris causa"/>
              </a:rPr>
              <a:t>h</a:t>
            </a:r>
            <a:r>
              <a:rPr lang="cs-CZ" sz="3200" dirty="0" smtClean="0">
                <a:hlinkClick r:id="rId6" tooltip="Doktor honoris causa"/>
              </a:rPr>
              <a:t>. </a:t>
            </a:r>
            <a:r>
              <a:rPr lang="cs-CZ" sz="3200" dirty="0" err="1" smtClean="0">
                <a:hlinkClick r:id="rId6" tooltip="Doktor honoris causa"/>
              </a:rPr>
              <a:t>c</a:t>
            </a:r>
            <a:r>
              <a:rPr lang="cs-CZ" sz="3200" dirty="0" smtClean="0">
                <a:hlinkClick r:id="rId6" tooltip="Doktor honoris causa"/>
              </a:rPr>
              <a:t>.</a:t>
            </a:r>
            <a:r>
              <a:rPr lang="cs-CZ" sz="3200" dirty="0" smtClean="0"/>
              <a:t> (</a:t>
            </a:r>
            <a:r>
              <a:rPr lang="cs-CZ" sz="3200" dirty="0" smtClean="0">
                <a:hlinkClick r:id="rId7" tooltip="27. říjen"/>
              </a:rPr>
              <a:t>27. října</a:t>
            </a:r>
            <a:r>
              <a:rPr lang="cs-CZ" sz="3200" dirty="0" smtClean="0"/>
              <a:t> </a:t>
            </a:r>
            <a:r>
              <a:rPr lang="cs-CZ" sz="3200" dirty="0" smtClean="0">
                <a:hlinkClick r:id="rId8" tooltip="1913"/>
              </a:rPr>
              <a:t>1913</a:t>
            </a:r>
            <a:r>
              <a:rPr lang="cs-CZ" sz="3200" dirty="0" smtClean="0"/>
              <a:t> </a:t>
            </a:r>
            <a:r>
              <a:rPr lang="cs-CZ" sz="3200" dirty="0" smtClean="0">
                <a:hlinkClick r:id="rId9" tooltip="Prostějov"/>
              </a:rPr>
              <a:t>Prostějov</a:t>
            </a:r>
            <a:r>
              <a:rPr lang="cs-CZ" sz="3200" dirty="0" smtClean="0"/>
              <a:t> – </a:t>
            </a:r>
            <a:r>
              <a:rPr lang="cs-CZ" sz="3200" dirty="0" smtClean="0">
                <a:hlinkClick r:id="rId10" tooltip="18. srpen"/>
              </a:rPr>
              <a:t>18. srpna</a:t>
            </a:r>
            <a:r>
              <a:rPr lang="cs-CZ" sz="3200" dirty="0" smtClean="0"/>
              <a:t> </a:t>
            </a:r>
            <a:r>
              <a:rPr lang="cs-CZ" sz="3200" dirty="0" smtClean="0">
                <a:hlinkClick r:id="rId11" tooltip="1998"/>
              </a:rPr>
              <a:t>1998</a:t>
            </a:r>
            <a:r>
              <a:rPr lang="cs-CZ" sz="3200" dirty="0" smtClean="0"/>
              <a:t> </a:t>
            </a:r>
            <a:r>
              <a:rPr lang="cs-CZ" sz="3200" dirty="0" err="1" smtClean="0">
                <a:hlinkClick r:id="rId12" tooltip="Stražisko"/>
              </a:rPr>
              <a:t>Stražisko</a:t>
            </a:r>
            <a:r>
              <a:rPr lang="cs-CZ" sz="3200" dirty="0" smtClean="0"/>
              <a:t>) byl světově proslulý </a:t>
            </a:r>
            <a:r>
              <a:rPr lang="cs-CZ" sz="3200" dirty="0" smtClean="0">
                <a:hlinkClick r:id="rId13" tooltip="Česko"/>
              </a:rPr>
              <a:t>český</a:t>
            </a:r>
            <a:r>
              <a:rPr lang="cs-CZ" sz="3200" dirty="0" smtClean="0"/>
              <a:t> </a:t>
            </a:r>
            <a:r>
              <a:rPr lang="cs-CZ" sz="3200" dirty="0" smtClean="0">
                <a:hlinkClick r:id="rId14" tooltip="Vědec"/>
              </a:rPr>
              <a:t>vědec</a:t>
            </a:r>
            <a:r>
              <a:rPr lang="cs-CZ" sz="3200" dirty="0" smtClean="0"/>
              <a:t> a </a:t>
            </a:r>
            <a:r>
              <a:rPr lang="cs-CZ" sz="3200" dirty="0" smtClean="0">
                <a:hlinkClick r:id="rId15" tooltip="Vynálezce"/>
              </a:rPr>
              <a:t>vynálezce</a:t>
            </a:r>
            <a:r>
              <a:rPr lang="cs-CZ" sz="3200" dirty="0" smtClean="0"/>
              <a:t>, pracující zejména v oblasti </a:t>
            </a:r>
            <a:r>
              <a:rPr lang="cs-CZ" sz="3200" dirty="0" smtClean="0">
                <a:hlinkClick r:id="rId16" tooltip="Makromolekulární (stránka neexistuje)"/>
              </a:rPr>
              <a:t>makromolekulární</a:t>
            </a:r>
            <a:r>
              <a:rPr lang="cs-CZ" sz="3200" dirty="0" smtClean="0"/>
              <a:t> </a:t>
            </a:r>
            <a:r>
              <a:rPr lang="cs-CZ" sz="3200" dirty="0" smtClean="0">
                <a:hlinkClick r:id="rId17" tooltip="Organická chemie"/>
              </a:rPr>
              <a:t>organické chemie</a:t>
            </a:r>
            <a:r>
              <a:rPr lang="cs-CZ" sz="3200" dirty="0" smtClean="0"/>
              <a:t>, mezi jejíž zakladatele u nás i ve světě patřil. Proslulý je zejména svými objevy a vynálezy, které vedly k zásadnímu zdokonalení a celosvětovému rozšíření měkkých </a:t>
            </a:r>
            <a:r>
              <a:rPr lang="cs-CZ" sz="3200" dirty="0" smtClean="0">
                <a:hlinkClick r:id="rId18" tooltip="Kontaktní čočky"/>
              </a:rPr>
              <a:t>kontaktních čoček</a:t>
            </a:r>
            <a:r>
              <a:rPr lang="cs-CZ" sz="3200" dirty="0" smtClean="0"/>
              <a:t>. Tyto výsledky vycházely z jeho původní vědecké práce v oblasti </a:t>
            </a:r>
            <a:r>
              <a:rPr lang="cs-CZ" sz="3200" dirty="0" err="1" smtClean="0">
                <a:hlinkClick r:id="rId19" tooltip="Hydrogel (stránka neexistuje)"/>
              </a:rPr>
              <a:t>hydrogelů</a:t>
            </a:r>
            <a:r>
              <a:rPr lang="cs-CZ" sz="3200" dirty="0" smtClean="0"/>
              <a:t>. </a:t>
            </a:r>
            <a:r>
              <a:rPr lang="cs-CZ" sz="3200" dirty="0" err="1" smtClean="0"/>
              <a:t>Wichterle</a:t>
            </a:r>
            <a:r>
              <a:rPr lang="cs-CZ" sz="3200" dirty="0" smtClean="0"/>
              <a:t> se proslavil též objevem umělého polyamidového vlákna - </a:t>
            </a:r>
            <a:r>
              <a:rPr lang="cs-CZ" sz="3200" dirty="0" smtClean="0">
                <a:hlinkClick r:id="rId20" tooltip="Silon"/>
              </a:rPr>
              <a:t>silonu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98</Words>
  <Application>Microsoft Office PowerPoint</Application>
  <PresentationFormat>Předvádění na obrazovce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Snímek 1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pospisil</dc:creator>
  <cp:lastModifiedBy>pospisil</cp:lastModifiedBy>
  <cp:revision>2</cp:revision>
  <dcterms:created xsi:type="dcterms:W3CDTF">2013-10-03T05:48:03Z</dcterms:created>
  <dcterms:modified xsi:type="dcterms:W3CDTF">2013-10-09T14:54:43Z</dcterms:modified>
</cp:coreProperties>
</file>