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7" r:id="rId4"/>
    <p:sldId id="258" r:id="rId5"/>
    <p:sldId id="259" r:id="rId6"/>
    <p:sldId id="268" r:id="rId7"/>
    <p:sldId id="274" r:id="rId8"/>
    <p:sldId id="260" r:id="rId9"/>
    <p:sldId id="266" r:id="rId10"/>
    <p:sldId id="270" r:id="rId11"/>
    <p:sldId id="261" r:id="rId12"/>
    <p:sldId id="262" r:id="rId13"/>
    <p:sldId id="263" r:id="rId14"/>
    <p:sldId id="264" r:id="rId15"/>
    <p:sldId id="271" r:id="rId16"/>
    <p:sldId id="265" r:id="rId17"/>
    <p:sldId id="278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FD57-A1DE-480E-B5BA-DDC46B10AE5C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B3C7F-E053-42B5-82D1-0BE72AC98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47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C7F-E053-42B5-82D1-0BE72AC98A2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42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C7F-E053-42B5-82D1-0BE72AC98A2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1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51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3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87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84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43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8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38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40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77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19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55F1-4AE5-4B62-991B-AA4CE6FBC025}" type="datetimeFigureOut">
              <a:rPr lang="cs-CZ" smtClean="0"/>
              <a:t>28.11.2013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43877-646F-4B73-A100-797C5E59C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63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Oprava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sk-SK" dirty="0" smtClean="0"/>
              <a:t>š</a:t>
            </a:r>
            <a:r>
              <a:rPr lang="en-US" dirty="0" err="1" smtClean="0"/>
              <a:t>kodenia</a:t>
            </a:r>
            <a:r>
              <a:rPr lang="en-US" dirty="0" smtClean="0"/>
              <a:t> DNA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k</a:t>
            </a:r>
            <a:r>
              <a:rPr lang="en-US" dirty="0" err="1" smtClean="0"/>
              <a:t>vasinky</a:t>
            </a:r>
            <a:r>
              <a:rPr lang="sk-SK" dirty="0" smtClean="0"/>
              <a:t> </a:t>
            </a:r>
            <a:r>
              <a:rPr lang="sk-SK" i="1" dirty="0" smtClean="0"/>
              <a:t>S. cerevisiae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667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Oprava jednoreťazcových poškodení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Templát – komplementárny reťazec</a:t>
            </a:r>
          </a:p>
          <a:p>
            <a:r>
              <a:rPr lang="sk-SK" dirty="0" smtClean="0"/>
              <a:t>Postup – vyštiepenie </a:t>
            </a:r>
            <a:r>
              <a:rPr lang="sk-SK" dirty="0" smtClean="0"/>
              <a:t>poškodených nukleotidov </a:t>
            </a:r>
            <a:r>
              <a:rPr lang="sk-SK" dirty="0" smtClean="0"/>
              <a:t>→ výmena za </a:t>
            </a:r>
            <a:r>
              <a:rPr lang="sk-SK" dirty="0" smtClean="0"/>
              <a:t>nukleotidy komplementárne </a:t>
            </a:r>
            <a:r>
              <a:rPr lang="sk-SK" dirty="0" smtClean="0"/>
              <a:t>k nepoškodenému DNA vláknu</a:t>
            </a:r>
          </a:p>
          <a:p>
            <a:endParaRPr lang="sk-SK" dirty="0"/>
          </a:p>
          <a:p>
            <a:r>
              <a:rPr lang="sk-SK" dirty="0" smtClean="0"/>
              <a:t>Bázová excízna oprava (BER)</a:t>
            </a:r>
          </a:p>
          <a:p>
            <a:r>
              <a:rPr lang="sk-SK" dirty="0" smtClean="0"/>
              <a:t>Nukleotidová excízna oprava (NER)</a:t>
            </a:r>
          </a:p>
          <a:p>
            <a:r>
              <a:rPr lang="sk-SK" dirty="0" smtClean="0"/>
              <a:t>Oprava nesprávne </a:t>
            </a:r>
            <a:r>
              <a:rPr lang="en-US" dirty="0" err="1" smtClean="0"/>
              <a:t>zaraden</a:t>
            </a:r>
            <a:r>
              <a:rPr lang="sk-SK" dirty="0" smtClean="0"/>
              <a:t>ých </a:t>
            </a:r>
            <a:r>
              <a:rPr lang="sk-SK" dirty="0" smtClean="0"/>
              <a:t>báz (MMR)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6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Bázová excízna oprava </a:t>
            </a:r>
            <a:br>
              <a:rPr lang="sk-SK" dirty="0" smtClean="0"/>
            </a:br>
            <a:r>
              <a:rPr lang="sk-SK" sz="1800" dirty="0" smtClean="0"/>
              <a:t>Base excision repair (BER)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2" y="1938734"/>
            <a:ext cx="4902672" cy="4608512"/>
          </a:xfrm>
        </p:spPr>
      </p:pic>
      <p:sp>
        <p:nvSpPr>
          <p:cNvPr id="5" name="TextBox 4"/>
          <p:cNvSpPr txBox="1"/>
          <p:nvPr/>
        </p:nvSpPr>
        <p:spPr>
          <a:xfrm>
            <a:off x="5220072" y="2060848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Poškodená </a:t>
            </a:r>
            <a:r>
              <a:rPr lang="cs-CZ" dirty="0"/>
              <a:t>báza je rozpoznaná </a:t>
            </a:r>
            <a:r>
              <a:rPr lang="cs-CZ" dirty="0" smtClean="0"/>
              <a:t>a odstránená </a:t>
            </a:r>
            <a:r>
              <a:rPr lang="cs-CZ" dirty="0"/>
              <a:t>DNA </a:t>
            </a:r>
            <a:r>
              <a:rPr lang="cs-CZ" dirty="0" smtClean="0"/>
              <a:t>glykozylázami.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A</a:t>
            </a:r>
            <a:r>
              <a:rPr lang="cs-CZ" dirty="0" smtClean="0"/>
              <a:t>bázické </a:t>
            </a:r>
            <a:r>
              <a:rPr lang="cs-CZ" dirty="0"/>
              <a:t>miesto je rozoznané AP endonukleázou (Apn1, Apn2), ktorá rozštiepi fosfodiesterickú väzbu – vznikne </a:t>
            </a:r>
            <a:r>
              <a:rPr lang="cs-CZ" dirty="0" smtClean="0"/>
              <a:t>jednovláknový zlom</a:t>
            </a:r>
            <a:r>
              <a:rPr lang="cs-CZ" dirty="0"/>
              <a:t>. 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Chýbajúca </a:t>
            </a:r>
            <a:r>
              <a:rPr lang="cs-CZ" dirty="0"/>
              <a:t>časť je znovu nasyntetizovaná DNA polymerázou (pol </a:t>
            </a:r>
            <a:r>
              <a:rPr lang="el-GR" dirty="0"/>
              <a:t>δ </a:t>
            </a:r>
            <a:r>
              <a:rPr lang="cs-CZ" dirty="0"/>
              <a:t>a pol </a:t>
            </a:r>
            <a:r>
              <a:rPr lang="el-GR" dirty="0" smtClean="0"/>
              <a:t>ε</a:t>
            </a:r>
            <a:r>
              <a:rPr lang="sk-SK" dirty="0" smtClean="0"/>
              <a:t>).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Prípadný </a:t>
            </a:r>
            <a:r>
              <a:rPr lang="cs-CZ" dirty="0"/>
              <a:t>5´ previs DNA </a:t>
            </a:r>
            <a:r>
              <a:rPr lang="cs-CZ" dirty="0" smtClean="0"/>
              <a:t>je </a:t>
            </a:r>
            <a:r>
              <a:rPr lang="cs-CZ" dirty="0"/>
              <a:t>odstránený flap endonukleázou </a:t>
            </a:r>
            <a:r>
              <a:rPr lang="cs-CZ" dirty="0" smtClean="0"/>
              <a:t>Rad27.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Nasyntetizovaná </a:t>
            </a:r>
            <a:r>
              <a:rPr lang="cs-CZ" dirty="0"/>
              <a:t>DNA je s pôvodnou spojená DNA ligázou.</a:t>
            </a:r>
          </a:p>
          <a:p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Opravuje menšie poškodenia jednej bázy (oxidácia, alkylácia, deaminácia).</a:t>
            </a:r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395535" y="6547246"/>
            <a:ext cx="2047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Upravené z wikipedie</a:t>
            </a:r>
            <a:endParaRPr lang="cs-CZ" sz="1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33" y="5769902"/>
            <a:ext cx="552982" cy="371737"/>
          </a:xfrm>
          <a:prstGeom prst="rect">
            <a:avLst/>
          </a:prstGeom>
        </p:spPr>
      </p:pic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1475656" y="4931879"/>
            <a:ext cx="374181" cy="297321"/>
            <a:chOff x="0" y="76200"/>
            <a:chExt cx="8055433" cy="6400800"/>
          </a:xfrm>
        </p:grpSpPr>
        <p:sp>
          <p:nvSpPr>
            <p:cNvPr id="49" name="Oval 48"/>
            <p:cNvSpPr/>
            <p:nvPr/>
          </p:nvSpPr>
          <p:spPr>
            <a:xfrm>
              <a:off x="77245" y="76200"/>
              <a:ext cx="7618955" cy="6400800"/>
            </a:xfrm>
            <a:prstGeom prst="ellipse">
              <a:avLst/>
            </a:prstGeom>
            <a:solidFill>
              <a:srgbClr val="FFE28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0" y="1034844"/>
              <a:ext cx="8055433" cy="4756356"/>
              <a:chOff x="0" y="806244"/>
              <a:chExt cx="9144000" cy="5427408"/>
            </a:xfrm>
          </p:grpSpPr>
          <p:sp>
            <p:nvSpPr>
              <p:cNvPr id="51" name="Pentagon 50"/>
              <p:cNvSpPr/>
              <p:nvPr/>
            </p:nvSpPr>
            <p:spPr>
              <a:xfrm rot="16200000">
                <a:off x="-156086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Stored Data 9"/>
              <p:cNvSpPr/>
              <p:nvPr/>
            </p:nvSpPr>
            <p:spPr>
              <a:xfrm rot="16200000">
                <a:off x="1620635" y="4191000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Delay 8"/>
              <p:cNvSpPr/>
              <p:nvPr/>
            </p:nvSpPr>
            <p:spPr>
              <a:xfrm rot="16200000" flipV="1">
                <a:off x="3317469" y="41910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entagon 53"/>
              <p:cNvSpPr/>
              <p:nvPr/>
            </p:nvSpPr>
            <p:spPr>
              <a:xfrm rot="16200000">
                <a:off x="4934415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Notched Right Arrow 4"/>
              <p:cNvSpPr/>
              <p:nvPr/>
            </p:nvSpPr>
            <p:spPr>
              <a:xfrm rot="5400000" flipV="1">
                <a:off x="6711135" y="4191000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0" y="5776452"/>
                <a:ext cx="9144000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30904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853326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0" y="806244"/>
                <a:ext cx="1524001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77761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32189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86618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1047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95475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49904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04332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58761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13190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67618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22047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76475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Notched Right Arrow 4"/>
              <p:cNvSpPr/>
              <p:nvPr/>
            </p:nvSpPr>
            <p:spPr>
              <a:xfrm rot="16200000">
                <a:off x="-81734" y="1981198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Delay 8"/>
              <p:cNvSpPr/>
              <p:nvPr/>
            </p:nvSpPr>
            <p:spPr>
              <a:xfrm rot="5400000">
                <a:off x="1600197" y="19812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Stored Data 9"/>
              <p:cNvSpPr/>
              <p:nvPr/>
            </p:nvSpPr>
            <p:spPr>
              <a:xfrm rot="5400000" flipV="1">
                <a:off x="3317469" y="1949245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689" flipV="1">
            <a:off x="2120781" y="3303590"/>
            <a:ext cx="323249" cy="37173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7029" flipV="1">
            <a:off x="2059054" y="4673558"/>
            <a:ext cx="323249" cy="37173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689" flipV="1">
            <a:off x="5115794" y="2975112"/>
            <a:ext cx="323249" cy="371737"/>
          </a:xfrm>
          <a:prstGeom prst="rect">
            <a:avLst/>
          </a:prstGeom>
        </p:spPr>
      </p:pic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5076576" y="4562105"/>
            <a:ext cx="374181" cy="297321"/>
            <a:chOff x="0" y="76200"/>
            <a:chExt cx="8055433" cy="6400800"/>
          </a:xfrm>
        </p:grpSpPr>
        <p:sp>
          <p:nvSpPr>
            <p:cNvPr id="89" name="Oval 88"/>
            <p:cNvSpPr/>
            <p:nvPr/>
          </p:nvSpPr>
          <p:spPr>
            <a:xfrm>
              <a:off x="77245" y="76200"/>
              <a:ext cx="7618955" cy="6400800"/>
            </a:xfrm>
            <a:prstGeom prst="ellipse">
              <a:avLst/>
            </a:prstGeom>
            <a:solidFill>
              <a:srgbClr val="FFE28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0" y="1034844"/>
              <a:ext cx="8055433" cy="4756356"/>
              <a:chOff x="0" y="806244"/>
              <a:chExt cx="9144000" cy="5427408"/>
            </a:xfrm>
          </p:grpSpPr>
          <p:sp>
            <p:nvSpPr>
              <p:cNvPr id="91" name="Pentagon 90"/>
              <p:cNvSpPr/>
              <p:nvPr/>
            </p:nvSpPr>
            <p:spPr>
              <a:xfrm rot="16200000">
                <a:off x="-156086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Stored Data 9"/>
              <p:cNvSpPr/>
              <p:nvPr/>
            </p:nvSpPr>
            <p:spPr>
              <a:xfrm rot="16200000">
                <a:off x="1620635" y="4191000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lowchart: Delay 8"/>
              <p:cNvSpPr/>
              <p:nvPr/>
            </p:nvSpPr>
            <p:spPr>
              <a:xfrm rot="16200000" flipV="1">
                <a:off x="3317469" y="41910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Pentagon 93"/>
              <p:cNvSpPr/>
              <p:nvPr/>
            </p:nvSpPr>
            <p:spPr>
              <a:xfrm rot="16200000">
                <a:off x="4934415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Notched Right Arrow 4"/>
              <p:cNvSpPr/>
              <p:nvPr/>
            </p:nvSpPr>
            <p:spPr>
              <a:xfrm rot="5400000" flipV="1">
                <a:off x="6711135" y="4191000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0" y="5776452"/>
                <a:ext cx="9144000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30904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853326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0" y="806244"/>
                <a:ext cx="1524001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77761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32189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86618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41047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95475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49904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04332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58761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13190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67618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22047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76475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Notched Right Arrow 4"/>
              <p:cNvSpPr/>
              <p:nvPr/>
            </p:nvSpPr>
            <p:spPr>
              <a:xfrm rot="16200000">
                <a:off x="-81734" y="1981198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Delay 8"/>
              <p:cNvSpPr/>
              <p:nvPr/>
            </p:nvSpPr>
            <p:spPr>
              <a:xfrm rot="5400000">
                <a:off x="1600197" y="19812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Stored Data 9"/>
              <p:cNvSpPr/>
              <p:nvPr/>
            </p:nvSpPr>
            <p:spPr>
              <a:xfrm rot="5400000" flipV="1">
                <a:off x="3317469" y="1949245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7029" flipV="1">
            <a:off x="5105514" y="5301395"/>
            <a:ext cx="323249" cy="371737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40" y="6000597"/>
            <a:ext cx="552982" cy="3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6" y="1412776"/>
            <a:ext cx="3739832" cy="5008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Nukleotidov</a:t>
            </a:r>
            <a:r>
              <a:rPr lang="sk-SK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exc</a:t>
            </a:r>
            <a:r>
              <a:rPr lang="sk-SK" dirty="0" smtClean="0"/>
              <a:t>í</a:t>
            </a:r>
            <a:r>
              <a:rPr lang="en-US" dirty="0" err="1" smtClean="0"/>
              <a:t>zna</a:t>
            </a:r>
            <a:r>
              <a:rPr lang="sk-SK" dirty="0" smtClean="0"/>
              <a:t> oprava</a:t>
            </a:r>
            <a:br>
              <a:rPr lang="sk-SK" dirty="0" smtClean="0"/>
            </a:br>
            <a:r>
              <a:rPr lang="sk-SK" sz="1800" dirty="0" smtClean="0"/>
              <a:t>Nucleotide excision repair (NER)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45333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Upravené z Tatum </a:t>
            </a:r>
            <a:r>
              <a:rPr lang="cs-CZ" sz="1400" dirty="0"/>
              <a:t>&amp;</a:t>
            </a:r>
            <a:r>
              <a:rPr lang="sk-SK" sz="1400" dirty="0" smtClean="0"/>
              <a:t> Li, 2011</a:t>
            </a:r>
            <a:endParaRPr lang="cs-CZ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18" y="5831308"/>
            <a:ext cx="408068" cy="27432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139952" y="5301208"/>
            <a:ext cx="345233" cy="274320"/>
            <a:chOff x="0" y="76200"/>
            <a:chExt cx="8055433" cy="6400800"/>
          </a:xfrm>
        </p:grpSpPr>
        <p:sp>
          <p:nvSpPr>
            <p:cNvPr id="8" name="Oval 7"/>
            <p:cNvSpPr/>
            <p:nvPr/>
          </p:nvSpPr>
          <p:spPr>
            <a:xfrm>
              <a:off x="77245" y="76200"/>
              <a:ext cx="7618955" cy="6400800"/>
            </a:xfrm>
            <a:prstGeom prst="ellipse">
              <a:avLst/>
            </a:prstGeom>
            <a:solidFill>
              <a:srgbClr val="FFE28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1034844"/>
              <a:ext cx="8055433" cy="4756356"/>
              <a:chOff x="0" y="806244"/>
              <a:chExt cx="9144000" cy="5427408"/>
            </a:xfrm>
          </p:grpSpPr>
          <p:sp>
            <p:nvSpPr>
              <p:cNvPr id="10" name="Pentagon 9"/>
              <p:cNvSpPr/>
              <p:nvPr/>
            </p:nvSpPr>
            <p:spPr>
              <a:xfrm rot="16200000">
                <a:off x="-156086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Stored Data 9"/>
              <p:cNvSpPr/>
              <p:nvPr/>
            </p:nvSpPr>
            <p:spPr>
              <a:xfrm rot="16200000">
                <a:off x="1620635" y="4191000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Delay 8"/>
              <p:cNvSpPr/>
              <p:nvPr/>
            </p:nvSpPr>
            <p:spPr>
              <a:xfrm rot="16200000" flipV="1">
                <a:off x="3317469" y="41910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entagon 12"/>
              <p:cNvSpPr/>
              <p:nvPr/>
            </p:nvSpPr>
            <p:spPr>
              <a:xfrm rot="16200000">
                <a:off x="4934415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Notched Right Arrow 4"/>
              <p:cNvSpPr/>
              <p:nvPr/>
            </p:nvSpPr>
            <p:spPr>
              <a:xfrm rot="5400000" flipV="1">
                <a:off x="6711135" y="4191000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5776452"/>
                <a:ext cx="9144000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30904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853326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806244"/>
                <a:ext cx="1524001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7761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32189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86618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1047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95475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9904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4332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8761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3190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67618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22047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76475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Notched Right Arrow 4"/>
              <p:cNvSpPr/>
              <p:nvPr/>
            </p:nvSpPr>
            <p:spPr>
              <a:xfrm rot="16200000">
                <a:off x="-81734" y="1981198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elay 8"/>
              <p:cNvSpPr/>
              <p:nvPr/>
            </p:nvSpPr>
            <p:spPr>
              <a:xfrm rot="5400000">
                <a:off x="1600197" y="19812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Stored Data 9"/>
              <p:cNvSpPr/>
              <p:nvPr/>
            </p:nvSpPr>
            <p:spPr>
              <a:xfrm rot="5400000" flipV="1">
                <a:off x="3317469" y="1949245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16961" y="3501008"/>
            <a:ext cx="238539" cy="274320"/>
          </a:xfrm>
          <a:prstGeom prst="rect">
            <a:avLst/>
          </a:prstGeom>
        </p:spPr>
      </p:pic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4089198" y="3140968"/>
            <a:ext cx="410794" cy="274320"/>
            <a:chOff x="0" y="353785"/>
            <a:chExt cx="9144000" cy="6106185"/>
          </a:xfrm>
        </p:grpSpPr>
        <p:sp>
          <p:nvSpPr>
            <p:cNvPr id="36" name="Pentagon 35"/>
            <p:cNvSpPr/>
            <p:nvPr/>
          </p:nvSpPr>
          <p:spPr>
            <a:xfrm rot="16200000">
              <a:off x="-131886" y="3928994"/>
              <a:ext cx="2143375" cy="805543"/>
            </a:xfrm>
            <a:prstGeom prst="homePlate">
              <a:avLst>
                <a:gd name="adj" fmla="val 7365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Stored Data 9"/>
            <p:cNvSpPr/>
            <p:nvPr/>
          </p:nvSpPr>
          <p:spPr>
            <a:xfrm rot="16200000">
              <a:off x="1432954" y="3999004"/>
              <a:ext cx="2003356" cy="805543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0 w 8333"/>
                <a:gd name="connsiteY0" fmla="*/ 0 h 10000"/>
                <a:gd name="connsiteX1" fmla="*/ 8333 w 8333"/>
                <a:gd name="connsiteY1" fmla="*/ 0 h 10000"/>
                <a:gd name="connsiteX2" fmla="*/ 6666 w 8333"/>
                <a:gd name="connsiteY2" fmla="*/ 5000 h 10000"/>
                <a:gd name="connsiteX3" fmla="*/ 8333 w 8333"/>
                <a:gd name="connsiteY3" fmla="*/ 10000 h 10000"/>
                <a:gd name="connsiteX4" fmla="*/ 0 w 8333"/>
                <a:gd name="connsiteY4" fmla="*/ 10000 h 10000"/>
                <a:gd name="connsiteX5" fmla="*/ 0 w 8333"/>
                <a:gd name="connsiteY5" fmla="*/ 0 h 10000"/>
                <a:gd name="connsiteX0" fmla="*/ 1519 w 11519"/>
                <a:gd name="connsiteY0" fmla="*/ 0 h 10000"/>
                <a:gd name="connsiteX1" fmla="*/ 11519 w 11519"/>
                <a:gd name="connsiteY1" fmla="*/ 0 h 10000"/>
                <a:gd name="connsiteX2" fmla="*/ 9519 w 11519"/>
                <a:gd name="connsiteY2" fmla="*/ 5000 h 10000"/>
                <a:gd name="connsiteX3" fmla="*/ 11519 w 11519"/>
                <a:gd name="connsiteY3" fmla="*/ 10000 h 10000"/>
                <a:gd name="connsiteX4" fmla="*/ 1519 w 11519"/>
                <a:gd name="connsiteY4" fmla="*/ 10000 h 10000"/>
                <a:gd name="connsiteX5" fmla="*/ 1519 w 11519"/>
                <a:gd name="connsiteY5" fmla="*/ 0 h 10000"/>
                <a:gd name="connsiteX0" fmla="*/ 741 w 10741"/>
                <a:gd name="connsiteY0" fmla="*/ 0 h 10000"/>
                <a:gd name="connsiteX1" fmla="*/ 10741 w 10741"/>
                <a:gd name="connsiteY1" fmla="*/ 0 h 10000"/>
                <a:gd name="connsiteX2" fmla="*/ 8741 w 10741"/>
                <a:gd name="connsiteY2" fmla="*/ 5000 h 10000"/>
                <a:gd name="connsiteX3" fmla="*/ 10741 w 10741"/>
                <a:gd name="connsiteY3" fmla="*/ 10000 h 10000"/>
                <a:gd name="connsiteX4" fmla="*/ 741 w 10741"/>
                <a:gd name="connsiteY4" fmla="*/ 10000 h 10000"/>
                <a:gd name="connsiteX5" fmla="*/ 741 w 10741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43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8895" y="0"/>
                    <a:pt x="8430" y="2239"/>
                    <a:pt x="8430" y="5000"/>
                  </a:cubicBezTo>
                  <a:cubicBezTo>
                    <a:pt x="8430" y="7761"/>
                    <a:pt x="8895" y="10000"/>
                    <a:pt x="10000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Delay 8"/>
            <p:cNvSpPr/>
            <p:nvPr/>
          </p:nvSpPr>
          <p:spPr>
            <a:xfrm rot="16200000" flipV="1">
              <a:off x="2927785" y="3999004"/>
              <a:ext cx="2003356" cy="805543"/>
            </a:xfrm>
            <a:custGeom>
              <a:avLst/>
              <a:gdLst>
                <a:gd name="connsiteX0" fmla="*/ 0 w 761998"/>
                <a:gd name="connsiteY0" fmla="*/ 0 h 914400"/>
                <a:gd name="connsiteX1" fmla="*/ 380999 w 761998"/>
                <a:gd name="connsiteY1" fmla="*/ 0 h 914400"/>
                <a:gd name="connsiteX2" fmla="*/ 761998 w 761998"/>
                <a:gd name="connsiteY2" fmla="*/ 457200 h 914400"/>
                <a:gd name="connsiteX3" fmla="*/ 380999 w 761998"/>
                <a:gd name="connsiteY3" fmla="*/ 914400 h 914400"/>
                <a:gd name="connsiteX4" fmla="*/ 0 w 761998"/>
                <a:gd name="connsiteY4" fmla="*/ 914400 h 914400"/>
                <a:gd name="connsiteX5" fmla="*/ 0 w 761998"/>
                <a:gd name="connsiteY5" fmla="*/ 0 h 914400"/>
                <a:gd name="connsiteX0" fmla="*/ 1474839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1474839 w 2236837"/>
                <a:gd name="connsiteY5" fmla="*/ 0 h 943897"/>
                <a:gd name="connsiteX0" fmla="*/ 0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0 w 2236837"/>
                <a:gd name="connsiteY5" fmla="*/ 0 h 943897"/>
                <a:gd name="connsiteX0" fmla="*/ 0 w 2381149"/>
                <a:gd name="connsiteY0" fmla="*/ 0 h 943897"/>
                <a:gd name="connsiteX1" fmla="*/ 1855838 w 2381149"/>
                <a:gd name="connsiteY1" fmla="*/ 0 h 943897"/>
                <a:gd name="connsiteX2" fmla="*/ 2381149 w 2381149"/>
                <a:gd name="connsiteY2" fmla="*/ 457200 h 943897"/>
                <a:gd name="connsiteX3" fmla="*/ 1855838 w 2381149"/>
                <a:gd name="connsiteY3" fmla="*/ 914400 h 943897"/>
                <a:gd name="connsiteX4" fmla="*/ 0 w 2381149"/>
                <a:gd name="connsiteY4" fmla="*/ 943897 h 943897"/>
                <a:gd name="connsiteX5" fmla="*/ 0 w 2381149"/>
                <a:gd name="connsiteY5" fmla="*/ 0 h 943897"/>
                <a:gd name="connsiteX0" fmla="*/ 0 w 2258251"/>
                <a:gd name="connsiteY0" fmla="*/ 0 h 943897"/>
                <a:gd name="connsiteX1" fmla="*/ 1855838 w 2258251"/>
                <a:gd name="connsiteY1" fmla="*/ 0 h 943897"/>
                <a:gd name="connsiteX2" fmla="*/ 2258251 w 2258251"/>
                <a:gd name="connsiteY2" fmla="*/ 457200 h 943897"/>
                <a:gd name="connsiteX3" fmla="*/ 1855838 w 2258251"/>
                <a:gd name="connsiteY3" fmla="*/ 914400 h 943897"/>
                <a:gd name="connsiteX4" fmla="*/ 0 w 2258251"/>
                <a:gd name="connsiteY4" fmla="*/ 943897 h 943897"/>
                <a:gd name="connsiteX5" fmla="*/ 0 w 2258251"/>
                <a:gd name="connsiteY5" fmla="*/ 0 h 9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51" h="943897">
                  <a:moveTo>
                    <a:pt x="0" y="0"/>
                  </a:moveTo>
                  <a:lnTo>
                    <a:pt x="1855838" y="0"/>
                  </a:lnTo>
                  <a:cubicBezTo>
                    <a:pt x="2066258" y="0"/>
                    <a:pt x="2258251" y="204695"/>
                    <a:pt x="2258251" y="457200"/>
                  </a:cubicBezTo>
                  <a:cubicBezTo>
                    <a:pt x="2258251" y="709705"/>
                    <a:pt x="2066258" y="914400"/>
                    <a:pt x="1855838" y="914400"/>
                  </a:cubicBez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Notched Right Arrow 4"/>
            <p:cNvSpPr/>
            <p:nvPr/>
          </p:nvSpPr>
          <p:spPr>
            <a:xfrm rot="16200000">
              <a:off x="-66753" y="2062425"/>
              <a:ext cx="2003356" cy="805543"/>
            </a:xfrm>
            <a:custGeom>
              <a:avLst/>
              <a:gdLst>
                <a:gd name="connsiteX0" fmla="*/ 0 w 3429000"/>
                <a:gd name="connsiteY0" fmla="*/ 299266 h 1905000"/>
                <a:gd name="connsiteX1" fmla="*/ 2388013 w 3429000"/>
                <a:gd name="connsiteY1" fmla="*/ 299266 h 1905000"/>
                <a:gd name="connsiteX2" fmla="*/ 2388013 w 3429000"/>
                <a:gd name="connsiteY2" fmla="*/ 0 h 1905000"/>
                <a:gd name="connsiteX3" fmla="*/ 3429000 w 3429000"/>
                <a:gd name="connsiteY3" fmla="*/ 952500 h 1905000"/>
                <a:gd name="connsiteX4" fmla="*/ 2388013 w 3429000"/>
                <a:gd name="connsiteY4" fmla="*/ 1905000 h 1905000"/>
                <a:gd name="connsiteX5" fmla="*/ 2388013 w 3429000"/>
                <a:gd name="connsiteY5" fmla="*/ 1605734 h 1905000"/>
                <a:gd name="connsiteX6" fmla="*/ 0 w 3429000"/>
                <a:gd name="connsiteY6" fmla="*/ 1605734 h 1905000"/>
                <a:gd name="connsiteX7" fmla="*/ 713919 w 3429000"/>
                <a:gd name="connsiteY7" fmla="*/ 952500 h 1905000"/>
                <a:gd name="connsiteX8" fmla="*/ 0 w 3429000"/>
                <a:gd name="connsiteY8" fmla="*/ 299266 h 1905000"/>
                <a:gd name="connsiteX0" fmla="*/ 0 w 3429000"/>
                <a:gd name="connsiteY0" fmla="*/ 0 h 1605734"/>
                <a:gd name="connsiteX1" fmla="*/ 2388013 w 3429000"/>
                <a:gd name="connsiteY1" fmla="*/ 0 h 1605734"/>
                <a:gd name="connsiteX2" fmla="*/ 3429000 w 3429000"/>
                <a:gd name="connsiteY2" fmla="*/ 653234 h 1605734"/>
                <a:gd name="connsiteX3" fmla="*/ 2388013 w 3429000"/>
                <a:gd name="connsiteY3" fmla="*/ 1605734 h 1605734"/>
                <a:gd name="connsiteX4" fmla="*/ 2388013 w 3429000"/>
                <a:gd name="connsiteY4" fmla="*/ 1306468 h 1605734"/>
                <a:gd name="connsiteX5" fmla="*/ 0 w 3429000"/>
                <a:gd name="connsiteY5" fmla="*/ 1306468 h 1605734"/>
                <a:gd name="connsiteX6" fmla="*/ 713919 w 3429000"/>
                <a:gd name="connsiteY6" fmla="*/ 653234 h 1605734"/>
                <a:gd name="connsiteX7" fmla="*/ 0 w 3429000"/>
                <a:gd name="connsiteY7" fmla="*/ 0 h 1605734"/>
                <a:gd name="connsiteX0" fmla="*/ 0 w 2388013"/>
                <a:gd name="connsiteY0" fmla="*/ 0 h 1605734"/>
                <a:gd name="connsiteX1" fmla="*/ 2388013 w 2388013"/>
                <a:gd name="connsiteY1" fmla="*/ 0 h 1605734"/>
                <a:gd name="connsiteX2" fmla="*/ 2388013 w 2388013"/>
                <a:gd name="connsiteY2" fmla="*/ 1605734 h 1605734"/>
                <a:gd name="connsiteX3" fmla="*/ 2388013 w 2388013"/>
                <a:gd name="connsiteY3" fmla="*/ 1306468 h 1605734"/>
                <a:gd name="connsiteX4" fmla="*/ 0 w 2388013"/>
                <a:gd name="connsiteY4" fmla="*/ 1306468 h 1605734"/>
                <a:gd name="connsiteX5" fmla="*/ 713919 w 2388013"/>
                <a:gd name="connsiteY5" fmla="*/ 653234 h 1605734"/>
                <a:gd name="connsiteX6" fmla="*/ 0 w 2388013"/>
                <a:gd name="connsiteY6" fmla="*/ 0 h 1605734"/>
                <a:gd name="connsiteX0" fmla="*/ 0 w 2388013"/>
                <a:gd name="connsiteY0" fmla="*/ 0 h 1306468"/>
                <a:gd name="connsiteX1" fmla="*/ 2388013 w 2388013"/>
                <a:gd name="connsiteY1" fmla="*/ 0 h 1306468"/>
                <a:gd name="connsiteX2" fmla="*/ 2388013 w 2388013"/>
                <a:gd name="connsiteY2" fmla="*/ 1306468 h 1306468"/>
                <a:gd name="connsiteX3" fmla="*/ 0 w 2388013"/>
                <a:gd name="connsiteY3" fmla="*/ 1306468 h 1306468"/>
                <a:gd name="connsiteX4" fmla="*/ 713919 w 2388013"/>
                <a:gd name="connsiteY4" fmla="*/ 653234 h 1306468"/>
                <a:gd name="connsiteX5" fmla="*/ 0 w 2388013"/>
                <a:gd name="connsiteY5" fmla="*/ 0 h 130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8013" h="1306468">
                  <a:moveTo>
                    <a:pt x="0" y="0"/>
                  </a:moveTo>
                  <a:lnTo>
                    <a:pt x="2388013" y="0"/>
                  </a:lnTo>
                  <a:lnTo>
                    <a:pt x="2388013" y="1306468"/>
                  </a:lnTo>
                  <a:lnTo>
                    <a:pt x="0" y="1306468"/>
                  </a:lnTo>
                  <a:lnTo>
                    <a:pt x="713919" y="653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Delay 8"/>
            <p:cNvSpPr/>
            <p:nvPr/>
          </p:nvSpPr>
          <p:spPr>
            <a:xfrm rot="5400000">
              <a:off x="1414949" y="2062426"/>
              <a:ext cx="2003356" cy="805543"/>
            </a:xfrm>
            <a:custGeom>
              <a:avLst/>
              <a:gdLst>
                <a:gd name="connsiteX0" fmla="*/ 0 w 761998"/>
                <a:gd name="connsiteY0" fmla="*/ 0 h 914400"/>
                <a:gd name="connsiteX1" fmla="*/ 380999 w 761998"/>
                <a:gd name="connsiteY1" fmla="*/ 0 h 914400"/>
                <a:gd name="connsiteX2" fmla="*/ 761998 w 761998"/>
                <a:gd name="connsiteY2" fmla="*/ 457200 h 914400"/>
                <a:gd name="connsiteX3" fmla="*/ 380999 w 761998"/>
                <a:gd name="connsiteY3" fmla="*/ 914400 h 914400"/>
                <a:gd name="connsiteX4" fmla="*/ 0 w 761998"/>
                <a:gd name="connsiteY4" fmla="*/ 914400 h 914400"/>
                <a:gd name="connsiteX5" fmla="*/ 0 w 761998"/>
                <a:gd name="connsiteY5" fmla="*/ 0 h 914400"/>
                <a:gd name="connsiteX0" fmla="*/ 1474839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1474839 w 2236837"/>
                <a:gd name="connsiteY5" fmla="*/ 0 h 943897"/>
                <a:gd name="connsiteX0" fmla="*/ 0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0 w 2236837"/>
                <a:gd name="connsiteY5" fmla="*/ 0 h 943897"/>
                <a:gd name="connsiteX0" fmla="*/ 0 w 2381149"/>
                <a:gd name="connsiteY0" fmla="*/ 0 h 943897"/>
                <a:gd name="connsiteX1" fmla="*/ 1855838 w 2381149"/>
                <a:gd name="connsiteY1" fmla="*/ 0 h 943897"/>
                <a:gd name="connsiteX2" fmla="*/ 2381149 w 2381149"/>
                <a:gd name="connsiteY2" fmla="*/ 457200 h 943897"/>
                <a:gd name="connsiteX3" fmla="*/ 1855838 w 2381149"/>
                <a:gd name="connsiteY3" fmla="*/ 914400 h 943897"/>
                <a:gd name="connsiteX4" fmla="*/ 0 w 2381149"/>
                <a:gd name="connsiteY4" fmla="*/ 943897 h 943897"/>
                <a:gd name="connsiteX5" fmla="*/ 0 w 2381149"/>
                <a:gd name="connsiteY5" fmla="*/ 0 h 943897"/>
                <a:gd name="connsiteX0" fmla="*/ 0 w 2258251"/>
                <a:gd name="connsiteY0" fmla="*/ 0 h 943897"/>
                <a:gd name="connsiteX1" fmla="*/ 1855838 w 2258251"/>
                <a:gd name="connsiteY1" fmla="*/ 0 h 943897"/>
                <a:gd name="connsiteX2" fmla="*/ 2258251 w 2258251"/>
                <a:gd name="connsiteY2" fmla="*/ 457200 h 943897"/>
                <a:gd name="connsiteX3" fmla="*/ 1855838 w 2258251"/>
                <a:gd name="connsiteY3" fmla="*/ 914400 h 943897"/>
                <a:gd name="connsiteX4" fmla="*/ 0 w 2258251"/>
                <a:gd name="connsiteY4" fmla="*/ 943897 h 943897"/>
                <a:gd name="connsiteX5" fmla="*/ 0 w 2258251"/>
                <a:gd name="connsiteY5" fmla="*/ 0 h 9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51" h="943897">
                  <a:moveTo>
                    <a:pt x="0" y="0"/>
                  </a:moveTo>
                  <a:lnTo>
                    <a:pt x="1855838" y="0"/>
                  </a:lnTo>
                  <a:cubicBezTo>
                    <a:pt x="2066258" y="0"/>
                    <a:pt x="2258251" y="204695"/>
                    <a:pt x="2258251" y="457200"/>
                  </a:cubicBezTo>
                  <a:cubicBezTo>
                    <a:pt x="2258251" y="709705"/>
                    <a:pt x="2066258" y="914400"/>
                    <a:pt x="1855838" y="914400"/>
                  </a:cubicBez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Stored Data 9"/>
            <p:cNvSpPr/>
            <p:nvPr/>
          </p:nvSpPr>
          <p:spPr>
            <a:xfrm rot="5400000" flipV="1">
              <a:off x="2927785" y="2034422"/>
              <a:ext cx="2003356" cy="805543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0 w 8333"/>
                <a:gd name="connsiteY0" fmla="*/ 0 h 10000"/>
                <a:gd name="connsiteX1" fmla="*/ 8333 w 8333"/>
                <a:gd name="connsiteY1" fmla="*/ 0 h 10000"/>
                <a:gd name="connsiteX2" fmla="*/ 6666 w 8333"/>
                <a:gd name="connsiteY2" fmla="*/ 5000 h 10000"/>
                <a:gd name="connsiteX3" fmla="*/ 8333 w 8333"/>
                <a:gd name="connsiteY3" fmla="*/ 10000 h 10000"/>
                <a:gd name="connsiteX4" fmla="*/ 0 w 8333"/>
                <a:gd name="connsiteY4" fmla="*/ 10000 h 10000"/>
                <a:gd name="connsiteX5" fmla="*/ 0 w 8333"/>
                <a:gd name="connsiteY5" fmla="*/ 0 h 10000"/>
                <a:gd name="connsiteX0" fmla="*/ 1519 w 11519"/>
                <a:gd name="connsiteY0" fmla="*/ 0 h 10000"/>
                <a:gd name="connsiteX1" fmla="*/ 11519 w 11519"/>
                <a:gd name="connsiteY1" fmla="*/ 0 h 10000"/>
                <a:gd name="connsiteX2" fmla="*/ 9519 w 11519"/>
                <a:gd name="connsiteY2" fmla="*/ 5000 h 10000"/>
                <a:gd name="connsiteX3" fmla="*/ 11519 w 11519"/>
                <a:gd name="connsiteY3" fmla="*/ 10000 h 10000"/>
                <a:gd name="connsiteX4" fmla="*/ 1519 w 11519"/>
                <a:gd name="connsiteY4" fmla="*/ 10000 h 10000"/>
                <a:gd name="connsiteX5" fmla="*/ 1519 w 11519"/>
                <a:gd name="connsiteY5" fmla="*/ 0 h 10000"/>
                <a:gd name="connsiteX0" fmla="*/ 741 w 10741"/>
                <a:gd name="connsiteY0" fmla="*/ 0 h 10000"/>
                <a:gd name="connsiteX1" fmla="*/ 10741 w 10741"/>
                <a:gd name="connsiteY1" fmla="*/ 0 h 10000"/>
                <a:gd name="connsiteX2" fmla="*/ 8741 w 10741"/>
                <a:gd name="connsiteY2" fmla="*/ 5000 h 10000"/>
                <a:gd name="connsiteX3" fmla="*/ 10741 w 10741"/>
                <a:gd name="connsiteY3" fmla="*/ 10000 h 10000"/>
                <a:gd name="connsiteX4" fmla="*/ 741 w 10741"/>
                <a:gd name="connsiteY4" fmla="*/ 10000 h 10000"/>
                <a:gd name="connsiteX5" fmla="*/ 741 w 10741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43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8895" y="0"/>
                    <a:pt x="8430" y="2239"/>
                    <a:pt x="8430" y="5000"/>
                  </a:cubicBezTo>
                  <a:cubicBezTo>
                    <a:pt x="8430" y="7761"/>
                    <a:pt x="8895" y="10000"/>
                    <a:pt x="10000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5"/>
            <p:cNvSpPr/>
            <p:nvPr/>
          </p:nvSpPr>
          <p:spPr>
            <a:xfrm>
              <a:off x="0" y="353785"/>
              <a:ext cx="6961237" cy="1079266"/>
            </a:xfrm>
            <a:custGeom>
              <a:avLst/>
              <a:gdLst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5433 w 8055433"/>
                <a:gd name="connsiteY2" fmla="*/ 400671 h 400671"/>
                <a:gd name="connsiteX3" fmla="*/ 0 w 8055433"/>
                <a:gd name="connsiteY3" fmla="*/ 400671 h 400671"/>
                <a:gd name="connsiteX4" fmla="*/ 0 w 8055433"/>
                <a:gd name="connsiteY4" fmla="*/ 0 h 400671"/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2619 w 8055433"/>
                <a:gd name="connsiteY2" fmla="*/ 29503 h 400671"/>
                <a:gd name="connsiteX3" fmla="*/ 8055433 w 8055433"/>
                <a:gd name="connsiteY3" fmla="*/ 400671 h 400671"/>
                <a:gd name="connsiteX4" fmla="*/ 0 w 8055433"/>
                <a:gd name="connsiteY4" fmla="*/ 400671 h 400671"/>
                <a:gd name="connsiteX5" fmla="*/ 0 w 8055433"/>
                <a:gd name="connsiteY5" fmla="*/ 0 h 400671"/>
                <a:gd name="connsiteX0" fmla="*/ 0 w 8908026"/>
                <a:gd name="connsiteY0" fmla="*/ 589929 h 990600"/>
                <a:gd name="connsiteX1" fmla="*/ 8055433 w 8908026"/>
                <a:gd name="connsiteY1" fmla="*/ 589929 h 990600"/>
                <a:gd name="connsiteX2" fmla="*/ 8908026 w 8908026"/>
                <a:gd name="connsiteY2" fmla="*/ 0 h 990600"/>
                <a:gd name="connsiteX3" fmla="*/ 8055433 w 8908026"/>
                <a:gd name="connsiteY3" fmla="*/ 990600 h 990600"/>
                <a:gd name="connsiteX4" fmla="*/ 0 w 8908026"/>
                <a:gd name="connsiteY4" fmla="*/ 990600 h 990600"/>
                <a:gd name="connsiteX5" fmla="*/ 0 w 8908026"/>
                <a:gd name="connsiteY5" fmla="*/ 589929 h 990600"/>
                <a:gd name="connsiteX0" fmla="*/ 0 w 8908026"/>
                <a:gd name="connsiteY0" fmla="*/ 619426 h 1020097"/>
                <a:gd name="connsiteX1" fmla="*/ 8055433 w 8908026"/>
                <a:gd name="connsiteY1" fmla="*/ 619426 h 1020097"/>
                <a:gd name="connsiteX2" fmla="*/ 8908026 w 8908026"/>
                <a:gd name="connsiteY2" fmla="*/ 29497 h 1020097"/>
                <a:gd name="connsiteX3" fmla="*/ 8908025 w 8908026"/>
                <a:gd name="connsiteY3" fmla="*/ 0 h 1020097"/>
                <a:gd name="connsiteX4" fmla="*/ 8055433 w 8908026"/>
                <a:gd name="connsiteY4" fmla="*/ 1020097 h 1020097"/>
                <a:gd name="connsiteX5" fmla="*/ 0 w 8908026"/>
                <a:gd name="connsiteY5" fmla="*/ 1020097 h 1020097"/>
                <a:gd name="connsiteX6" fmla="*/ 0 w 8908026"/>
                <a:gd name="connsiteY6" fmla="*/ 619426 h 1020097"/>
                <a:gd name="connsiteX0" fmla="*/ 0 w 9026012"/>
                <a:gd name="connsiteY0" fmla="*/ 590136 h 990807"/>
                <a:gd name="connsiteX1" fmla="*/ 8055433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728079 w 9026012"/>
                <a:gd name="connsiteY1" fmla="*/ 560639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728079 w 9026012"/>
                <a:gd name="connsiteY1" fmla="*/ 560639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639589 w 9026012"/>
                <a:gd name="connsiteY4" fmla="*/ 961310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39589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580594 w 9026012"/>
                <a:gd name="connsiteY1" fmla="*/ 560640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4456828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8967018"/>
                <a:gd name="connsiteY0" fmla="*/ 590136 h 990807"/>
                <a:gd name="connsiteX1" fmla="*/ 4456826 w 8967018"/>
                <a:gd name="connsiteY1" fmla="*/ 590137 h 990807"/>
                <a:gd name="connsiteX2" fmla="*/ 8908026 w 8967018"/>
                <a:gd name="connsiteY2" fmla="*/ 207 h 990807"/>
                <a:gd name="connsiteX3" fmla="*/ 8967018 w 8967018"/>
                <a:gd name="connsiteY3" fmla="*/ 324671 h 990807"/>
                <a:gd name="connsiteX4" fmla="*/ 4456828 w 8967018"/>
                <a:gd name="connsiteY4" fmla="*/ 990807 h 990807"/>
                <a:gd name="connsiteX5" fmla="*/ 0 w 8967018"/>
                <a:gd name="connsiteY5" fmla="*/ 990807 h 990807"/>
                <a:gd name="connsiteX6" fmla="*/ 0 w 8967018"/>
                <a:gd name="connsiteY6" fmla="*/ 590136 h 990807"/>
                <a:gd name="connsiteX0" fmla="*/ 0 w 8967018"/>
                <a:gd name="connsiteY0" fmla="*/ 678584 h 1079255"/>
                <a:gd name="connsiteX1" fmla="*/ 4456826 w 8967018"/>
                <a:gd name="connsiteY1" fmla="*/ 678585 h 1079255"/>
                <a:gd name="connsiteX2" fmla="*/ 6813755 w 8967018"/>
                <a:gd name="connsiteY2" fmla="*/ 165 h 1079255"/>
                <a:gd name="connsiteX3" fmla="*/ 8967018 w 8967018"/>
                <a:gd name="connsiteY3" fmla="*/ 413119 h 1079255"/>
                <a:gd name="connsiteX4" fmla="*/ 4456828 w 8967018"/>
                <a:gd name="connsiteY4" fmla="*/ 1079255 h 1079255"/>
                <a:gd name="connsiteX5" fmla="*/ 0 w 8967018"/>
                <a:gd name="connsiteY5" fmla="*/ 1079255 h 1079255"/>
                <a:gd name="connsiteX6" fmla="*/ 0 w 8967018"/>
                <a:gd name="connsiteY6" fmla="*/ 678584 h 1079255"/>
                <a:gd name="connsiteX0" fmla="*/ 0 w 6961237"/>
                <a:gd name="connsiteY0" fmla="*/ 678595 h 1079266"/>
                <a:gd name="connsiteX1" fmla="*/ 4456826 w 6961237"/>
                <a:gd name="connsiteY1" fmla="*/ 678596 h 1079266"/>
                <a:gd name="connsiteX2" fmla="*/ 6813755 w 6961237"/>
                <a:gd name="connsiteY2" fmla="*/ 176 h 1079266"/>
                <a:gd name="connsiteX3" fmla="*/ 6961237 w 6961237"/>
                <a:gd name="connsiteY3" fmla="*/ 383633 h 1079266"/>
                <a:gd name="connsiteX4" fmla="*/ 4456828 w 6961237"/>
                <a:gd name="connsiteY4" fmla="*/ 1079266 h 1079266"/>
                <a:gd name="connsiteX5" fmla="*/ 0 w 6961237"/>
                <a:gd name="connsiteY5" fmla="*/ 1079266 h 1079266"/>
                <a:gd name="connsiteX6" fmla="*/ 0 w 6961237"/>
                <a:gd name="connsiteY6" fmla="*/ 678595 h 10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1237" h="1079266">
                  <a:moveTo>
                    <a:pt x="0" y="678595"/>
                  </a:moveTo>
                  <a:lnTo>
                    <a:pt x="4456826" y="678596"/>
                  </a:lnTo>
                  <a:lnTo>
                    <a:pt x="6813755" y="176"/>
                  </a:lnTo>
                  <a:cubicBezTo>
                    <a:pt x="6813755" y="-9656"/>
                    <a:pt x="6961237" y="393465"/>
                    <a:pt x="6961237" y="383633"/>
                  </a:cubicBezTo>
                  <a:lnTo>
                    <a:pt x="4456828" y="1079266"/>
                  </a:lnTo>
                  <a:lnTo>
                    <a:pt x="0" y="1079266"/>
                  </a:lnTo>
                  <a:lnTo>
                    <a:pt x="0" y="6785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5"/>
            <p:cNvSpPr/>
            <p:nvPr/>
          </p:nvSpPr>
          <p:spPr>
            <a:xfrm flipV="1">
              <a:off x="0" y="5380704"/>
              <a:ext cx="6961237" cy="1079266"/>
            </a:xfrm>
            <a:custGeom>
              <a:avLst/>
              <a:gdLst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5433 w 8055433"/>
                <a:gd name="connsiteY2" fmla="*/ 400671 h 400671"/>
                <a:gd name="connsiteX3" fmla="*/ 0 w 8055433"/>
                <a:gd name="connsiteY3" fmla="*/ 400671 h 400671"/>
                <a:gd name="connsiteX4" fmla="*/ 0 w 8055433"/>
                <a:gd name="connsiteY4" fmla="*/ 0 h 400671"/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2619 w 8055433"/>
                <a:gd name="connsiteY2" fmla="*/ 29503 h 400671"/>
                <a:gd name="connsiteX3" fmla="*/ 8055433 w 8055433"/>
                <a:gd name="connsiteY3" fmla="*/ 400671 h 400671"/>
                <a:gd name="connsiteX4" fmla="*/ 0 w 8055433"/>
                <a:gd name="connsiteY4" fmla="*/ 400671 h 400671"/>
                <a:gd name="connsiteX5" fmla="*/ 0 w 8055433"/>
                <a:gd name="connsiteY5" fmla="*/ 0 h 400671"/>
                <a:gd name="connsiteX0" fmla="*/ 0 w 8908026"/>
                <a:gd name="connsiteY0" fmla="*/ 589929 h 990600"/>
                <a:gd name="connsiteX1" fmla="*/ 8055433 w 8908026"/>
                <a:gd name="connsiteY1" fmla="*/ 589929 h 990600"/>
                <a:gd name="connsiteX2" fmla="*/ 8908026 w 8908026"/>
                <a:gd name="connsiteY2" fmla="*/ 0 h 990600"/>
                <a:gd name="connsiteX3" fmla="*/ 8055433 w 8908026"/>
                <a:gd name="connsiteY3" fmla="*/ 990600 h 990600"/>
                <a:gd name="connsiteX4" fmla="*/ 0 w 8908026"/>
                <a:gd name="connsiteY4" fmla="*/ 990600 h 990600"/>
                <a:gd name="connsiteX5" fmla="*/ 0 w 8908026"/>
                <a:gd name="connsiteY5" fmla="*/ 589929 h 990600"/>
                <a:gd name="connsiteX0" fmla="*/ 0 w 8908026"/>
                <a:gd name="connsiteY0" fmla="*/ 619426 h 1020097"/>
                <a:gd name="connsiteX1" fmla="*/ 8055433 w 8908026"/>
                <a:gd name="connsiteY1" fmla="*/ 619426 h 1020097"/>
                <a:gd name="connsiteX2" fmla="*/ 8908026 w 8908026"/>
                <a:gd name="connsiteY2" fmla="*/ 29497 h 1020097"/>
                <a:gd name="connsiteX3" fmla="*/ 8908025 w 8908026"/>
                <a:gd name="connsiteY3" fmla="*/ 0 h 1020097"/>
                <a:gd name="connsiteX4" fmla="*/ 8055433 w 8908026"/>
                <a:gd name="connsiteY4" fmla="*/ 1020097 h 1020097"/>
                <a:gd name="connsiteX5" fmla="*/ 0 w 8908026"/>
                <a:gd name="connsiteY5" fmla="*/ 1020097 h 1020097"/>
                <a:gd name="connsiteX6" fmla="*/ 0 w 8908026"/>
                <a:gd name="connsiteY6" fmla="*/ 619426 h 1020097"/>
                <a:gd name="connsiteX0" fmla="*/ 0 w 9026012"/>
                <a:gd name="connsiteY0" fmla="*/ 590136 h 990807"/>
                <a:gd name="connsiteX1" fmla="*/ 8055433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728079 w 9026012"/>
                <a:gd name="connsiteY1" fmla="*/ 560639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728079 w 9026012"/>
                <a:gd name="connsiteY1" fmla="*/ 560639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639589 w 9026012"/>
                <a:gd name="connsiteY4" fmla="*/ 961310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39589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580594 w 9026012"/>
                <a:gd name="connsiteY1" fmla="*/ 560640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4456828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8967018"/>
                <a:gd name="connsiteY0" fmla="*/ 590136 h 990807"/>
                <a:gd name="connsiteX1" fmla="*/ 4456826 w 8967018"/>
                <a:gd name="connsiteY1" fmla="*/ 590137 h 990807"/>
                <a:gd name="connsiteX2" fmla="*/ 8908026 w 8967018"/>
                <a:gd name="connsiteY2" fmla="*/ 207 h 990807"/>
                <a:gd name="connsiteX3" fmla="*/ 8967018 w 8967018"/>
                <a:gd name="connsiteY3" fmla="*/ 324671 h 990807"/>
                <a:gd name="connsiteX4" fmla="*/ 4456828 w 8967018"/>
                <a:gd name="connsiteY4" fmla="*/ 990807 h 990807"/>
                <a:gd name="connsiteX5" fmla="*/ 0 w 8967018"/>
                <a:gd name="connsiteY5" fmla="*/ 990807 h 990807"/>
                <a:gd name="connsiteX6" fmla="*/ 0 w 8967018"/>
                <a:gd name="connsiteY6" fmla="*/ 590136 h 990807"/>
                <a:gd name="connsiteX0" fmla="*/ 0 w 8967018"/>
                <a:gd name="connsiteY0" fmla="*/ 678584 h 1079255"/>
                <a:gd name="connsiteX1" fmla="*/ 4456826 w 8967018"/>
                <a:gd name="connsiteY1" fmla="*/ 678585 h 1079255"/>
                <a:gd name="connsiteX2" fmla="*/ 6813755 w 8967018"/>
                <a:gd name="connsiteY2" fmla="*/ 165 h 1079255"/>
                <a:gd name="connsiteX3" fmla="*/ 8967018 w 8967018"/>
                <a:gd name="connsiteY3" fmla="*/ 413119 h 1079255"/>
                <a:gd name="connsiteX4" fmla="*/ 4456828 w 8967018"/>
                <a:gd name="connsiteY4" fmla="*/ 1079255 h 1079255"/>
                <a:gd name="connsiteX5" fmla="*/ 0 w 8967018"/>
                <a:gd name="connsiteY5" fmla="*/ 1079255 h 1079255"/>
                <a:gd name="connsiteX6" fmla="*/ 0 w 8967018"/>
                <a:gd name="connsiteY6" fmla="*/ 678584 h 1079255"/>
                <a:gd name="connsiteX0" fmla="*/ 0 w 6961237"/>
                <a:gd name="connsiteY0" fmla="*/ 678595 h 1079266"/>
                <a:gd name="connsiteX1" fmla="*/ 4456826 w 6961237"/>
                <a:gd name="connsiteY1" fmla="*/ 678596 h 1079266"/>
                <a:gd name="connsiteX2" fmla="*/ 6813755 w 6961237"/>
                <a:gd name="connsiteY2" fmla="*/ 176 h 1079266"/>
                <a:gd name="connsiteX3" fmla="*/ 6961237 w 6961237"/>
                <a:gd name="connsiteY3" fmla="*/ 383633 h 1079266"/>
                <a:gd name="connsiteX4" fmla="*/ 4456828 w 6961237"/>
                <a:gd name="connsiteY4" fmla="*/ 1079266 h 1079266"/>
                <a:gd name="connsiteX5" fmla="*/ 0 w 6961237"/>
                <a:gd name="connsiteY5" fmla="*/ 1079266 h 1079266"/>
                <a:gd name="connsiteX6" fmla="*/ 0 w 6961237"/>
                <a:gd name="connsiteY6" fmla="*/ 678595 h 10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1237" h="1079266">
                  <a:moveTo>
                    <a:pt x="0" y="678595"/>
                  </a:moveTo>
                  <a:lnTo>
                    <a:pt x="4456826" y="678596"/>
                  </a:lnTo>
                  <a:lnTo>
                    <a:pt x="6813755" y="176"/>
                  </a:lnTo>
                  <a:cubicBezTo>
                    <a:pt x="6813755" y="-9656"/>
                    <a:pt x="6961237" y="393465"/>
                    <a:pt x="6961237" y="383633"/>
                  </a:cubicBezTo>
                  <a:lnTo>
                    <a:pt x="4456828" y="1079266"/>
                  </a:lnTo>
                  <a:lnTo>
                    <a:pt x="0" y="1079266"/>
                  </a:lnTo>
                  <a:lnTo>
                    <a:pt x="0" y="6785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entagon 67"/>
            <p:cNvSpPr/>
            <p:nvPr/>
          </p:nvSpPr>
          <p:spPr>
            <a:xfrm rot="10800000">
              <a:off x="4517595" y="1141495"/>
              <a:ext cx="4626405" cy="4621262"/>
            </a:xfrm>
            <a:custGeom>
              <a:avLst/>
              <a:gdLst>
                <a:gd name="connsiteX0" fmla="*/ 0 w 5137681"/>
                <a:gd name="connsiteY0" fmla="*/ 0 h 4186987"/>
                <a:gd name="connsiteX1" fmla="*/ 2053714 w 5137681"/>
                <a:gd name="connsiteY1" fmla="*/ 0 h 4186987"/>
                <a:gd name="connsiteX2" fmla="*/ 5137681 w 5137681"/>
                <a:gd name="connsiteY2" fmla="*/ 2093494 h 4186987"/>
                <a:gd name="connsiteX3" fmla="*/ 205371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2053714 w 5137681"/>
                <a:gd name="connsiteY1" fmla="*/ 0 h 4186987"/>
                <a:gd name="connsiteX2" fmla="*/ 5137681 w 5137681"/>
                <a:gd name="connsiteY2" fmla="*/ 2093494 h 4186987"/>
                <a:gd name="connsiteX3" fmla="*/ 305660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086101 w 5137681"/>
                <a:gd name="connsiteY1" fmla="*/ 88491 h 4186987"/>
                <a:gd name="connsiteX2" fmla="*/ 5137681 w 5137681"/>
                <a:gd name="connsiteY2" fmla="*/ 2093494 h 4186987"/>
                <a:gd name="connsiteX3" fmla="*/ 305660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086101 w 5137681"/>
                <a:gd name="connsiteY1" fmla="*/ 88491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174591 w 5137681"/>
                <a:gd name="connsiteY1" fmla="*/ 29498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174591 w 5137681"/>
                <a:gd name="connsiteY1" fmla="*/ 29498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1569665 w 5137681"/>
                <a:gd name="connsiteY4" fmla="*/ 4186987 h 4186987"/>
                <a:gd name="connsiteX5" fmla="*/ 0 w 5137681"/>
                <a:gd name="connsiteY5" fmla="*/ 0 h 4186987"/>
                <a:gd name="connsiteX0" fmla="*/ 0 w 3568016"/>
                <a:gd name="connsiteY0" fmla="*/ 0 h 4160431"/>
                <a:gd name="connsiteX1" fmla="*/ 1604926 w 3568016"/>
                <a:gd name="connsiteY1" fmla="*/ 2942 h 4160431"/>
                <a:gd name="connsiteX2" fmla="*/ 3568016 w 3568016"/>
                <a:gd name="connsiteY2" fmla="*/ 2066938 h 4160431"/>
                <a:gd name="connsiteX3" fmla="*/ 1752410 w 3568016"/>
                <a:gd name="connsiteY3" fmla="*/ 4160431 h 4160431"/>
                <a:gd name="connsiteX4" fmla="*/ 0 w 3568016"/>
                <a:gd name="connsiteY4" fmla="*/ 4160431 h 4160431"/>
                <a:gd name="connsiteX5" fmla="*/ 0 w 3568016"/>
                <a:gd name="connsiteY5" fmla="*/ 0 h 416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8016" h="4160431">
                  <a:moveTo>
                    <a:pt x="0" y="0"/>
                  </a:moveTo>
                  <a:lnTo>
                    <a:pt x="1604926" y="2942"/>
                  </a:lnTo>
                  <a:lnTo>
                    <a:pt x="3568016" y="2066938"/>
                  </a:lnTo>
                  <a:lnTo>
                    <a:pt x="1752410" y="4160431"/>
                  </a:lnTo>
                  <a:lnTo>
                    <a:pt x="0" y="4160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7504" y="980728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Opravuje </a:t>
            </a:r>
            <a:r>
              <a:rPr lang="cs-CZ" dirty="0"/>
              <a:t>väčšie jednoreťazcové poškodenia </a:t>
            </a:r>
            <a:r>
              <a:rPr lang="cs-CZ" dirty="0" smtClean="0"/>
              <a:t>(pyrimidínové diméry, </a:t>
            </a:r>
            <a:r>
              <a:rPr lang="cs-CZ" dirty="0"/>
              <a:t>6,4 </a:t>
            </a:r>
            <a:r>
              <a:rPr lang="cs-CZ" dirty="0" smtClean="0"/>
              <a:t>fotoprodukty, crosslinky)</a:t>
            </a:r>
            <a:endParaRPr lang="cs-CZ" dirty="0"/>
          </a:p>
          <a:p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989995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A, globálna </a:t>
            </a:r>
            <a:r>
              <a:rPr lang="cs-CZ" dirty="0"/>
              <a:t>genomická (GG-NER) </a:t>
            </a:r>
          </a:p>
          <a:p>
            <a:r>
              <a:rPr lang="cs-CZ" dirty="0" smtClean="0"/>
              <a:t>B, Transkripčne-spriahnutá </a:t>
            </a:r>
            <a:r>
              <a:rPr lang="cs-CZ" dirty="0"/>
              <a:t>(TC-NER). </a:t>
            </a:r>
            <a:endParaRPr lang="cs-CZ" dirty="0" smtClean="0"/>
          </a:p>
          <a:p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Rozpoznanie poškodenia GG ≠ TC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TFIIH  rozpletie DNA (helikáza).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Rad2 </a:t>
            </a:r>
            <a:r>
              <a:rPr lang="cs-CZ" dirty="0"/>
              <a:t>(XPG) </a:t>
            </a:r>
            <a:r>
              <a:rPr lang="cs-CZ" dirty="0" smtClean="0"/>
              <a:t>štiepi </a:t>
            </a:r>
            <a:r>
              <a:rPr lang="cs-CZ" dirty="0"/>
              <a:t>DNA na 3´ konci </a:t>
            </a:r>
            <a:r>
              <a:rPr lang="cs-CZ" dirty="0" smtClean="0"/>
              <a:t>poškodenia, </a:t>
            </a:r>
            <a:r>
              <a:rPr lang="cs-CZ" dirty="0"/>
              <a:t>5´ koniec </a:t>
            </a:r>
            <a:r>
              <a:rPr lang="cs-CZ" dirty="0" smtClean="0"/>
              <a:t>rozštiepi </a:t>
            </a:r>
            <a:r>
              <a:rPr lang="cs-CZ" dirty="0"/>
              <a:t>Rad1-Rad10 (XPF-ERCC1) </a:t>
            </a:r>
            <a:r>
              <a:rPr lang="cs-CZ" dirty="0" smtClean="0"/>
              <a:t>komplex (endonukleázy). → Dvojité </a:t>
            </a:r>
            <a:r>
              <a:rPr lang="cs-CZ" dirty="0"/>
              <a:t>štiepenie </a:t>
            </a:r>
            <a:r>
              <a:rPr lang="cs-CZ" dirty="0" smtClean="0"/>
              <a:t>uvoĺní krátky </a:t>
            </a:r>
            <a:r>
              <a:rPr lang="cs-CZ" dirty="0" smtClean="0"/>
              <a:t>jednovláknový úsek </a:t>
            </a:r>
            <a:r>
              <a:rPr lang="cs-CZ" dirty="0"/>
              <a:t>(25-30 nt) DNA na ktorom sa poškodenie nachádza.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DNA polymeráza (δ </a:t>
            </a:r>
            <a:r>
              <a:rPr lang="cs-CZ" dirty="0"/>
              <a:t>alebo </a:t>
            </a:r>
            <a:r>
              <a:rPr lang="cs-CZ" dirty="0" smtClean="0"/>
              <a:t>ε) dosyntetizuje </a:t>
            </a:r>
            <a:r>
              <a:rPr lang="cs-CZ" dirty="0"/>
              <a:t>chýbajúcu sekvenciu. 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DNA </a:t>
            </a:r>
            <a:r>
              <a:rPr lang="cs-CZ" dirty="0"/>
              <a:t>ligáza Cdc9 (Ligase-I) spojí </a:t>
            </a:r>
            <a:r>
              <a:rPr lang="cs-CZ" dirty="0" smtClean="0"/>
              <a:t>DNA.</a:t>
            </a:r>
            <a:endParaRPr lang="cs-CZ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3679" flipV="1">
            <a:off x="2575845" y="4427738"/>
            <a:ext cx="256523" cy="29500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4062" flipV="1">
            <a:off x="1322644" y="4461648"/>
            <a:ext cx="256523" cy="29500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16961" y="3946768"/>
            <a:ext cx="238539" cy="2743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06" y="5983708"/>
            <a:ext cx="40806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>
            <a:normAutofit/>
          </a:bodyPr>
          <a:lstStyle/>
          <a:p>
            <a:r>
              <a:rPr lang="sk-SK" dirty="0" smtClean="0"/>
              <a:t>Oprava chybného zaradenia báz</a:t>
            </a:r>
            <a:br>
              <a:rPr lang="sk-SK" dirty="0" smtClean="0"/>
            </a:br>
            <a:r>
              <a:rPr lang="sk-SK" sz="2000" dirty="0" smtClean="0"/>
              <a:t>Mismatch repair (MMR)</a:t>
            </a:r>
            <a:endParaRPr lang="cs-CZ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55365"/>
            <a:ext cx="424973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2177" flipV="1">
            <a:off x="1200250" y="2998546"/>
            <a:ext cx="323249" cy="371737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987693" y="5351444"/>
            <a:ext cx="487963" cy="387731"/>
            <a:chOff x="0" y="76200"/>
            <a:chExt cx="8055433" cy="6400800"/>
          </a:xfrm>
        </p:grpSpPr>
        <p:sp>
          <p:nvSpPr>
            <p:cNvPr id="7" name="Oval 6"/>
            <p:cNvSpPr/>
            <p:nvPr/>
          </p:nvSpPr>
          <p:spPr>
            <a:xfrm>
              <a:off x="77245" y="76200"/>
              <a:ext cx="7618955" cy="6400800"/>
            </a:xfrm>
            <a:prstGeom prst="ellipse">
              <a:avLst/>
            </a:prstGeom>
            <a:solidFill>
              <a:srgbClr val="FFE28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1034844"/>
              <a:ext cx="8055433" cy="4756356"/>
              <a:chOff x="0" y="806244"/>
              <a:chExt cx="9144000" cy="5427408"/>
            </a:xfrm>
          </p:grpSpPr>
          <p:sp>
            <p:nvSpPr>
              <p:cNvPr id="9" name="Pentagon 8"/>
              <p:cNvSpPr/>
              <p:nvPr/>
            </p:nvSpPr>
            <p:spPr>
              <a:xfrm rot="16200000">
                <a:off x="-156086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Stored Data 9"/>
              <p:cNvSpPr/>
              <p:nvPr/>
            </p:nvSpPr>
            <p:spPr>
              <a:xfrm rot="16200000">
                <a:off x="1620635" y="4191000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Delay 8"/>
              <p:cNvSpPr/>
              <p:nvPr/>
            </p:nvSpPr>
            <p:spPr>
              <a:xfrm rot="16200000" flipV="1">
                <a:off x="3317469" y="41910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entagon 11"/>
              <p:cNvSpPr/>
              <p:nvPr/>
            </p:nvSpPr>
            <p:spPr>
              <a:xfrm rot="16200000">
                <a:off x="4934415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Notched Right Arrow 4"/>
              <p:cNvSpPr/>
              <p:nvPr/>
            </p:nvSpPr>
            <p:spPr>
              <a:xfrm rot="5400000" flipV="1">
                <a:off x="6711135" y="4191000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5776452"/>
                <a:ext cx="9144000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30904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853326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0" y="806244"/>
                <a:ext cx="1524001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7761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32189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6618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41047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95475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49904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4332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58761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13190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67618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22047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76475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Notched Right Arrow 4"/>
              <p:cNvSpPr/>
              <p:nvPr/>
            </p:nvSpPr>
            <p:spPr>
              <a:xfrm rot="16200000">
                <a:off x="-81734" y="1981198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Delay 8"/>
              <p:cNvSpPr/>
              <p:nvPr/>
            </p:nvSpPr>
            <p:spPr>
              <a:xfrm rot="5400000">
                <a:off x="1600197" y="19812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Stored Data 9"/>
              <p:cNvSpPr/>
              <p:nvPr/>
            </p:nvSpPr>
            <p:spPr>
              <a:xfrm rot="5400000" flipV="1">
                <a:off x="3317469" y="1949245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46" y="5178277"/>
            <a:ext cx="552982" cy="371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796044" y="4521667"/>
            <a:ext cx="323249" cy="371737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267744" y="6021288"/>
            <a:ext cx="1656184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Box 35"/>
          <p:cNvSpPr txBox="1"/>
          <p:nvPr/>
        </p:nvSpPr>
        <p:spPr>
          <a:xfrm>
            <a:off x="251520" y="64533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Upravené z </a:t>
            </a:r>
            <a:r>
              <a:rPr lang="en-US" sz="1400" dirty="0"/>
              <a:t>Martin &amp; </a:t>
            </a:r>
            <a:r>
              <a:rPr lang="en-US" sz="1400" dirty="0" err="1" smtClean="0"/>
              <a:t>Scharff</a:t>
            </a:r>
            <a:r>
              <a:rPr lang="sk-SK" sz="1400" dirty="0" smtClean="0"/>
              <a:t>, </a:t>
            </a:r>
            <a:r>
              <a:rPr lang="en-US" sz="1400" i="1" dirty="0" smtClean="0"/>
              <a:t>Nat</a:t>
            </a:r>
            <a:r>
              <a:rPr lang="sk-SK" sz="1400" i="1" dirty="0" smtClean="0"/>
              <a:t>.</a:t>
            </a:r>
            <a:r>
              <a:rPr lang="en-US" sz="1400" i="1" dirty="0" smtClean="0"/>
              <a:t> Rev</a:t>
            </a:r>
            <a:r>
              <a:rPr lang="sk-SK" sz="1400" i="1" dirty="0" smtClean="0"/>
              <a:t>. </a:t>
            </a:r>
            <a:r>
              <a:rPr lang="en-US" sz="1400" i="1" dirty="0" err="1" smtClean="0"/>
              <a:t>Imm</a:t>
            </a:r>
            <a:r>
              <a:rPr lang="sk-SK" sz="1400" i="1" dirty="0" smtClean="0"/>
              <a:t>.,</a:t>
            </a:r>
            <a:r>
              <a:rPr lang="en-US" sz="1400" dirty="0" smtClean="0"/>
              <a:t> 2002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20080" y="1259468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Opravuje nesprávne zaradené </a:t>
            </a:r>
            <a:r>
              <a:rPr lang="sk-SK" dirty="0" smtClean="0"/>
              <a:t>bázy </a:t>
            </a:r>
            <a:r>
              <a:rPr lang="sk-SK" dirty="0"/>
              <a:t>pri </a:t>
            </a:r>
            <a:r>
              <a:rPr lang="sk-SK" dirty="0" smtClean="0"/>
              <a:t>chybách </a:t>
            </a:r>
            <a:r>
              <a:rPr lang="sk-SK" dirty="0"/>
              <a:t>DNA replikácie a rekombinácie. </a:t>
            </a:r>
            <a:endParaRPr lang="cs-CZ" dirty="0"/>
          </a:p>
        </p:txBody>
      </p:sp>
      <p:sp>
        <p:nvSpPr>
          <p:cNvPr id="38" name="TextBox 37"/>
          <p:cNvSpPr txBox="1"/>
          <p:nvPr/>
        </p:nvSpPr>
        <p:spPr>
          <a:xfrm>
            <a:off x="4499992" y="1988840"/>
            <a:ext cx="4392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R</a:t>
            </a:r>
            <a:r>
              <a:rPr lang="sk-SK" dirty="0" smtClean="0"/>
              <a:t>ozoznáva </a:t>
            </a:r>
            <a:r>
              <a:rPr lang="sk-SK" dirty="0"/>
              <a:t>pôvodné a novo nasyntetyzované vlákno DNA a špecificky opravuje chyby v dcérskom </a:t>
            </a:r>
            <a:r>
              <a:rPr lang="sk-SK" dirty="0" smtClean="0"/>
              <a:t>vlákne.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MutS </a:t>
            </a:r>
            <a:r>
              <a:rPr lang="sk-SK" dirty="0"/>
              <a:t>homológy (Msh2/Msh3, Msh2/Msh6) rozoznávajú nesprávne zaradené bázy a ohýbajú DNA </a:t>
            </a:r>
            <a:r>
              <a:rPr lang="sk-SK" dirty="0" smtClean="0"/>
              <a:t> v mieste </a:t>
            </a:r>
            <a:r>
              <a:rPr lang="sk-SK" dirty="0"/>
              <a:t>poškodenia. 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MutL </a:t>
            </a:r>
            <a:r>
              <a:rPr lang="sk-SK" dirty="0"/>
              <a:t>homológy (</a:t>
            </a:r>
            <a:r>
              <a:rPr lang="sk-SK" dirty="0" smtClean="0"/>
              <a:t>Mlh1/Pms2) </a:t>
            </a:r>
            <a:r>
              <a:rPr lang="sk-SK" dirty="0"/>
              <a:t>sa viažu na MutS h. </a:t>
            </a:r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a štiepia dcérske vlákno </a:t>
            </a:r>
            <a:r>
              <a:rPr lang="sk-SK" dirty="0"/>
              <a:t>(endonukleáza</a:t>
            </a:r>
            <a:r>
              <a:rPr lang="sk-SK" dirty="0" smtClean="0"/>
              <a:t>). 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>
                <a:solidFill>
                  <a:schemeClr val="bg1">
                    <a:lumMod val="75000"/>
                  </a:schemeClr>
                </a:solidFill>
              </a:rPr>
              <a:t>DNA helikáza rozpletie </a:t>
            </a:r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vlákna</a:t>
            </a:r>
            <a:r>
              <a:rPr lang="sk-SK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Exonukleáza (Exo1, </a:t>
            </a:r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... </a:t>
            </a:r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?</a:t>
            </a:r>
            <a:r>
              <a:rPr lang="sk-SK" dirty="0" smtClean="0"/>
              <a:t>) rozštiepi </a:t>
            </a:r>
            <a:r>
              <a:rPr lang="sk-SK" dirty="0"/>
              <a:t>dcérske vlákno. 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Vyštiepená </a:t>
            </a:r>
            <a:r>
              <a:rPr lang="sk-SK" dirty="0"/>
              <a:t>DNA je znovu nasyntetizovaná DNA polymerázou a pripojená DNA ligázou.</a:t>
            </a:r>
            <a:endParaRPr lang="cs-CZ" dirty="0"/>
          </a:p>
          <a:p>
            <a:endParaRPr lang="cs-CZ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2177" flipV="1">
            <a:off x="4164117" y="4651417"/>
            <a:ext cx="323249" cy="371737"/>
          </a:xfrm>
          <a:prstGeom prst="rect">
            <a:avLst/>
          </a:prstGeom>
        </p:spPr>
      </p:pic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145981" y="5077124"/>
            <a:ext cx="410794" cy="274320"/>
            <a:chOff x="0" y="353785"/>
            <a:chExt cx="9144000" cy="6106185"/>
          </a:xfrm>
        </p:grpSpPr>
        <p:sp>
          <p:nvSpPr>
            <p:cNvPr id="41" name="Pentagon 40"/>
            <p:cNvSpPr/>
            <p:nvPr/>
          </p:nvSpPr>
          <p:spPr>
            <a:xfrm rot="16200000">
              <a:off x="-131886" y="3928994"/>
              <a:ext cx="2143375" cy="805543"/>
            </a:xfrm>
            <a:prstGeom prst="homePlate">
              <a:avLst>
                <a:gd name="adj" fmla="val 7365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Stored Data 9"/>
            <p:cNvSpPr/>
            <p:nvPr/>
          </p:nvSpPr>
          <p:spPr>
            <a:xfrm rot="16200000">
              <a:off x="1432954" y="3999004"/>
              <a:ext cx="2003356" cy="805543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0 w 8333"/>
                <a:gd name="connsiteY0" fmla="*/ 0 h 10000"/>
                <a:gd name="connsiteX1" fmla="*/ 8333 w 8333"/>
                <a:gd name="connsiteY1" fmla="*/ 0 h 10000"/>
                <a:gd name="connsiteX2" fmla="*/ 6666 w 8333"/>
                <a:gd name="connsiteY2" fmla="*/ 5000 h 10000"/>
                <a:gd name="connsiteX3" fmla="*/ 8333 w 8333"/>
                <a:gd name="connsiteY3" fmla="*/ 10000 h 10000"/>
                <a:gd name="connsiteX4" fmla="*/ 0 w 8333"/>
                <a:gd name="connsiteY4" fmla="*/ 10000 h 10000"/>
                <a:gd name="connsiteX5" fmla="*/ 0 w 8333"/>
                <a:gd name="connsiteY5" fmla="*/ 0 h 10000"/>
                <a:gd name="connsiteX0" fmla="*/ 1519 w 11519"/>
                <a:gd name="connsiteY0" fmla="*/ 0 h 10000"/>
                <a:gd name="connsiteX1" fmla="*/ 11519 w 11519"/>
                <a:gd name="connsiteY1" fmla="*/ 0 h 10000"/>
                <a:gd name="connsiteX2" fmla="*/ 9519 w 11519"/>
                <a:gd name="connsiteY2" fmla="*/ 5000 h 10000"/>
                <a:gd name="connsiteX3" fmla="*/ 11519 w 11519"/>
                <a:gd name="connsiteY3" fmla="*/ 10000 h 10000"/>
                <a:gd name="connsiteX4" fmla="*/ 1519 w 11519"/>
                <a:gd name="connsiteY4" fmla="*/ 10000 h 10000"/>
                <a:gd name="connsiteX5" fmla="*/ 1519 w 11519"/>
                <a:gd name="connsiteY5" fmla="*/ 0 h 10000"/>
                <a:gd name="connsiteX0" fmla="*/ 741 w 10741"/>
                <a:gd name="connsiteY0" fmla="*/ 0 h 10000"/>
                <a:gd name="connsiteX1" fmla="*/ 10741 w 10741"/>
                <a:gd name="connsiteY1" fmla="*/ 0 h 10000"/>
                <a:gd name="connsiteX2" fmla="*/ 8741 w 10741"/>
                <a:gd name="connsiteY2" fmla="*/ 5000 h 10000"/>
                <a:gd name="connsiteX3" fmla="*/ 10741 w 10741"/>
                <a:gd name="connsiteY3" fmla="*/ 10000 h 10000"/>
                <a:gd name="connsiteX4" fmla="*/ 741 w 10741"/>
                <a:gd name="connsiteY4" fmla="*/ 10000 h 10000"/>
                <a:gd name="connsiteX5" fmla="*/ 741 w 10741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43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8895" y="0"/>
                    <a:pt x="8430" y="2239"/>
                    <a:pt x="8430" y="5000"/>
                  </a:cubicBezTo>
                  <a:cubicBezTo>
                    <a:pt x="8430" y="7761"/>
                    <a:pt x="8895" y="10000"/>
                    <a:pt x="10000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Delay 8"/>
            <p:cNvSpPr/>
            <p:nvPr/>
          </p:nvSpPr>
          <p:spPr>
            <a:xfrm rot="16200000" flipV="1">
              <a:off x="2927785" y="3999004"/>
              <a:ext cx="2003356" cy="805543"/>
            </a:xfrm>
            <a:custGeom>
              <a:avLst/>
              <a:gdLst>
                <a:gd name="connsiteX0" fmla="*/ 0 w 761998"/>
                <a:gd name="connsiteY0" fmla="*/ 0 h 914400"/>
                <a:gd name="connsiteX1" fmla="*/ 380999 w 761998"/>
                <a:gd name="connsiteY1" fmla="*/ 0 h 914400"/>
                <a:gd name="connsiteX2" fmla="*/ 761998 w 761998"/>
                <a:gd name="connsiteY2" fmla="*/ 457200 h 914400"/>
                <a:gd name="connsiteX3" fmla="*/ 380999 w 761998"/>
                <a:gd name="connsiteY3" fmla="*/ 914400 h 914400"/>
                <a:gd name="connsiteX4" fmla="*/ 0 w 761998"/>
                <a:gd name="connsiteY4" fmla="*/ 914400 h 914400"/>
                <a:gd name="connsiteX5" fmla="*/ 0 w 761998"/>
                <a:gd name="connsiteY5" fmla="*/ 0 h 914400"/>
                <a:gd name="connsiteX0" fmla="*/ 1474839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1474839 w 2236837"/>
                <a:gd name="connsiteY5" fmla="*/ 0 h 943897"/>
                <a:gd name="connsiteX0" fmla="*/ 0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0 w 2236837"/>
                <a:gd name="connsiteY5" fmla="*/ 0 h 943897"/>
                <a:gd name="connsiteX0" fmla="*/ 0 w 2381149"/>
                <a:gd name="connsiteY0" fmla="*/ 0 h 943897"/>
                <a:gd name="connsiteX1" fmla="*/ 1855838 w 2381149"/>
                <a:gd name="connsiteY1" fmla="*/ 0 h 943897"/>
                <a:gd name="connsiteX2" fmla="*/ 2381149 w 2381149"/>
                <a:gd name="connsiteY2" fmla="*/ 457200 h 943897"/>
                <a:gd name="connsiteX3" fmla="*/ 1855838 w 2381149"/>
                <a:gd name="connsiteY3" fmla="*/ 914400 h 943897"/>
                <a:gd name="connsiteX4" fmla="*/ 0 w 2381149"/>
                <a:gd name="connsiteY4" fmla="*/ 943897 h 943897"/>
                <a:gd name="connsiteX5" fmla="*/ 0 w 2381149"/>
                <a:gd name="connsiteY5" fmla="*/ 0 h 943897"/>
                <a:gd name="connsiteX0" fmla="*/ 0 w 2258251"/>
                <a:gd name="connsiteY0" fmla="*/ 0 h 943897"/>
                <a:gd name="connsiteX1" fmla="*/ 1855838 w 2258251"/>
                <a:gd name="connsiteY1" fmla="*/ 0 h 943897"/>
                <a:gd name="connsiteX2" fmla="*/ 2258251 w 2258251"/>
                <a:gd name="connsiteY2" fmla="*/ 457200 h 943897"/>
                <a:gd name="connsiteX3" fmla="*/ 1855838 w 2258251"/>
                <a:gd name="connsiteY3" fmla="*/ 914400 h 943897"/>
                <a:gd name="connsiteX4" fmla="*/ 0 w 2258251"/>
                <a:gd name="connsiteY4" fmla="*/ 943897 h 943897"/>
                <a:gd name="connsiteX5" fmla="*/ 0 w 2258251"/>
                <a:gd name="connsiteY5" fmla="*/ 0 h 9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51" h="943897">
                  <a:moveTo>
                    <a:pt x="0" y="0"/>
                  </a:moveTo>
                  <a:lnTo>
                    <a:pt x="1855838" y="0"/>
                  </a:lnTo>
                  <a:cubicBezTo>
                    <a:pt x="2066258" y="0"/>
                    <a:pt x="2258251" y="204695"/>
                    <a:pt x="2258251" y="457200"/>
                  </a:cubicBezTo>
                  <a:cubicBezTo>
                    <a:pt x="2258251" y="709705"/>
                    <a:pt x="2066258" y="914400"/>
                    <a:pt x="1855838" y="914400"/>
                  </a:cubicBez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Notched Right Arrow 4"/>
            <p:cNvSpPr/>
            <p:nvPr/>
          </p:nvSpPr>
          <p:spPr>
            <a:xfrm rot="16200000">
              <a:off x="-66753" y="2062425"/>
              <a:ext cx="2003356" cy="805543"/>
            </a:xfrm>
            <a:custGeom>
              <a:avLst/>
              <a:gdLst>
                <a:gd name="connsiteX0" fmla="*/ 0 w 3429000"/>
                <a:gd name="connsiteY0" fmla="*/ 299266 h 1905000"/>
                <a:gd name="connsiteX1" fmla="*/ 2388013 w 3429000"/>
                <a:gd name="connsiteY1" fmla="*/ 299266 h 1905000"/>
                <a:gd name="connsiteX2" fmla="*/ 2388013 w 3429000"/>
                <a:gd name="connsiteY2" fmla="*/ 0 h 1905000"/>
                <a:gd name="connsiteX3" fmla="*/ 3429000 w 3429000"/>
                <a:gd name="connsiteY3" fmla="*/ 952500 h 1905000"/>
                <a:gd name="connsiteX4" fmla="*/ 2388013 w 3429000"/>
                <a:gd name="connsiteY4" fmla="*/ 1905000 h 1905000"/>
                <a:gd name="connsiteX5" fmla="*/ 2388013 w 3429000"/>
                <a:gd name="connsiteY5" fmla="*/ 1605734 h 1905000"/>
                <a:gd name="connsiteX6" fmla="*/ 0 w 3429000"/>
                <a:gd name="connsiteY6" fmla="*/ 1605734 h 1905000"/>
                <a:gd name="connsiteX7" fmla="*/ 713919 w 3429000"/>
                <a:gd name="connsiteY7" fmla="*/ 952500 h 1905000"/>
                <a:gd name="connsiteX8" fmla="*/ 0 w 3429000"/>
                <a:gd name="connsiteY8" fmla="*/ 299266 h 1905000"/>
                <a:gd name="connsiteX0" fmla="*/ 0 w 3429000"/>
                <a:gd name="connsiteY0" fmla="*/ 0 h 1605734"/>
                <a:gd name="connsiteX1" fmla="*/ 2388013 w 3429000"/>
                <a:gd name="connsiteY1" fmla="*/ 0 h 1605734"/>
                <a:gd name="connsiteX2" fmla="*/ 3429000 w 3429000"/>
                <a:gd name="connsiteY2" fmla="*/ 653234 h 1605734"/>
                <a:gd name="connsiteX3" fmla="*/ 2388013 w 3429000"/>
                <a:gd name="connsiteY3" fmla="*/ 1605734 h 1605734"/>
                <a:gd name="connsiteX4" fmla="*/ 2388013 w 3429000"/>
                <a:gd name="connsiteY4" fmla="*/ 1306468 h 1605734"/>
                <a:gd name="connsiteX5" fmla="*/ 0 w 3429000"/>
                <a:gd name="connsiteY5" fmla="*/ 1306468 h 1605734"/>
                <a:gd name="connsiteX6" fmla="*/ 713919 w 3429000"/>
                <a:gd name="connsiteY6" fmla="*/ 653234 h 1605734"/>
                <a:gd name="connsiteX7" fmla="*/ 0 w 3429000"/>
                <a:gd name="connsiteY7" fmla="*/ 0 h 1605734"/>
                <a:gd name="connsiteX0" fmla="*/ 0 w 2388013"/>
                <a:gd name="connsiteY0" fmla="*/ 0 h 1605734"/>
                <a:gd name="connsiteX1" fmla="*/ 2388013 w 2388013"/>
                <a:gd name="connsiteY1" fmla="*/ 0 h 1605734"/>
                <a:gd name="connsiteX2" fmla="*/ 2388013 w 2388013"/>
                <a:gd name="connsiteY2" fmla="*/ 1605734 h 1605734"/>
                <a:gd name="connsiteX3" fmla="*/ 2388013 w 2388013"/>
                <a:gd name="connsiteY3" fmla="*/ 1306468 h 1605734"/>
                <a:gd name="connsiteX4" fmla="*/ 0 w 2388013"/>
                <a:gd name="connsiteY4" fmla="*/ 1306468 h 1605734"/>
                <a:gd name="connsiteX5" fmla="*/ 713919 w 2388013"/>
                <a:gd name="connsiteY5" fmla="*/ 653234 h 1605734"/>
                <a:gd name="connsiteX6" fmla="*/ 0 w 2388013"/>
                <a:gd name="connsiteY6" fmla="*/ 0 h 1605734"/>
                <a:gd name="connsiteX0" fmla="*/ 0 w 2388013"/>
                <a:gd name="connsiteY0" fmla="*/ 0 h 1306468"/>
                <a:gd name="connsiteX1" fmla="*/ 2388013 w 2388013"/>
                <a:gd name="connsiteY1" fmla="*/ 0 h 1306468"/>
                <a:gd name="connsiteX2" fmla="*/ 2388013 w 2388013"/>
                <a:gd name="connsiteY2" fmla="*/ 1306468 h 1306468"/>
                <a:gd name="connsiteX3" fmla="*/ 0 w 2388013"/>
                <a:gd name="connsiteY3" fmla="*/ 1306468 h 1306468"/>
                <a:gd name="connsiteX4" fmla="*/ 713919 w 2388013"/>
                <a:gd name="connsiteY4" fmla="*/ 653234 h 1306468"/>
                <a:gd name="connsiteX5" fmla="*/ 0 w 2388013"/>
                <a:gd name="connsiteY5" fmla="*/ 0 h 130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8013" h="1306468">
                  <a:moveTo>
                    <a:pt x="0" y="0"/>
                  </a:moveTo>
                  <a:lnTo>
                    <a:pt x="2388013" y="0"/>
                  </a:lnTo>
                  <a:lnTo>
                    <a:pt x="2388013" y="1306468"/>
                  </a:lnTo>
                  <a:lnTo>
                    <a:pt x="0" y="1306468"/>
                  </a:lnTo>
                  <a:lnTo>
                    <a:pt x="713919" y="653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Delay 8"/>
            <p:cNvSpPr/>
            <p:nvPr/>
          </p:nvSpPr>
          <p:spPr>
            <a:xfrm rot="5400000">
              <a:off x="1414949" y="2062426"/>
              <a:ext cx="2003356" cy="805543"/>
            </a:xfrm>
            <a:custGeom>
              <a:avLst/>
              <a:gdLst>
                <a:gd name="connsiteX0" fmla="*/ 0 w 761998"/>
                <a:gd name="connsiteY0" fmla="*/ 0 h 914400"/>
                <a:gd name="connsiteX1" fmla="*/ 380999 w 761998"/>
                <a:gd name="connsiteY1" fmla="*/ 0 h 914400"/>
                <a:gd name="connsiteX2" fmla="*/ 761998 w 761998"/>
                <a:gd name="connsiteY2" fmla="*/ 457200 h 914400"/>
                <a:gd name="connsiteX3" fmla="*/ 380999 w 761998"/>
                <a:gd name="connsiteY3" fmla="*/ 914400 h 914400"/>
                <a:gd name="connsiteX4" fmla="*/ 0 w 761998"/>
                <a:gd name="connsiteY4" fmla="*/ 914400 h 914400"/>
                <a:gd name="connsiteX5" fmla="*/ 0 w 761998"/>
                <a:gd name="connsiteY5" fmla="*/ 0 h 914400"/>
                <a:gd name="connsiteX0" fmla="*/ 1474839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1474839 w 2236837"/>
                <a:gd name="connsiteY5" fmla="*/ 0 h 943897"/>
                <a:gd name="connsiteX0" fmla="*/ 0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0 w 2236837"/>
                <a:gd name="connsiteY5" fmla="*/ 0 h 943897"/>
                <a:gd name="connsiteX0" fmla="*/ 0 w 2381149"/>
                <a:gd name="connsiteY0" fmla="*/ 0 h 943897"/>
                <a:gd name="connsiteX1" fmla="*/ 1855838 w 2381149"/>
                <a:gd name="connsiteY1" fmla="*/ 0 h 943897"/>
                <a:gd name="connsiteX2" fmla="*/ 2381149 w 2381149"/>
                <a:gd name="connsiteY2" fmla="*/ 457200 h 943897"/>
                <a:gd name="connsiteX3" fmla="*/ 1855838 w 2381149"/>
                <a:gd name="connsiteY3" fmla="*/ 914400 h 943897"/>
                <a:gd name="connsiteX4" fmla="*/ 0 w 2381149"/>
                <a:gd name="connsiteY4" fmla="*/ 943897 h 943897"/>
                <a:gd name="connsiteX5" fmla="*/ 0 w 2381149"/>
                <a:gd name="connsiteY5" fmla="*/ 0 h 943897"/>
                <a:gd name="connsiteX0" fmla="*/ 0 w 2258251"/>
                <a:gd name="connsiteY0" fmla="*/ 0 h 943897"/>
                <a:gd name="connsiteX1" fmla="*/ 1855838 w 2258251"/>
                <a:gd name="connsiteY1" fmla="*/ 0 h 943897"/>
                <a:gd name="connsiteX2" fmla="*/ 2258251 w 2258251"/>
                <a:gd name="connsiteY2" fmla="*/ 457200 h 943897"/>
                <a:gd name="connsiteX3" fmla="*/ 1855838 w 2258251"/>
                <a:gd name="connsiteY3" fmla="*/ 914400 h 943897"/>
                <a:gd name="connsiteX4" fmla="*/ 0 w 2258251"/>
                <a:gd name="connsiteY4" fmla="*/ 943897 h 943897"/>
                <a:gd name="connsiteX5" fmla="*/ 0 w 2258251"/>
                <a:gd name="connsiteY5" fmla="*/ 0 h 9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51" h="943897">
                  <a:moveTo>
                    <a:pt x="0" y="0"/>
                  </a:moveTo>
                  <a:lnTo>
                    <a:pt x="1855838" y="0"/>
                  </a:lnTo>
                  <a:cubicBezTo>
                    <a:pt x="2066258" y="0"/>
                    <a:pt x="2258251" y="204695"/>
                    <a:pt x="2258251" y="457200"/>
                  </a:cubicBezTo>
                  <a:cubicBezTo>
                    <a:pt x="2258251" y="709705"/>
                    <a:pt x="2066258" y="914400"/>
                    <a:pt x="1855838" y="914400"/>
                  </a:cubicBez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Stored Data 9"/>
            <p:cNvSpPr/>
            <p:nvPr/>
          </p:nvSpPr>
          <p:spPr>
            <a:xfrm rot="5400000" flipV="1">
              <a:off x="2927785" y="2034422"/>
              <a:ext cx="2003356" cy="805543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0 w 8333"/>
                <a:gd name="connsiteY0" fmla="*/ 0 h 10000"/>
                <a:gd name="connsiteX1" fmla="*/ 8333 w 8333"/>
                <a:gd name="connsiteY1" fmla="*/ 0 h 10000"/>
                <a:gd name="connsiteX2" fmla="*/ 6666 w 8333"/>
                <a:gd name="connsiteY2" fmla="*/ 5000 h 10000"/>
                <a:gd name="connsiteX3" fmla="*/ 8333 w 8333"/>
                <a:gd name="connsiteY3" fmla="*/ 10000 h 10000"/>
                <a:gd name="connsiteX4" fmla="*/ 0 w 8333"/>
                <a:gd name="connsiteY4" fmla="*/ 10000 h 10000"/>
                <a:gd name="connsiteX5" fmla="*/ 0 w 8333"/>
                <a:gd name="connsiteY5" fmla="*/ 0 h 10000"/>
                <a:gd name="connsiteX0" fmla="*/ 1519 w 11519"/>
                <a:gd name="connsiteY0" fmla="*/ 0 h 10000"/>
                <a:gd name="connsiteX1" fmla="*/ 11519 w 11519"/>
                <a:gd name="connsiteY1" fmla="*/ 0 h 10000"/>
                <a:gd name="connsiteX2" fmla="*/ 9519 w 11519"/>
                <a:gd name="connsiteY2" fmla="*/ 5000 h 10000"/>
                <a:gd name="connsiteX3" fmla="*/ 11519 w 11519"/>
                <a:gd name="connsiteY3" fmla="*/ 10000 h 10000"/>
                <a:gd name="connsiteX4" fmla="*/ 1519 w 11519"/>
                <a:gd name="connsiteY4" fmla="*/ 10000 h 10000"/>
                <a:gd name="connsiteX5" fmla="*/ 1519 w 11519"/>
                <a:gd name="connsiteY5" fmla="*/ 0 h 10000"/>
                <a:gd name="connsiteX0" fmla="*/ 741 w 10741"/>
                <a:gd name="connsiteY0" fmla="*/ 0 h 10000"/>
                <a:gd name="connsiteX1" fmla="*/ 10741 w 10741"/>
                <a:gd name="connsiteY1" fmla="*/ 0 h 10000"/>
                <a:gd name="connsiteX2" fmla="*/ 8741 w 10741"/>
                <a:gd name="connsiteY2" fmla="*/ 5000 h 10000"/>
                <a:gd name="connsiteX3" fmla="*/ 10741 w 10741"/>
                <a:gd name="connsiteY3" fmla="*/ 10000 h 10000"/>
                <a:gd name="connsiteX4" fmla="*/ 741 w 10741"/>
                <a:gd name="connsiteY4" fmla="*/ 10000 h 10000"/>
                <a:gd name="connsiteX5" fmla="*/ 741 w 10741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43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8895" y="0"/>
                    <a:pt x="8430" y="2239"/>
                    <a:pt x="8430" y="5000"/>
                  </a:cubicBezTo>
                  <a:cubicBezTo>
                    <a:pt x="8430" y="7761"/>
                    <a:pt x="8895" y="10000"/>
                    <a:pt x="10000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5"/>
            <p:cNvSpPr/>
            <p:nvPr/>
          </p:nvSpPr>
          <p:spPr>
            <a:xfrm>
              <a:off x="0" y="353785"/>
              <a:ext cx="6961237" cy="1079266"/>
            </a:xfrm>
            <a:custGeom>
              <a:avLst/>
              <a:gdLst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5433 w 8055433"/>
                <a:gd name="connsiteY2" fmla="*/ 400671 h 400671"/>
                <a:gd name="connsiteX3" fmla="*/ 0 w 8055433"/>
                <a:gd name="connsiteY3" fmla="*/ 400671 h 400671"/>
                <a:gd name="connsiteX4" fmla="*/ 0 w 8055433"/>
                <a:gd name="connsiteY4" fmla="*/ 0 h 400671"/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2619 w 8055433"/>
                <a:gd name="connsiteY2" fmla="*/ 29503 h 400671"/>
                <a:gd name="connsiteX3" fmla="*/ 8055433 w 8055433"/>
                <a:gd name="connsiteY3" fmla="*/ 400671 h 400671"/>
                <a:gd name="connsiteX4" fmla="*/ 0 w 8055433"/>
                <a:gd name="connsiteY4" fmla="*/ 400671 h 400671"/>
                <a:gd name="connsiteX5" fmla="*/ 0 w 8055433"/>
                <a:gd name="connsiteY5" fmla="*/ 0 h 400671"/>
                <a:gd name="connsiteX0" fmla="*/ 0 w 8908026"/>
                <a:gd name="connsiteY0" fmla="*/ 589929 h 990600"/>
                <a:gd name="connsiteX1" fmla="*/ 8055433 w 8908026"/>
                <a:gd name="connsiteY1" fmla="*/ 589929 h 990600"/>
                <a:gd name="connsiteX2" fmla="*/ 8908026 w 8908026"/>
                <a:gd name="connsiteY2" fmla="*/ 0 h 990600"/>
                <a:gd name="connsiteX3" fmla="*/ 8055433 w 8908026"/>
                <a:gd name="connsiteY3" fmla="*/ 990600 h 990600"/>
                <a:gd name="connsiteX4" fmla="*/ 0 w 8908026"/>
                <a:gd name="connsiteY4" fmla="*/ 990600 h 990600"/>
                <a:gd name="connsiteX5" fmla="*/ 0 w 8908026"/>
                <a:gd name="connsiteY5" fmla="*/ 589929 h 990600"/>
                <a:gd name="connsiteX0" fmla="*/ 0 w 8908026"/>
                <a:gd name="connsiteY0" fmla="*/ 619426 h 1020097"/>
                <a:gd name="connsiteX1" fmla="*/ 8055433 w 8908026"/>
                <a:gd name="connsiteY1" fmla="*/ 619426 h 1020097"/>
                <a:gd name="connsiteX2" fmla="*/ 8908026 w 8908026"/>
                <a:gd name="connsiteY2" fmla="*/ 29497 h 1020097"/>
                <a:gd name="connsiteX3" fmla="*/ 8908025 w 8908026"/>
                <a:gd name="connsiteY3" fmla="*/ 0 h 1020097"/>
                <a:gd name="connsiteX4" fmla="*/ 8055433 w 8908026"/>
                <a:gd name="connsiteY4" fmla="*/ 1020097 h 1020097"/>
                <a:gd name="connsiteX5" fmla="*/ 0 w 8908026"/>
                <a:gd name="connsiteY5" fmla="*/ 1020097 h 1020097"/>
                <a:gd name="connsiteX6" fmla="*/ 0 w 8908026"/>
                <a:gd name="connsiteY6" fmla="*/ 619426 h 1020097"/>
                <a:gd name="connsiteX0" fmla="*/ 0 w 9026012"/>
                <a:gd name="connsiteY0" fmla="*/ 590136 h 990807"/>
                <a:gd name="connsiteX1" fmla="*/ 8055433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728079 w 9026012"/>
                <a:gd name="connsiteY1" fmla="*/ 560639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728079 w 9026012"/>
                <a:gd name="connsiteY1" fmla="*/ 560639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639589 w 9026012"/>
                <a:gd name="connsiteY4" fmla="*/ 961310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39589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580594 w 9026012"/>
                <a:gd name="connsiteY1" fmla="*/ 560640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4456828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8967018"/>
                <a:gd name="connsiteY0" fmla="*/ 590136 h 990807"/>
                <a:gd name="connsiteX1" fmla="*/ 4456826 w 8967018"/>
                <a:gd name="connsiteY1" fmla="*/ 590137 h 990807"/>
                <a:gd name="connsiteX2" fmla="*/ 8908026 w 8967018"/>
                <a:gd name="connsiteY2" fmla="*/ 207 h 990807"/>
                <a:gd name="connsiteX3" fmla="*/ 8967018 w 8967018"/>
                <a:gd name="connsiteY3" fmla="*/ 324671 h 990807"/>
                <a:gd name="connsiteX4" fmla="*/ 4456828 w 8967018"/>
                <a:gd name="connsiteY4" fmla="*/ 990807 h 990807"/>
                <a:gd name="connsiteX5" fmla="*/ 0 w 8967018"/>
                <a:gd name="connsiteY5" fmla="*/ 990807 h 990807"/>
                <a:gd name="connsiteX6" fmla="*/ 0 w 8967018"/>
                <a:gd name="connsiteY6" fmla="*/ 590136 h 990807"/>
                <a:gd name="connsiteX0" fmla="*/ 0 w 8967018"/>
                <a:gd name="connsiteY0" fmla="*/ 678584 h 1079255"/>
                <a:gd name="connsiteX1" fmla="*/ 4456826 w 8967018"/>
                <a:gd name="connsiteY1" fmla="*/ 678585 h 1079255"/>
                <a:gd name="connsiteX2" fmla="*/ 6813755 w 8967018"/>
                <a:gd name="connsiteY2" fmla="*/ 165 h 1079255"/>
                <a:gd name="connsiteX3" fmla="*/ 8967018 w 8967018"/>
                <a:gd name="connsiteY3" fmla="*/ 413119 h 1079255"/>
                <a:gd name="connsiteX4" fmla="*/ 4456828 w 8967018"/>
                <a:gd name="connsiteY4" fmla="*/ 1079255 h 1079255"/>
                <a:gd name="connsiteX5" fmla="*/ 0 w 8967018"/>
                <a:gd name="connsiteY5" fmla="*/ 1079255 h 1079255"/>
                <a:gd name="connsiteX6" fmla="*/ 0 w 8967018"/>
                <a:gd name="connsiteY6" fmla="*/ 678584 h 1079255"/>
                <a:gd name="connsiteX0" fmla="*/ 0 w 6961237"/>
                <a:gd name="connsiteY0" fmla="*/ 678595 h 1079266"/>
                <a:gd name="connsiteX1" fmla="*/ 4456826 w 6961237"/>
                <a:gd name="connsiteY1" fmla="*/ 678596 h 1079266"/>
                <a:gd name="connsiteX2" fmla="*/ 6813755 w 6961237"/>
                <a:gd name="connsiteY2" fmla="*/ 176 h 1079266"/>
                <a:gd name="connsiteX3" fmla="*/ 6961237 w 6961237"/>
                <a:gd name="connsiteY3" fmla="*/ 383633 h 1079266"/>
                <a:gd name="connsiteX4" fmla="*/ 4456828 w 6961237"/>
                <a:gd name="connsiteY4" fmla="*/ 1079266 h 1079266"/>
                <a:gd name="connsiteX5" fmla="*/ 0 w 6961237"/>
                <a:gd name="connsiteY5" fmla="*/ 1079266 h 1079266"/>
                <a:gd name="connsiteX6" fmla="*/ 0 w 6961237"/>
                <a:gd name="connsiteY6" fmla="*/ 678595 h 10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1237" h="1079266">
                  <a:moveTo>
                    <a:pt x="0" y="678595"/>
                  </a:moveTo>
                  <a:lnTo>
                    <a:pt x="4456826" y="678596"/>
                  </a:lnTo>
                  <a:lnTo>
                    <a:pt x="6813755" y="176"/>
                  </a:lnTo>
                  <a:cubicBezTo>
                    <a:pt x="6813755" y="-9656"/>
                    <a:pt x="6961237" y="393465"/>
                    <a:pt x="6961237" y="383633"/>
                  </a:cubicBezTo>
                  <a:lnTo>
                    <a:pt x="4456828" y="1079266"/>
                  </a:lnTo>
                  <a:lnTo>
                    <a:pt x="0" y="1079266"/>
                  </a:lnTo>
                  <a:lnTo>
                    <a:pt x="0" y="6785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5"/>
            <p:cNvSpPr/>
            <p:nvPr/>
          </p:nvSpPr>
          <p:spPr>
            <a:xfrm flipV="1">
              <a:off x="0" y="5380704"/>
              <a:ext cx="6961237" cy="1079266"/>
            </a:xfrm>
            <a:custGeom>
              <a:avLst/>
              <a:gdLst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5433 w 8055433"/>
                <a:gd name="connsiteY2" fmla="*/ 400671 h 400671"/>
                <a:gd name="connsiteX3" fmla="*/ 0 w 8055433"/>
                <a:gd name="connsiteY3" fmla="*/ 400671 h 400671"/>
                <a:gd name="connsiteX4" fmla="*/ 0 w 8055433"/>
                <a:gd name="connsiteY4" fmla="*/ 0 h 400671"/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2619 w 8055433"/>
                <a:gd name="connsiteY2" fmla="*/ 29503 h 400671"/>
                <a:gd name="connsiteX3" fmla="*/ 8055433 w 8055433"/>
                <a:gd name="connsiteY3" fmla="*/ 400671 h 400671"/>
                <a:gd name="connsiteX4" fmla="*/ 0 w 8055433"/>
                <a:gd name="connsiteY4" fmla="*/ 400671 h 400671"/>
                <a:gd name="connsiteX5" fmla="*/ 0 w 8055433"/>
                <a:gd name="connsiteY5" fmla="*/ 0 h 400671"/>
                <a:gd name="connsiteX0" fmla="*/ 0 w 8908026"/>
                <a:gd name="connsiteY0" fmla="*/ 589929 h 990600"/>
                <a:gd name="connsiteX1" fmla="*/ 8055433 w 8908026"/>
                <a:gd name="connsiteY1" fmla="*/ 589929 h 990600"/>
                <a:gd name="connsiteX2" fmla="*/ 8908026 w 8908026"/>
                <a:gd name="connsiteY2" fmla="*/ 0 h 990600"/>
                <a:gd name="connsiteX3" fmla="*/ 8055433 w 8908026"/>
                <a:gd name="connsiteY3" fmla="*/ 990600 h 990600"/>
                <a:gd name="connsiteX4" fmla="*/ 0 w 8908026"/>
                <a:gd name="connsiteY4" fmla="*/ 990600 h 990600"/>
                <a:gd name="connsiteX5" fmla="*/ 0 w 8908026"/>
                <a:gd name="connsiteY5" fmla="*/ 589929 h 990600"/>
                <a:gd name="connsiteX0" fmla="*/ 0 w 8908026"/>
                <a:gd name="connsiteY0" fmla="*/ 619426 h 1020097"/>
                <a:gd name="connsiteX1" fmla="*/ 8055433 w 8908026"/>
                <a:gd name="connsiteY1" fmla="*/ 619426 h 1020097"/>
                <a:gd name="connsiteX2" fmla="*/ 8908026 w 8908026"/>
                <a:gd name="connsiteY2" fmla="*/ 29497 h 1020097"/>
                <a:gd name="connsiteX3" fmla="*/ 8908025 w 8908026"/>
                <a:gd name="connsiteY3" fmla="*/ 0 h 1020097"/>
                <a:gd name="connsiteX4" fmla="*/ 8055433 w 8908026"/>
                <a:gd name="connsiteY4" fmla="*/ 1020097 h 1020097"/>
                <a:gd name="connsiteX5" fmla="*/ 0 w 8908026"/>
                <a:gd name="connsiteY5" fmla="*/ 1020097 h 1020097"/>
                <a:gd name="connsiteX6" fmla="*/ 0 w 8908026"/>
                <a:gd name="connsiteY6" fmla="*/ 619426 h 1020097"/>
                <a:gd name="connsiteX0" fmla="*/ 0 w 9026012"/>
                <a:gd name="connsiteY0" fmla="*/ 590136 h 990807"/>
                <a:gd name="connsiteX1" fmla="*/ 8055433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728079 w 9026012"/>
                <a:gd name="connsiteY1" fmla="*/ 560639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728079 w 9026012"/>
                <a:gd name="connsiteY1" fmla="*/ 560639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639589 w 9026012"/>
                <a:gd name="connsiteY4" fmla="*/ 961310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39589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580594 w 9026012"/>
                <a:gd name="connsiteY1" fmla="*/ 560640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4456828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8967018"/>
                <a:gd name="connsiteY0" fmla="*/ 590136 h 990807"/>
                <a:gd name="connsiteX1" fmla="*/ 4456826 w 8967018"/>
                <a:gd name="connsiteY1" fmla="*/ 590137 h 990807"/>
                <a:gd name="connsiteX2" fmla="*/ 8908026 w 8967018"/>
                <a:gd name="connsiteY2" fmla="*/ 207 h 990807"/>
                <a:gd name="connsiteX3" fmla="*/ 8967018 w 8967018"/>
                <a:gd name="connsiteY3" fmla="*/ 324671 h 990807"/>
                <a:gd name="connsiteX4" fmla="*/ 4456828 w 8967018"/>
                <a:gd name="connsiteY4" fmla="*/ 990807 h 990807"/>
                <a:gd name="connsiteX5" fmla="*/ 0 w 8967018"/>
                <a:gd name="connsiteY5" fmla="*/ 990807 h 990807"/>
                <a:gd name="connsiteX6" fmla="*/ 0 w 8967018"/>
                <a:gd name="connsiteY6" fmla="*/ 590136 h 990807"/>
                <a:gd name="connsiteX0" fmla="*/ 0 w 8967018"/>
                <a:gd name="connsiteY0" fmla="*/ 678584 h 1079255"/>
                <a:gd name="connsiteX1" fmla="*/ 4456826 w 8967018"/>
                <a:gd name="connsiteY1" fmla="*/ 678585 h 1079255"/>
                <a:gd name="connsiteX2" fmla="*/ 6813755 w 8967018"/>
                <a:gd name="connsiteY2" fmla="*/ 165 h 1079255"/>
                <a:gd name="connsiteX3" fmla="*/ 8967018 w 8967018"/>
                <a:gd name="connsiteY3" fmla="*/ 413119 h 1079255"/>
                <a:gd name="connsiteX4" fmla="*/ 4456828 w 8967018"/>
                <a:gd name="connsiteY4" fmla="*/ 1079255 h 1079255"/>
                <a:gd name="connsiteX5" fmla="*/ 0 w 8967018"/>
                <a:gd name="connsiteY5" fmla="*/ 1079255 h 1079255"/>
                <a:gd name="connsiteX6" fmla="*/ 0 w 8967018"/>
                <a:gd name="connsiteY6" fmla="*/ 678584 h 1079255"/>
                <a:gd name="connsiteX0" fmla="*/ 0 w 6961237"/>
                <a:gd name="connsiteY0" fmla="*/ 678595 h 1079266"/>
                <a:gd name="connsiteX1" fmla="*/ 4456826 w 6961237"/>
                <a:gd name="connsiteY1" fmla="*/ 678596 h 1079266"/>
                <a:gd name="connsiteX2" fmla="*/ 6813755 w 6961237"/>
                <a:gd name="connsiteY2" fmla="*/ 176 h 1079266"/>
                <a:gd name="connsiteX3" fmla="*/ 6961237 w 6961237"/>
                <a:gd name="connsiteY3" fmla="*/ 383633 h 1079266"/>
                <a:gd name="connsiteX4" fmla="*/ 4456828 w 6961237"/>
                <a:gd name="connsiteY4" fmla="*/ 1079266 h 1079266"/>
                <a:gd name="connsiteX5" fmla="*/ 0 w 6961237"/>
                <a:gd name="connsiteY5" fmla="*/ 1079266 h 1079266"/>
                <a:gd name="connsiteX6" fmla="*/ 0 w 6961237"/>
                <a:gd name="connsiteY6" fmla="*/ 678595 h 10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1237" h="1079266">
                  <a:moveTo>
                    <a:pt x="0" y="678595"/>
                  </a:moveTo>
                  <a:lnTo>
                    <a:pt x="4456826" y="678596"/>
                  </a:lnTo>
                  <a:lnTo>
                    <a:pt x="6813755" y="176"/>
                  </a:lnTo>
                  <a:cubicBezTo>
                    <a:pt x="6813755" y="-9656"/>
                    <a:pt x="6961237" y="393465"/>
                    <a:pt x="6961237" y="383633"/>
                  </a:cubicBezTo>
                  <a:lnTo>
                    <a:pt x="4456828" y="1079266"/>
                  </a:lnTo>
                  <a:lnTo>
                    <a:pt x="0" y="1079266"/>
                  </a:lnTo>
                  <a:lnTo>
                    <a:pt x="0" y="6785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entagon 67"/>
            <p:cNvSpPr/>
            <p:nvPr/>
          </p:nvSpPr>
          <p:spPr>
            <a:xfrm rot="10800000">
              <a:off x="4517595" y="1141495"/>
              <a:ext cx="4626405" cy="4621262"/>
            </a:xfrm>
            <a:custGeom>
              <a:avLst/>
              <a:gdLst>
                <a:gd name="connsiteX0" fmla="*/ 0 w 5137681"/>
                <a:gd name="connsiteY0" fmla="*/ 0 h 4186987"/>
                <a:gd name="connsiteX1" fmla="*/ 2053714 w 5137681"/>
                <a:gd name="connsiteY1" fmla="*/ 0 h 4186987"/>
                <a:gd name="connsiteX2" fmla="*/ 5137681 w 5137681"/>
                <a:gd name="connsiteY2" fmla="*/ 2093494 h 4186987"/>
                <a:gd name="connsiteX3" fmla="*/ 205371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2053714 w 5137681"/>
                <a:gd name="connsiteY1" fmla="*/ 0 h 4186987"/>
                <a:gd name="connsiteX2" fmla="*/ 5137681 w 5137681"/>
                <a:gd name="connsiteY2" fmla="*/ 2093494 h 4186987"/>
                <a:gd name="connsiteX3" fmla="*/ 305660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086101 w 5137681"/>
                <a:gd name="connsiteY1" fmla="*/ 88491 h 4186987"/>
                <a:gd name="connsiteX2" fmla="*/ 5137681 w 5137681"/>
                <a:gd name="connsiteY2" fmla="*/ 2093494 h 4186987"/>
                <a:gd name="connsiteX3" fmla="*/ 305660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086101 w 5137681"/>
                <a:gd name="connsiteY1" fmla="*/ 88491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174591 w 5137681"/>
                <a:gd name="connsiteY1" fmla="*/ 29498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174591 w 5137681"/>
                <a:gd name="connsiteY1" fmla="*/ 29498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1569665 w 5137681"/>
                <a:gd name="connsiteY4" fmla="*/ 4186987 h 4186987"/>
                <a:gd name="connsiteX5" fmla="*/ 0 w 5137681"/>
                <a:gd name="connsiteY5" fmla="*/ 0 h 4186987"/>
                <a:gd name="connsiteX0" fmla="*/ 0 w 3568016"/>
                <a:gd name="connsiteY0" fmla="*/ 0 h 4160431"/>
                <a:gd name="connsiteX1" fmla="*/ 1604926 w 3568016"/>
                <a:gd name="connsiteY1" fmla="*/ 2942 h 4160431"/>
                <a:gd name="connsiteX2" fmla="*/ 3568016 w 3568016"/>
                <a:gd name="connsiteY2" fmla="*/ 2066938 h 4160431"/>
                <a:gd name="connsiteX3" fmla="*/ 1752410 w 3568016"/>
                <a:gd name="connsiteY3" fmla="*/ 4160431 h 4160431"/>
                <a:gd name="connsiteX4" fmla="*/ 0 w 3568016"/>
                <a:gd name="connsiteY4" fmla="*/ 4160431 h 4160431"/>
                <a:gd name="connsiteX5" fmla="*/ 0 w 3568016"/>
                <a:gd name="connsiteY5" fmla="*/ 0 h 416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8016" h="4160431">
                  <a:moveTo>
                    <a:pt x="0" y="0"/>
                  </a:moveTo>
                  <a:lnTo>
                    <a:pt x="1604926" y="2942"/>
                  </a:lnTo>
                  <a:lnTo>
                    <a:pt x="3568016" y="2066938"/>
                  </a:lnTo>
                  <a:lnTo>
                    <a:pt x="1752410" y="4160431"/>
                  </a:lnTo>
                  <a:lnTo>
                    <a:pt x="0" y="4160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170225" y="5359440"/>
            <a:ext cx="323249" cy="371737"/>
          </a:xfrm>
          <a:prstGeom prst="rect">
            <a:avLst/>
          </a:prstGeom>
        </p:spPr>
      </p:pic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4087867" y="5899430"/>
            <a:ext cx="487963" cy="387731"/>
            <a:chOff x="0" y="76200"/>
            <a:chExt cx="8055433" cy="6400800"/>
          </a:xfrm>
        </p:grpSpPr>
        <p:sp>
          <p:nvSpPr>
            <p:cNvPr id="52" name="Oval 51"/>
            <p:cNvSpPr/>
            <p:nvPr/>
          </p:nvSpPr>
          <p:spPr>
            <a:xfrm>
              <a:off x="77245" y="76200"/>
              <a:ext cx="7618955" cy="6400800"/>
            </a:xfrm>
            <a:prstGeom prst="ellipse">
              <a:avLst/>
            </a:prstGeom>
            <a:solidFill>
              <a:srgbClr val="FFE28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0" y="1034844"/>
              <a:ext cx="8055433" cy="4756356"/>
              <a:chOff x="0" y="806244"/>
              <a:chExt cx="9144000" cy="5427408"/>
            </a:xfrm>
          </p:grpSpPr>
          <p:sp>
            <p:nvSpPr>
              <p:cNvPr id="54" name="Pentagon 53"/>
              <p:cNvSpPr/>
              <p:nvPr/>
            </p:nvSpPr>
            <p:spPr>
              <a:xfrm rot="16200000">
                <a:off x="-156086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Stored Data 9"/>
              <p:cNvSpPr/>
              <p:nvPr/>
            </p:nvSpPr>
            <p:spPr>
              <a:xfrm rot="16200000">
                <a:off x="1620635" y="4191000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Delay 8"/>
              <p:cNvSpPr/>
              <p:nvPr/>
            </p:nvSpPr>
            <p:spPr>
              <a:xfrm rot="16200000" flipV="1">
                <a:off x="3317469" y="41910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entagon 56"/>
              <p:cNvSpPr/>
              <p:nvPr/>
            </p:nvSpPr>
            <p:spPr>
              <a:xfrm rot="16200000">
                <a:off x="4934415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Notched Right Arrow 4"/>
              <p:cNvSpPr/>
              <p:nvPr/>
            </p:nvSpPr>
            <p:spPr>
              <a:xfrm rot="5400000" flipV="1">
                <a:off x="6711135" y="4191000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0" y="5776452"/>
                <a:ext cx="9144000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30904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853326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0" y="806244"/>
                <a:ext cx="1524001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77761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32189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86618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41047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95475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49904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04332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58761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13190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7618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2047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76475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Notched Right Arrow 4"/>
              <p:cNvSpPr/>
              <p:nvPr/>
            </p:nvSpPr>
            <p:spPr>
              <a:xfrm rot="16200000">
                <a:off x="-81734" y="1981198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Delay 8"/>
              <p:cNvSpPr/>
              <p:nvPr/>
            </p:nvSpPr>
            <p:spPr>
              <a:xfrm rot="5400000">
                <a:off x="1600197" y="19812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Stored Data 9"/>
              <p:cNvSpPr/>
              <p:nvPr/>
            </p:nvSpPr>
            <p:spPr>
              <a:xfrm rot="5400000" flipV="1">
                <a:off x="3317469" y="1949245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75" y="6343209"/>
            <a:ext cx="552982" cy="3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sk-SK" dirty="0" smtClean="0"/>
              <a:t>Oprava dvojreťazcových zlomov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Dvojreťazcové zlomy DNA sú veľmi závažným druhom </a:t>
            </a:r>
            <a:r>
              <a:rPr lang="sk-SK" dirty="0" smtClean="0"/>
              <a:t>poškodenia </a:t>
            </a:r>
            <a:r>
              <a:rPr lang="sk-SK" dirty="0" smtClean="0"/>
              <a:t>- jediný </a:t>
            </a:r>
            <a:r>
              <a:rPr lang="sk-SK" dirty="0"/>
              <a:t>DSB môže viesť k smrti bunky alebo preusporiadaniu genómu. </a:t>
            </a:r>
            <a:endParaRPr lang="sk-SK" dirty="0" smtClean="0"/>
          </a:p>
          <a:p>
            <a:r>
              <a:rPr lang="sk-SK" dirty="0" smtClean="0"/>
              <a:t>Základné DSB-opravné dráhy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Homologická rekombinácia (HR)</a:t>
            </a:r>
          </a:p>
          <a:p>
            <a:pPr marL="857250" lvl="1" indent="-457200"/>
            <a:r>
              <a:rPr lang="sk-SK" dirty="0"/>
              <a:t>V</a:t>
            </a:r>
            <a:r>
              <a:rPr lang="sk-SK" dirty="0" smtClean="0"/>
              <a:t>äčšinou </a:t>
            </a:r>
            <a:r>
              <a:rPr lang="sk-SK" dirty="0"/>
              <a:t>nevedie k chybám a na opravu používa homologickú sekvenciu ako templát</a:t>
            </a:r>
            <a:r>
              <a:rPr lang="sk-SK" dirty="0" smtClean="0"/>
              <a:t>.</a:t>
            </a:r>
          </a:p>
          <a:p>
            <a:pPr marL="857250" lvl="1" indent="-457200"/>
            <a:r>
              <a:rPr lang="sk-SK" dirty="0" smtClean="0"/>
              <a:t>Je dominantná v</a:t>
            </a:r>
            <a:r>
              <a:rPr lang="sk-SK" dirty="0"/>
              <a:t> S a G2 fáze </a:t>
            </a:r>
            <a:r>
              <a:rPr lang="sk-SK" dirty="0" smtClean="0"/>
              <a:t>(sesterská chromatída), u</a:t>
            </a:r>
            <a:r>
              <a:rPr lang="sk-SK" dirty="0"/>
              <a:t> diploidov </a:t>
            </a:r>
            <a:r>
              <a:rPr lang="sk-SK" dirty="0" smtClean="0"/>
              <a:t>(homologický chromozóm).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Nehomologické spájanie koncov (NHEJ) </a:t>
            </a:r>
          </a:p>
          <a:p>
            <a:pPr lvl="1"/>
            <a:r>
              <a:rPr lang="sk-SK" dirty="0"/>
              <a:t>P</a:t>
            </a:r>
            <a:r>
              <a:rPr lang="sk-SK" dirty="0" smtClean="0"/>
              <a:t>riamo </a:t>
            </a:r>
            <a:r>
              <a:rPr lang="sk-SK" dirty="0"/>
              <a:t>spája zlomené konce </a:t>
            </a:r>
            <a:r>
              <a:rPr lang="sk-SK" dirty="0" smtClean="0"/>
              <a:t>dokopy,</a:t>
            </a:r>
            <a:r>
              <a:rPr lang="sk-SK" dirty="0"/>
              <a:t> často vedie k strate genetickej informácie. </a:t>
            </a:r>
            <a:endParaRPr lang="sk-SK" dirty="0" smtClean="0"/>
          </a:p>
          <a:p>
            <a:pPr lvl="1"/>
            <a:r>
              <a:rPr lang="sk-SK" dirty="0" smtClean="0"/>
              <a:t>Dôležitá </a:t>
            </a:r>
            <a:r>
              <a:rPr lang="sk-SK" dirty="0"/>
              <a:t>hlavne v G1 fáze u haploidov</a:t>
            </a:r>
            <a:r>
              <a:rPr lang="sk-S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Nehomologické spájanie koncov</a:t>
            </a:r>
            <a:br>
              <a:rPr lang="sk-SK" dirty="0" smtClean="0"/>
            </a:br>
            <a:r>
              <a:rPr lang="cs-CZ" sz="2000" dirty="0"/>
              <a:t> </a:t>
            </a:r>
            <a:r>
              <a:rPr lang="cs-CZ" sz="2000" dirty="0" smtClean="0"/>
              <a:t>Non-homologous end joining (NHEJ)</a:t>
            </a:r>
            <a:endParaRPr lang="cs-CZ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064523" cy="3456384"/>
          </a:xfrm>
        </p:spPr>
      </p:pic>
      <p:sp>
        <p:nvSpPr>
          <p:cNvPr id="5" name="TextBox 4"/>
          <p:cNvSpPr txBox="1"/>
          <p:nvPr/>
        </p:nvSpPr>
        <p:spPr>
          <a:xfrm>
            <a:off x="179512" y="64533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Upravené z Altmannová </a:t>
            </a:r>
            <a:r>
              <a:rPr lang="sk-SK" sz="1400" i="1" dirty="0" smtClean="0"/>
              <a:t>et al</a:t>
            </a:r>
            <a:r>
              <a:rPr lang="sk-SK" sz="1400" dirty="0" smtClean="0"/>
              <a:t>., </a:t>
            </a:r>
            <a:r>
              <a:rPr lang="sk-SK" sz="1400" i="1" dirty="0" smtClean="0"/>
              <a:t>Biomolecules,</a:t>
            </a:r>
            <a:r>
              <a:rPr lang="en-US" sz="1400" dirty="0" smtClean="0"/>
              <a:t> 20</a:t>
            </a:r>
            <a:r>
              <a:rPr lang="sk-SK" sz="1400" dirty="0"/>
              <a:t>1</a:t>
            </a:r>
            <a:r>
              <a:rPr lang="en-US" sz="1400" dirty="0" smtClean="0"/>
              <a:t>2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1253073"/>
            <a:ext cx="56886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sz="2400" dirty="0" smtClean="0"/>
              <a:t>Väzba </a:t>
            </a:r>
            <a:r>
              <a:rPr lang="en-US" sz="2400" dirty="0"/>
              <a:t>MRX (Mre11-Rad50-Xrs2) </a:t>
            </a:r>
            <a:r>
              <a:rPr lang="en-US" sz="2400" dirty="0" err="1" smtClean="0"/>
              <a:t>komplexu</a:t>
            </a:r>
            <a:r>
              <a:rPr lang="sk-SK" sz="2400" dirty="0" smtClean="0"/>
              <a:t>, </a:t>
            </a:r>
            <a:r>
              <a:rPr lang="en-US" sz="2400" dirty="0"/>
              <a:t>Ku </a:t>
            </a:r>
            <a:r>
              <a:rPr lang="en-US" sz="2400" dirty="0" err="1" smtClean="0"/>
              <a:t>heterodimér</a:t>
            </a:r>
            <a:r>
              <a:rPr lang="sk-SK" sz="2400" dirty="0" smtClean="0"/>
              <a:t>u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Yku70-Yku80)</a:t>
            </a:r>
            <a:r>
              <a:rPr lang="sk-SK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/>
              <a:t>zlomené</a:t>
            </a:r>
            <a:r>
              <a:rPr lang="en-US" sz="2400" dirty="0"/>
              <a:t> </a:t>
            </a:r>
            <a:r>
              <a:rPr lang="en-US" sz="2400" dirty="0" err="1"/>
              <a:t>konce</a:t>
            </a:r>
            <a:r>
              <a:rPr lang="en-US" sz="2400" dirty="0"/>
              <a:t> </a:t>
            </a:r>
            <a:r>
              <a:rPr lang="en-US" sz="2400" dirty="0" smtClean="0"/>
              <a:t>DNA</a:t>
            </a:r>
            <a:endParaRPr lang="sk-SK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sk-SK" sz="2400" dirty="0" err="1"/>
              <a:t>P</a:t>
            </a:r>
            <a:r>
              <a:rPr lang="en-US" sz="2400" dirty="0" err="1" smtClean="0"/>
              <a:t>rivolanie</a:t>
            </a:r>
            <a:r>
              <a:rPr lang="en-US" sz="2400" dirty="0" smtClean="0"/>
              <a:t> </a:t>
            </a:r>
            <a:r>
              <a:rPr lang="en-US" sz="2400" dirty="0"/>
              <a:t>DNA </a:t>
            </a:r>
            <a:r>
              <a:rPr lang="en-US" sz="2400" dirty="0" err="1"/>
              <a:t>ligázy</a:t>
            </a:r>
            <a:r>
              <a:rPr lang="en-US" sz="2400" dirty="0"/>
              <a:t> IV (Dnl4) a </a:t>
            </a:r>
            <a:r>
              <a:rPr lang="en-US" sz="2400" dirty="0" err="1"/>
              <a:t>jej</a:t>
            </a:r>
            <a:r>
              <a:rPr lang="en-US" sz="2400" dirty="0"/>
              <a:t> </a:t>
            </a:r>
            <a:r>
              <a:rPr lang="en-US" sz="2400" dirty="0" err="1"/>
              <a:t>pomocných</a:t>
            </a:r>
            <a:r>
              <a:rPr lang="en-US" sz="2400" dirty="0"/>
              <a:t> </a:t>
            </a:r>
            <a:r>
              <a:rPr lang="en-US" sz="2400" dirty="0" err="1"/>
              <a:t>proteínov</a:t>
            </a:r>
            <a:r>
              <a:rPr lang="en-US" sz="2400" dirty="0"/>
              <a:t> Lif1 a Nej1. </a:t>
            </a:r>
            <a:endParaRPr lang="sk-SK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sk-SK" sz="2400" dirty="0" err="1"/>
              <a:t>H</a:t>
            </a:r>
            <a:r>
              <a:rPr lang="en-US" sz="2400" dirty="0" err="1" smtClean="0"/>
              <a:t>ľadani</a:t>
            </a:r>
            <a:r>
              <a:rPr lang="sk-SK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/>
              <a:t>komplementarity</a:t>
            </a:r>
            <a:r>
              <a:rPr lang="en-US" sz="2400" dirty="0"/>
              <a:t> </a:t>
            </a:r>
            <a:r>
              <a:rPr lang="en-US" sz="2400" dirty="0" err="1"/>
              <a:t>medzi</a:t>
            </a:r>
            <a:r>
              <a:rPr lang="en-US" sz="2400" dirty="0"/>
              <a:t> </a:t>
            </a:r>
            <a:r>
              <a:rPr lang="en-US" sz="2400" dirty="0" err="1"/>
              <a:t>prevismi</a:t>
            </a:r>
            <a:r>
              <a:rPr lang="en-US" sz="2400" dirty="0"/>
              <a:t> </a:t>
            </a:r>
            <a:r>
              <a:rPr lang="en-US" sz="2400" dirty="0" err="1"/>
              <a:t>dvoch</a:t>
            </a:r>
            <a:r>
              <a:rPr lang="en-US" sz="2400" dirty="0"/>
              <a:t> </a:t>
            </a:r>
            <a:r>
              <a:rPr lang="en-US" sz="2400" dirty="0" err="1"/>
              <a:t>koncov</a:t>
            </a:r>
            <a:r>
              <a:rPr lang="en-US" sz="2400" dirty="0"/>
              <a:t> DNA. </a:t>
            </a:r>
            <a:endParaRPr lang="sk-SK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sk-SK" sz="2400" dirty="0" smtClean="0">
                <a:solidFill>
                  <a:schemeClr val="bg1">
                    <a:lumMod val="75000"/>
                  </a:schemeClr>
                </a:solidFill>
              </a:rPr>
              <a:t>Ú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prav</a:t>
            </a: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a koncov -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syntéz</a:t>
            </a: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DNA </a:t>
            </a: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Pol4 DNA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polymeráza</a:t>
            </a: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sk-SK" sz="2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2400" dirty="0" smtClean="0"/>
              <a:t>Religácia koncov</a:t>
            </a:r>
          </a:p>
          <a:p>
            <a:pPr marL="342900" indent="-342900">
              <a:buFont typeface="+mj-lt"/>
              <a:buAutoNum type="arabicPeriod"/>
            </a:pPr>
            <a:endParaRPr lang="sk-S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oprav</a:t>
            </a:r>
            <a:r>
              <a:rPr lang="sk-SK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nekompatibiln</a:t>
            </a:r>
            <a:r>
              <a:rPr lang="sk-SK" sz="2400" dirty="0" smtClean="0"/>
              <a:t>ých</a:t>
            </a:r>
            <a:r>
              <a:rPr lang="en-US" sz="2400" dirty="0" smtClean="0"/>
              <a:t> </a:t>
            </a:r>
            <a:r>
              <a:rPr lang="en-US" sz="2400" dirty="0" err="1" smtClean="0"/>
              <a:t>konc</a:t>
            </a:r>
            <a:r>
              <a:rPr lang="sk-SK" sz="2400" dirty="0" smtClean="0"/>
              <a:t>ov</a:t>
            </a:r>
            <a:r>
              <a:rPr lang="en-US" sz="2400" dirty="0" smtClean="0"/>
              <a:t> </a:t>
            </a:r>
            <a:r>
              <a:rPr lang="en-US" sz="2400" dirty="0" err="1"/>
              <a:t>väčšinou</a:t>
            </a:r>
            <a:r>
              <a:rPr lang="en-US" sz="2400" dirty="0"/>
              <a:t> </a:t>
            </a:r>
            <a:r>
              <a:rPr lang="en-US" sz="2400" dirty="0" err="1"/>
              <a:t>dochádza</a:t>
            </a:r>
            <a:r>
              <a:rPr lang="en-US" sz="2400" dirty="0"/>
              <a:t> k </a:t>
            </a:r>
            <a:r>
              <a:rPr lang="en-US" sz="2400" dirty="0" err="1"/>
              <a:t>deléciám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inzerciám</a:t>
            </a:r>
            <a:r>
              <a:rPr lang="en-US" sz="2400" dirty="0"/>
              <a:t>. </a:t>
            </a:r>
            <a:endParaRPr lang="cs-CZ" sz="24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948198" y="4221088"/>
            <a:ext cx="487963" cy="387731"/>
            <a:chOff x="0" y="76200"/>
            <a:chExt cx="8055433" cy="6400800"/>
          </a:xfrm>
        </p:grpSpPr>
        <p:sp>
          <p:nvSpPr>
            <p:cNvPr id="8" name="Oval 7"/>
            <p:cNvSpPr/>
            <p:nvPr/>
          </p:nvSpPr>
          <p:spPr>
            <a:xfrm>
              <a:off x="77245" y="76200"/>
              <a:ext cx="7618955" cy="6400800"/>
            </a:xfrm>
            <a:prstGeom prst="ellipse">
              <a:avLst/>
            </a:prstGeom>
            <a:solidFill>
              <a:srgbClr val="FFE28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1034844"/>
              <a:ext cx="8055433" cy="4756356"/>
              <a:chOff x="0" y="806244"/>
              <a:chExt cx="9144000" cy="5427408"/>
            </a:xfrm>
          </p:grpSpPr>
          <p:sp>
            <p:nvSpPr>
              <p:cNvPr id="10" name="Pentagon 9"/>
              <p:cNvSpPr/>
              <p:nvPr/>
            </p:nvSpPr>
            <p:spPr>
              <a:xfrm rot="16200000">
                <a:off x="-156086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Stored Data 9"/>
              <p:cNvSpPr/>
              <p:nvPr/>
            </p:nvSpPr>
            <p:spPr>
              <a:xfrm rot="16200000">
                <a:off x="1620635" y="4191000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Delay 8"/>
              <p:cNvSpPr/>
              <p:nvPr/>
            </p:nvSpPr>
            <p:spPr>
              <a:xfrm rot="16200000" flipV="1">
                <a:off x="3317469" y="41910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entagon 12"/>
              <p:cNvSpPr/>
              <p:nvPr/>
            </p:nvSpPr>
            <p:spPr>
              <a:xfrm rot="16200000">
                <a:off x="4934415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Notched Right Arrow 4"/>
              <p:cNvSpPr/>
              <p:nvPr/>
            </p:nvSpPr>
            <p:spPr>
              <a:xfrm rot="5400000" flipV="1">
                <a:off x="6711135" y="4191000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5776452"/>
                <a:ext cx="9144000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30904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853326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806244"/>
                <a:ext cx="1524001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7761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32189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86618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1047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95475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9904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4332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8761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3190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67618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22047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76475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Notched Right Arrow 4"/>
              <p:cNvSpPr/>
              <p:nvPr/>
            </p:nvSpPr>
            <p:spPr>
              <a:xfrm rot="16200000">
                <a:off x="-81734" y="1981198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elay 8"/>
              <p:cNvSpPr/>
              <p:nvPr/>
            </p:nvSpPr>
            <p:spPr>
              <a:xfrm rot="5400000">
                <a:off x="1600197" y="19812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Stored Data 9"/>
              <p:cNvSpPr/>
              <p:nvPr/>
            </p:nvSpPr>
            <p:spPr>
              <a:xfrm rot="5400000" flipV="1">
                <a:off x="3317469" y="1949245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06" y="4664867"/>
            <a:ext cx="552982" cy="3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71400"/>
            <a:ext cx="8507289" cy="1143000"/>
          </a:xfrm>
        </p:spPr>
        <p:txBody>
          <a:bodyPr/>
          <a:lstStyle/>
          <a:p>
            <a:r>
              <a:rPr lang="sk-SK" dirty="0" smtClean="0"/>
              <a:t>Homologická rekombinácia </a:t>
            </a:r>
            <a:r>
              <a:rPr lang="sk-SK" sz="1800" dirty="0" smtClean="0"/>
              <a:t>(Homologous recombination - HR)</a:t>
            </a:r>
            <a:endParaRPr lang="cs-CZ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" y="692696"/>
            <a:ext cx="5606836" cy="5832648"/>
          </a:xfrm>
        </p:spPr>
      </p:pic>
      <p:sp>
        <p:nvSpPr>
          <p:cNvPr id="4" name="TextBox 3"/>
          <p:cNvSpPr txBox="1"/>
          <p:nvPr/>
        </p:nvSpPr>
        <p:spPr>
          <a:xfrm>
            <a:off x="251520" y="657818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Upravené z Altmannová </a:t>
            </a:r>
            <a:r>
              <a:rPr lang="sk-SK" sz="1400" i="1" dirty="0" smtClean="0"/>
              <a:t>et al</a:t>
            </a:r>
            <a:r>
              <a:rPr lang="sk-SK" sz="1400" dirty="0" smtClean="0"/>
              <a:t>., </a:t>
            </a:r>
            <a:r>
              <a:rPr lang="sk-SK" sz="1400" i="1" dirty="0" smtClean="0"/>
              <a:t>Biomolecules,</a:t>
            </a:r>
            <a:r>
              <a:rPr lang="en-US" sz="1400" dirty="0" smtClean="0"/>
              <a:t> 20</a:t>
            </a:r>
            <a:r>
              <a:rPr lang="sk-SK" sz="1400" dirty="0"/>
              <a:t>1</a:t>
            </a:r>
            <a:r>
              <a:rPr lang="en-US" sz="1400" dirty="0" smtClean="0"/>
              <a:t>2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682818"/>
            <a:ext cx="5292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dirty="0" smtClean="0"/>
              <a:t>MRX sa viaže </a:t>
            </a:r>
            <a:r>
              <a:rPr lang="sk-SK" dirty="0"/>
              <a:t>na zlomené konce </a:t>
            </a:r>
            <a:r>
              <a:rPr lang="sk-SK" dirty="0" smtClean="0"/>
              <a:t>DNA.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Nukleolytická </a:t>
            </a:r>
            <a:r>
              <a:rPr lang="sk-SK" dirty="0"/>
              <a:t>degradácii </a:t>
            </a:r>
            <a:r>
              <a:rPr lang="en-US" dirty="0"/>
              <a:t>5’ </a:t>
            </a:r>
            <a:r>
              <a:rPr lang="en-US" dirty="0" err="1"/>
              <a:t>reťazcov</a:t>
            </a:r>
            <a:r>
              <a:rPr lang="en-US" dirty="0"/>
              <a:t>. 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Väzba RPA na</a:t>
            </a:r>
            <a:r>
              <a:rPr lang="en-US" dirty="0" smtClean="0"/>
              <a:t> </a:t>
            </a:r>
            <a:r>
              <a:rPr lang="en-US" dirty="0"/>
              <a:t>3’ </a:t>
            </a:r>
            <a:r>
              <a:rPr lang="en-US" dirty="0" err="1"/>
              <a:t>jednovláknové</a:t>
            </a:r>
            <a:r>
              <a:rPr lang="en-US" dirty="0"/>
              <a:t> </a:t>
            </a:r>
            <a:r>
              <a:rPr lang="en-US" dirty="0" err="1"/>
              <a:t>konce</a:t>
            </a:r>
            <a:r>
              <a:rPr lang="en-US" dirty="0"/>
              <a:t> 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Rad52 </a:t>
            </a:r>
            <a:r>
              <a:rPr lang="sk-SK" dirty="0" smtClean="0"/>
              <a:t>nakladá </a:t>
            </a:r>
            <a:r>
              <a:rPr lang="en-US" dirty="0" smtClean="0"/>
              <a:t>Rad51 </a:t>
            </a:r>
            <a:r>
              <a:rPr lang="en-US" dirty="0" err="1" smtClean="0"/>
              <a:t>rekombinázu</a:t>
            </a:r>
            <a:r>
              <a:rPr lang="sk-SK" dirty="0" smtClean="0"/>
              <a:t> na ssDNA</a:t>
            </a:r>
            <a:r>
              <a:rPr lang="en-US" dirty="0" smtClean="0"/>
              <a:t> </a:t>
            </a:r>
            <a:r>
              <a:rPr lang="sk-SK" dirty="0" smtClean="0"/>
              <a:t>   (</a:t>
            </a:r>
            <a:r>
              <a:rPr lang="en-US" dirty="0" smtClean="0"/>
              <a:t>Srs2 </a:t>
            </a:r>
            <a:r>
              <a:rPr lang="en-US" dirty="0" err="1" smtClean="0"/>
              <a:t>helikáza</a:t>
            </a:r>
            <a:r>
              <a:rPr lang="sk-SK" dirty="0" smtClean="0"/>
              <a:t> odstraňuje</a:t>
            </a:r>
            <a:r>
              <a:rPr lang="en-US" dirty="0" smtClean="0"/>
              <a:t> Rad51</a:t>
            </a:r>
            <a:r>
              <a:rPr lang="sk-SK" dirty="0" smtClean="0"/>
              <a:t>).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Rad51-filament</a:t>
            </a:r>
            <a:r>
              <a:rPr lang="sk-SK" dirty="0" smtClean="0"/>
              <a:t> hľadá </a:t>
            </a:r>
            <a:r>
              <a:rPr lang="en-US" dirty="0" err="1" smtClean="0"/>
              <a:t>homologickú</a:t>
            </a:r>
            <a:r>
              <a:rPr lang="en-US" dirty="0" smtClean="0"/>
              <a:t> </a:t>
            </a:r>
            <a:r>
              <a:rPr lang="en-US" dirty="0" smtClean="0"/>
              <a:t>DNA</a:t>
            </a:r>
            <a:r>
              <a:rPr lang="sk-SK" dirty="0"/>
              <a:t> (Rad54</a:t>
            </a:r>
            <a:r>
              <a:rPr lang="sk-SK" dirty="0" smtClean="0"/>
              <a:t>)</a:t>
            </a:r>
            <a:r>
              <a:rPr lang="en-US" dirty="0" smtClean="0"/>
              <a:t>. 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Tvorba </a:t>
            </a:r>
            <a:r>
              <a:rPr lang="en-US" dirty="0" smtClean="0"/>
              <a:t>D-loop</a:t>
            </a:r>
            <a:r>
              <a:rPr lang="sk-SK" dirty="0" smtClean="0"/>
              <a:t>u</a:t>
            </a:r>
            <a:r>
              <a:rPr lang="en-US" dirty="0" smtClean="0"/>
              <a:t> 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Predĺženie </a:t>
            </a:r>
            <a:r>
              <a:rPr lang="en-US" dirty="0" smtClean="0"/>
              <a:t>3</a:t>
            </a:r>
            <a:r>
              <a:rPr lang="en-US" dirty="0"/>
              <a:t>´ </a:t>
            </a:r>
            <a:r>
              <a:rPr lang="en-US" dirty="0" err="1" smtClean="0"/>
              <a:t>kon</a:t>
            </a:r>
            <a:r>
              <a:rPr lang="sk-SK" dirty="0" smtClean="0"/>
              <a:t>ca filamentu</a:t>
            </a:r>
            <a:r>
              <a:rPr lang="en-US" dirty="0" smtClean="0"/>
              <a:t> </a:t>
            </a:r>
            <a:r>
              <a:rPr lang="sk-SK" dirty="0" smtClean="0"/>
              <a:t>(</a:t>
            </a:r>
            <a:r>
              <a:rPr lang="en-US" dirty="0" smtClean="0"/>
              <a:t>DNA </a:t>
            </a:r>
            <a:r>
              <a:rPr lang="en-US" dirty="0" err="1" smtClean="0"/>
              <a:t>polymeráz</a:t>
            </a:r>
            <a:r>
              <a:rPr lang="sk-SK" dirty="0" smtClean="0"/>
              <a:t>a</a:t>
            </a:r>
            <a:r>
              <a:rPr lang="en-US" dirty="0" smtClean="0"/>
              <a:t> δ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SDSA</a:t>
            </a:r>
            <a:r>
              <a:rPr lang="sk-SK" dirty="0" smtClean="0"/>
              <a:t> (synthesis dependent strand </a:t>
            </a:r>
            <a:r>
              <a:rPr lang="sk-SK" dirty="0" smtClean="0"/>
              <a:t>annealing)- </a:t>
            </a:r>
            <a:r>
              <a:rPr lang="en-US" dirty="0" smtClean="0"/>
              <a:t>novo </a:t>
            </a:r>
            <a:r>
              <a:rPr lang="en-US" dirty="0" err="1"/>
              <a:t>nasyntetizované</a:t>
            </a:r>
            <a:r>
              <a:rPr lang="en-US" dirty="0"/>
              <a:t> 3´ </a:t>
            </a:r>
            <a:r>
              <a:rPr lang="en-US" dirty="0" err="1" smtClean="0"/>
              <a:t>vlákno</a:t>
            </a:r>
            <a:r>
              <a:rPr lang="sk-SK" dirty="0" smtClean="0"/>
              <a:t> je</a:t>
            </a:r>
            <a:r>
              <a:rPr lang="en-US" dirty="0" smtClean="0"/>
              <a:t> </a:t>
            </a:r>
            <a:r>
              <a:rPr lang="en-US" dirty="0" err="1" smtClean="0"/>
              <a:t>vytlač</a:t>
            </a:r>
            <a:r>
              <a:rPr lang="sk-SK" dirty="0" smtClean="0"/>
              <a:t>ené</a:t>
            </a:r>
            <a:r>
              <a:rPr lang="en-US" dirty="0" smtClean="0"/>
              <a:t> </a:t>
            </a:r>
            <a:r>
              <a:rPr lang="en-US" dirty="0"/>
              <a:t>z D-</a:t>
            </a:r>
            <a:r>
              <a:rPr lang="en-US" dirty="0" err="1"/>
              <a:t>loopu</a:t>
            </a:r>
            <a:r>
              <a:rPr lang="en-US" dirty="0"/>
              <a:t> </a:t>
            </a:r>
            <a:r>
              <a:rPr lang="en-US" dirty="0" smtClean="0"/>
              <a:t>(Srs2 </a:t>
            </a:r>
            <a:r>
              <a:rPr lang="en-US" dirty="0"/>
              <a:t>a </a:t>
            </a:r>
            <a:r>
              <a:rPr lang="en-US" dirty="0" smtClean="0"/>
              <a:t>Mph1</a:t>
            </a:r>
            <a:r>
              <a:rPr lang="sk-SK" dirty="0" smtClean="0"/>
              <a:t> helikázy</a:t>
            </a:r>
            <a:r>
              <a:rPr lang="en-US" dirty="0" smtClean="0"/>
              <a:t>) </a:t>
            </a:r>
            <a:r>
              <a:rPr lang="en-US" dirty="0"/>
              <a:t>a </a:t>
            </a:r>
            <a:r>
              <a:rPr lang="en-US" dirty="0" err="1"/>
              <a:t>nasadne</a:t>
            </a:r>
            <a:r>
              <a:rPr lang="en-US" dirty="0"/>
              <a:t> </a:t>
            </a:r>
            <a:r>
              <a:rPr lang="en-US" dirty="0" err="1"/>
              <a:t>naspäť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druhý</a:t>
            </a:r>
            <a:r>
              <a:rPr lang="en-US" dirty="0"/>
              <a:t> </a:t>
            </a:r>
            <a:r>
              <a:rPr lang="en-US" dirty="0" err="1"/>
              <a:t>koniec</a:t>
            </a:r>
            <a:r>
              <a:rPr lang="en-US" dirty="0"/>
              <a:t> </a:t>
            </a:r>
            <a:r>
              <a:rPr lang="en-US" dirty="0" err="1"/>
              <a:t>dvojvláknového</a:t>
            </a:r>
            <a:r>
              <a:rPr lang="en-US" dirty="0"/>
              <a:t> </a:t>
            </a:r>
            <a:r>
              <a:rPr lang="en-US" dirty="0" err="1"/>
              <a:t>zlomu</a:t>
            </a:r>
            <a:r>
              <a:rPr lang="en-US" dirty="0"/>
              <a:t> </a:t>
            </a:r>
            <a:r>
              <a:rPr lang="en-US" dirty="0" smtClean="0"/>
              <a:t>(Rad52</a:t>
            </a:r>
            <a:r>
              <a:rPr lang="en-US" dirty="0"/>
              <a:t>). </a:t>
            </a:r>
            <a:r>
              <a:rPr lang="sk-SK" dirty="0" smtClean="0"/>
              <a:t>Nasleduje syntéza DNA </a:t>
            </a:r>
            <a:r>
              <a:rPr lang="en-US" dirty="0" smtClean="0"/>
              <a:t>(</a:t>
            </a:r>
            <a:r>
              <a:rPr lang="en-US" dirty="0"/>
              <a:t>Pol δ) a </a:t>
            </a:r>
            <a:r>
              <a:rPr lang="sk-SK" dirty="0" smtClean="0"/>
              <a:t>ligácia.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4530031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DSBR</a:t>
            </a:r>
            <a:r>
              <a:rPr lang="sk-SK" dirty="0" smtClean="0"/>
              <a:t> (double strand break repair) – tvorba double Holliday Junction - r</a:t>
            </a:r>
            <a:r>
              <a:rPr lang="en-US" dirty="0" err="1" smtClean="0"/>
              <a:t>ozrušený</a:t>
            </a:r>
            <a:r>
              <a:rPr lang="en-US" dirty="0" smtClean="0"/>
              <a:t> Sgs1-Top3-Rmi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/>
              <a:t>rozštiepený</a:t>
            </a:r>
            <a:r>
              <a:rPr lang="en-US" dirty="0"/>
              <a:t> </a:t>
            </a:r>
            <a:r>
              <a:rPr lang="en-US" dirty="0" err="1"/>
              <a:t>endonukleázami</a:t>
            </a:r>
            <a:r>
              <a:rPr lang="en-US" dirty="0"/>
              <a:t> (Mus81-Mms4, Slx1-Slx4, Rad1-Rad10, Yen1). 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65" y="4268253"/>
            <a:ext cx="408068" cy="27432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460432" y="2399899"/>
            <a:ext cx="345233" cy="274320"/>
            <a:chOff x="0" y="76200"/>
            <a:chExt cx="8055433" cy="6400800"/>
          </a:xfrm>
        </p:grpSpPr>
        <p:sp>
          <p:nvSpPr>
            <p:cNvPr id="10" name="Oval 9"/>
            <p:cNvSpPr/>
            <p:nvPr/>
          </p:nvSpPr>
          <p:spPr>
            <a:xfrm>
              <a:off x="77245" y="76200"/>
              <a:ext cx="7618955" cy="6400800"/>
            </a:xfrm>
            <a:prstGeom prst="ellipse">
              <a:avLst/>
            </a:prstGeom>
            <a:solidFill>
              <a:srgbClr val="FFE28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1034844"/>
              <a:ext cx="8055433" cy="4756356"/>
              <a:chOff x="0" y="806244"/>
              <a:chExt cx="9144000" cy="5427408"/>
            </a:xfrm>
          </p:grpSpPr>
          <p:sp>
            <p:nvSpPr>
              <p:cNvPr id="12" name="Pentagon 11"/>
              <p:cNvSpPr/>
              <p:nvPr/>
            </p:nvSpPr>
            <p:spPr>
              <a:xfrm rot="16200000">
                <a:off x="-156086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Stored Data 9"/>
              <p:cNvSpPr/>
              <p:nvPr/>
            </p:nvSpPr>
            <p:spPr>
              <a:xfrm rot="16200000">
                <a:off x="1620635" y="4191000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8"/>
              <p:cNvSpPr/>
              <p:nvPr/>
            </p:nvSpPr>
            <p:spPr>
              <a:xfrm rot="16200000" flipV="1">
                <a:off x="3317469" y="41910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entagon 14"/>
              <p:cNvSpPr/>
              <p:nvPr/>
            </p:nvSpPr>
            <p:spPr>
              <a:xfrm rot="16200000">
                <a:off x="4934415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Notched Right Arrow 4"/>
              <p:cNvSpPr/>
              <p:nvPr/>
            </p:nvSpPr>
            <p:spPr>
              <a:xfrm rot="5400000" flipV="1">
                <a:off x="6711135" y="4191000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0" y="5776452"/>
                <a:ext cx="9144000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30904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853326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806244"/>
                <a:ext cx="1524001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7761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32189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6618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1047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5475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49904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4332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8761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13190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67618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22047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76475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Notched Right Arrow 4"/>
              <p:cNvSpPr/>
              <p:nvPr/>
            </p:nvSpPr>
            <p:spPr>
              <a:xfrm rot="16200000">
                <a:off x="-81734" y="1981198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Delay 8"/>
              <p:cNvSpPr/>
              <p:nvPr/>
            </p:nvSpPr>
            <p:spPr>
              <a:xfrm rot="5400000">
                <a:off x="1600197" y="19812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Stored Data 9"/>
              <p:cNvSpPr/>
              <p:nvPr/>
            </p:nvSpPr>
            <p:spPr>
              <a:xfrm rot="5400000" flipV="1">
                <a:off x="3317469" y="1949245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0352" y="945426"/>
            <a:ext cx="238539" cy="274320"/>
          </a:xfrm>
          <a:prstGeom prst="rect">
            <a:avLst/>
          </a:prstGeom>
        </p:spPr>
      </p:pic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801166" y="3789040"/>
            <a:ext cx="410794" cy="274320"/>
            <a:chOff x="0" y="353785"/>
            <a:chExt cx="9144000" cy="6106185"/>
          </a:xfrm>
        </p:grpSpPr>
        <p:sp>
          <p:nvSpPr>
            <p:cNvPr id="38" name="Pentagon 37"/>
            <p:cNvSpPr/>
            <p:nvPr/>
          </p:nvSpPr>
          <p:spPr>
            <a:xfrm rot="16200000">
              <a:off x="-131886" y="3928994"/>
              <a:ext cx="2143375" cy="805543"/>
            </a:xfrm>
            <a:prstGeom prst="homePlate">
              <a:avLst>
                <a:gd name="adj" fmla="val 7365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Stored Data 9"/>
            <p:cNvSpPr/>
            <p:nvPr/>
          </p:nvSpPr>
          <p:spPr>
            <a:xfrm rot="16200000">
              <a:off x="1432954" y="3999004"/>
              <a:ext cx="2003356" cy="805543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0 w 8333"/>
                <a:gd name="connsiteY0" fmla="*/ 0 h 10000"/>
                <a:gd name="connsiteX1" fmla="*/ 8333 w 8333"/>
                <a:gd name="connsiteY1" fmla="*/ 0 h 10000"/>
                <a:gd name="connsiteX2" fmla="*/ 6666 w 8333"/>
                <a:gd name="connsiteY2" fmla="*/ 5000 h 10000"/>
                <a:gd name="connsiteX3" fmla="*/ 8333 w 8333"/>
                <a:gd name="connsiteY3" fmla="*/ 10000 h 10000"/>
                <a:gd name="connsiteX4" fmla="*/ 0 w 8333"/>
                <a:gd name="connsiteY4" fmla="*/ 10000 h 10000"/>
                <a:gd name="connsiteX5" fmla="*/ 0 w 8333"/>
                <a:gd name="connsiteY5" fmla="*/ 0 h 10000"/>
                <a:gd name="connsiteX0" fmla="*/ 1519 w 11519"/>
                <a:gd name="connsiteY0" fmla="*/ 0 h 10000"/>
                <a:gd name="connsiteX1" fmla="*/ 11519 w 11519"/>
                <a:gd name="connsiteY1" fmla="*/ 0 h 10000"/>
                <a:gd name="connsiteX2" fmla="*/ 9519 w 11519"/>
                <a:gd name="connsiteY2" fmla="*/ 5000 h 10000"/>
                <a:gd name="connsiteX3" fmla="*/ 11519 w 11519"/>
                <a:gd name="connsiteY3" fmla="*/ 10000 h 10000"/>
                <a:gd name="connsiteX4" fmla="*/ 1519 w 11519"/>
                <a:gd name="connsiteY4" fmla="*/ 10000 h 10000"/>
                <a:gd name="connsiteX5" fmla="*/ 1519 w 11519"/>
                <a:gd name="connsiteY5" fmla="*/ 0 h 10000"/>
                <a:gd name="connsiteX0" fmla="*/ 741 w 10741"/>
                <a:gd name="connsiteY0" fmla="*/ 0 h 10000"/>
                <a:gd name="connsiteX1" fmla="*/ 10741 w 10741"/>
                <a:gd name="connsiteY1" fmla="*/ 0 h 10000"/>
                <a:gd name="connsiteX2" fmla="*/ 8741 w 10741"/>
                <a:gd name="connsiteY2" fmla="*/ 5000 h 10000"/>
                <a:gd name="connsiteX3" fmla="*/ 10741 w 10741"/>
                <a:gd name="connsiteY3" fmla="*/ 10000 h 10000"/>
                <a:gd name="connsiteX4" fmla="*/ 741 w 10741"/>
                <a:gd name="connsiteY4" fmla="*/ 10000 h 10000"/>
                <a:gd name="connsiteX5" fmla="*/ 741 w 10741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43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8895" y="0"/>
                    <a:pt x="8430" y="2239"/>
                    <a:pt x="8430" y="5000"/>
                  </a:cubicBezTo>
                  <a:cubicBezTo>
                    <a:pt x="8430" y="7761"/>
                    <a:pt x="8895" y="10000"/>
                    <a:pt x="10000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Delay 8"/>
            <p:cNvSpPr/>
            <p:nvPr/>
          </p:nvSpPr>
          <p:spPr>
            <a:xfrm rot="16200000" flipV="1">
              <a:off x="2927785" y="3999004"/>
              <a:ext cx="2003356" cy="805543"/>
            </a:xfrm>
            <a:custGeom>
              <a:avLst/>
              <a:gdLst>
                <a:gd name="connsiteX0" fmla="*/ 0 w 761998"/>
                <a:gd name="connsiteY0" fmla="*/ 0 h 914400"/>
                <a:gd name="connsiteX1" fmla="*/ 380999 w 761998"/>
                <a:gd name="connsiteY1" fmla="*/ 0 h 914400"/>
                <a:gd name="connsiteX2" fmla="*/ 761998 w 761998"/>
                <a:gd name="connsiteY2" fmla="*/ 457200 h 914400"/>
                <a:gd name="connsiteX3" fmla="*/ 380999 w 761998"/>
                <a:gd name="connsiteY3" fmla="*/ 914400 h 914400"/>
                <a:gd name="connsiteX4" fmla="*/ 0 w 761998"/>
                <a:gd name="connsiteY4" fmla="*/ 914400 h 914400"/>
                <a:gd name="connsiteX5" fmla="*/ 0 w 761998"/>
                <a:gd name="connsiteY5" fmla="*/ 0 h 914400"/>
                <a:gd name="connsiteX0" fmla="*/ 1474839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1474839 w 2236837"/>
                <a:gd name="connsiteY5" fmla="*/ 0 h 943897"/>
                <a:gd name="connsiteX0" fmla="*/ 0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0 w 2236837"/>
                <a:gd name="connsiteY5" fmla="*/ 0 h 943897"/>
                <a:gd name="connsiteX0" fmla="*/ 0 w 2381149"/>
                <a:gd name="connsiteY0" fmla="*/ 0 h 943897"/>
                <a:gd name="connsiteX1" fmla="*/ 1855838 w 2381149"/>
                <a:gd name="connsiteY1" fmla="*/ 0 h 943897"/>
                <a:gd name="connsiteX2" fmla="*/ 2381149 w 2381149"/>
                <a:gd name="connsiteY2" fmla="*/ 457200 h 943897"/>
                <a:gd name="connsiteX3" fmla="*/ 1855838 w 2381149"/>
                <a:gd name="connsiteY3" fmla="*/ 914400 h 943897"/>
                <a:gd name="connsiteX4" fmla="*/ 0 w 2381149"/>
                <a:gd name="connsiteY4" fmla="*/ 943897 h 943897"/>
                <a:gd name="connsiteX5" fmla="*/ 0 w 2381149"/>
                <a:gd name="connsiteY5" fmla="*/ 0 h 943897"/>
                <a:gd name="connsiteX0" fmla="*/ 0 w 2258251"/>
                <a:gd name="connsiteY0" fmla="*/ 0 h 943897"/>
                <a:gd name="connsiteX1" fmla="*/ 1855838 w 2258251"/>
                <a:gd name="connsiteY1" fmla="*/ 0 h 943897"/>
                <a:gd name="connsiteX2" fmla="*/ 2258251 w 2258251"/>
                <a:gd name="connsiteY2" fmla="*/ 457200 h 943897"/>
                <a:gd name="connsiteX3" fmla="*/ 1855838 w 2258251"/>
                <a:gd name="connsiteY3" fmla="*/ 914400 h 943897"/>
                <a:gd name="connsiteX4" fmla="*/ 0 w 2258251"/>
                <a:gd name="connsiteY4" fmla="*/ 943897 h 943897"/>
                <a:gd name="connsiteX5" fmla="*/ 0 w 2258251"/>
                <a:gd name="connsiteY5" fmla="*/ 0 h 9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51" h="943897">
                  <a:moveTo>
                    <a:pt x="0" y="0"/>
                  </a:moveTo>
                  <a:lnTo>
                    <a:pt x="1855838" y="0"/>
                  </a:lnTo>
                  <a:cubicBezTo>
                    <a:pt x="2066258" y="0"/>
                    <a:pt x="2258251" y="204695"/>
                    <a:pt x="2258251" y="457200"/>
                  </a:cubicBezTo>
                  <a:cubicBezTo>
                    <a:pt x="2258251" y="709705"/>
                    <a:pt x="2066258" y="914400"/>
                    <a:pt x="1855838" y="914400"/>
                  </a:cubicBez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Notched Right Arrow 4"/>
            <p:cNvSpPr/>
            <p:nvPr/>
          </p:nvSpPr>
          <p:spPr>
            <a:xfrm rot="16200000">
              <a:off x="-66753" y="2062425"/>
              <a:ext cx="2003356" cy="805543"/>
            </a:xfrm>
            <a:custGeom>
              <a:avLst/>
              <a:gdLst>
                <a:gd name="connsiteX0" fmla="*/ 0 w 3429000"/>
                <a:gd name="connsiteY0" fmla="*/ 299266 h 1905000"/>
                <a:gd name="connsiteX1" fmla="*/ 2388013 w 3429000"/>
                <a:gd name="connsiteY1" fmla="*/ 299266 h 1905000"/>
                <a:gd name="connsiteX2" fmla="*/ 2388013 w 3429000"/>
                <a:gd name="connsiteY2" fmla="*/ 0 h 1905000"/>
                <a:gd name="connsiteX3" fmla="*/ 3429000 w 3429000"/>
                <a:gd name="connsiteY3" fmla="*/ 952500 h 1905000"/>
                <a:gd name="connsiteX4" fmla="*/ 2388013 w 3429000"/>
                <a:gd name="connsiteY4" fmla="*/ 1905000 h 1905000"/>
                <a:gd name="connsiteX5" fmla="*/ 2388013 w 3429000"/>
                <a:gd name="connsiteY5" fmla="*/ 1605734 h 1905000"/>
                <a:gd name="connsiteX6" fmla="*/ 0 w 3429000"/>
                <a:gd name="connsiteY6" fmla="*/ 1605734 h 1905000"/>
                <a:gd name="connsiteX7" fmla="*/ 713919 w 3429000"/>
                <a:gd name="connsiteY7" fmla="*/ 952500 h 1905000"/>
                <a:gd name="connsiteX8" fmla="*/ 0 w 3429000"/>
                <a:gd name="connsiteY8" fmla="*/ 299266 h 1905000"/>
                <a:gd name="connsiteX0" fmla="*/ 0 w 3429000"/>
                <a:gd name="connsiteY0" fmla="*/ 0 h 1605734"/>
                <a:gd name="connsiteX1" fmla="*/ 2388013 w 3429000"/>
                <a:gd name="connsiteY1" fmla="*/ 0 h 1605734"/>
                <a:gd name="connsiteX2" fmla="*/ 3429000 w 3429000"/>
                <a:gd name="connsiteY2" fmla="*/ 653234 h 1605734"/>
                <a:gd name="connsiteX3" fmla="*/ 2388013 w 3429000"/>
                <a:gd name="connsiteY3" fmla="*/ 1605734 h 1605734"/>
                <a:gd name="connsiteX4" fmla="*/ 2388013 w 3429000"/>
                <a:gd name="connsiteY4" fmla="*/ 1306468 h 1605734"/>
                <a:gd name="connsiteX5" fmla="*/ 0 w 3429000"/>
                <a:gd name="connsiteY5" fmla="*/ 1306468 h 1605734"/>
                <a:gd name="connsiteX6" fmla="*/ 713919 w 3429000"/>
                <a:gd name="connsiteY6" fmla="*/ 653234 h 1605734"/>
                <a:gd name="connsiteX7" fmla="*/ 0 w 3429000"/>
                <a:gd name="connsiteY7" fmla="*/ 0 h 1605734"/>
                <a:gd name="connsiteX0" fmla="*/ 0 w 2388013"/>
                <a:gd name="connsiteY0" fmla="*/ 0 h 1605734"/>
                <a:gd name="connsiteX1" fmla="*/ 2388013 w 2388013"/>
                <a:gd name="connsiteY1" fmla="*/ 0 h 1605734"/>
                <a:gd name="connsiteX2" fmla="*/ 2388013 w 2388013"/>
                <a:gd name="connsiteY2" fmla="*/ 1605734 h 1605734"/>
                <a:gd name="connsiteX3" fmla="*/ 2388013 w 2388013"/>
                <a:gd name="connsiteY3" fmla="*/ 1306468 h 1605734"/>
                <a:gd name="connsiteX4" fmla="*/ 0 w 2388013"/>
                <a:gd name="connsiteY4" fmla="*/ 1306468 h 1605734"/>
                <a:gd name="connsiteX5" fmla="*/ 713919 w 2388013"/>
                <a:gd name="connsiteY5" fmla="*/ 653234 h 1605734"/>
                <a:gd name="connsiteX6" fmla="*/ 0 w 2388013"/>
                <a:gd name="connsiteY6" fmla="*/ 0 h 1605734"/>
                <a:gd name="connsiteX0" fmla="*/ 0 w 2388013"/>
                <a:gd name="connsiteY0" fmla="*/ 0 h 1306468"/>
                <a:gd name="connsiteX1" fmla="*/ 2388013 w 2388013"/>
                <a:gd name="connsiteY1" fmla="*/ 0 h 1306468"/>
                <a:gd name="connsiteX2" fmla="*/ 2388013 w 2388013"/>
                <a:gd name="connsiteY2" fmla="*/ 1306468 h 1306468"/>
                <a:gd name="connsiteX3" fmla="*/ 0 w 2388013"/>
                <a:gd name="connsiteY3" fmla="*/ 1306468 h 1306468"/>
                <a:gd name="connsiteX4" fmla="*/ 713919 w 2388013"/>
                <a:gd name="connsiteY4" fmla="*/ 653234 h 1306468"/>
                <a:gd name="connsiteX5" fmla="*/ 0 w 2388013"/>
                <a:gd name="connsiteY5" fmla="*/ 0 h 130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8013" h="1306468">
                  <a:moveTo>
                    <a:pt x="0" y="0"/>
                  </a:moveTo>
                  <a:lnTo>
                    <a:pt x="2388013" y="0"/>
                  </a:lnTo>
                  <a:lnTo>
                    <a:pt x="2388013" y="1306468"/>
                  </a:lnTo>
                  <a:lnTo>
                    <a:pt x="0" y="1306468"/>
                  </a:lnTo>
                  <a:lnTo>
                    <a:pt x="713919" y="653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Delay 8"/>
            <p:cNvSpPr/>
            <p:nvPr/>
          </p:nvSpPr>
          <p:spPr>
            <a:xfrm rot="5400000">
              <a:off x="1414949" y="2062426"/>
              <a:ext cx="2003356" cy="805543"/>
            </a:xfrm>
            <a:custGeom>
              <a:avLst/>
              <a:gdLst>
                <a:gd name="connsiteX0" fmla="*/ 0 w 761998"/>
                <a:gd name="connsiteY0" fmla="*/ 0 h 914400"/>
                <a:gd name="connsiteX1" fmla="*/ 380999 w 761998"/>
                <a:gd name="connsiteY1" fmla="*/ 0 h 914400"/>
                <a:gd name="connsiteX2" fmla="*/ 761998 w 761998"/>
                <a:gd name="connsiteY2" fmla="*/ 457200 h 914400"/>
                <a:gd name="connsiteX3" fmla="*/ 380999 w 761998"/>
                <a:gd name="connsiteY3" fmla="*/ 914400 h 914400"/>
                <a:gd name="connsiteX4" fmla="*/ 0 w 761998"/>
                <a:gd name="connsiteY4" fmla="*/ 914400 h 914400"/>
                <a:gd name="connsiteX5" fmla="*/ 0 w 761998"/>
                <a:gd name="connsiteY5" fmla="*/ 0 h 914400"/>
                <a:gd name="connsiteX0" fmla="*/ 1474839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1474839 w 2236837"/>
                <a:gd name="connsiteY5" fmla="*/ 0 h 943897"/>
                <a:gd name="connsiteX0" fmla="*/ 0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0 w 2236837"/>
                <a:gd name="connsiteY5" fmla="*/ 0 h 943897"/>
                <a:gd name="connsiteX0" fmla="*/ 0 w 2381149"/>
                <a:gd name="connsiteY0" fmla="*/ 0 h 943897"/>
                <a:gd name="connsiteX1" fmla="*/ 1855838 w 2381149"/>
                <a:gd name="connsiteY1" fmla="*/ 0 h 943897"/>
                <a:gd name="connsiteX2" fmla="*/ 2381149 w 2381149"/>
                <a:gd name="connsiteY2" fmla="*/ 457200 h 943897"/>
                <a:gd name="connsiteX3" fmla="*/ 1855838 w 2381149"/>
                <a:gd name="connsiteY3" fmla="*/ 914400 h 943897"/>
                <a:gd name="connsiteX4" fmla="*/ 0 w 2381149"/>
                <a:gd name="connsiteY4" fmla="*/ 943897 h 943897"/>
                <a:gd name="connsiteX5" fmla="*/ 0 w 2381149"/>
                <a:gd name="connsiteY5" fmla="*/ 0 h 943897"/>
                <a:gd name="connsiteX0" fmla="*/ 0 w 2258251"/>
                <a:gd name="connsiteY0" fmla="*/ 0 h 943897"/>
                <a:gd name="connsiteX1" fmla="*/ 1855838 w 2258251"/>
                <a:gd name="connsiteY1" fmla="*/ 0 h 943897"/>
                <a:gd name="connsiteX2" fmla="*/ 2258251 w 2258251"/>
                <a:gd name="connsiteY2" fmla="*/ 457200 h 943897"/>
                <a:gd name="connsiteX3" fmla="*/ 1855838 w 2258251"/>
                <a:gd name="connsiteY3" fmla="*/ 914400 h 943897"/>
                <a:gd name="connsiteX4" fmla="*/ 0 w 2258251"/>
                <a:gd name="connsiteY4" fmla="*/ 943897 h 943897"/>
                <a:gd name="connsiteX5" fmla="*/ 0 w 2258251"/>
                <a:gd name="connsiteY5" fmla="*/ 0 h 9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51" h="943897">
                  <a:moveTo>
                    <a:pt x="0" y="0"/>
                  </a:moveTo>
                  <a:lnTo>
                    <a:pt x="1855838" y="0"/>
                  </a:lnTo>
                  <a:cubicBezTo>
                    <a:pt x="2066258" y="0"/>
                    <a:pt x="2258251" y="204695"/>
                    <a:pt x="2258251" y="457200"/>
                  </a:cubicBezTo>
                  <a:cubicBezTo>
                    <a:pt x="2258251" y="709705"/>
                    <a:pt x="2066258" y="914400"/>
                    <a:pt x="1855838" y="914400"/>
                  </a:cubicBez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Stored Data 9"/>
            <p:cNvSpPr/>
            <p:nvPr/>
          </p:nvSpPr>
          <p:spPr>
            <a:xfrm rot="5400000" flipV="1">
              <a:off x="2927785" y="2034422"/>
              <a:ext cx="2003356" cy="805543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0 w 8333"/>
                <a:gd name="connsiteY0" fmla="*/ 0 h 10000"/>
                <a:gd name="connsiteX1" fmla="*/ 8333 w 8333"/>
                <a:gd name="connsiteY1" fmla="*/ 0 h 10000"/>
                <a:gd name="connsiteX2" fmla="*/ 6666 w 8333"/>
                <a:gd name="connsiteY2" fmla="*/ 5000 h 10000"/>
                <a:gd name="connsiteX3" fmla="*/ 8333 w 8333"/>
                <a:gd name="connsiteY3" fmla="*/ 10000 h 10000"/>
                <a:gd name="connsiteX4" fmla="*/ 0 w 8333"/>
                <a:gd name="connsiteY4" fmla="*/ 10000 h 10000"/>
                <a:gd name="connsiteX5" fmla="*/ 0 w 8333"/>
                <a:gd name="connsiteY5" fmla="*/ 0 h 10000"/>
                <a:gd name="connsiteX0" fmla="*/ 1519 w 11519"/>
                <a:gd name="connsiteY0" fmla="*/ 0 h 10000"/>
                <a:gd name="connsiteX1" fmla="*/ 11519 w 11519"/>
                <a:gd name="connsiteY1" fmla="*/ 0 h 10000"/>
                <a:gd name="connsiteX2" fmla="*/ 9519 w 11519"/>
                <a:gd name="connsiteY2" fmla="*/ 5000 h 10000"/>
                <a:gd name="connsiteX3" fmla="*/ 11519 w 11519"/>
                <a:gd name="connsiteY3" fmla="*/ 10000 h 10000"/>
                <a:gd name="connsiteX4" fmla="*/ 1519 w 11519"/>
                <a:gd name="connsiteY4" fmla="*/ 10000 h 10000"/>
                <a:gd name="connsiteX5" fmla="*/ 1519 w 11519"/>
                <a:gd name="connsiteY5" fmla="*/ 0 h 10000"/>
                <a:gd name="connsiteX0" fmla="*/ 741 w 10741"/>
                <a:gd name="connsiteY0" fmla="*/ 0 h 10000"/>
                <a:gd name="connsiteX1" fmla="*/ 10741 w 10741"/>
                <a:gd name="connsiteY1" fmla="*/ 0 h 10000"/>
                <a:gd name="connsiteX2" fmla="*/ 8741 w 10741"/>
                <a:gd name="connsiteY2" fmla="*/ 5000 h 10000"/>
                <a:gd name="connsiteX3" fmla="*/ 10741 w 10741"/>
                <a:gd name="connsiteY3" fmla="*/ 10000 h 10000"/>
                <a:gd name="connsiteX4" fmla="*/ 741 w 10741"/>
                <a:gd name="connsiteY4" fmla="*/ 10000 h 10000"/>
                <a:gd name="connsiteX5" fmla="*/ 741 w 10741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43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8895" y="0"/>
                    <a:pt x="8430" y="2239"/>
                    <a:pt x="8430" y="5000"/>
                  </a:cubicBezTo>
                  <a:cubicBezTo>
                    <a:pt x="8430" y="7761"/>
                    <a:pt x="8895" y="10000"/>
                    <a:pt x="10000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5"/>
            <p:cNvSpPr/>
            <p:nvPr/>
          </p:nvSpPr>
          <p:spPr>
            <a:xfrm>
              <a:off x="0" y="353785"/>
              <a:ext cx="6961237" cy="1079266"/>
            </a:xfrm>
            <a:custGeom>
              <a:avLst/>
              <a:gdLst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5433 w 8055433"/>
                <a:gd name="connsiteY2" fmla="*/ 400671 h 400671"/>
                <a:gd name="connsiteX3" fmla="*/ 0 w 8055433"/>
                <a:gd name="connsiteY3" fmla="*/ 400671 h 400671"/>
                <a:gd name="connsiteX4" fmla="*/ 0 w 8055433"/>
                <a:gd name="connsiteY4" fmla="*/ 0 h 400671"/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2619 w 8055433"/>
                <a:gd name="connsiteY2" fmla="*/ 29503 h 400671"/>
                <a:gd name="connsiteX3" fmla="*/ 8055433 w 8055433"/>
                <a:gd name="connsiteY3" fmla="*/ 400671 h 400671"/>
                <a:gd name="connsiteX4" fmla="*/ 0 w 8055433"/>
                <a:gd name="connsiteY4" fmla="*/ 400671 h 400671"/>
                <a:gd name="connsiteX5" fmla="*/ 0 w 8055433"/>
                <a:gd name="connsiteY5" fmla="*/ 0 h 400671"/>
                <a:gd name="connsiteX0" fmla="*/ 0 w 8908026"/>
                <a:gd name="connsiteY0" fmla="*/ 589929 h 990600"/>
                <a:gd name="connsiteX1" fmla="*/ 8055433 w 8908026"/>
                <a:gd name="connsiteY1" fmla="*/ 589929 h 990600"/>
                <a:gd name="connsiteX2" fmla="*/ 8908026 w 8908026"/>
                <a:gd name="connsiteY2" fmla="*/ 0 h 990600"/>
                <a:gd name="connsiteX3" fmla="*/ 8055433 w 8908026"/>
                <a:gd name="connsiteY3" fmla="*/ 990600 h 990600"/>
                <a:gd name="connsiteX4" fmla="*/ 0 w 8908026"/>
                <a:gd name="connsiteY4" fmla="*/ 990600 h 990600"/>
                <a:gd name="connsiteX5" fmla="*/ 0 w 8908026"/>
                <a:gd name="connsiteY5" fmla="*/ 589929 h 990600"/>
                <a:gd name="connsiteX0" fmla="*/ 0 w 8908026"/>
                <a:gd name="connsiteY0" fmla="*/ 619426 h 1020097"/>
                <a:gd name="connsiteX1" fmla="*/ 8055433 w 8908026"/>
                <a:gd name="connsiteY1" fmla="*/ 619426 h 1020097"/>
                <a:gd name="connsiteX2" fmla="*/ 8908026 w 8908026"/>
                <a:gd name="connsiteY2" fmla="*/ 29497 h 1020097"/>
                <a:gd name="connsiteX3" fmla="*/ 8908025 w 8908026"/>
                <a:gd name="connsiteY3" fmla="*/ 0 h 1020097"/>
                <a:gd name="connsiteX4" fmla="*/ 8055433 w 8908026"/>
                <a:gd name="connsiteY4" fmla="*/ 1020097 h 1020097"/>
                <a:gd name="connsiteX5" fmla="*/ 0 w 8908026"/>
                <a:gd name="connsiteY5" fmla="*/ 1020097 h 1020097"/>
                <a:gd name="connsiteX6" fmla="*/ 0 w 8908026"/>
                <a:gd name="connsiteY6" fmla="*/ 619426 h 1020097"/>
                <a:gd name="connsiteX0" fmla="*/ 0 w 9026012"/>
                <a:gd name="connsiteY0" fmla="*/ 590136 h 990807"/>
                <a:gd name="connsiteX1" fmla="*/ 8055433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728079 w 9026012"/>
                <a:gd name="connsiteY1" fmla="*/ 560639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728079 w 9026012"/>
                <a:gd name="connsiteY1" fmla="*/ 560639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639589 w 9026012"/>
                <a:gd name="connsiteY4" fmla="*/ 961310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39589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580594 w 9026012"/>
                <a:gd name="connsiteY1" fmla="*/ 560640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4456828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8967018"/>
                <a:gd name="connsiteY0" fmla="*/ 590136 h 990807"/>
                <a:gd name="connsiteX1" fmla="*/ 4456826 w 8967018"/>
                <a:gd name="connsiteY1" fmla="*/ 590137 h 990807"/>
                <a:gd name="connsiteX2" fmla="*/ 8908026 w 8967018"/>
                <a:gd name="connsiteY2" fmla="*/ 207 h 990807"/>
                <a:gd name="connsiteX3" fmla="*/ 8967018 w 8967018"/>
                <a:gd name="connsiteY3" fmla="*/ 324671 h 990807"/>
                <a:gd name="connsiteX4" fmla="*/ 4456828 w 8967018"/>
                <a:gd name="connsiteY4" fmla="*/ 990807 h 990807"/>
                <a:gd name="connsiteX5" fmla="*/ 0 w 8967018"/>
                <a:gd name="connsiteY5" fmla="*/ 990807 h 990807"/>
                <a:gd name="connsiteX6" fmla="*/ 0 w 8967018"/>
                <a:gd name="connsiteY6" fmla="*/ 590136 h 990807"/>
                <a:gd name="connsiteX0" fmla="*/ 0 w 8967018"/>
                <a:gd name="connsiteY0" fmla="*/ 678584 h 1079255"/>
                <a:gd name="connsiteX1" fmla="*/ 4456826 w 8967018"/>
                <a:gd name="connsiteY1" fmla="*/ 678585 h 1079255"/>
                <a:gd name="connsiteX2" fmla="*/ 6813755 w 8967018"/>
                <a:gd name="connsiteY2" fmla="*/ 165 h 1079255"/>
                <a:gd name="connsiteX3" fmla="*/ 8967018 w 8967018"/>
                <a:gd name="connsiteY3" fmla="*/ 413119 h 1079255"/>
                <a:gd name="connsiteX4" fmla="*/ 4456828 w 8967018"/>
                <a:gd name="connsiteY4" fmla="*/ 1079255 h 1079255"/>
                <a:gd name="connsiteX5" fmla="*/ 0 w 8967018"/>
                <a:gd name="connsiteY5" fmla="*/ 1079255 h 1079255"/>
                <a:gd name="connsiteX6" fmla="*/ 0 w 8967018"/>
                <a:gd name="connsiteY6" fmla="*/ 678584 h 1079255"/>
                <a:gd name="connsiteX0" fmla="*/ 0 w 6961237"/>
                <a:gd name="connsiteY0" fmla="*/ 678595 h 1079266"/>
                <a:gd name="connsiteX1" fmla="*/ 4456826 w 6961237"/>
                <a:gd name="connsiteY1" fmla="*/ 678596 h 1079266"/>
                <a:gd name="connsiteX2" fmla="*/ 6813755 w 6961237"/>
                <a:gd name="connsiteY2" fmla="*/ 176 h 1079266"/>
                <a:gd name="connsiteX3" fmla="*/ 6961237 w 6961237"/>
                <a:gd name="connsiteY3" fmla="*/ 383633 h 1079266"/>
                <a:gd name="connsiteX4" fmla="*/ 4456828 w 6961237"/>
                <a:gd name="connsiteY4" fmla="*/ 1079266 h 1079266"/>
                <a:gd name="connsiteX5" fmla="*/ 0 w 6961237"/>
                <a:gd name="connsiteY5" fmla="*/ 1079266 h 1079266"/>
                <a:gd name="connsiteX6" fmla="*/ 0 w 6961237"/>
                <a:gd name="connsiteY6" fmla="*/ 678595 h 10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1237" h="1079266">
                  <a:moveTo>
                    <a:pt x="0" y="678595"/>
                  </a:moveTo>
                  <a:lnTo>
                    <a:pt x="4456826" y="678596"/>
                  </a:lnTo>
                  <a:lnTo>
                    <a:pt x="6813755" y="176"/>
                  </a:lnTo>
                  <a:cubicBezTo>
                    <a:pt x="6813755" y="-9656"/>
                    <a:pt x="6961237" y="393465"/>
                    <a:pt x="6961237" y="383633"/>
                  </a:cubicBezTo>
                  <a:lnTo>
                    <a:pt x="4456828" y="1079266"/>
                  </a:lnTo>
                  <a:lnTo>
                    <a:pt x="0" y="1079266"/>
                  </a:lnTo>
                  <a:lnTo>
                    <a:pt x="0" y="6785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5"/>
            <p:cNvSpPr/>
            <p:nvPr/>
          </p:nvSpPr>
          <p:spPr>
            <a:xfrm flipV="1">
              <a:off x="0" y="5380704"/>
              <a:ext cx="6961237" cy="1079266"/>
            </a:xfrm>
            <a:custGeom>
              <a:avLst/>
              <a:gdLst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5433 w 8055433"/>
                <a:gd name="connsiteY2" fmla="*/ 400671 h 400671"/>
                <a:gd name="connsiteX3" fmla="*/ 0 w 8055433"/>
                <a:gd name="connsiteY3" fmla="*/ 400671 h 400671"/>
                <a:gd name="connsiteX4" fmla="*/ 0 w 8055433"/>
                <a:gd name="connsiteY4" fmla="*/ 0 h 400671"/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2619 w 8055433"/>
                <a:gd name="connsiteY2" fmla="*/ 29503 h 400671"/>
                <a:gd name="connsiteX3" fmla="*/ 8055433 w 8055433"/>
                <a:gd name="connsiteY3" fmla="*/ 400671 h 400671"/>
                <a:gd name="connsiteX4" fmla="*/ 0 w 8055433"/>
                <a:gd name="connsiteY4" fmla="*/ 400671 h 400671"/>
                <a:gd name="connsiteX5" fmla="*/ 0 w 8055433"/>
                <a:gd name="connsiteY5" fmla="*/ 0 h 400671"/>
                <a:gd name="connsiteX0" fmla="*/ 0 w 8908026"/>
                <a:gd name="connsiteY0" fmla="*/ 589929 h 990600"/>
                <a:gd name="connsiteX1" fmla="*/ 8055433 w 8908026"/>
                <a:gd name="connsiteY1" fmla="*/ 589929 h 990600"/>
                <a:gd name="connsiteX2" fmla="*/ 8908026 w 8908026"/>
                <a:gd name="connsiteY2" fmla="*/ 0 h 990600"/>
                <a:gd name="connsiteX3" fmla="*/ 8055433 w 8908026"/>
                <a:gd name="connsiteY3" fmla="*/ 990600 h 990600"/>
                <a:gd name="connsiteX4" fmla="*/ 0 w 8908026"/>
                <a:gd name="connsiteY4" fmla="*/ 990600 h 990600"/>
                <a:gd name="connsiteX5" fmla="*/ 0 w 8908026"/>
                <a:gd name="connsiteY5" fmla="*/ 589929 h 990600"/>
                <a:gd name="connsiteX0" fmla="*/ 0 w 8908026"/>
                <a:gd name="connsiteY0" fmla="*/ 619426 h 1020097"/>
                <a:gd name="connsiteX1" fmla="*/ 8055433 w 8908026"/>
                <a:gd name="connsiteY1" fmla="*/ 619426 h 1020097"/>
                <a:gd name="connsiteX2" fmla="*/ 8908026 w 8908026"/>
                <a:gd name="connsiteY2" fmla="*/ 29497 h 1020097"/>
                <a:gd name="connsiteX3" fmla="*/ 8908025 w 8908026"/>
                <a:gd name="connsiteY3" fmla="*/ 0 h 1020097"/>
                <a:gd name="connsiteX4" fmla="*/ 8055433 w 8908026"/>
                <a:gd name="connsiteY4" fmla="*/ 1020097 h 1020097"/>
                <a:gd name="connsiteX5" fmla="*/ 0 w 8908026"/>
                <a:gd name="connsiteY5" fmla="*/ 1020097 h 1020097"/>
                <a:gd name="connsiteX6" fmla="*/ 0 w 8908026"/>
                <a:gd name="connsiteY6" fmla="*/ 619426 h 1020097"/>
                <a:gd name="connsiteX0" fmla="*/ 0 w 9026012"/>
                <a:gd name="connsiteY0" fmla="*/ 590136 h 990807"/>
                <a:gd name="connsiteX1" fmla="*/ 8055433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728079 w 9026012"/>
                <a:gd name="connsiteY1" fmla="*/ 560639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728079 w 9026012"/>
                <a:gd name="connsiteY1" fmla="*/ 560639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639589 w 9026012"/>
                <a:gd name="connsiteY4" fmla="*/ 961310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39589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580594 w 9026012"/>
                <a:gd name="connsiteY1" fmla="*/ 560640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4456828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8967018"/>
                <a:gd name="connsiteY0" fmla="*/ 590136 h 990807"/>
                <a:gd name="connsiteX1" fmla="*/ 4456826 w 8967018"/>
                <a:gd name="connsiteY1" fmla="*/ 590137 h 990807"/>
                <a:gd name="connsiteX2" fmla="*/ 8908026 w 8967018"/>
                <a:gd name="connsiteY2" fmla="*/ 207 h 990807"/>
                <a:gd name="connsiteX3" fmla="*/ 8967018 w 8967018"/>
                <a:gd name="connsiteY3" fmla="*/ 324671 h 990807"/>
                <a:gd name="connsiteX4" fmla="*/ 4456828 w 8967018"/>
                <a:gd name="connsiteY4" fmla="*/ 990807 h 990807"/>
                <a:gd name="connsiteX5" fmla="*/ 0 w 8967018"/>
                <a:gd name="connsiteY5" fmla="*/ 990807 h 990807"/>
                <a:gd name="connsiteX6" fmla="*/ 0 w 8967018"/>
                <a:gd name="connsiteY6" fmla="*/ 590136 h 990807"/>
                <a:gd name="connsiteX0" fmla="*/ 0 w 8967018"/>
                <a:gd name="connsiteY0" fmla="*/ 678584 h 1079255"/>
                <a:gd name="connsiteX1" fmla="*/ 4456826 w 8967018"/>
                <a:gd name="connsiteY1" fmla="*/ 678585 h 1079255"/>
                <a:gd name="connsiteX2" fmla="*/ 6813755 w 8967018"/>
                <a:gd name="connsiteY2" fmla="*/ 165 h 1079255"/>
                <a:gd name="connsiteX3" fmla="*/ 8967018 w 8967018"/>
                <a:gd name="connsiteY3" fmla="*/ 413119 h 1079255"/>
                <a:gd name="connsiteX4" fmla="*/ 4456828 w 8967018"/>
                <a:gd name="connsiteY4" fmla="*/ 1079255 h 1079255"/>
                <a:gd name="connsiteX5" fmla="*/ 0 w 8967018"/>
                <a:gd name="connsiteY5" fmla="*/ 1079255 h 1079255"/>
                <a:gd name="connsiteX6" fmla="*/ 0 w 8967018"/>
                <a:gd name="connsiteY6" fmla="*/ 678584 h 1079255"/>
                <a:gd name="connsiteX0" fmla="*/ 0 w 6961237"/>
                <a:gd name="connsiteY0" fmla="*/ 678595 h 1079266"/>
                <a:gd name="connsiteX1" fmla="*/ 4456826 w 6961237"/>
                <a:gd name="connsiteY1" fmla="*/ 678596 h 1079266"/>
                <a:gd name="connsiteX2" fmla="*/ 6813755 w 6961237"/>
                <a:gd name="connsiteY2" fmla="*/ 176 h 1079266"/>
                <a:gd name="connsiteX3" fmla="*/ 6961237 w 6961237"/>
                <a:gd name="connsiteY3" fmla="*/ 383633 h 1079266"/>
                <a:gd name="connsiteX4" fmla="*/ 4456828 w 6961237"/>
                <a:gd name="connsiteY4" fmla="*/ 1079266 h 1079266"/>
                <a:gd name="connsiteX5" fmla="*/ 0 w 6961237"/>
                <a:gd name="connsiteY5" fmla="*/ 1079266 h 1079266"/>
                <a:gd name="connsiteX6" fmla="*/ 0 w 6961237"/>
                <a:gd name="connsiteY6" fmla="*/ 678595 h 10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1237" h="1079266">
                  <a:moveTo>
                    <a:pt x="0" y="678595"/>
                  </a:moveTo>
                  <a:lnTo>
                    <a:pt x="4456826" y="678596"/>
                  </a:lnTo>
                  <a:lnTo>
                    <a:pt x="6813755" y="176"/>
                  </a:lnTo>
                  <a:cubicBezTo>
                    <a:pt x="6813755" y="-9656"/>
                    <a:pt x="6961237" y="393465"/>
                    <a:pt x="6961237" y="383633"/>
                  </a:cubicBezTo>
                  <a:lnTo>
                    <a:pt x="4456828" y="1079266"/>
                  </a:lnTo>
                  <a:lnTo>
                    <a:pt x="0" y="1079266"/>
                  </a:lnTo>
                  <a:lnTo>
                    <a:pt x="0" y="6785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entagon 67"/>
            <p:cNvSpPr/>
            <p:nvPr/>
          </p:nvSpPr>
          <p:spPr>
            <a:xfrm rot="10800000">
              <a:off x="4517595" y="1141495"/>
              <a:ext cx="4626405" cy="4621262"/>
            </a:xfrm>
            <a:custGeom>
              <a:avLst/>
              <a:gdLst>
                <a:gd name="connsiteX0" fmla="*/ 0 w 5137681"/>
                <a:gd name="connsiteY0" fmla="*/ 0 h 4186987"/>
                <a:gd name="connsiteX1" fmla="*/ 2053714 w 5137681"/>
                <a:gd name="connsiteY1" fmla="*/ 0 h 4186987"/>
                <a:gd name="connsiteX2" fmla="*/ 5137681 w 5137681"/>
                <a:gd name="connsiteY2" fmla="*/ 2093494 h 4186987"/>
                <a:gd name="connsiteX3" fmla="*/ 205371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2053714 w 5137681"/>
                <a:gd name="connsiteY1" fmla="*/ 0 h 4186987"/>
                <a:gd name="connsiteX2" fmla="*/ 5137681 w 5137681"/>
                <a:gd name="connsiteY2" fmla="*/ 2093494 h 4186987"/>
                <a:gd name="connsiteX3" fmla="*/ 305660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086101 w 5137681"/>
                <a:gd name="connsiteY1" fmla="*/ 88491 h 4186987"/>
                <a:gd name="connsiteX2" fmla="*/ 5137681 w 5137681"/>
                <a:gd name="connsiteY2" fmla="*/ 2093494 h 4186987"/>
                <a:gd name="connsiteX3" fmla="*/ 305660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086101 w 5137681"/>
                <a:gd name="connsiteY1" fmla="*/ 88491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174591 w 5137681"/>
                <a:gd name="connsiteY1" fmla="*/ 29498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174591 w 5137681"/>
                <a:gd name="connsiteY1" fmla="*/ 29498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1569665 w 5137681"/>
                <a:gd name="connsiteY4" fmla="*/ 4186987 h 4186987"/>
                <a:gd name="connsiteX5" fmla="*/ 0 w 5137681"/>
                <a:gd name="connsiteY5" fmla="*/ 0 h 4186987"/>
                <a:gd name="connsiteX0" fmla="*/ 0 w 3568016"/>
                <a:gd name="connsiteY0" fmla="*/ 0 h 4160431"/>
                <a:gd name="connsiteX1" fmla="*/ 1604926 w 3568016"/>
                <a:gd name="connsiteY1" fmla="*/ 2942 h 4160431"/>
                <a:gd name="connsiteX2" fmla="*/ 3568016 w 3568016"/>
                <a:gd name="connsiteY2" fmla="*/ 2066938 h 4160431"/>
                <a:gd name="connsiteX3" fmla="*/ 1752410 w 3568016"/>
                <a:gd name="connsiteY3" fmla="*/ 4160431 h 4160431"/>
                <a:gd name="connsiteX4" fmla="*/ 0 w 3568016"/>
                <a:gd name="connsiteY4" fmla="*/ 4160431 h 4160431"/>
                <a:gd name="connsiteX5" fmla="*/ 0 w 3568016"/>
                <a:gd name="connsiteY5" fmla="*/ 0 h 416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8016" h="4160431">
                  <a:moveTo>
                    <a:pt x="0" y="0"/>
                  </a:moveTo>
                  <a:lnTo>
                    <a:pt x="1604926" y="2942"/>
                  </a:lnTo>
                  <a:lnTo>
                    <a:pt x="3568016" y="2066938"/>
                  </a:lnTo>
                  <a:lnTo>
                    <a:pt x="1752410" y="4160431"/>
                  </a:lnTo>
                  <a:lnTo>
                    <a:pt x="0" y="4160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38520" y="6165304"/>
            <a:ext cx="238539" cy="2743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2964" flipV="1">
            <a:off x="2460317" y="1546481"/>
            <a:ext cx="189120" cy="2174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3757" flipV="1">
            <a:off x="2800501" y="1795303"/>
            <a:ext cx="189120" cy="217489"/>
          </a:xfrm>
          <a:prstGeom prst="rect">
            <a:avLst/>
          </a:prstGeom>
        </p:spPr>
      </p:pic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6999530" y="4268962"/>
            <a:ext cx="345233" cy="274320"/>
            <a:chOff x="0" y="76200"/>
            <a:chExt cx="8055433" cy="6400800"/>
          </a:xfrm>
        </p:grpSpPr>
        <p:sp>
          <p:nvSpPr>
            <p:cNvPr id="51" name="Oval 50"/>
            <p:cNvSpPr/>
            <p:nvPr/>
          </p:nvSpPr>
          <p:spPr>
            <a:xfrm>
              <a:off x="77245" y="76200"/>
              <a:ext cx="7618955" cy="6400800"/>
            </a:xfrm>
            <a:prstGeom prst="ellipse">
              <a:avLst/>
            </a:prstGeom>
            <a:solidFill>
              <a:srgbClr val="FFE28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0" y="1034844"/>
              <a:ext cx="8055433" cy="4756356"/>
              <a:chOff x="0" y="806244"/>
              <a:chExt cx="9144000" cy="5427408"/>
            </a:xfrm>
          </p:grpSpPr>
          <p:sp>
            <p:nvSpPr>
              <p:cNvPr id="53" name="Pentagon 52"/>
              <p:cNvSpPr/>
              <p:nvPr/>
            </p:nvSpPr>
            <p:spPr>
              <a:xfrm rot="16200000">
                <a:off x="-156086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Stored Data 9"/>
              <p:cNvSpPr/>
              <p:nvPr/>
            </p:nvSpPr>
            <p:spPr>
              <a:xfrm rot="16200000">
                <a:off x="1620635" y="4191000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elay 8"/>
              <p:cNvSpPr/>
              <p:nvPr/>
            </p:nvSpPr>
            <p:spPr>
              <a:xfrm rot="16200000" flipV="1">
                <a:off x="3317469" y="41910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entagon 55"/>
              <p:cNvSpPr/>
              <p:nvPr/>
            </p:nvSpPr>
            <p:spPr>
              <a:xfrm rot="16200000">
                <a:off x="4934415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Notched Right Arrow 4"/>
              <p:cNvSpPr/>
              <p:nvPr/>
            </p:nvSpPr>
            <p:spPr>
              <a:xfrm rot="5400000" flipV="1">
                <a:off x="6711135" y="4191000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0" y="5776452"/>
                <a:ext cx="9144000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30904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853326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0" y="806244"/>
                <a:ext cx="1524001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77761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32189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86618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41047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95475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49904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04332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58761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3190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67618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22047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76475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Notched Right Arrow 4"/>
              <p:cNvSpPr/>
              <p:nvPr/>
            </p:nvSpPr>
            <p:spPr>
              <a:xfrm rot="16200000">
                <a:off x="-81734" y="1981198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lowchart: Delay 8"/>
              <p:cNvSpPr/>
              <p:nvPr/>
            </p:nvSpPr>
            <p:spPr>
              <a:xfrm rot="5400000">
                <a:off x="1600197" y="19812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Stored Data 9"/>
              <p:cNvSpPr/>
              <p:nvPr/>
            </p:nvSpPr>
            <p:spPr>
              <a:xfrm rot="5400000" flipV="1">
                <a:off x="3317469" y="1949245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8089915" y="945426"/>
            <a:ext cx="410794" cy="274320"/>
            <a:chOff x="0" y="353785"/>
            <a:chExt cx="9144000" cy="6106185"/>
          </a:xfrm>
        </p:grpSpPr>
        <p:sp>
          <p:nvSpPr>
            <p:cNvPr id="78" name="Pentagon 77"/>
            <p:cNvSpPr/>
            <p:nvPr/>
          </p:nvSpPr>
          <p:spPr>
            <a:xfrm rot="16200000">
              <a:off x="-131886" y="3928994"/>
              <a:ext cx="2143375" cy="805543"/>
            </a:xfrm>
            <a:prstGeom prst="homePlate">
              <a:avLst>
                <a:gd name="adj" fmla="val 7365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Stored Data 9"/>
            <p:cNvSpPr/>
            <p:nvPr/>
          </p:nvSpPr>
          <p:spPr>
            <a:xfrm rot="16200000">
              <a:off x="1432954" y="3999004"/>
              <a:ext cx="2003356" cy="805543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0 w 8333"/>
                <a:gd name="connsiteY0" fmla="*/ 0 h 10000"/>
                <a:gd name="connsiteX1" fmla="*/ 8333 w 8333"/>
                <a:gd name="connsiteY1" fmla="*/ 0 h 10000"/>
                <a:gd name="connsiteX2" fmla="*/ 6666 w 8333"/>
                <a:gd name="connsiteY2" fmla="*/ 5000 h 10000"/>
                <a:gd name="connsiteX3" fmla="*/ 8333 w 8333"/>
                <a:gd name="connsiteY3" fmla="*/ 10000 h 10000"/>
                <a:gd name="connsiteX4" fmla="*/ 0 w 8333"/>
                <a:gd name="connsiteY4" fmla="*/ 10000 h 10000"/>
                <a:gd name="connsiteX5" fmla="*/ 0 w 8333"/>
                <a:gd name="connsiteY5" fmla="*/ 0 h 10000"/>
                <a:gd name="connsiteX0" fmla="*/ 1519 w 11519"/>
                <a:gd name="connsiteY0" fmla="*/ 0 h 10000"/>
                <a:gd name="connsiteX1" fmla="*/ 11519 w 11519"/>
                <a:gd name="connsiteY1" fmla="*/ 0 h 10000"/>
                <a:gd name="connsiteX2" fmla="*/ 9519 w 11519"/>
                <a:gd name="connsiteY2" fmla="*/ 5000 h 10000"/>
                <a:gd name="connsiteX3" fmla="*/ 11519 w 11519"/>
                <a:gd name="connsiteY3" fmla="*/ 10000 h 10000"/>
                <a:gd name="connsiteX4" fmla="*/ 1519 w 11519"/>
                <a:gd name="connsiteY4" fmla="*/ 10000 h 10000"/>
                <a:gd name="connsiteX5" fmla="*/ 1519 w 11519"/>
                <a:gd name="connsiteY5" fmla="*/ 0 h 10000"/>
                <a:gd name="connsiteX0" fmla="*/ 741 w 10741"/>
                <a:gd name="connsiteY0" fmla="*/ 0 h 10000"/>
                <a:gd name="connsiteX1" fmla="*/ 10741 w 10741"/>
                <a:gd name="connsiteY1" fmla="*/ 0 h 10000"/>
                <a:gd name="connsiteX2" fmla="*/ 8741 w 10741"/>
                <a:gd name="connsiteY2" fmla="*/ 5000 h 10000"/>
                <a:gd name="connsiteX3" fmla="*/ 10741 w 10741"/>
                <a:gd name="connsiteY3" fmla="*/ 10000 h 10000"/>
                <a:gd name="connsiteX4" fmla="*/ 741 w 10741"/>
                <a:gd name="connsiteY4" fmla="*/ 10000 h 10000"/>
                <a:gd name="connsiteX5" fmla="*/ 741 w 10741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43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8895" y="0"/>
                    <a:pt x="8430" y="2239"/>
                    <a:pt x="8430" y="5000"/>
                  </a:cubicBezTo>
                  <a:cubicBezTo>
                    <a:pt x="8430" y="7761"/>
                    <a:pt x="8895" y="10000"/>
                    <a:pt x="10000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Delay 8"/>
            <p:cNvSpPr/>
            <p:nvPr/>
          </p:nvSpPr>
          <p:spPr>
            <a:xfrm rot="16200000" flipV="1">
              <a:off x="2927785" y="3999004"/>
              <a:ext cx="2003356" cy="805543"/>
            </a:xfrm>
            <a:custGeom>
              <a:avLst/>
              <a:gdLst>
                <a:gd name="connsiteX0" fmla="*/ 0 w 761998"/>
                <a:gd name="connsiteY0" fmla="*/ 0 h 914400"/>
                <a:gd name="connsiteX1" fmla="*/ 380999 w 761998"/>
                <a:gd name="connsiteY1" fmla="*/ 0 h 914400"/>
                <a:gd name="connsiteX2" fmla="*/ 761998 w 761998"/>
                <a:gd name="connsiteY2" fmla="*/ 457200 h 914400"/>
                <a:gd name="connsiteX3" fmla="*/ 380999 w 761998"/>
                <a:gd name="connsiteY3" fmla="*/ 914400 h 914400"/>
                <a:gd name="connsiteX4" fmla="*/ 0 w 761998"/>
                <a:gd name="connsiteY4" fmla="*/ 914400 h 914400"/>
                <a:gd name="connsiteX5" fmla="*/ 0 w 761998"/>
                <a:gd name="connsiteY5" fmla="*/ 0 h 914400"/>
                <a:gd name="connsiteX0" fmla="*/ 1474839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1474839 w 2236837"/>
                <a:gd name="connsiteY5" fmla="*/ 0 h 943897"/>
                <a:gd name="connsiteX0" fmla="*/ 0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0 w 2236837"/>
                <a:gd name="connsiteY5" fmla="*/ 0 h 943897"/>
                <a:gd name="connsiteX0" fmla="*/ 0 w 2381149"/>
                <a:gd name="connsiteY0" fmla="*/ 0 h 943897"/>
                <a:gd name="connsiteX1" fmla="*/ 1855838 w 2381149"/>
                <a:gd name="connsiteY1" fmla="*/ 0 h 943897"/>
                <a:gd name="connsiteX2" fmla="*/ 2381149 w 2381149"/>
                <a:gd name="connsiteY2" fmla="*/ 457200 h 943897"/>
                <a:gd name="connsiteX3" fmla="*/ 1855838 w 2381149"/>
                <a:gd name="connsiteY3" fmla="*/ 914400 h 943897"/>
                <a:gd name="connsiteX4" fmla="*/ 0 w 2381149"/>
                <a:gd name="connsiteY4" fmla="*/ 943897 h 943897"/>
                <a:gd name="connsiteX5" fmla="*/ 0 w 2381149"/>
                <a:gd name="connsiteY5" fmla="*/ 0 h 943897"/>
                <a:gd name="connsiteX0" fmla="*/ 0 w 2258251"/>
                <a:gd name="connsiteY0" fmla="*/ 0 h 943897"/>
                <a:gd name="connsiteX1" fmla="*/ 1855838 w 2258251"/>
                <a:gd name="connsiteY1" fmla="*/ 0 h 943897"/>
                <a:gd name="connsiteX2" fmla="*/ 2258251 w 2258251"/>
                <a:gd name="connsiteY2" fmla="*/ 457200 h 943897"/>
                <a:gd name="connsiteX3" fmla="*/ 1855838 w 2258251"/>
                <a:gd name="connsiteY3" fmla="*/ 914400 h 943897"/>
                <a:gd name="connsiteX4" fmla="*/ 0 w 2258251"/>
                <a:gd name="connsiteY4" fmla="*/ 943897 h 943897"/>
                <a:gd name="connsiteX5" fmla="*/ 0 w 2258251"/>
                <a:gd name="connsiteY5" fmla="*/ 0 h 9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51" h="943897">
                  <a:moveTo>
                    <a:pt x="0" y="0"/>
                  </a:moveTo>
                  <a:lnTo>
                    <a:pt x="1855838" y="0"/>
                  </a:lnTo>
                  <a:cubicBezTo>
                    <a:pt x="2066258" y="0"/>
                    <a:pt x="2258251" y="204695"/>
                    <a:pt x="2258251" y="457200"/>
                  </a:cubicBezTo>
                  <a:cubicBezTo>
                    <a:pt x="2258251" y="709705"/>
                    <a:pt x="2066258" y="914400"/>
                    <a:pt x="1855838" y="914400"/>
                  </a:cubicBez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Notched Right Arrow 4"/>
            <p:cNvSpPr/>
            <p:nvPr/>
          </p:nvSpPr>
          <p:spPr>
            <a:xfrm rot="16200000">
              <a:off x="-66753" y="2062425"/>
              <a:ext cx="2003356" cy="805543"/>
            </a:xfrm>
            <a:custGeom>
              <a:avLst/>
              <a:gdLst>
                <a:gd name="connsiteX0" fmla="*/ 0 w 3429000"/>
                <a:gd name="connsiteY0" fmla="*/ 299266 h 1905000"/>
                <a:gd name="connsiteX1" fmla="*/ 2388013 w 3429000"/>
                <a:gd name="connsiteY1" fmla="*/ 299266 h 1905000"/>
                <a:gd name="connsiteX2" fmla="*/ 2388013 w 3429000"/>
                <a:gd name="connsiteY2" fmla="*/ 0 h 1905000"/>
                <a:gd name="connsiteX3" fmla="*/ 3429000 w 3429000"/>
                <a:gd name="connsiteY3" fmla="*/ 952500 h 1905000"/>
                <a:gd name="connsiteX4" fmla="*/ 2388013 w 3429000"/>
                <a:gd name="connsiteY4" fmla="*/ 1905000 h 1905000"/>
                <a:gd name="connsiteX5" fmla="*/ 2388013 w 3429000"/>
                <a:gd name="connsiteY5" fmla="*/ 1605734 h 1905000"/>
                <a:gd name="connsiteX6" fmla="*/ 0 w 3429000"/>
                <a:gd name="connsiteY6" fmla="*/ 1605734 h 1905000"/>
                <a:gd name="connsiteX7" fmla="*/ 713919 w 3429000"/>
                <a:gd name="connsiteY7" fmla="*/ 952500 h 1905000"/>
                <a:gd name="connsiteX8" fmla="*/ 0 w 3429000"/>
                <a:gd name="connsiteY8" fmla="*/ 299266 h 1905000"/>
                <a:gd name="connsiteX0" fmla="*/ 0 w 3429000"/>
                <a:gd name="connsiteY0" fmla="*/ 0 h 1605734"/>
                <a:gd name="connsiteX1" fmla="*/ 2388013 w 3429000"/>
                <a:gd name="connsiteY1" fmla="*/ 0 h 1605734"/>
                <a:gd name="connsiteX2" fmla="*/ 3429000 w 3429000"/>
                <a:gd name="connsiteY2" fmla="*/ 653234 h 1605734"/>
                <a:gd name="connsiteX3" fmla="*/ 2388013 w 3429000"/>
                <a:gd name="connsiteY3" fmla="*/ 1605734 h 1605734"/>
                <a:gd name="connsiteX4" fmla="*/ 2388013 w 3429000"/>
                <a:gd name="connsiteY4" fmla="*/ 1306468 h 1605734"/>
                <a:gd name="connsiteX5" fmla="*/ 0 w 3429000"/>
                <a:gd name="connsiteY5" fmla="*/ 1306468 h 1605734"/>
                <a:gd name="connsiteX6" fmla="*/ 713919 w 3429000"/>
                <a:gd name="connsiteY6" fmla="*/ 653234 h 1605734"/>
                <a:gd name="connsiteX7" fmla="*/ 0 w 3429000"/>
                <a:gd name="connsiteY7" fmla="*/ 0 h 1605734"/>
                <a:gd name="connsiteX0" fmla="*/ 0 w 2388013"/>
                <a:gd name="connsiteY0" fmla="*/ 0 h 1605734"/>
                <a:gd name="connsiteX1" fmla="*/ 2388013 w 2388013"/>
                <a:gd name="connsiteY1" fmla="*/ 0 h 1605734"/>
                <a:gd name="connsiteX2" fmla="*/ 2388013 w 2388013"/>
                <a:gd name="connsiteY2" fmla="*/ 1605734 h 1605734"/>
                <a:gd name="connsiteX3" fmla="*/ 2388013 w 2388013"/>
                <a:gd name="connsiteY3" fmla="*/ 1306468 h 1605734"/>
                <a:gd name="connsiteX4" fmla="*/ 0 w 2388013"/>
                <a:gd name="connsiteY4" fmla="*/ 1306468 h 1605734"/>
                <a:gd name="connsiteX5" fmla="*/ 713919 w 2388013"/>
                <a:gd name="connsiteY5" fmla="*/ 653234 h 1605734"/>
                <a:gd name="connsiteX6" fmla="*/ 0 w 2388013"/>
                <a:gd name="connsiteY6" fmla="*/ 0 h 1605734"/>
                <a:gd name="connsiteX0" fmla="*/ 0 w 2388013"/>
                <a:gd name="connsiteY0" fmla="*/ 0 h 1306468"/>
                <a:gd name="connsiteX1" fmla="*/ 2388013 w 2388013"/>
                <a:gd name="connsiteY1" fmla="*/ 0 h 1306468"/>
                <a:gd name="connsiteX2" fmla="*/ 2388013 w 2388013"/>
                <a:gd name="connsiteY2" fmla="*/ 1306468 h 1306468"/>
                <a:gd name="connsiteX3" fmla="*/ 0 w 2388013"/>
                <a:gd name="connsiteY3" fmla="*/ 1306468 h 1306468"/>
                <a:gd name="connsiteX4" fmla="*/ 713919 w 2388013"/>
                <a:gd name="connsiteY4" fmla="*/ 653234 h 1306468"/>
                <a:gd name="connsiteX5" fmla="*/ 0 w 2388013"/>
                <a:gd name="connsiteY5" fmla="*/ 0 h 130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8013" h="1306468">
                  <a:moveTo>
                    <a:pt x="0" y="0"/>
                  </a:moveTo>
                  <a:lnTo>
                    <a:pt x="2388013" y="0"/>
                  </a:lnTo>
                  <a:lnTo>
                    <a:pt x="2388013" y="1306468"/>
                  </a:lnTo>
                  <a:lnTo>
                    <a:pt x="0" y="1306468"/>
                  </a:lnTo>
                  <a:lnTo>
                    <a:pt x="713919" y="653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Delay 8"/>
            <p:cNvSpPr/>
            <p:nvPr/>
          </p:nvSpPr>
          <p:spPr>
            <a:xfrm rot="5400000">
              <a:off x="1414949" y="2062426"/>
              <a:ext cx="2003356" cy="805543"/>
            </a:xfrm>
            <a:custGeom>
              <a:avLst/>
              <a:gdLst>
                <a:gd name="connsiteX0" fmla="*/ 0 w 761998"/>
                <a:gd name="connsiteY0" fmla="*/ 0 h 914400"/>
                <a:gd name="connsiteX1" fmla="*/ 380999 w 761998"/>
                <a:gd name="connsiteY1" fmla="*/ 0 h 914400"/>
                <a:gd name="connsiteX2" fmla="*/ 761998 w 761998"/>
                <a:gd name="connsiteY2" fmla="*/ 457200 h 914400"/>
                <a:gd name="connsiteX3" fmla="*/ 380999 w 761998"/>
                <a:gd name="connsiteY3" fmla="*/ 914400 h 914400"/>
                <a:gd name="connsiteX4" fmla="*/ 0 w 761998"/>
                <a:gd name="connsiteY4" fmla="*/ 914400 h 914400"/>
                <a:gd name="connsiteX5" fmla="*/ 0 w 761998"/>
                <a:gd name="connsiteY5" fmla="*/ 0 h 914400"/>
                <a:gd name="connsiteX0" fmla="*/ 1474839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1474839 w 2236837"/>
                <a:gd name="connsiteY5" fmla="*/ 0 h 943897"/>
                <a:gd name="connsiteX0" fmla="*/ 0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0 w 2236837"/>
                <a:gd name="connsiteY5" fmla="*/ 0 h 943897"/>
                <a:gd name="connsiteX0" fmla="*/ 0 w 2381149"/>
                <a:gd name="connsiteY0" fmla="*/ 0 h 943897"/>
                <a:gd name="connsiteX1" fmla="*/ 1855838 w 2381149"/>
                <a:gd name="connsiteY1" fmla="*/ 0 h 943897"/>
                <a:gd name="connsiteX2" fmla="*/ 2381149 w 2381149"/>
                <a:gd name="connsiteY2" fmla="*/ 457200 h 943897"/>
                <a:gd name="connsiteX3" fmla="*/ 1855838 w 2381149"/>
                <a:gd name="connsiteY3" fmla="*/ 914400 h 943897"/>
                <a:gd name="connsiteX4" fmla="*/ 0 w 2381149"/>
                <a:gd name="connsiteY4" fmla="*/ 943897 h 943897"/>
                <a:gd name="connsiteX5" fmla="*/ 0 w 2381149"/>
                <a:gd name="connsiteY5" fmla="*/ 0 h 943897"/>
                <a:gd name="connsiteX0" fmla="*/ 0 w 2258251"/>
                <a:gd name="connsiteY0" fmla="*/ 0 h 943897"/>
                <a:gd name="connsiteX1" fmla="*/ 1855838 w 2258251"/>
                <a:gd name="connsiteY1" fmla="*/ 0 h 943897"/>
                <a:gd name="connsiteX2" fmla="*/ 2258251 w 2258251"/>
                <a:gd name="connsiteY2" fmla="*/ 457200 h 943897"/>
                <a:gd name="connsiteX3" fmla="*/ 1855838 w 2258251"/>
                <a:gd name="connsiteY3" fmla="*/ 914400 h 943897"/>
                <a:gd name="connsiteX4" fmla="*/ 0 w 2258251"/>
                <a:gd name="connsiteY4" fmla="*/ 943897 h 943897"/>
                <a:gd name="connsiteX5" fmla="*/ 0 w 2258251"/>
                <a:gd name="connsiteY5" fmla="*/ 0 h 9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51" h="943897">
                  <a:moveTo>
                    <a:pt x="0" y="0"/>
                  </a:moveTo>
                  <a:lnTo>
                    <a:pt x="1855838" y="0"/>
                  </a:lnTo>
                  <a:cubicBezTo>
                    <a:pt x="2066258" y="0"/>
                    <a:pt x="2258251" y="204695"/>
                    <a:pt x="2258251" y="457200"/>
                  </a:cubicBezTo>
                  <a:cubicBezTo>
                    <a:pt x="2258251" y="709705"/>
                    <a:pt x="2066258" y="914400"/>
                    <a:pt x="1855838" y="914400"/>
                  </a:cubicBez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Stored Data 9"/>
            <p:cNvSpPr/>
            <p:nvPr/>
          </p:nvSpPr>
          <p:spPr>
            <a:xfrm rot="5400000" flipV="1">
              <a:off x="2927785" y="2034422"/>
              <a:ext cx="2003356" cy="805543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0 w 8333"/>
                <a:gd name="connsiteY0" fmla="*/ 0 h 10000"/>
                <a:gd name="connsiteX1" fmla="*/ 8333 w 8333"/>
                <a:gd name="connsiteY1" fmla="*/ 0 h 10000"/>
                <a:gd name="connsiteX2" fmla="*/ 6666 w 8333"/>
                <a:gd name="connsiteY2" fmla="*/ 5000 h 10000"/>
                <a:gd name="connsiteX3" fmla="*/ 8333 w 8333"/>
                <a:gd name="connsiteY3" fmla="*/ 10000 h 10000"/>
                <a:gd name="connsiteX4" fmla="*/ 0 w 8333"/>
                <a:gd name="connsiteY4" fmla="*/ 10000 h 10000"/>
                <a:gd name="connsiteX5" fmla="*/ 0 w 8333"/>
                <a:gd name="connsiteY5" fmla="*/ 0 h 10000"/>
                <a:gd name="connsiteX0" fmla="*/ 1519 w 11519"/>
                <a:gd name="connsiteY0" fmla="*/ 0 h 10000"/>
                <a:gd name="connsiteX1" fmla="*/ 11519 w 11519"/>
                <a:gd name="connsiteY1" fmla="*/ 0 h 10000"/>
                <a:gd name="connsiteX2" fmla="*/ 9519 w 11519"/>
                <a:gd name="connsiteY2" fmla="*/ 5000 h 10000"/>
                <a:gd name="connsiteX3" fmla="*/ 11519 w 11519"/>
                <a:gd name="connsiteY3" fmla="*/ 10000 h 10000"/>
                <a:gd name="connsiteX4" fmla="*/ 1519 w 11519"/>
                <a:gd name="connsiteY4" fmla="*/ 10000 h 10000"/>
                <a:gd name="connsiteX5" fmla="*/ 1519 w 11519"/>
                <a:gd name="connsiteY5" fmla="*/ 0 h 10000"/>
                <a:gd name="connsiteX0" fmla="*/ 741 w 10741"/>
                <a:gd name="connsiteY0" fmla="*/ 0 h 10000"/>
                <a:gd name="connsiteX1" fmla="*/ 10741 w 10741"/>
                <a:gd name="connsiteY1" fmla="*/ 0 h 10000"/>
                <a:gd name="connsiteX2" fmla="*/ 8741 w 10741"/>
                <a:gd name="connsiteY2" fmla="*/ 5000 h 10000"/>
                <a:gd name="connsiteX3" fmla="*/ 10741 w 10741"/>
                <a:gd name="connsiteY3" fmla="*/ 10000 h 10000"/>
                <a:gd name="connsiteX4" fmla="*/ 741 w 10741"/>
                <a:gd name="connsiteY4" fmla="*/ 10000 h 10000"/>
                <a:gd name="connsiteX5" fmla="*/ 741 w 10741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43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8895" y="0"/>
                    <a:pt x="8430" y="2239"/>
                    <a:pt x="8430" y="5000"/>
                  </a:cubicBezTo>
                  <a:cubicBezTo>
                    <a:pt x="8430" y="7761"/>
                    <a:pt x="8895" y="10000"/>
                    <a:pt x="10000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5"/>
            <p:cNvSpPr/>
            <p:nvPr/>
          </p:nvSpPr>
          <p:spPr>
            <a:xfrm>
              <a:off x="0" y="353785"/>
              <a:ext cx="6961237" cy="1079266"/>
            </a:xfrm>
            <a:custGeom>
              <a:avLst/>
              <a:gdLst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5433 w 8055433"/>
                <a:gd name="connsiteY2" fmla="*/ 400671 h 400671"/>
                <a:gd name="connsiteX3" fmla="*/ 0 w 8055433"/>
                <a:gd name="connsiteY3" fmla="*/ 400671 h 400671"/>
                <a:gd name="connsiteX4" fmla="*/ 0 w 8055433"/>
                <a:gd name="connsiteY4" fmla="*/ 0 h 400671"/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2619 w 8055433"/>
                <a:gd name="connsiteY2" fmla="*/ 29503 h 400671"/>
                <a:gd name="connsiteX3" fmla="*/ 8055433 w 8055433"/>
                <a:gd name="connsiteY3" fmla="*/ 400671 h 400671"/>
                <a:gd name="connsiteX4" fmla="*/ 0 w 8055433"/>
                <a:gd name="connsiteY4" fmla="*/ 400671 h 400671"/>
                <a:gd name="connsiteX5" fmla="*/ 0 w 8055433"/>
                <a:gd name="connsiteY5" fmla="*/ 0 h 400671"/>
                <a:gd name="connsiteX0" fmla="*/ 0 w 8908026"/>
                <a:gd name="connsiteY0" fmla="*/ 589929 h 990600"/>
                <a:gd name="connsiteX1" fmla="*/ 8055433 w 8908026"/>
                <a:gd name="connsiteY1" fmla="*/ 589929 h 990600"/>
                <a:gd name="connsiteX2" fmla="*/ 8908026 w 8908026"/>
                <a:gd name="connsiteY2" fmla="*/ 0 h 990600"/>
                <a:gd name="connsiteX3" fmla="*/ 8055433 w 8908026"/>
                <a:gd name="connsiteY3" fmla="*/ 990600 h 990600"/>
                <a:gd name="connsiteX4" fmla="*/ 0 w 8908026"/>
                <a:gd name="connsiteY4" fmla="*/ 990600 h 990600"/>
                <a:gd name="connsiteX5" fmla="*/ 0 w 8908026"/>
                <a:gd name="connsiteY5" fmla="*/ 589929 h 990600"/>
                <a:gd name="connsiteX0" fmla="*/ 0 w 8908026"/>
                <a:gd name="connsiteY0" fmla="*/ 619426 h 1020097"/>
                <a:gd name="connsiteX1" fmla="*/ 8055433 w 8908026"/>
                <a:gd name="connsiteY1" fmla="*/ 619426 h 1020097"/>
                <a:gd name="connsiteX2" fmla="*/ 8908026 w 8908026"/>
                <a:gd name="connsiteY2" fmla="*/ 29497 h 1020097"/>
                <a:gd name="connsiteX3" fmla="*/ 8908025 w 8908026"/>
                <a:gd name="connsiteY3" fmla="*/ 0 h 1020097"/>
                <a:gd name="connsiteX4" fmla="*/ 8055433 w 8908026"/>
                <a:gd name="connsiteY4" fmla="*/ 1020097 h 1020097"/>
                <a:gd name="connsiteX5" fmla="*/ 0 w 8908026"/>
                <a:gd name="connsiteY5" fmla="*/ 1020097 h 1020097"/>
                <a:gd name="connsiteX6" fmla="*/ 0 w 8908026"/>
                <a:gd name="connsiteY6" fmla="*/ 619426 h 1020097"/>
                <a:gd name="connsiteX0" fmla="*/ 0 w 9026012"/>
                <a:gd name="connsiteY0" fmla="*/ 590136 h 990807"/>
                <a:gd name="connsiteX1" fmla="*/ 8055433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728079 w 9026012"/>
                <a:gd name="connsiteY1" fmla="*/ 560639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728079 w 9026012"/>
                <a:gd name="connsiteY1" fmla="*/ 560639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639589 w 9026012"/>
                <a:gd name="connsiteY4" fmla="*/ 961310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39589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580594 w 9026012"/>
                <a:gd name="connsiteY1" fmla="*/ 560640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4456828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8967018"/>
                <a:gd name="connsiteY0" fmla="*/ 590136 h 990807"/>
                <a:gd name="connsiteX1" fmla="*/ 4456826 w 8967018"/>
                <a:gd name="connsiteY1" fmla="*/ 590137 h 990807"/>
                <a:gd name="connsiteX2" fmla="*/ 8908026 w 8967018"/>
                <a:gd name="connsiteY2" fmla="*/ 207 h 990807"/>
                <a:gd name="connsiteX3" fmla="*/ 8967018 w 8967018"/>
                <a:gd name="connsiteY3" fmla="*/ 324671 h 990807"/>
                <a:gd name="connsiteX4" fmla="*/ 4456828 w 8967018"/>
                <a:gd name="connsiteY4" fmla="*/ 990807 h 990807"/>
                <a:gd name="connsiteX5" fmla="*/ 0 w 8967018"/>
                <a:gd name="connsiteY5" fmla="*/ 990807 h 990807"/>
                <a:gd name="connsiteX6" fmla="*/ 0 w 8967018"/>
                <a:gd name="connsiteY6" fmla="*/ 590136 h 990807"/>
                <a:gd name="connsiteX0" fmla="*/ 0 w 8967018"/>
                <a:gd name="connsiteY0" fmla="*/ 678584 h 1079255"/>
                <a:gd name="connsiteX1" fmla="*/ 4456826 w 8967018"/>
                <a:gd name="connsiteY1" fmla="*/ 678585 h 1079255"/>
                <a:gd name="connsiteX2" fmla="*/ 6813755 w 8967018"/>
                <a:gd name="connsiteY2" fmla="*/ 165 h 1079255"/>
                <a:gd name="connsiteX3" fmla="*/ 8967018 w 8967018"/>
                <a:gd name="connsiteY3" fmla="*/ 413119 h 1079255"/>
                <a:gd name="connsiteX4" fmla="*/ 4456828 w 8967018"/>
                <a:gd name="connsiteY4" fmla="*/ 1079255 h 1079255"/>
                <a:gd name="connsiteX5" fmla="*/ 0 w 8967018"/>
                <a:gd name="connsiteY5" fmla="*/ 1079255 h 1079255"/>
                <a:gd name="connsiteX6" fmla="*/ 0 w 8967018"/>
                <a:gd name="connsiteY6" fmla="*/ 678584 h 1079255"/>
                <a:gd name="connsiteX0" fmla="*/ 0 w 6961237"/>
                <a:gd name="connsiteY0" fmla="*/ 678595 h 1079266"/>
                <a:gd name="connsiteX1" fmla="*/ 4456826 w 6961237"/>
                <a:gd name="connsiteY1" fmla="*/ 678596 h 1079266"/>
                <a:gd name="connsiteX2" fmla="*/ 6813755 w 6961237"/>
                <a:gd name="connsiteY2" fmla="*/ 176 h 1079266"/>
                <a:gd name="connsiteX3" fmla="*/ 6961237 w 6961237"/>
                <a:gd name="connsiteY3" fmla="*/ 383633 h 1079266"/>
                <a:gd name="connsiteX4" fmla="*/ 4456828 w 6961237"/>
                <a:gd name="connsiteY4" fmla="*/ 1079266 h 1079266"/>
                <a:gd name="connsiteX5" fmla="*/ 0 w 6961237"/>
                <a:gd name="connsiteY5" fmla="*/ 1079266 h 1079266"/>
                <a:gd name="connsiteX6" fmla="*/ 0 w 6961237"/>
                <a:gd name="connsiteY6" fmla="*/ 678595 h 10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1237" h="1079266">
                  <a:moveTo>
                    <a:pt x="0" y="678595"/>
                  </a:moveTo>
                  <a:lnTo>
                    <a:pt x="4456826" y="678596"/>
                  </a:lnTo>
                  <a:lnTo>
                    <a:pt x="6813755" y="176"/>
                  </a:lnTo>
                  <a:cubicBezTo>
                    <a:pt x="6813755" y="-9656"/>
                    <a:pt x="6961237" y="393465"/>
                    <a:pt x="6961237" y="383633"/>
                  </a:cubicBezTo>
                  <a:lnTo>
                    <a:pt x="4456828" y="1079266"/>
                  </a:lnTo>
                  <a:lnTo>
                    <a:pt x="0" y="1079266"/>
                  </a:lnTo>
                  <a:lnTo>
                    <a:pt x="0" y="6785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5"/>
            <p:cNvSpPr/>
            <p:nvPr/>
          </p:nvSpPr>
          <p:spPr>
            <a:xfrm flipV="1">
              <a:off x="0" y="5380704"/>
              <a:ext cx="6961237" cy="1079266"/>
            </a:xfrm>
            <a:custGeom>
              <a:avLst/>
              <a:gdLst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5433 w 8055433"/>
                <a:gd name="connsiteY2" fmla="*/ 400671 h 400671"/>
                <a:gd name="connsiteX3" fmla="*/ 0 w 8055433"/>
                <a:gd name="connsiteY3" fmla="*/ 400671 h 400671"/>
                <a:gd name="connsiteX4" fmla="*/ 0 w 8055433"/>
                <a:gd name="connsiteY4" fmla="*/ 0 h 400671"/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2619 w 8055433"/>
                <a:gd name="connsiteY2" fmla="*/ 29503 h 400671"/>
                <a:gd name="connsiteX3" fmla="*/ 8055433 w 8055433"/>
                <a:gd name="connsiteY3" fmla="*/ 400671 h 400671"/>
                <a:gd name="connsiteX4" fmla="*/ 0 w 8055433"/>
                <a:gd name="connsiteY4" fmla="*/ 400671 h 400671"/>
                <a:gd name="connsiteX5" fmla="*/ 0 w 8055433"/>
                <a:gd name="connsiteY5" fmla="*/ 0 h 400671"/>
                <a:gd name="connsiteX0" fmla="*/ 0 w 8908026"/>
                <a:gd name="connsiteY0" fmla="*/ 589929 h 990600"/>
                <a:gd name="connsiteX1" fmla="*/ 8055433 w 8908026"/>
                <a:gd name="connsiteY1" fmla="*/ 589929 h 990600"/>
                <a:gd name="connsiteX2" fmla="*/ 8908026 w 8908026"/>
                <a:gd name="connsiteY2" fmla="*/ 0 h 990600"/>
                <a:gd name="connsiteX3" fmla="*/ 8055433 w 8908026"/>
                <a:gd name="connsiteY3" fmla="*/ 990600 h 990600"/>
                <a:gd name="connsiteX4" fmla="*/ 0 w 8908026"/>
                <a:gd name="connsiteY4" fmla="*/ 990600 h 990600"/>
                <a:gd name="connsiteX5" fmla="*/ 0 w 8908026"/>
                <a:gd name="connsiteY5" fmla="*/ 589929 h 990600"/>
                <a:gd name="connsiteX0" fmla="*/ 0 w 8908026"/>
                <a:gd name="connsiteY0" fmla="*/ 619426 h 1020097"/>
                <a:gd name="connsiteX1" fmla="*/ 8055433 w 8908026"/>
                <a:gd name="connsiteY1" fmla="*/ 619426 h 1020097"/>
                <a:gd name="connsiteX2" fmla="*/ 8908026 w 8908026"/>
                <a:gd name="connsiteY2" fmla="*/ 29497 h 1020097"/>
                <a:gd name="connsiteX3" fmla="*/ 8908025 w 8908026"/>
                <a:gd name="connsiteY3" fmla="*/ 0 h 1020097"/>
                <a:gd name="connsiteX4" fmla="*/ 8055433 w 8908026"/>
                <a:gd name="connsiteY4" fmla="*/ 1020097 h 1020097"/>
                <a:gd name="connsiteX5" fmla="*/ 0 w 8908026"/>
                <a:gd name="connsiteY5" fmla="*/ 1020097 h 1020097"/>
                <a:gd name="connsiteX6" fmla="*/ 0 w 8908026"/>
                <a:gd name="connsiteY6" fmla="*/ 619426 h 1020097"/>
                <a:gd name="connsiteX0" fmla="*/ 0 w 9026012"/>
                <a:gd name="connsiteY0" fmla="*/ 590136 h 990807"/>
                <a:gd name="connsiteX1" fmla="*/ 8055433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728079 w 9026012"/>
                <a:gd name="connsiteY1" fmla="*/ 560639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728079 w 9026012"/>
                <a:gd name="connsiteY1" fmla="*/ 560639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639589 w 9026012"/>
                <a:gd name="connsiteY4" fmla="*/ 961310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39589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580594 w 9026012"/>
                <a:gd name="connsiteY1" fmla="*/ 560640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4456828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8967018"/>
                <a:gd name="connsiteY0" fmla="*/ 590136 h 990807"/>
                <a:gd name="connsiteX1" fmla="*/ 4456826 w 8967018"/>
                <a:gd name="connsiteY1" fmla="*/ 590137 h 990807"/>
                <a:gd name="connsiteX2" fmla="*/ 8908026 w 8967018"/>
                <a:gd name="connsiteY2" fmla="*/ 207 h 990807"/>
                <a:gd name="connsiteX3" fmla="*/ 8967018 w 8967018"/>
                <a:gd name="connsiteY3" fmla="*/ 324671 h 990807"/>
                <a:gd name="connsiteX4" fmla="*/ 4456828 w 8967018"/>
                <a:gd name="connsiteY4" fmla="*/ 990807 h 990807"/>
                <a:gd name="connsiteX5" fmla="*/ 0 w 8967018"/>
                <a:gd name="connsiteY5" fmla="*/ 990807 h 990807"/>
                <a:gd name="connsiteX6" fmla="*/ 0 w 8967018"/>
                <a:gd name="connsiteY6" fmla="*/ 590136 h 990807"/>
                <a:gd name="connsiteX0" fmla="*/ 0 w 8967018"/>
                <a:gd name="connsiteY0" fmla="*/ 678584 h 1079255"/>
                <a:gd name="connsiteX1" fmla="*/ 4456826 w 8967018"/>
                <a:gd name="connsiteY1" fmla="*/ 678585 h 1079255"/>
                <a:gd name="connsiteX2" fmla="*/ 6813755 w 8967018"/>
                <a:gd name="connsiteY2" fmla="*/ 165 h 1079255"/>
                <a:gd name="connsiteX3" fmla="*/ 8967018 w 8967018"/>
                <a:gd name="connsiteY3" fmla="*/ 413119 h 1079255"/>
                <a:gd name="connsiteX4" fmla="*/ 4456828 w 8967018"/>
                <a:gd name="connsiteY4" fmla="*/ 1079255 h 1079255"/>
                <a:gd name="connsiteX5" fmla="*/ 0 w 8967018"/>
                <a:gd name="connsiteY5" fmla="*/ 1079255 h 1079255"/>
                <a:gd name="connsiteX6" fmla="*/ 0 w 8967018"/>
                <a:gd name="connsiteY6" fmla="*/ 678584 h 1079255"/>
                <a:gd name="connsiteX0" fmla="*/ 0 w 6961237"/>
                <a:gd name="connsiteY0" fmla="*/ 678595 h 1079266"/>
                <a:gd name="connsiteX1" fmla="*/ 4456826 w 6961237"/>
                <a:gd name="connsiteY1" fmla="*/ 678596 h 1079266"/>
                <a:gd name="connsiteX2" fmla="*/ 6813755 w 6961237"/>
                <a:gd name="connsiteY2" fmla="*/ 176 h 1079266"/>
                <a:gd name="connsiteX3" fmla="*/ 6961237 w 6961237"/>
                <a:gd name="connsiteY3" fmla="*/ 383633 h 1079266"/>
                <a:gd name="connsiteX4" fmla="*/ 4456828 w 6961237"/>
                <a:gd name="connsiteY4" fmla="*/ 1079266 h 1079266"/>
                <a:gd name="connsiteX5" fmla="*/ 0 w 6961237"/>
                <a:gd name="connsiteY5" fmla="*/ 1079266 h 1079266"/>
                <a:gd name="connsiteX6" fmla="*/ 0 w 6961237"/>
                <a:gd name="connsiteY6" fmla="*/ 678595 h 10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1237" h="1079266">
                  <a:moveTo>
                    <a:pt x="0" y="678595"/>
                  </a:moveTo>
                  <a:lnTo>
                    <a:pt x="4456826" y="678596"/>
                  </a:lnTo>
                  <a:lnTo>
                    <a:pt x="6813755" y="176"/>
                  </a:lnTo>
                  <a:cubicBezTo>
                    <a:pt x="6813755" y="-9656"/>
                    <a:pt x="6961237" y="393465"/>
                    <a:pt x="6961237" y="383633"/>
                  </a:cubicBezTo>
                  <a:lnTo>
                    <a:pt x="4456828" y="1079266"/>
                  </a:lnTo>
                  <a:lnTo>
                    <a:pt x="0" y="1079266"/>
                  </a:lnTo>
                  <a:lnTo>
                    <a:pt x="0" y="6785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Pentagon 67"/>
            <p:cNvSpPr/>
            <p:nvPr/>
          </p:nvSpPr>
          <p:spPr>
            <a:xfrm rot="10800000">
              <a:off x="4517595" y="1141495"/>
              <a:ext cx="4626405" cy="4621262"/>
            </a:xfrm>
            <a:custGeom>
              <a:avLst/>
              <a:gdLst>
                <a:gd name="connsiteX0" fmla="*/ 0 w 5137681"/>
                <a:gd name="connsiteY0" fmla="*/ 0 h 4186987"/>
                <a:gd name="connsiteX1" fmla="*/ 2053714 w 5137681"/>
                <a:gd name="connsiteY1" fmla="*/ 0 h 4186987"/>
                <a:gd name="connsiteX2" fmla="*/ 5137681 w 5137681"/>
                <a:gd name="connsiteY2" fmla="*/ 2093494 h 4186987"/>
                <a:gd name="connsiteX3" fmla="*/ 205371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2053714 w 5137681"/>
                <a:gd name="connsiteY1" fmla="*/ 0 h 4186987"/>
                <a:gd name="connsiteX2" fmla="*/ 5137681 w 5137681"/>
                <a:gd name="connsiteY2" fmla="*/ 2093494 h 4186987"/>
                <a:gd name="connsiteX3" fmla="*/ 305660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086101 w 5137681"/>
                <a:gd name="connsiteY1" fmla="*/ 88491 h 4186987"/>
                <a:gd name="connsiteX2" fmla="*/ 5137681 w 5137681"/>
                <a:gd name="connsiteY2" fmla="*/ 2093494 h 4186987"/>
                <a:gd name="connsiteX3" fmla="*/ 305660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086101 w 5137681"/>
                <a:gd name="connsiteY1" fmla="*/ 88491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174591 w 5137681"/>
                <a:gd name="connsiteY1" fmla="*/ 29498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174591 w 5137681"/>
                <a:gd name="connsiteY1" fmla="*/ 29498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1569665 w 5137681"/>
                <a:gd name="connsiteY4" fmla="*/ 4186987 h 4186987"/>
                <a:gd name="connsiteX5" fmla="*/ 0 w 5137681"/>
                <a:gd name="connsiteY5" fmla="*/ 0 h 4186987"/>
                <a:gd name="connsiteX0" fmla="*/ 0 w 3568016"/>
                <a:gd name="connsiteY0" fmla="*/ 0 h 4160431"/>
                <a:gd name="connsiteX1" fmla="*/ 1604926 w 3568016"/>
                <a:gd name="connsiteY1" fmla="*/ 2942 h 4160431"/>
                <a:gd name="connsiteX2" fmla="*/ 3568016 w 3568016"/>
                <a:gd name="connsiteY2" fmla="*/ 2066938 h 4160431"/>
                <a:gd name="connsiteX3" fmla="*/ 1752410 w 3568016"/>
                <a:gd name="connsiteY3" fmla="*/ 4160431 h 4160431"/>
                <a:gd name="connsiteX4" fmla="*/ 0 w 3568016"/>
                <a:gd name="connsiteY4" fmla="*/ 4160431 h 4160431"/>
                <a:gd name="connsiteX5" fmla="*/ 0 w 3568016"/>
                <a:gd name="connsiteY5" fmla="*/ 0 h 416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8016" h="4160431">
                  <a:moveTo>
                    <a:pt x="0" y="0"/>
                  </a:moveTo>
                  <a:lnTo>
                    <a:pt x="1604926" y="2942"/>
                  </a:lnTo>
                  <a:lnTo>
                    <a:pt x="3568016" y="2066938"/>
                  </a:lnTo>
                  <a:lnTo>
                    <a:pt x="1752410" y="4160431"/>
                  </a:lnTo>
                  <a:lnTo>
                    <a:pt x="0" y="4160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74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Prelínanie opravných dráh - SSA</a:t>
            </a:r>
            <a:endParaRPr lang="cs-C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" y="1658173"/>
            <a:ext cx="2770402" cy="4525963"/>
          </a:xfrm>
        </p:spPr>
      </p:pic>
      <p:sp>
        <p:nvSpPr>
          <p:cNvPr id="4" name="TextBox 3"/>
          <p:cNvSpPr txBox="1"/>
          <p:nvPr/>
        </p:nvSpPr>
        <p:spPr>
          <a:xfrm>
            <a:off x="251520" y="64533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Upravené z Altmannová </a:t>
            </a:r>
            <a:r>
              <a:rPr lang="sk-SK" sz="1400" i="1" dirty="0" smtClean="0"/>
              <a:t>et al</a:t>
            </a:r>
            <a:r>
              <a:rPr lang="sk-SK" sz="1400" dirty="0" smtClean="0"/>
              <a:t>., </a:t>
            </a:r>
            <a:r>
              <a:rPr lang="sk-SK" sz="1400" i="1" dirty="0" smtClean="0"/>
              <a:t>Biomolecules,</a:t>
            </a:r>
            <a:r>
              <a:rPr lang="en-US" sz="1400" dirty="0" smtClean="0"/>
              <a:t> 20</a:t>
            </a:r>
            <a:r>
              <a:rPr lang="sk-SK" sz="1400" dirty="0"/>
              <a:t>1</a:t>
            </a:r>
            <a:r>
              <a:rPr lang="en-US" sz="1400" dirty="0" smtClean="0"/>
              <a:t>2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412776"/>
            <a:ext cx="54726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S</a:t>
            </a:r>
            <a:r>
              <a:rPr lang="en-US" sz="2000" dirty="0" smtClean="0"/>
              <a:t>ingle-strand </a:t>
            </a:r>
            <a:r>
              <a:rPr lang="en-US" sz="2000" dirty="0"/>
              <a:t>annealing </a:t>
            </a:r>
            <a:r>
              <a:rPr lang="sk-SK" sz="2000" dirty="0" smtClean="0"/>
              <a:t>(</a:t>
            </a:r>
            <a:r>
              <a:rPr lang="en-US" sz="2000" dirty="0" smtClean="0"/>
              <a:t>SSA</a:t>
            </a:r>
            <a:r>
              <a:rPr lang="sk-SK" sz="2000" dirty="0" smtClean="0"/>
              <a:t>)</a:t>
            </a:r>
            <a:r>
              <a:rPr lang="en-US" sz="2000" dirty="0" smtClean="0"/>
              <a:t> </a:t>
            </a:r>
            <a:r>
              <a:rPr lang="en-US" sz="2000" dirty="0" err="1"/>
              <a:t>prebieha</a:t>
            </a:r>
            <a:r>
              <a:rPr lang="en-US" sz="2000" dirty="0"/>
              <a:t> </a:t>
            </a:r>
            <a:r>
              <a:rPr lang="en-US" sz="2000" dirty="0" err="1"/>
              <a:t>ak</a:t>
            </a:r>
            <a:r>
              <a:rPr lang="en-US" sz="2000" dirty="0"/>
              <a:t> </a:t>
            </a:r>
            <a:r>
              <a:rPr lang="en-US" sz="2000" dirty="0" err="1"/>
              <a:t>dôjde</a:t>
            </a:r>
            <a:r>
              <a:rPr lang="en-US" sz="2000" dirty="0"/>
              <a:t> k </a:t>
            </a:r>
            <a:r>
              <a:rPr lang="en-US" sz="2000" dirty="0" err="1"/>
              <a:t>zlomu</a:t>
            </a:r>
            <a:r>
              <a:rPr lang="en-US" sz="2000" dirty="0"/>
              <a:t> v </a:t>
            </a:r>
            <a:r>
              <a:rPr lang="en-US" sz="2000" dirty="0" err="1"/>
              <a:t>mieste</a:t>
            </a:r>
            <a:r>
              <a:rPr lang="en-US" sz="2000" dirty="0"/>
              <a:t> </a:t>
            </a:r>
            <a:r>
              <a:rPr lang="en-US" sz="2000" dirty="0" err="1"/>
              <a:t>dlhších</a:t>
            </a:r>
            <a:r>
              <a:rPr lang="en-US" sz="2000" dirty="0"/>
              <a:t> </a:t>
            </a:r>
            <a:r>
              <a:rPr lang="en-US" sz="2000" dirty="0" err="1"/>
              <a:t>repetícií</a:t>
            </a:r>
            <a:r>
              <a:rPr lang="en-US" sz="2000" dirty="0"/>
              <a:t> DNA </a:t>
            </a:r>
            <a:r>
              <a:rPr lang="en-US" sz="2000" dirty="0" smtClean="0"/>
              <a:t>(</a:t>
            </a:r>
            <a:r>
              <a:rPr lang="sk-SK" sz="2000" dirty="0" smtClean="0"/>
              <a:t>rDNA</a:t>
            </a:r>
            <a:r>
              <a:rPr lang="en-US" sz="2000" dirty="0" smtClean="0"/>
              <a:t>) </a:t>
            </a:r>
            <a:endParaRPr lang="sk-S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sk-SK" sz="2000" dirty="0" smtClean="0"/>
              <a:t>R</a:t>
            </a:r>
            <a:r>
              <a:rPr lang="en-US" sz="2000" dirty="0" err="1" smtClean="0"/>
              <a:t>esekci</a:t>
            </a:r>
            <a:r>
              <a:rPr lang="sk-SK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5’ </a:t>
            </a:r>
            <a:r>
              <a:rPr lang="en-US" sz="2000" dirty="0" err="1"/>
              <a:t>vlákna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koncoch</a:t>
            </a:r>
            <a:r>
              <a:rPr lang="en-US" sz="2000" dirty="0"/>
              <a:t> </a:t>
            </a:r>
            <a:r>
              <a:rPr lang="en-US" sz="2000" dirty="0" err="1"/>
              <a:t>zlomenej</a:t>
            </a:r>
            <a:r>
              <a:rPr lang="en-US" sz="2000" dirty="0"/>
              <a:t> DNA </a:t>
            </a:r>
            <a:r>
              <a:rPr lang="sk-SK" sz="2000" dirty="0" smtClean="0"/>
              <a:t>ako u</a:t>
            </a:r>
            <a:r>
              <a:rPr lang="en-US" sz="2000" dirty="0" smtClean="0"/>
              <a:t> </a:t>
            </a:r>
            <a:r>
              <a:rPr lang="en-US" sz="2000" b="1" dirty="0"/>
              <a:t>HR</a:t>
            </a:r>
            <a:r>
              <a:rPr lang="en-US" sz="2000" dirty="0"/>
              <a:t>. </a:t>
            </a:r>
            <a:endParaRPr lang="sk-SK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sk-SK" sz="2000" dirty="0" err="1"/>
              <a:t>P</a:t>
            </a:r>
            <a:r>
              <a:rPr lang="en-US" sz="2000" dirty="0" err="1" smtClean="0"/>
              <a:t>riame</a:t>
            </a:r>
            <a:r>
              <a:rPr lang="en-US" sz="2000" dirty="0" smtClean="0"/>
              <a:t> </a:t>
            </a:r>
            <a:r>
              <a:rPr lang="en-US" sz="2000" dirty="0" err="1"/>
              <a:t>nasadnutie</a:t>
            </a:r>
            <a:r>
              <a:rPr lang="en-US" sz="2000" dirty="0"/>
              <a:t> </a:t>
            </a:r>
            <a:r>
              <a:rPr lang="en-US" sz="2000" dirty="0" err="1"/>
              <a:t>jednovláknových</a:t>
            </a:r>
            <a:r>
              <a:rPr lang="en-US" sz="2000" dirty="0"/>
              <a:t> 3’ </a:t>
            </a:r>
            <a:r>
              <a:rPr lang="en-US" sz="2000" dirty="0" err="1"/>
              <a:t>reťazcov</a:t>
            </a:r>
            <a:r>
              <a:rPr lang="en-US" sz="2000" dirty="0"/>
              <a:t>, </a:t>
            </a:r>
            <a:r>
              <a:rPr lang="sk-SK" sz="2000" dirty="0" smtClean="0"/>
              <a:t>(</a:t>
            </a:r>
            <a:r>
              <a:rPr lang="en-US" sz="2000" dirty="0" smtClean="0"/>
              <a:t>Rad52 </a:t>
            </a:r>
            <a:r>
              <a:rPr lang="en-US" sz="2000" dirty="0"/>
              <a:t>a </a:t>
            </a:r>
            <a:r>
              <a:rPr lang="en-US" sz="2000" dirty="0" smtClean="0"/>
              <a:t>Rad59</a:t>
            </a:r>
            <a:r>
              <a:rPr lang="sk-SK" sz="2000" dirty="0" smtClean="0"/>
              <a:t>)</a:t>
            </a:r>
            <a:r>
              <a:rPr lang="en-US" sz="2000" dirty="0" smtClean="0"/>
              <a:t> </a:t>
            </a:r>
            <a:endParaRPr lang="sk-SK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Nehomologické</a:t>
            </a:r>
            <a:r>
              <a:rPr lang="en-US" sz="2000" dirty="0" smtClean="0"/>
              <a:t> </a:t>
            </a:r>
            <a:r>
              <a:rPr lang="en-US" sz="2000" dirty="0" err="1"/>
              <a:t>sekvencie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koncoch</a:t>
            </a:r>
            <a:r>
              <a:rPr lang="en-US" sz="2000" dirty="0"/>
              <a:t> </a:t>
            </a:r>
            <a:r>
              <a:rPr lang="en-US" sz="2000" dirty="0" err="1"/>
              <a:t>sú</a:t>
            </a:r>
            <a:r>
              <a:rPr lang="en-US" sz="2000" dirty="0"/>
              <a:t> </a:t>
            </a:r>
            <a:r>
              <a:rPr lang="en-US" sz="2000" dirty="0" err="1"/>
              <a:t>odstránené</a:t>
            </a:r>
            <a:r>
              <a:rPr lang="en-US" sz="2000" dirty="0"/>
              <a:t> Rad1-Rad10 </a:t>
            </a:r>
            <a:r>
              <a:rPr lang="en-US" sz="2000" dirty="0" err="1" smtClean="0"/>
              <a:t>endonukleázou</a:t>
            </a:r>
            <a:r>
              <a:rPr lang="sk-SK" sz="2000" dirty="0" smtClean="0"/>
              <a:t> - </a:t>
            </a:r>
            <a:r>
              <a:rPr lang="en-US" sz="2000" b="1" dirty="0" smtClean="0"/>
              <a:t>NER</a:t>
            </a:r>
            <a:r>
              <a:rPr lang="en-US" sz="2000" dirty="0"/>
              <a:t>. </a:t>
            </a:r>
            <a:r>
              <a:rPr lang="sk-SK" sz="2000" dirty="0" smtClean="0"/>
              <a:t>Š</a:t>
            </a:r>
            <a:r>
              <a:rPr lang="en-US" sz="2000" dirty="0" err="1" smtClean="0"/>
              <a:t>tiepenie</a:t>
            </a:r>
            <a:r>
              <a:rPr lang="en-US" sz="2000" dirty="0" smtClean="0"/>
              <a:t> </a:t>
            </a:r>
            <a:r>
              <a:rPr lang="sk-SK" sz="2000" dirty="0" smtClean="0"/>
              <a:t>je </a:t>
            </a:r>
            <a:r>
              <a:rPr lang="en-US" sz="2000" dirty="0" err="1" smtClean="0"/>
              <a:t>stimulované</a:t>
            </a:r>
            <a:r>
              <a:rPr lang="en-US" sz="2000" dirty="0" smtClean="0"/>
              <a:t> </a:t>
            </a:r>
            <a:r>
              <a:rPr lang="sk-SK" sz="2000" b="1" dirty="0" smtClean="0"/>
              <a:t>MMR</a:t>
            </a:r>
            <a:r>
              <a:rPr lang="sk-SK" sz="2000" dirty="0" smtClean="0"/>
              <a:t> </a:t>
            </a:r>
            <a:r>
              <a:rPr lang="en-US" sz="2000" dirty="0" err="1" smtClean="0"/>
              <a:t>proteínmi</a:t>
            </a:r>
            <a:r>
              <a:rPr lang="en-US" sz="2000" dirty="0" smtClean="0"/>
              <a:t> </a:t>
            </a:r>
            <a:r>
              <a:rPr lang="en-US" sz="2000" dirty="0"/>
              <a:t>Msh2-Msh3. </a:t>
            </a:r>
            <a:endParaRPr lang="sk-SK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sk-SK" sz="2000" dirty="0" smtClean="0"/>
              <a:t>S</a:t>
            </a:r>
            <a:r>
              <a:rPr lang="en-US" sz="2000" dirty="0" err="1" smtClean="0"/>
              <a:t>yntéza</a:t>
            </a:r>
            <a:r>
              <a:rPr lang="en-US" sz="2000" dirty="0" smtClean="0"/>
              <a:t> </a:t>
            </a:r>
            <a:r>
              <a:rPr lang="en-US" sz="2000" dirty="0"/>
              <a:t>DNA a </a:t>
            </a:r>
            <a:r>
              <a:rPr lang="en-US" sz="2000" dirty="0" err="1"/>
              <a:t>ligácia</a:t>
            </a:r>
            <a:r>
              <a:rPr lang="en-US" sz="2000" dirty="0"/>
              <a:t>. </a:t>
            </a:r>
            <a:endParaRPr lang="sk-SK" sz="2000" dirty="0" smtClean="0"/>
          </a:p>
          <a:p>
            <a:pPr marL="342900" indent="-342900">
              <a:buFont typeface="+mj-lt"/>
              <a:buAutoNum type="arabicPeriod"/>
            </a:pP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SSA </a:t>
            </a:r>
            <a:r>
              <a:rPr lang="en-US" sz="2000" dirty="0" err="1"/>
              <a:t>vždy</a:t>
            </a:r>
            <a:r>
              <a:rPr lang="en-US" sz="2000" dirty="0"/>
              <a:t> </a:t>
            </a:r>
            <a:r>
              <a:rPr lang="en-US" sz="2000" dirty="0" err="1"/>
              <a:t>vedie</a:t>
            </a:r>
            <a:r>
              <a:rPr lang="en-US" sz="2000" dirty="0"/>
              <a:t> k </a:t>
            </a:r>
            <a:r>
              <a:rPr lang="en-US" sz="2000" dirty="0" err="1"/>
              <a:t>delécii</a:t>
            </a:r>
            <a:r>
              <a:rPr lang="en-US" sz="2000" dirty="0"/>
              <a:t> DNA </a:t>
            </a:r>
            <a:r>
              <a:rPr lang="en-US" sz="2000" dirty="0" err="1"/>
              <a:t>sekvencie</a:t>
            </a:r>
            <a:r>
              <a:rPr lang="en-US" sz="2000" dirty="0"/>
              <a:t> </a:t>
            </a:r>
            <a:r>
              <a:rPr lang="en-US" sz="2000" dirty="0" err="1"/>
              <a:t>ohraničenej</a:t>
            </a:r>
            <a:r>
              <a:rPr lang="en-US" sz="2000" dirty="0"/>
              <a:t> </a:t>
            </a:r>
            <a:r>
              <a:rPr lang="en-US" sz="2000" dirty="0" err="1"/>
              <a:t>repetíciou</a:t>
            </a:r>
            <a:r>
              <a:rPr lang="en-US" sz="2000" dirty="0"/>
              <a:t> </a:t>
            </a:r>
            <a:r>
              <a:rPr lang="sk-SK" sz="2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 smtClean="0"/>
              <a:t>mutagénna</a:t>
            </a:r>
            <a:r>
              <a:rPr lang="en-US" sz="2000" dirty="0"/>
              <a:t>.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88" y="4867444"/>
            <a:ext cx="408068" cy="274320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084168" y="4862151"/>
            <a:ext cx="345233" cy="274320"/>
            <a:chOff x="0" y="76200"/>
            <a:chExt cx="8055433" cy="6400800"/>
          </a:xfrm>
        </p:grpSpPr>
        <p:sp>
          <p:nvSpPr>
            <p:cNvPr id="9" name="Oval 8"/>
            <p:cNvSpPr/>
            <p:nvPr/>
          </p:nvSpPr>
          <p:spPr>
            <a:xfrm>
              <a:off x="77245" y="76200"/>
              <a:ext cx="7618955" cy="6400800"/>
            </a:xfrm>
            <a:prstGeom prst="ellipse">
              <a:avLst/>
            </a:prstGeom>
            <a:solidFill>
              <a:srgbClr val="FFE28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1034844"/>
              <a:ext cx="8055433" cy="4756356"/>
              <a:chOff x="0" y="806244"/>
              <a:chExt cx="9144000" cy="5427408"/>
            </a:xfrm>
          </p:grpSpPr>
          <p:sp>
            <p:nvSpPr>
              <p:cNvPr id="11" name="Pentagon 10"/>
              <p:cNvSpPr/>
              <p:nvPr/>
            </p:nvSpPr>
            <p:spPr>
              <a:xfrm rot="16200000">
                <a:off x="-156086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Stored Data 9"/>
              <p:cNvSpPr/>
              <p:nvPr/>
            </p:nvSpPr>
            <p:spPr>
              <a:xfrm rot="16200000">
                <a:off x="1620635" y="4191000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Delay 8"/>
              <p:cNvSpPr/>
              <p:nvPr/>
            </p:nvSpPr>
            <p:spPr>
              <a:xfrm rot="16200000" flipV="1">
                <a:off x="3317469" y="41910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entagon 13"/>
              <p:cNvSpPr/>
              <p:nvPr/>
            </p:nvSpPr>
            <p:spPr>
              <a:xfrm rot="16200000">
                <a:off x="4934415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Notched Right Arrow 4"/>
              <p:cNvSpPr/>
              <p:nvPr/>
            </p:nvSpPr>
            <p:spPr>
              <a:xfrm rot="5400000" flipV="1">
                <a:off x="6711135" y="4191000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5776452"/>
                <a:ext cx="9144000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30904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853326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806244"/>
                <a:ext cx="1524001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7761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32189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6618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1047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95475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49904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04332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58761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13190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7618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22047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76475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Notched Right Arrow 4"/>
              <p:cNvSpPr/>
              <p:nvPr/>
            </p:nvSpPr>
            <p:spPr>
              <a:xfrm rot="16200000">
                <a:off x="-81734" y="1981198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Delay 8"/>
              <p:cNvSpPr/>
              <p:nvPr/>
            </p:nvSpPr>
            <p:spPr>
              <a:xfrm rot="5400000">
                <a:off x="1600197" y="19812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Stored Data 9"/>
              <p:cNvSpPr/>
              <p:nvPr/>
            </p:nvSpPr>
            <p:spPr>
              <a:xfrm rot="5400000" flipV="1">
                <a:off x="3317469" y="1949245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1149" flipV="1">
            <a:off x="1773658" y="4667296"/>
            <a:ext cx="248403" cy="2856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7013" flipV="1">
            <a:off x="1396449" y="4308915"/>
            <a:ext cx="248403" cy="2856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7013" flipV="1">
            <a:off x="3340668" y="3931762"/>
            <a:ext cx="248403" cy="2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Translézna DNA syntéza</a:t>
            </a:r>
            <a:br>
              <a:rPr lang="sk-SK" dirty="0" smtClean="0"/>
            </a:br>
            <a:r>
              <a:rPr lang="sk-SK" sz="1800" dirty="0" smtClean="0"/>
              <a:t>Translesion synthesis (TLS)</a:t>
            </a:r>
            <a:endParaRPr lang="cs-C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464496" cy="3942783"/>
          </a:xfrm>
        </p:spPr>
      </p:pic>
      <p:sp>
        <p:nvSpPr>
          <p:cNvPr id="6" name="TextBox 5"/>
          <p:cNvSpPr txBox="1"/>
          <p:nvPr/>
        </p:nvSpPr>
        <p:spPr>
          <a:xfrm>
            <a:off x="179512" y="652534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David Kowalski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12474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</a:t>
            </a:r>
            <a:r>
              <a:rPr lang="sk-SK" dirty="0" smtClean="0"/>
              <a:t>roces </a:t>
            </a:r>
            <a:r>
              <a:rPr lang="sk-SK" dirty="0"/>
              <a:t>umožňujúci toleranciu poškodenej DNA.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</a:t>
            </a:r>
            <a:r>
              <a:rPr lang="sk-SK" dirty="0" smtClean="0"/>
              <a:t>ostupujúca </a:t>
            </a:r>
            <a:r>
              <a:rPr lang="sk-SK" dirty="0"/>
              <a:t>replikačná vydlica narazí </a:t>
            </a:r>
            <a:r>
              <a:rPr lang="sk-SK" dirty="0" smtClean="0"/>
              <a:t>na neopraviteľné </a:t>
            </a:r>
            <a:r>
              <a:rPr lang="sk-SK" dirty="0"/>
              <a:t>poškodenie </a:t>
            </a:r>
            <a:r>
              <a:rPr lang="sk-SK" dirty="0" smtClean="0"/>
              <a:t>DNA → </a:t>
            </a:r>
            <a:r>
              <a:rPr lang="sk-SK" dirty="0" smtClean="0"/>
              <a:t>v syntéze treba pokračovať lebo: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1844824"/>
            <a:ext cx="4176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dirty="0" smtClean="0"/>
              <a:t>Dlhodobé </a:t>
            </a:r>
            <a:r>
              <a:rPr lang="sk-SK" dirty="0"/>
              <a:t>zablokovanie replikačnej vidlice vedie k smrti bunky.            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Replikácia </a:t>
            </a:r>
            <a:r>
              <a:rPr lang="sk-SK" dirty="0"/>
              <a:t>poškodenej DNA   vytvorí sesterskú chromatídu ktorá môže byť využitá ako templát </a:t>
            </a:r>
            <a:r>
              <a:rPr lang="sk-SK" dirty="0" smtClean="0"/>
              <a:t>pre </a:t>
            </a:r>
            <a:r>
              <a:rPr lang="sk-SK" dirty="0" smtClean="0"/>
              <a:t>opravu HR</a:t>
            </a:r>
            <a:r>
              <a:rPr lang="sk-SK" dirty="0"/>
              <a:t>. </a:t>
            </a:r>
            <a:r>
              <a:rPr lang="sk-SK" dirty="0" smtClean="0"/>
              <a:t>  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Š</a:t>
            </a:r>
            <a:r>
              <a:rPr lang="sk-SK" dirty="0" smtClean="0"/>
              <a:t>tandardné </a:t>
            </a:r>
            <a:r>
              <a:rPr lang="sk-SK" dirty="0"/>
              <a:t>DNA polymerázy </a:t>
            </a:r>
            <a:r>
              <a:rPr lang="sk-SK" dirty="0" smtClean="0"/>
              <a:t>(</a:t>
            </a:r>
            <a:r>
              <a:rPr lang="sk-SK" dirty="0"/>
              <a:t>δ</a:t>
            </a:r>
            <a:r>
              <a:rPr lang="sk-SK" dirty="0" smtClean="0"/>
              <a:t>, ε) </a:t>
            </a:r>
            <a:r>
              <a:rPr lang="sk-SK" dirty="0"/>
              <a:t>sú nahradené transléznymi polymerázami, ktoré vedia vložiť bázy aj oproti poškodeným nukleotidom (pyrimidínové diméry, abázické miesto, oxidovaná, deaminovaná báza).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Niektoré TLS </a:t>
            </a:r>
            <a:r>
              <a:rPr lang="sk-SK" dirty="0"/>
              <a:t>polymerázy </a:t>
            </a:r>
            <a:r>
              <a:rPr lang="sk-SK" dirty="0" smtClean="0"/>
              <a:t>zaraďujú </a:t>
            </a:r>
            <a:r>
              <a:rPr lang="sk-SK" dirty="0" smtClean="0"/>
              <a:t>správne </a:t>
            </a:r>
            <a:r>
              <a:rPr lang="sk-SK" dirty="0"/>
              <a:t>bázy oproti špecifickým poškodeniam  (</a:t>
            </a:r>
            <a:r>
              <a:rPr lang="cs-CZ" dirty="0"/>
              <a:t>Pol </a:t>
            </a:r>
            <a:r>
              <a:rPr lang="cs-CZ" dirty="0" smtClean="0"/>
              <a:t>η), </a:t>
            </a:r>
            <a:r>
              <a:rPr lang="cs-CZ" dirty="0"/>
              <a:t>iné </a:t>
            </a:r>
            <a:r>
              <a:rPr lang="cs-CZ" dirty="0" smtClean="0"/>
              <a:t>často zaraďujú </a:t>
            </a:r>
            <a:r>
              <a:rPr lang="cs-CZ" dirty="0"/>
              <a:t>nesprávne bázy (</a:t>
            </a:r>
            <a:r>
              <a:rPr lang="sk-SK" dirty="0"/>
              <a:t>ξ, Rev1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388424" y="5733256"/>
            <a:ext cx="345233" cy="274320"/>
            <a:chOff x="0" y="76200"/>
            <a:chExt cx="8055433" cy="6400800"/>
          </a:xfrm>
        </p:grpSpPr>
        <p:sp>
          <p:nvSpPr>
            <p:cNvPr id="10" name="Oval 9"/>
            <p:cNvSpPr/>
            <p:nvPr/>
          </p:nvSpPr>
          <p:spPr>
            <a:xfrm>
              <a:off x="77245" y="76200"/>
              <a:ext cx="7618955" cy="6400800"/>
            </a:xfrm>
            <a:prstGeom prst="ellipse">
              <a:avLst/>
            </a:prstGeom>
            <a:solidFill>
              <a:srgbClr val="FFE28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1034844"/>
              <a:ext cx="8055433" cy="4756356"/>
              <a:chOff x="0" y="806244"/>
              <a:chExt cx="9144000" cy="5427408"/>
            </a:xfrm>
          </p:grpSpPr>
          <p:sp>
            <p:nvSpPr>
              <p:cNvPr id="12" name="Pentagon 11"/>
              <p:cNvSpPr/>
              <p:nvPr/>
            </p:nvSpPr>
            <p:spPr>
              <a:xfrm rot="16200000">
                <a:off x="-156086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Stored Data 9"/>
              <p:cNvSpPr/>
              <p:nvPr/>
            </p:nvSpPr>
            <p:spPr>
              <a:xfrm rot="16200000">
                <a:off x="1620635" y="4191000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8"/>
              <p:cNvSpPr/>
              <p:nvPr/>
            </p:nvSpPr>
            <p:spPr>
              <a:xfrm rot="16200000" flipV="1">
                <a:off x="3317469" y="41910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entagon 14"/>
              <p:cNvSpPr/>
              <p:nvPr/>
            </p:nvSpPr>
            <p:spPr>
              <a:xfrm rot="16200000">
                <a:off x="4934415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Notched Right Arrow 4"/>
              <p:cNvSpPr/>
              <p:nvPr/>
            </p:nvSpPr>
            <p:spPr>
              <a:xfrm rot="5400000" flipV="1">
                <a:off x="6711135" y="4191000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0" y="5776452"/>
                <a:ext cx="9144000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30904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853326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806244"/>
                <a:ext cx="1524001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7761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32189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6618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1047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5475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49904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4332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8761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13190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67618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22047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76475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Notched Right Arrow 4"/>
              <p:cNvSpPr/>
              <p:nvPr/>
            </p:nvSpPr>
            <p:spPr>
              <a:xfrm rot="16200000">
                <a:off x="-81734" y="1981198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Delay 8"/>
              <p:cNvSpPr/>
              <p:nvPr/>
            </p:nvSpPr>
            <p:spPr>
              <a:xfrm rot="5400000">
                <a:off x="1600197" y="19812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Stored Data 9"/>
              <p:cNvSpPr/>
              <p:nvPr/>
            </p:nvSpPr>
            <p:spPr>
              <a:xfrm rot="5400000" flipV="1">
                <a:off x="3317469" y="1949245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1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Metódy štúdia DNA opravných mechanizmov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525963"/>
          </a:xfrm>
        </p:spPr>
        <p:txBody>
          <a:bodyPr/>
          <a:lstStyle/>
          <a:p>
            <a:r>
              <a:rPr lang="sk-SK" dirty="0" smtClean="0"/>
              <a:t>Genetická analýza mutantov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a ich vzťahov</a:t>
            </a:r>
          </a:p>
          <a:p>
            <a:pPr lvl="1"/>
            <a:r>
              <a:rPr lang="sk-SK" dirty="0" smtClean="0"/>
              <a:t>Analýza citlivosti mutantov na látky </a:t>
            </a:r>
          </a:p>
          <a:p>
            <a:pPr marL="457200" lvl="1" indent="0">
              <a:buNone/>
            </a:pPr>
            <a:r>
              <a:rPr lang="sk-SK" dirty="0"/>
              <a:t> </a:t>
            </a:r>
            <a:r>
              <a:rPr lang="sk-SK" dirty="0" smtClean="0"/>
              <a:t>    spôsobujúce špecifické poškodenie DNA</a:t>
            </a:r>
          </a:p>
          <a:p>
            <a:pPr marL="457200" lvl="1" indent="0">
              <a:buNone/>
            </a:pPr>
            <a:endParaRPr lang="sk-SK" dirty="0" smtClean="0"/>
          </a:p>
          <a:p>
            <a:pPr lvl="1"/>
            <a:r>
              <a:rPr lang="sk-SK" dirty="0" smtClean="0"/>
              <a:t>Eseje využívajúce úpravu DNA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16424" cy="34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93150"/>
            <a:ext cx="4055032" cy="3064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64533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Barzel</a:t>
            </a:r>
            <a:r>
              <a:rPr lang="en-US" sz="1400" dirty="0" smtClean="0"/>
              <a:t> &amp; </a:t>
            </a:r>
            <a:r>
              <a:rPr lang="en-US" sz="1400" dirty="0" err="1" smtClean="0"/>
              <a:t>Kupiec</a:t>
            </a:r>
            <a:r>
              <a:rPr lang="sk-SK" sz="1400" dirty="0" smtClean="0"/>
              <a:t>, </a:t>
            </a:r>
            <a:r>
              <a:rPr lang="en-US" sz="1400" i="1" dirty="0" smtClean="0"/>
              <a:t>Nat</a:t>
            </a:r>
            <a:r>
              <a:rPr lang="sk-SK" sz="1400" i="1" dirty="0" smtClean="0"/>
              <a:t>.</a:t>
            </a:r>
            <a:r>
              <a:rPr lang="en-US" sz="1400" i="1" dirty="0" smtClean="0"/>
              <a:t> Rev</a:t>
            </a:r>
            <a:r>
              <a:rPr lang="sk-SK" sz="1400" i="1" dirty="0" smtClean="0"/>
              <a:t>.</a:t>
            </a:r>
            <a:r>
              <a:rPr lang="en-US" sz="1400" i="1" dirty="0" smtClean="0"/>
              <a:t> Gen</a:t>
            </a:r>
            <a:r>
              <a:rPr lang="sk-SK" sz="1400" i="1" dirty="0" smtClean="0"/>
              <a:t>.,</a:t>
            </a:r>
            <a:r>
              <a:rPr lang="en-US" sz="1400" dirty="0" smtClean="0"/>
              <a:t> 2008</a:t>
            </a:r>
          </a:p>
          <a:p>
            <a:endParaRPr lang="cs-CZ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7059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Schiestl </a:t>
            </a:r>
            <a:r>
              <a:rPr lang="sk-SK" sz="1400" i="1" dirty="0" smtClean="0"/>
              <a:t>et al</a:t>
            </a:r>
            <a:r>
              <a:rPr lang="sk-SK" sz="1400" dirty="0" smtClean="0"/>
              <a:t>., </a:t>
            </a:r>
            <a:r>
              <a:rPr lang="sk-SK" sz="1400" i="1" dirty="0" smtClean="0"/>
              <a:t>Genetics,</a:t>
            </a:r>
            <a:r>
              <a:rPr lang="en-US" sz="1400" dirty="0" smtClean="0"/>
              <a:t> </a:t>
            </a:r>
            <a:r>
              <a:rPr lang="sk-SK" sz="1400" dirty="0" smtClean="0"/>
              <a:t>1990</a:t>
            </a:r>
            <a:endParaRPr lang="en-US" sz="1400" dirty="0" smtClean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513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4100" r="26094" b="2486"/>
          <a:stretch/>
        </p:blipFill>
        <p:spPr>
          <a:xfrm rot="2329012">
            <a:off x="3622476" y="1826406"/>
            <a:ext cx="1158177" cy="3056552"/>
          </a:xfrm>
          <a:prstGeom prst="rect">
            <a:avLst/>
          </a:prstGeom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3733800" y="2982119"/>
            <a:ext cx="890588" cy="893763"/>
            <a:chOff x="5073651" y="2995613"/>
            <a:chExt cx="890588" cy="893763"/>
          </a:xfrm>
        </p:grpSpPr>
        <p:sp>
          <p:nvSpPr>
            <p:cNvPr id="8" name="Freeform 79"/>
            <p:cNvSpPr>
              <a:spLocks/>
            </p:cNvSpPr>
            <p:nvPr/>
          </p:nvSpPr>
          <p:spPr bwMode="auto">
            <a:xfrm>
              <a:off x="5073651" y="2995613"/>
              <a:ext cx="890588" cy="893763"/>
            </a:xfrm>
            <a:custGeom>
              <a:avLst/>
              <a:gdLst>
                <a:gd name="T0" fmla="*/ 451 w 561"/>
                <a:gd name="T1" fmla="*/ 506 h 563"/>
                <a:gd name="T2" fmla="*/ 492 w 561"/>
                <a:gd name="T3" fmla="*/ 466 h 563"/>
                <a:gd name="T4" fmla="*/ 523 w 561"/>
                <a:gd name="T5" fmla="*/ 421 h 563"/>
                <a:gd name="T6" fmla="*/ 546 w 561"/>
                <a:gd name="T7" fmla="*/ 371 h 563"/>
                <a:gd name="T8" fmla="*/ 558 w 561"/>
                <a:gd name="T9" fmla="*/ 319 h 563"/>
                <a:gd name="T10" fmla="*/ 561 w 561"/>
                <a:gd name="T11" fmla="*/ 265 h 563"/>
                <a:gd name="T12" fmla="*/ 552 w 561"/>
                <a:gd name="T13" fmla="*/ 212 h 563"/>
                <a:gd name="T14" fmla="*/ 534 w 561"/>
                <a:gd name="T15" fmla="*/ 160 h 563"/>
                <a:gd name="T16" fmla="*/ 504 w 561"/>
                <a:gd name="T17" fmla="*/ 112 h 563"/>
                <a:gd name="T18" fmla="*/ 486 w 561"/>
                <a:gd name="T19" fmla="*/ 89 h 563"/>
                <a:gd name="T20" fmla="*/ 464 w 561"/>
                <a:gd name="T21" fmla="*/ 69 h 563"/>
                <a:gd name="T22" fmla="*/ 443 w 561"/>
                <a:gd name="T23" fmla="*/ 53 h 563"/>
                <a:gd name="T24" fmla="*/ 420 w 561"/>
                <a:gd name="T25" fmla="*/ 37 h 563"/>
                <a:gd name="T26" fmla="*/ 396 w 561"/>
                <a:gd name="T27" fmla="*/ 25 h 563"/>
                <a:gd name="T28" fmla="*/ 370 w 561"/>
                <a:gd name="T29" fmla="*/ 15 h 563"/>
                <a:gd name="T30" fmla="*/ 345 w 561"/>
                <a:gd name="T31" fmla="*/ 7 h 563"/>
                <a:gd name="T32" fmla="*/ 318 w 561"/>
                <a:gd name="T33" fmla="*/ 3 h 563"/>
                <a:gd name="T34" fmla="*/ 290 w 561"/>
                <a:gd name="T35" fmla="*/ 0 h 563"/>
                <a:gd name="T36" fmla="*/ 265 w 561"/>
                <a:gd name="T37" fmla="*/ 1 h 563"/>
                <a:gd name="T38" fmla="*/ 237 w 561"/>
                <a:gd name="T39" fmla="*/ 3 h 563"/>
                <a:gd name="T40" fmla="*/ 210 w 561"/>
                <a:gd name="T41" fmla="*/ 9 h 563"/>
                <a:gd name="T42" fmla="*/ 184 w 561"/>
                <a:gd name="T43" fmla="*/ 16 h 563"/>
                <a:gd name="T44" fmla="*/ 159 w 561"/>
                <a:gd name="T45" fmla="*/ 27 h 563"/>
                <a:gd name="T46" fmla="*/ 134 w 561"/>
                <a:gd name="T47" fmla="*/ 41 h 563"/>
                <a:gd name="T48" fmla="*/ 110 w 561"/>
                <a:gd name="T49" fmla="*/ 57 h 563"/>
                <a:gd name="T50" fmla="*/ 68 w 561"/>
                <a:gd name="T51" fmla="*/ 97 h 563"/>
                <a:gd name="T52" fmla="*/ 36 w 561"/>
                <a:gd name="T53" fmla="*/ 140 h 563"/>
                <a:gd name="T54" fmla="*/ 13 w 561"/>
                <a:gd name="T55" fmla="*/ 190 h 563"/>
                <a:gd name="T56" fmla="*/ 1 w 561"/>
                <a:gd name="T57" fmla="*/ 244 h 563"/>
                <a:gd name="T58" fmla="*/ 0 w 561"/>
                <a:gd name="T59" fmla="*/ 297 h 563"/>
                <a:gd name="T60" fmla="*/ 7 w 561"/>
                <a:gd name="T61" fmla="*/ 351 h 563"/>
                <a:gd name="T62" fmla="*/ 27 w 561"/>
                <a:gd name="T63" fmla="*/ 403 h 563"/>
                <a:gd name="T64" fmla="*/ 57 w 561"/>
                <a:gd name="T65" fmla="*/ 451 h 563"/>
                <a:gd name="T66" fmla="*/ 75 w 561"/>
                <a:gd name="T67" fmla="*/ 474 h 563"/>
                <a:gd name="T68" fmla="*/ 96 w 561"/>
                <a:gd name="T69" fmla="*/ 493 h 563"/>
                <a:gd name="T70" fmla="*/ 118 w 561"/>
                <a:gd name="T71" fmla="*/ 510 h 563"/>
                <a:gd name="T72" fmla="*/ 140 w 561"/>
                <a:gd name="T73" fmla="*/ 525 h 563"/>
                <a:gd name="T74" fmla="*/ 165 w 561"/>
                <a:gd name="T75" fmla="*/ 537 h 563"/>
                <a:gd name="T76" fmla="*/ 190 w 561"/>
                <a:gd name="T77" fmla="*/ 548 h 563"/>
                <a:gd name="T78" fmla="*/ 216 w 561"/>
                <a:gd name="T79" fmla="*/ 556 h 563"/>
                <a:gd name="T80" fmla="*/ 243 w 561"/>
                <a:gd name="T81" fmla="*/ 560 h 563"/>
                <a:gd name="T82" fmla="*/ 269 w 561"/>
                <a:gd name="T83" fmla="*/ 563 h 563"/>
                <a:gd name="T84" fmla="*/ 296 w 561"/>
                <a:gd name="T85" fmla="*/ 562 h 563"/>
                <a:gd name="T86" fmla="*/ 324 w 561"/>
                <a:gd name="T87" fmla="*/ 560 h 563"/>
                <a:gd name="T88" fmla="*/ 351 w 561"/>
                <a:gd name="T89" fmla="*/ 554 h 563"/>
                <a:gd name="T90" fmla="*/ 377 w 561"/>
                <a:gd name="T91" fmla="*/ 546 h 563"/>
                <a:gd name="T92" fmla="*/ 402 w 561"/>
                <a:gd name="T93" fmla="*/ 536 h 563"/>
                <a:gd name="T94" fmla="*/ 427 w 561"/>
                <a:gd name="T95" fmla="*/ 522 h 563"/>
                <a:gd name="T96" fmla="*/ 451 w 561"/>
                <a:gd name="T97" fmla="*/ 50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1" h="563">
                  <a:moveTo>
                    <a:pt x="451" y="506"/>
                  </a:moveTo>
                  <a:lnTo>
                    <a:pt x="492" y="466"/>
                  </a:lnTo>
                  <a:lnTo>
                    <a:pt x="523" y="421"/>
                  </a:lnTo>
                  <a:lnTo>
                    <a:pt x="546" y="371"/>
                  </a:lnTo>
                  <a:lnTo>
                    <a:pt x="558" y="319"/>
                  </a:lnTo>
                  <a:lnTo>
                    <a:pt x="561" y="265"/>
                  </a:lnTo>
                  <a:lnTo>
                    <a:pt x="552" y="212"/>
                  </a:lnTo>
                  <a:lnTo>
                    <a:pt x="534" y="160"/>
                  </a:lnTo>
                  <a:lnTo>
                    <a:pt x="504" y="112"/>
                  </a:lnTo>
                  <a:lnTo>
                    <a:pt x="486" y="89"/>
                  </a:lnTo>
                  <a:lnTo>
                    <a:pt x="464" y="69"/>
                  </a:lnTo>
                  <a:lnTo>
                    <a:pt x="443" y="53"/>
                  </a:lnTo>
                  <a:lnTo>
                    <a:pt x="420" y="37"/>
                  </a:lnTo>
                  <a:lnTo>
                    <a:pt x="396" y="25"/>
                  </a:lnTo>
                  <a:lnTo>
                    <a:pt x="370" y="15"/>
                  </a:lnTo>
                  <a:lnTo>
                    <a:pt x="345" y="7"/>
                  </a:lnTo>
                  <a:lnTo>
                    <a:pt x="318" y="3"/>
                  </a:lnTo>
                  <a:lnTo>
                    <a:pt x="290" y="0"/>
                  </a:lnTo>
                  <a:lnTo>
                    <a:pt x="265" y="1"/>
                  </a:lnTo>
                  <a:lnTo>
                    <a:pt x="237" y="3"/>
                  </a:lnTo>
                  <a:lnTo>
                    <a:pt x="210" y="9"/>
                  </a:lnTo>
                  <a:lnTo>
                    <a:pt x="184" y="16"/>
                  </a:lnTo>
                  <a:lnTo>
                    <a:pt x="159" y="27"/>
                  </a:lnTo>
                  <a:lnTo>
                    <a:pt x="134" y="41"/>
                  </a:lnTo>
                  <a:lnTo>
                    <a:pt x="110" y="57"/>
                  </a:lnTo>
                  <a:lnTo>
                    <a:pt x="68" y="97"/>
                  </a:lnTo>
                  <a:lnTo>
                    <a:pt x="36" y="140"/>
                  </a:lnTo>
                  <a:lnTo>
                    <a:pt x="13" y="190"/>
                  </a:lnTo>
                  <a:lnTo>
                    <a:pt x="1" y="244"/>
                  </a:lnTo>
                  <a:lnTo>
                    <a:pt x="0" y="297"/>
                  </a:lnTo>
                  <a:lnTo>
                    <a:pt x="7" y="351"/>
                  </a:lnTo>
                  <a:lnTo>
                    <a:pt x="27" y="403"/>
                  </a:lnTo>
                  <a:lnTo>
                    <a:pt x="57" y="451"/>
                  </a:lnTo>
                  <a:lnTo>
                    <a:pt x="75" y="474"/>
                  </a:lnTo>
                  <a:lnTo>
                    <a:pt x="96" y="493"/>
                  </a:lnTo>
                  <a:lnTo>
                    <a:pt x="118" y="510"/>
                  </a:lnTo>
                  <a:lnTo>
                    <a:pt x="140" y="525"/>
                  </a:lnTo>
                  <a:lnTo>
                    <a:pt x="165" y="537"/>
                  </a:lnTo>
                  <a:lnTo>
                    <a:pt x="190" y="548"/>
                  </a:lnTo>
                  <a:lnTo>
                    <a:pt x="216" y="556"/>
                  </a:lnTo>
                  <a:lnTo>
                    <a:pt x="243" y="560"/>
                  </a:lnTo>
                  <a:lnTo>
                    <a:pt x="269" y="563"/>
                  </a:lnTo>
                  <a:lnTo>
                    <a:pt x="296" y="562"/>
                  </a:lnTo>
                  <a:lnTo>
                    <a:pt x="324" y="560"/>
                  </a:lnTo>
                  <a:lnTo>
                    <a:pt x="351" y="554"/>
                  </a:lnTo>
                  <a:lnTo>
                    <a:pt x="377" y="546"/>
                  </a:lnTo>
                  <a:lnTo>
                    <a:pt x="402" y="536"/>
                  </a:lnTo>
                  <a:lnTo>
                    <a:pt x="427" y="522"/>
                  </a:lnTo>
                  <a:lnTo>
                    <a:pt x="451" y="5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0"/>
            <p:cNvSpPr>
              <a:spLocks/>
            </p:cNvSpPr>
            <p:nvPr/>
          </p:nvSpPr>
          <p:spPr bwMode="auto">
            <a:xfrm>
              <a:off x="5121276" y="3043238"/>
              <a:ext cx="800100" cy="803275"/>
            </a:xfrm>
            <a:custGeom>
              <a:avLst/>
              <a:gdLst>
                <a:gd name="T0" fmla="*/ 179 w 504"/>
                <a:gd name="T1" fmla="*/ 11 h 506"/>
                <a:gd name="T2" fmla="*/ 136 w 504"/>
                <a:gd name="T3" fmla="*/ 27 h 506"/>
                <a:gd name="T4" fmla="*/ 98 w 504"/>
                <a:gd name="T5" fmla="*/ 51 h 506"/>
                <a:gd name="T6" fmla="*/ 66 w 504"/>
                <a:gd name="T7" fmla="*/ 82 h 506"/>
                <a:gd name="T8" fmla="*/ 39 w 504"/>
                <a:gd name="T9" fmla="*/ 117 h 506"/>
                <a:gd name="T10" fmla="*/ 20 w 504"/>
                <a:gd name="T11" fmla="*/ 154 h 506"/>
                <a:gd name="T12" fmla="*/ 6 w 504"/>
                <a:gd name="T13" fmla="*/ 197 h 506"/>
                <a:gd name="T14" fmla="*/ 0 w 504"/>
                <a:gd name="T15" fmla="*/ 241 h 506"/>
                <a:gd name="T16" fmla="*/ 1 w 504"/>
                <a:gd name="T17" fmla="*/ 285 h 506"/>
                <a:gd name="T18" fmla="*/ 3 w 504"/>
                <a:gd name="T19" fmla="*/ 295 h 506"/>
                <a:gd name="T20" fmla="*/ 4 w 504"/>
                <a:gd name="T21" fmla="*/ 306 h 506"/>
                <a:gd name="T22" fmla="*/ 7 w 504"/>
                <a:gd name="T23" fmla="*/ 317 h 506"/>
                <a:gd name="T24" fmla="*/ 10 w 504"/>
                <a:gd name="T25" fmla="*/ 327 h 506"/>
                <a:gd name="T26" fmla="*/ 18 w 504"/>
                <a:gd name="T27" fmla="*/ 347 h 506"/>
                <a:gd name="T28" fmla="*/ 27 w 504"/>
                <a:gd name="T29" fmla="*/ 367 h 506"/>
                <a:gd name="T30" fmla="*/ 36 w 504"/>
                <a:gd name="T31" fmla="*/ 385 h 506"/>
                <a:gd name="T32" fmla="*/ 48 w 504"/>
                <a:gd name="T33" fmla="*/ 403 h 506"/>
                <a:gd name="T34" fmla="*/ 53 w 504"/>
                <a:gd name="T35" fmla="*/ 409 h 506"/>
                <a:gd name="T36" fmla="*/ 59 w 504"/>
                <a:gd name="T37" fmla="*/ 416 h 506"/>
                <a:gd name="T38" fmla="*/ 65 w 504"/>
                <a:gd name="T39" fmla="*/ 423 h 506"/>
                <a:gd name="T40" fmla="*/ 70 w 504"/>
                <a:gd name="T41" fmla="*/ 429 h 506"/>
                <a:gd name="T42" fmla="*/ 76 w 504"/>
                <a:gd name="T43" fmla="*/ 435 h 506"/>
                <a:gd name="T44" fmla="*/ 82 w 504"/>
                <a:gd name="T45" fmla="*/ 441 h 506"/>
                <a:gd name="T46" fmla="*/ 89 w 504"/>
                <a:gd name="T47" fmla="*/ 447 h 506"/>
                <a:gd name="T48" fmla="*/ 95 w 504"/>
                <a:gd name="T49" fmla="*/ 451 h 506"/>
                <a:gd name="T50" fmla="*/ 119 w 504"/>
                <a:gd name="T51" fmla="*/ 468 h 506"/>
                <a:gd name="T52" fmla="*/ 145 w 504"/>
                <a:gd name="T53" fmla="*/ 483 h 506"/>
                <a:gd name="T54" fmla="*/ 174 w 504"/>
                <a:gd name="T55" fmla="*/ 494 h 506"/>
                <a:gd name="T56" fmla="*/ 203 w 504"/>
                <a:gd name="T57" fmla="*/ 501 h 506"/>
                <a:gd name="T58" fmla="*/ 233 w 504"/>
                <a:gd name="T59" fmla="*/ 506 h 506"/>
                <a:gd name="T60" fmla="*/ 263 w 504"/>
                <a:gd name="T61" fmla="*/ 506 h 506"/>
                <a:gd name="T62" fmla="*/ 295 w 504"/>
                <a:gd name="T63" fmla="*/ 503 h 506"/>
                <a:gd name="T64" fmla="*/ 325 w 504"/>
                <a:gd name="T65" fmla="*/ 495 h 506"/>
                <a:gd name="T66" fmla="*/ 372 w 504"/>
                <a:gd name="T67" fmla="*/ 476 h 506"/>
                <a:gd name="T68" fmla="*/ 415 w 504"/>
                <a:gd name="T69" fmla="*/ 447 h 506"/>
                <a:gd name="T70" fmla="*/ 448 w 504"/>
                <a:gd name="T71" fmla="*/ 412 h 506"/>
                <a:gd name="T72" fmla="*/ 475 w 504"/>
                <a:gd name="T73" fmla="*/ 371 h 506"/>
                <a:gd name="T74" fmla="*/ 493 w 504"/>
                <a:gd name="T75" fmla="*/ 327 h 506"/>
                <a:gd name="T76" fmla="*/ 504 w 504"/>
                <a:gd name="T77" fmla="*/ 279 h 506"/>
                <a:gd name="T78" fmla="*/ 504 w 504"/>
                <a:gd name="T79" fmla="*/ 229 h 506"/>
                <a:gd name="T80" fmla="*/ 493 w 504"/>
                <a:gd name="T81" fmla="*/ 179 h 506"/>
                <a:gd name="T82" fmla="*/ 484 w 504"/>
                <a:gd name="T83" fmla="*/ 154 h 506"/>
                <a:gd name="T84" fmla="*/ 474 w 504"/>
                <a:gd name="T85" fmla="*/ 132 h 506"/>
                <a:gd name="T86" fmla="*/ 462 w 504"/>
                <a:gd name="T87" fmla="*/ 110 h 506"/>
                <a:gd name="T88" fmla="*/ 446 w 504"/>
                <a:gd name="T89" fmla="*/ 91 h 506"/>
                <a:gd name="T90" fmla="*/ 430 w 504"/>
                <a:gd name="T91" fmla="*/ 73 h 506"/>
                <a:gd name="T92" fmla="*/ 412 w 504"/>
                <a:gd name="T93" fmla="*/ 56 h 506"/>
                <a:gd name="T94" fmla="*/ 392 w 504"/>
                <a:gd name="T95" fmla="*/ 42 h 506"/>
                <a:gd name="T96" fmla="*/ 371 w 504"/>
                <a:gd name="T97" fmla="*/ 29 h 506"/>
                <a:gd name="T98" fmla="*/ 350 w 504"/>
                <a:gd name="T99" fmla="*/ 20 h 506"/>
                <a:gd name="T100" fmla="*/ 327 w 504"/>
                <a:gd name="T101" fmla="*/ 11 h 506"/>
                <a:gd name="T102" fmla="*/ 303 w 504"/>
                <a:gd name="T103" fmla="*/ 4 h 506"/>
                <a:gd name="T104" fmla="*/ 278 w 504"/>
                <a:gd name="T105" fmla="*/ 1 h 506"/>
                <a:gd name="T106" fmla="*/ 254 w 504"/>
                <a:gd name="T107" fmla="*/ 0 h 506"/>
                <a:gd name="T108" fmla="*/ 228 w 504"/>
                <a:gd name="T109" fmla="*/ 0 h 506"/>
                <a:gd name="T110" fmla="*/ 204 w 504"/>
                <a:gd name="T111" fmla="*/ 4 h 506"/>
                <a:gd name="T112" fmla="*/ 179 w 504"/>
                <a:gd name="T113" fmla="*/ 1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506">
                  <a:moveTo>
                    <a:pt x="179" y="11"/>
                  </a:moveTo>
                  <a:lnTo>
                    <a:pt x="136" y="27"/>
                  </a:lnTo>
                  <a:lnTo>
                    <a:pt x="98" y="51"/>
                  </a:lnTo>
                  <a:lnTo>
                    <a:pt x="66" y="82"/>
                  </a:lnTo>
                  <a:lnTo>
                    <a:pt x="39" y="117"/>
                  </a:lnTo>
                  <a:lnTo>
                    <a:pt x="20" y="154"/>
                  </a:lnTo>
                  <a:lnTo>
                    <a:pt x="6" y="197"/>
                  </a:lnTo>
                  <a:lnTo>
                    <a:pt x="0" y="241"/>
                  </a:lnTo>
                  <a:lnTo>
                    <a:pt x="1" y="285"/>
                  </a:lnTo>
                  <a:lnTo>
                    <a:pt x="3" y="295"/>
                  </a:lnTo>
                  <a:lnTo>
                    <a:pt x="4" y="306"/>
                  </a:lnTo>
                  <a:lnTo>
                    <a:pt x="7" y="317"/>
                  </a:lnTo>
                  <a:lnTo>
                    <a:pt x="10" y="327"/>
                  </a:lnTo>
                  <a:lnTo>
                    <a:pt x="18" y="347"/>
                  </a:lnTo>
                  <a:lnTo>
                    <a:pt x="27" y="367"/>
                  </a:lnTo>
                  <a:lnTo>
                    <a:pt x="36" y="385"/>
                  </a:lnTo>
                  <a:lnTo>
                    <a:pt x="48" y="403"/>
                  </a:lnTo>
                  <a:lnTo>
                    <a:pt x="53" y="409"/>
                  </a:lnTo>
                  <a:lnTo>
                    <a:pt x="59" y="416"/>
                  </a:lnTo>
                  <a:lnTo>
                    <a:pt x="65" y="423"/>
                  </a:lnTo>
                  <a:lnTo>
                    <a:pt x="70" y="429"/>
                  </a:lnTo>
                  <a:lnTo>
                    <a:pt x="76" y="435"/>
                  </a:lnTo>
                  <a:lnTo>
                    <a:pt x="82" y="441"/>
                  </a:lnTo>
                  <a:lnTo>
                    <a:pt x="89" y="447"/>
                  </a:lnTo>
                  <a:lnTo>
                    <a:pt x="95" y="451"/>
                  </a:lnTo>
                  <a:lnTo>
                    <a:pt x="119" y="468"/>
                  </a:lnTo>
                  <a:lnTo>
                    <a:pt x="145" y="483"/>
                  </a:lnTo>
                  <a:lnTo>
                    <a:pt x="174" y="494"/>
                  </a:lnTo>
                  <a:lnTo>
                    <a:pt x="203" y="501"/>
                  </a:lnTo>
                  <a:lnTo>
                    <a:pt x="233" y="506"/>
                  </a:lnTo>
                  <a:lnTo>
                    <a:pt x="263" y="506"/>
                  </a:lnTo>
                  <a:lnTo>
                    <a:pt x="295" y="503"/>
                  </a:lnTo>
                  <a:lnTo>
                    <a:pt x="325" y="495"/>
                  </a:lnTo>
                  <a:lnTo>
                    <a:pt x="372" y="476"/>
                  </a:lnTo>
                  <a:lnTo>
                    <a:pt x="415" y="447"/>
                  </a:lnTo>
                  <a:lnTo>
                    <a:pt x="448" y="412"/>
                  </a:lnTo>
                  <a:lnTo>
                    <a:pt x="475" y="371"/>
                  </a:lnTo>
                  <a:lnTo>
                    <a:pt x="493" y="327"/>
                  </a:lnTo>
                  <a:lnTo>
                    <a:pt x="504" y="279"/>
                  </a:lnTo>
                  <a:lnTo>
                    <a:pt x="504" y="229"/>
                  </a:lnTo>
                  <a:lnTo>
                    <a:pt x="493" y="179"/>
                  </a:lnTo>
                  <a:lnTo>
                    <a:pt x="484" y="154"/>
                  </a:lnTo>
                  <a:lnTo>
                    <a:pt x="474" y="132"/>
                  </a:lnTo>
                  <a:lnTo>
                    <a:pt x="462" y="110"/>
                  </a:lnTo>
                  <a:lnTo>
                    <a:pt x="446" y="91"/>
                  </a:lnTo>
                  <a:lnTo>
                    <a:pt x="430" y="73"/>
                  </a:lnTo>
                  <a:lnTo>
                    <a:pt x="412" y="56"/>
                  </a:lnTo>
                  <a:lnTo>
                    <a:pt x="392" y="42"/>
                  </a:lnTo>
                  <a:lnTo>
                    <a:pt x="371" y="29"/>
                  </a:lnTo>
                  <a:lnTo>
                    <a:pt x="350" y="20"/>
                  </a:lnTo>
                  <a:lnTo>
                    <a:pt x="327" y="11"/>
                  </a:lnTo>
                  <a:lnTo>
                    <a:pt x="303" y="4"/>
                  </a:lnTo>
                  <a:lnTo>
                    <a:pt x="278" y="1"/>
                  </a:lnTo>
                  <a:lnTo>
                    <a:pt x="254" y="0"/>
                  </a:lnTo>
                  <a:lnTo>
                    <a:pt x="228" y="0"/>
                  </a:lnTo>
                  <a:lnTo>
                    <a:pt x="204" y="4"/>
                  </a:lnTo>
                  <a:lnTo>
                    <a:pt x="17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1"/>
            <p:cNvSpPr>
              <a:spLocks/>
            </p:cNvSpPr>
            <p:nvPr/>
          </p:nvSpPr>
          <p:spPr bwMode="auto">
            <a:xfrm>
              <a:off x="5402264" y="3052763"/>
              <a:ext cx="341313" cy="131763"/>
            </a:xfrm>
            <a:custGeom>
              <a:avLst/>
              <a:gdLst>
                <a:gd name="T0" fmla="*/ 0 w 215"/>
                <a:gd name="T1" fmla="*/ 9 h 83"/>
                <a:gd name="T2" fmla="*/ 2 w 215"/>
                <a:gd name="T3" fmla="*/ 9 h 83"/>
                <a:gd name="T4" fmla="*/ 3 w 215"/>
                <a:gd name="T5" fmla="*/ 8 h 83"/>
                <a:gd name="T6" fmla="*/ 8 w 215"/>
                <a:gd name="T7" fmla="*/ 8 h 83"/>
                <a:gd name="T8" fmla="*/ 14 w 215"/>
                <a:gd name="T9" fmla="*/ 6 h 83"/>
                <a:gd name="T10" fmla="*/ 20 w 215"/>
                <a:gd name="T11" fmla="*/ 5 h 83"/>
                <a:gd name="T12" fmla="*/ 27 w 215"/>
                <a:gd name="T13" fmla="*/ 3 h 83"/>
                <a:gd name="T14" fmla="*/ 36 w 215"/>
                <a:gd name="T15" fmla="*/ 3 h 83"/>
                <a:gd name="T16" fmla="*/ 45 w 215"/>
                <a:gd name="T17" fmla="*/ 1 h 83"/>
                <a:gd name="T18" fmla="*/ 51 w 215"/>
                <a:gd name="T19" fmla="*/ 1 h 83"/>
                <a:gd name="T20" fmla="*/ 58 w 215"/>
                <a:gd name="T21" fmla="*/ 0 h 83"/>
                <a:gd name="T22" fmla="*/ 64 w 215"/>
                <a:gd name="T23" fmla="*/ 0 h 83"/>
                <a:gd name="T24" fmla="*/ 70 w 215"/>
                <a:gd name="T25" fmla="*/ 0 h 83"/>
                <a:gd name="T26" fmla="*/ 76 w 215"/>
                <a:gd name="T27" fmla="*/ 0 h 83"/>
                <a:gd name="T28" fmla="*/ 83 w 215"/>
                <a:gd name="T29" fmla="*/ 0 h 83"/>
                <a:gd name="T30" fmla="*/ 89 w 215"/>
                <a:gd name="T31" fmla="*/ 0 h 83"/>
                <a:gd name="T32" fmla="*/ 97 w 215"/>
                <a:gd name="T33" fmla="*/ 0 h 83"/>
                <a:gd name="T34" fmla="*/ 117 w 215"/>
                <a:gd name="T35" fmla="*/ 1 h 83"/>
                <a:gd name="T36" fmla="*/ 138 w 215"/>
                <a:gd name="T37" fmla="*/ 6 h 83"/>
                <a:gd name="T38" fmla="*/ 157 w 215"/>
                <a:gd name="T39" fmla="*/ 12 h 83"/>
                <a:gd name="T40" fmla="*/ 176 w 215"/>
                <a:gd name="T41" fmla="*/ 21 h 83"/>
                <a:gd name="T42" fmla="*/ 192 w 215"/>
                <a:gd name="T43" fmla="*/ 29 h 83"/>
                <a:gd name="T44" fmla="*/ 204 w 215"/>
                <a:gd name="T45" fmla="*/ 35 h 83"/>
                <a:gd name="T46" fmla="*/ 212 w 215"/>
                <a:gd name="T47" fmla="*/ 41 h 83"/>
                <a:gd name="T48" fmla="*/ 215 w 215"/>
                <a:gd name="T49" fmla="*/ 42 h 83"/>
                <a:gd name="T50" fmla="*/ 212 w 215"/>
                <a:gd name="T51" fmla="*/ 44 h 83"/>
                <a:gd name="T52" fmla="*/ 204 w 215"/>
                <a:gd name="T53" fmla="*/ 50 h 83"/>
                <a:gd name="T54" fmla="*/ 192 w 215"/>
                <a:gd name="T55" fmla="*/ 58 h 83"/>
                <a:gd name="T56" fmla="*/ 179 w 215"/>
                <a:gd name="T57" fmla="*/ 65 h 83"/>
                <a:gd name="T58" fmla="*/ 163 w 215"/>
                <a:gd name="T59" fmla="*/ 73 h 83"/>
                <a:gd name="T60" fmla="*/ 150 w 215"/>
                <a:gd name="T61" fmla="*/ 79 h 83"/>
                <a:gd name="T62" fmla="*/ 139 w 215"/>
                <a:gd name="T63" fmla="*/ 83 h 83"/>
                <a:gd name="T64" fmla="*/ 132 w 215"/>
                <a:gd name="T65" fmla="*/ 83 h 83"/>
                <a:gd name="T66" fmla="*/ 118 w 215"/>
                <a:gd name="T67" fmla="*/ 79 h 83"/>
                <a:gd name="T68" fmla="*/ 101 w 215"/>
                <a:gd name="T69" fmla="*/ 73 h 83"/>
                <a:gd name="T70" fmla="*/ 83 w 215"/>
                <a:gd name="T71" fmla="*/ 65 h 83"/>
                <a:gd name="T72" fmla="*/ 64 w 215"/>
                <a:gd name="T73" fmla="*/ 59 h 83"/>
                <a:gd name="T74" fmla="*/ 45 w 215"/>
                <a:gd name="T75" fmla="*/ 53 h 83"/>
                <a:gd name="T76" fmla="*/ 29 w 215"/>
                <a:gd name="T77" fmla="*/ 47 h 83"/>
                <a:gd name="T78" fmla="*/ 17 w 215"/>
                <a:gd name="T79" fmla="*/ 44 h 83"/>
                <a:gd name="T80" fmla="*/ 11 w 215"/>
                <a:gd name="T81" fmla="*/ 42 h 83"/>
                <a:gd name="T82" fmla="*/ 6 w 215"/>
                <a:gd name="T83" fmla="*/ 38 h 83"/>
                <a:gd name="T84" fmla="*/ 3 w 215"/>
                <a:gd name="T85" fmla="*/ 26 h 83"/>
                <a:gd name="T86" fmla="*/ 0 w 215"/>
                <a:gd name="T87" fmla="*/ 14 h 83"/>
                <a:gd name="T88" fmla="*/ 0 w 215"/>
                <a:gd name="T89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5" h="83">
                  <a:moveTo>
                    <a:pt x="0" y="9"/>
                  </a:moveTo>
                  <a:lnTo>
                    <a:pt x="2" y="9"/>
                  </a:lnTo>
                  <a:lnTo>
                    <a:pt x="3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20" y="5"/>
                  </a:lnTo>
                  <a:lnTo>
                    <a:pt x="27" y="3"/>
                  </a:lnTo>
                  <a:lnTo>
                    <a:pt x="36" y="3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17" y="1"/>
                  </a:lnTo>
                  <a:lnTo>
                    <a:pt x="138" y="6"/>
                  </a:lnTo>
                  <a:lnTo>
                    <a:pt x="157" y="12"/>
                  </a:lnTo>
                  <a:lnTo>
                    <a:pt x="176" y="21"/>
                  </a:lnTo>
                  <a:lnTo>
                    <a:pt x="192" y="29"/>
                  </a:lnTo>
                  <a:lnTo>
                    <a:pt x="204" y="35"/>
                  </a:lnTo>
                  <a:lnTo>
                    <a:pt x="212" y="41"/>
                  </a:lnTo>
                  <a:lnTo>
                    <a:pt x="215" y="42"/>
                  </a:lnTo>
                  <a:lnTo>
                    <a:pt x="212" y="44"/>
                  </a:lnTo>
                  <a:lnTo>
                    <a:pt x="204" y="50"/>
                  </a:lnTo>
                  <a:lnTo>
                    <a:pt x="192" y="58"/>
                  </a:lnTo>
                  <a:lnTo>
                    <a:pt x="179" y="65"/>
                  </a:lnTo>
                  <a:lnTo>
                    <a:pt x="163" y="73"/>
                  </a:lnTo>
                  <a:lnTo>
                    <a:pt x="150" y="79"/>
                  </a:lnTo>
                  <a:lnTo>
                    <a:pt x="139" y="83"/>
                  </a:lnTo>
                  <a:lnTo>
                    <a:pt x="132" y="83"/>
                  </a:lnTo>
                  <a:lnTo>
                    <a:pt x="118" y="79"/>
                  </a:lnTo>
                  <a:lnTo>
                    <a:pt x="101" y="73"/>
                  </a:lnTo>
                  <a:lnTo>
                    <a:pt x="83" y="65"/>
                  </a:lnTo>
                  <a:lnTo>
                    <a:pt x="64" y="59"/>
                  </a:lnTo>
                  <a:lnTo>
                    <a:pt x="45" y="53"/>
                  </a:lnTo>
                  <a:lnTo>
                    <a:pt x="29" y="47"/>
                  </a:lnTo>
                  <a:lnTo>
                    <a:pt x="17" y="44"/>
                  </a:lnTo>
                  <a:lnTo>
                    <a:pt x="11" y="42"/>
                  </a:lnTo>
                  <a:lnTo>
                    <a:pt x="6" y="38"/>
                  </a:lnTo>
                  <a:lnTo>
                    <a:pt x="3" y="26"/>
                  </a:lnTo>
                  <a:lnTo>
                    <a:pt x="0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2"/>
            <p:cNvSpPr>
              <a:spLocks/>
            </p:cNvSpPr>
            <p:nvPr/>
          </p:nvSpPr>
          <p:spPr bwMode="auto">
            <a:xfrm>
              <a:off x="5137151" y="3079750"/>
              <a:ext cx="250825" cy="244475"/>
            </a:xfrm>
            <a:custGeom>
              <a:avLst/>
              <a:gdLst>
                <a:gd name="T0" fmla="*/ 35 w 158"/>
                <a:gd name="T1" fmla="*/ 81 h 154"/>
                <a:gd name="T2" fmla="*/ 49 w 158"/>
                <a:gd name="T3" fmla="*/ 63 h 154"/>
                <a:gd name="T4" fmla="*/ 66 w 158"/>
                <a:gd name="T5" fmla="*/ 47 h 154"/>
                <a:gd name="T6" fmla="*/ 85 w 158"/>
                <a:gd name="T7" fmla="*/ 33 h 154"/>
                <a:gd name="T8" fmla="*/ 103 w 158"/>
                <a:gd name="T9" fmla="*/ 21 h 154"/>
                <a:gd name="T10" fmla="*/ 120 w 158"/>
                <a:gd name="T11" fmla="*/ 12 h 154"/>
                <a:gd name="T12" fmla="*/ 134 w 158"/>
                <a:gd name="T13" fmla="*/ 6 h 154"/>
                <a:gd name="T14" fmla="*/ 144 w 158"/>
                <a:gd name="T15" fmla="*/ 1 h 154"/>
                <a:gd name="T16" fmla="*/ 147 w 158"/>
                <a:gd name="T17" fmla="*/ 0 h 154"/>
                <a:gd name="T18" fmla="*/ 150 w 158"/>
                <a:gd name="T19" fmla="*/ 4 h 154"/>
                <a:gd name="T20" fmla="*/ 155 w 158"/>
                <a:gd name="T21" fmla="*/ 13 h 154"/>
                <a:gd name="T22" fmla="*/ 158 w 158"/>
                <a:gd name="T23" fmla="*/ 24 h 154"/>
                <a:gd name="T24" fmla="*/ 156 w 158"/>
                <a:gd name="T25" fmla="*/ 30 h 154"/>
                <a:gd name="T26" fmla="*/ 147 w 158"/>
                <a:gd name="T27" fmla="*/ 39 h 154"/>
                <a:gd name="T28" fmla="*/ 137 w 158"/>
                <a:gd name="T29" fmla="*/ 51 h 154"/>
                <a:gd name="T30" fmla="*/ 125 w 158"/>
                <a:gd name="T31" fmla="*/ 66 h 154"/>
                <a:gd name="T32" fmla="*/ 111 w 158"/>
                <a:gd name="T33" fmla="*/ 84 h 154"/>
                <a:gd name="T34" fmla="*/ 99 w 158"/>
                <a:gd name="T35" fmla="*/ 101 h 154"/>
                <a:gd name="T36" fmla="*/ 90 w 158"/>
                <a:gd name="T37" fmla="*/ 118 h 154"/>
                <a:gd name="T38" fmla="*/ 82 w 158"/>
                <a:gd name="T39" fmla="*/ 130 h 154"/>
                <a:gd name="T40" fmla="*/ 78 w 158"/>
                <a:gd name="T41" fmla="*/ 139 h 154"/>
                <a:gd name="T42" fmla="*/ 73 w 158"/>
                <a:gd name="T43" fmla="*/ 144 h 154"/>
                <a:gd name="T44" fmla="*/ 64 w 158"/>
                <a:gd name="T45" fmla="*/ 147 h 154"/>
                <a:gd name="T46" fmla="*/ 52 w 158"/>
                <a:gd name="T47" fmla="*/ 150 h 154"/>
                <a:gd name="T48" fmla="*/ 38 w 158"/>
                <a:gd name="T49" fmla="*/ 151 h 154"/>
                <a:gd name="T50" fmla="*/ 25 w 158"/>
                <a:gd name="T51" fmla="*/ 153 h 154"/>
                <a:gd name="T52" fmla="*/ 13 w 158"/>
                <a:gd name="T53" fmla="*/ 154 h 154"/>
                <a:gd name="T54" fmla="*/ 3 w 158"/>
                <a:gd name="T55" fmla="*/ 154 h 154"/>
                <a:gd name="T56" fmla="*/ 0 w 158"/>
                <a:gd name="T57" fmla="*/ 154 h 154"/>
                <a:gd name="T58" fmla="*/ 3 w 158"/>
                <a:gd name="T59" fmla="*/ 148 h 154"/>
                <a:gd name="T60" fmla="*/ 10 w 158"/>
                <a:gd name="T61" fmla="*/ 131 h 154"/>
                <a:gd name="T62" fmla="*/ 22 w 158"/>
                <a:gd name="T63" fmla="*/ 107 h 154"/>
                <a:gd name="T64" fmla="*/ 35 w 158"/>
                <a:gd name="T65" fmla="*/ 8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54">
                  <a:moveTo>
                    <a:pt x="35" y="81"/>
                  </a:moveTo>
                  <a:lnTo>
                    <a:pt x="49" y="63"/>
                  </a:lnTo>
                  <a:lnTo>
                    <a:pt x="66" y="47"/>
                  </a:lnTo>
                  <a:lnTo>
                    <a:pt x="85" y="33"/>
                  </a:lnTo>
                  <a:lnTo>
                    <a:pt x="103" y="21"/>
                  </a:lnTo>
                  <a:lnTo>
                    <a:pt x="120" y="12"/>
                  </a:lnTo>
                  <a:lnTo>
                    <a:pt x="134" y="6"/>
                  </a:lnTo>
                  <a:lnTo>
                    <a:pt x="144" y="1"/>
                  </a:lnTo>
                  <a:lnTo>
                    <a:pt x="147" y="0"/>
                  </a:lnTo>
                  <a:lnTo>
                    <a:pt x="150" y="4"/>
                  </a:lnTo>
                  <a:lnTo>
                    <a:pt x="155" y="13"/>
                  </a:lnTo>
                  <a:lnTo>
                    <a:pt x="158" y="24"/>
                  </a:lnTo>
                  <a:lnTo>
                    <a:pt x="156" y="30"/>
                  </a:lnTo>
                  <a:lnTo>
                    <a:pt x="147" y="39"/>
                  </a:lnTo>
                  <a:lnTo>
                    <a:pt x="137" y="51"/>
                  </a:lnTo>
                  <a:lnTo>
                    <a:pt x="125" y="66"/>
                  </a:lnTo>
                  <a:lnTo>
                    <a:pt x="111" y="84"/>
                  </a:lnTo>
                  <a:lnTo>
                    <a:pt x="99" y="101"/>
                  </a:lnTo>
                  <a:lnTo>
                    <a:pt x="90" y="118"/>
                  </a:lnTo>
                  <a:lnTo>
                    <a:pt x="82" y="130"/>
                  </a:lnTo>
                  <a:lnTo>
                    <a:pt x="78" y="139"/>
                  </a:lnTo>
                  <a:lnTo>
                    <a:pt x="73" y="144"/>
                  </a:lnTo>
                  <a:lnTo>
                    <a:pt x="64" y="147"/>
                  </a:lnTo>
                  <a:lnTo>
                    <a:pt x="52" y="150"/>
                  </a:lnTo>
                  <a:lnTo>
                    <a:pt x="38" y="151"/>
                  </a:lnTo>
                  <a:lnTo>
                    <a:pt x="25" y="153"/>
                  </a:lnTo>
                  <a:lnTo>
                    <a:pt x="13" y="154"/>
                  </a:lnTo>
                  <a:lnTo>
                    <a:pt x="3" y="154"/>
                  </a:lnTo>
                  <a:lnTo>
                    <a:pt x="0" y="154"/>
                  </a:lnTo>
                  <a:lnTo>
                    <a:pt x="3" y="148"/>
                  </a:lnTo>
                  <a:lnTo>
                    <a:pt x="10" y="131"/>
                  </a:lnTo>
                  <a:lnTo>
                    <a:pt x="22" y="107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3"/>
            <p:cNvSpPr>
              <a:spLocks/>
            </p:cNvSpPr>
            <p:nvPr/>
          </p:nvSpPr>
          <p:spPr bwMode="auto">
            <a:xfrm>
              <a:off x="5108576" y="3336925"/>
              <a:ext cx="271463" cy="342900"/>
            </a:xfrm>
            <a:custGeom>
              <a:avLst/>
              <a:gdLst>
                <a:gd name="T0" fmla="*/ 153 w 171"/>
                <a:gd name="T1" fmla="*/ 180 h 216"/>
                <a:gd name="T2" fmla="*/ 147 w 171"/>
                <a:gd name="T3" fmla="*/ 183 h 216"/>
                <a:gd name="T4" fmla="*/ 135 w 171"/>
                <a:gd name="T5" fmla="*/ 188 h 216"/>
                <a:gd name="T6" fmla="*/ 120 w 171"/>
                <a:gd name="T7" fmla="*/ 194 h 216"/>
                <a:gd name="T8" fmla="*/ 103 w 171"/>
                <a:gd name="T9" fmla="*/ 200 h 216"/>
                <a:gd name="T10" fmla="*/ 85 w 171"/>
                <a:gd name="T11" fmla="*/ 206 h 216"/>
                <a:gd name="T12" fmla="*/ 70 w 171"/>
                <a:gd name="T13" fmla="*/ 212 h 216"/>
                <a:gd name="T14" fmla="*/ 61 w 171"/>
                <a:gd name="T15" fmla="*/ 215 h 216"/>
                <a:gd name="T16" fmla="*/ 56 w 171"/>
                <a:gd name="T17" fmla="*/ 216 h 216"/>
                <a:gd name="T18" fmla="*/ 55 w 171"/>
                <a:gd name="T19" fmla="*/ 215 h 216"/>
                <a:gd name="T20" fmla="*/ 52 w 171"/>
                <a:gd name="T21" fmla="*/ 209 h 216"/>
                <a:gd name="T22" fmla="*/ 46 w 171"/>
                <a:gd name="T23" fmla="*/ 201 h 216"/>
                <a:gd name="T24" fmla="*/ 38 w 171"/>
                <a:gd name="T25" fmla="*/ 189 h 216"/>
                <a:gd name="T26" fmla="*/ 31 w 171"/>
                <a:gd name="T27" fmla="*/ 175 h 216"/>
                <a:gd name="T28" fmla="*/ 21 w 171"/>
                <a:gd name="T29" fmla="*/ 159 h 216"/>
                <a:gd name="T30" fmla="*/ 14 w 171"/>
                <a:gd name="T31" fmla="*/ 139 h 216"/>
                <a:gd name="T32" fmla="*/ 6 w 171"/>
                <a:gd name="T33" fmla="*/ 119 h 216"/>
                <a:gd name="T34" fmla="*/ 0 w 171"/>
                <a:gd name="T35" fmla="*/ 78 h 216"/>
                <a:gd name="T36" fmla="*/ 5 w 171"/>
                <a:gd name="T37" fmla="*/ 44 h 216"/>
                <a:gd name="T38" fmla="*/ 12 w 171"/>
                <a:gd name="T39" fmla="*/ 19 h 216"/>
                <a:gd name="T40" fmla="*/ 17 w 171"/>
                <a:gd name="T41" fmla="*/ 10 h 216"/>
                <a:gd name="T42" fmla="*/ 93 w 171"/>
                <a:gd name="T43" fmla="*/ 0 h 216"/>
                <a:gd name="T44" fmla="*/ 96 w 171"/>
                <a:gd name="T45" fmla="*/ 3 h 216"/>
                <a:gd name="T46" fmla="*/ 105 w 171"/>
                <a:gd name="T47" fmla="*/ 13 h 216"/>
                <a:gd name="T48" fmla="*/ 118 w 171"/>
                <a:gd name="T49" fmla="*/ 27 h 216"/>
                <a:gd name="T50" fmla="*/ 134 w 171"/>
                <a:gd name="T51" fmla="*/ 44 h 216"/>
                <a:gd name="T52" fmla="*/ 147 w 171"/>
                <a:gd name="T53" fmla="*/ 62 h 216"/>
                <a:gd name="T54" fmla="*/ 161 w 171"/>
                <a:gd name="T55" fmla="*/ 77 h 216"/>
                <a:gd name="T56" fmla="*/ 168 w 171"/>
                <a:gd name="T57" fmla="*/ 92 h 216"/>
                <a:gd name="T58" fmla="*/ 171 w 171"/>
                <a:gd name="T59" fmla="*/ 101 h 216"/>
                <a:gd name="T60" fmla="*/ 168 w 171"/>
                <a:gd name="T61" fmla="*/ 121 h 216"/>
                <a:gd name="T62" fmla="*/ 164 w 171"/>
                <a:gd name="T63" fmla="*/ 145 h 216"/>
                <a:gd name="T64" fmla="*/ 158 w 171"/>
                <a:gd name="T65" fmla="*/ 168 h 216"/>
                <a:gd name="T66" fmla="*/ 153 w 171"/>
                <a:gd name="T67" fmla="*/ 18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216">
                  <a:moveTo>
                    <a:pt x="153" y="180"/>
                  </a:moveTo>
                  <a:lnTo>
                    <a:pt x="147" y="183"/>
                  </a:lnTo>
                  <a:lnTo>
                    <a:pt x="135" y="188"/>
                  </a:lnTo>
                  <a:lnTo>
                    <a:pt x="120" y="194"/>
                  </a:lnTo>
                  <a:lnTo>
                    <a:pt x="103" y="200"/>
                  </a:lnTo>
                  <a:lnTo>
                    <a:pt x="85" y="206"/>
                  </a:lnTo>
                  <a:lnTo>
                    <a:pt x="70" y="212"/>
                  </a:lnTo>
                  <a:lnTo>
                    <a:pt x="61" y="215"/>
                  </a:lnTo>
                  <a:lnTo>
                    <a:pt x="56" y="216"/>
                  </a:lnTo>
                  <a:lnTo>
                    <a:pt x="55" y="215"/>
                  </a:lnTo>
                  <a:lnTo>
                    <a:pt x="52" y="209"/>
                  </a:lnTo>
                  <a:lnTo>
                    <a:pt x="46" y="201"/>
                  </a:lnTo>
                  <a:lnTo>
                    <a:pt x="38" y="189"/>
                  </a:lnTo>
                  <a:lnTo>
                    <a:pt x="31" y="175"/>
                  </a:lnTo>
                  <a:lnTo>
                    <a:pt x="21" y="159"/>
                  </a:lnTo>
                  <a:lnTo>
                    <a:pt x="14" y="139"/>
                  </a:lnTo>
                  <a:lnTo>
                    <a:pt x="6" y="119"/>
                  </a:lnTo>
                  <a:lnTo>
                    <a:pt x="0" y="78"/>
                  </a:lnTo>
                  <a:lnTo>
                    <a:pt x="5" y="44"/>
                  </a:lnTo>
                  <a:lnTo>
                    <a:pt x="12" y="19"/>
                  </a:lnTo>
                  <a:lnTo>
                    <a:pt x="17" y="10"/>
                  </a:lnTo>
                  <a:lnTo>
                    <a:pt x="93" y="0"/>
                  </a:lnTo>
                  <a:lnTo>
                    <a:pt x="96" y="3"/>
                  </a:lnTo>
                  <a:lnTo>
                    <a:pt x="105" y="13"/>
                  </a:lnTo>
                  <a:lnTo>
                    <a:pt x="118" y="27"/>
                  </a:lnTo>
                  <a:lnTo>
                    <a:pt x="134" y="44"/>
                  </a:lnTo>
                  <a:lnTo>
                    <a:pt x="147" y="62"/>
                  </a:lnTo>
                  <a:lnTo>
                    <a:pt x="161" y="77"/>
                  </a:lnTo>
                  <a:lnTo>
                    <a:pt x="168" y="92"/>
                  </a:lnTo>
                  <a:lnTo>
                    <a:pt x="171" y="101"/>
                  </a:lnTo>
                  <a:lnTo>
                    <a:pt x="168" y="121"/>
                  </a:lnTo>
                  <a:lnTo>
                    <a:pt x="164" y="145"/>
                  </a:lnTo>
                  <a:lnTo>
                    <a:pt x="158" y="168"/>
                  </a:lnTo>
                  <a:lnTo>
                    <a:pt x="153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4"/>
            <p:cNvSpPr>
              <a:spLocks/>
            </p:cNvSpPr>
            <p:nvPr/>
          </p:nvSpPr>
          <p:spPr bwMode="auto">
            <a:xfrm>
              <a:off x="5486401" y="3721100"/>
              <a:ext cx="271463" cy="125413"/>
            </a:xfrm>
            <a:custGeom>
              <a:avLst/>
              <a:gdLst>
                <a:gd name="T0" fmla="*/ 141 w 171"/>
                <a:gd name="T1" fmla="*/ 50 h 79"/>
                <a:gd name="T2" fmla="*/ 79 w 171"/>
                <a:gd name="T3" fmla="*/ 73 h 79"/>
                <a:gd name="T4" fmla="*/ 0 w 171"/>
                <a:gd name="T5" fmla="*/ 79 h 79"/>
                <a:gd name="T6" fmla="*/ 1 w 171"/>
                <a:gd name="T7" fmla="*/ 71 h 79"/>
                <a:gd name="T8" fmla="*/ 6 w 171"/>
                <a:gd name="T9" fmla="*/ 56 h 79"/>
                <a:gd name="T10" fmla="*/ 14 w 171"/>
                <a:gd name="T11" fmla="*/ 41 h 79"/>
                <a:gd name="T12" fmla="*/ 23 w 171"/>
                <a:gd name="T13" fmla="*/ 33 h 79"/>
                <a:gd name="T14" fmla="*/ 32 w 171"/>
                <a:gd name="T15" fmla="*/ 32 h 79"/>
                <a:gd name="T16" fmla="*/ 44 w 171"/>
                <a:gd name="T17" fmla="*/ 29 h 79"/>
                <a:gd name="T18" fmla="*/ 59 w 171"/>
                <a:gd name="T19" fmla="*/ 26 h 79"/>
                <a:gd name="T20" fmla="*/ 76 w 171"/>
                <a:gd name="T21" fmla="*/ 20 h 79"/>
                <a:gd name="T22" fmla="*/ 92 w 171"/>
                <a:gd name="T23" fmla="*/ 15 h 79"/>
                <a:gd name="T24" fmla="*/ 106 w 171"/>
                <a:gd name="T25" fmla="*/ 9 h 79"/>
                <a:gd name="T26" fmla="*/ 117 w 171"/>
                <a:gd name="T27" fmla="*/ 5 h 79"/>
                <a:gd name="T28" fmla="*/ 121 w 171"/>
                <a:gd name="T29" fmla="*/ 2 h 79"/>
                <a:gd name="T30" fmla="*/ 126 w 171"/>
                <a:gd name="T31" fmla="*/ 0 h 79"/>
                <a:gd name="T32" fmla="*/ 132 w 171"/>
                <a:gd name="T33" fmla="*/ 2 h 79"/>
                <a:gd name="T34" fmla="*/ 141 w 171"/>
                <a:gd name="T35" fmla="*/ 6 h 79"/>
                <a:gd name="T36" fmla="*/ 148 w 171"/>
                <a:gd name="T37" fmla="*/ 11 h 79"/>
                <a:gd name="T38" fmla="*/ 157 w 171"/>
                <a:gd name="T39" fmla="*/ 17 h 79"/>
                <a:gd name="T40" fmla="*/ 165 w 171"/>
                <a:gd name="T41" fmla="*/ 21 h 79"/>
                <a:gd name="T42" fmla="*/ 170 w 171"/>
                <a:gd name="T43" fmla="*/ 24 h 79"/>
                <a:gd name="T44" fmla="*/ 171 w 171"/>
                <a:gd name="T45" fmla="*/ 26 h 79"/>
                <a:gd name="T46" fmla="*/ 141 w 171"/>
                <a:gd name="T47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79">
                  <a:moveTo>
                    <a:pt x="141" y="50"/>
                  </a:moveTo>
                  <a:lnTo>
                    <a:pt x="79" y="73"/>
                  </a:lnTo>
                  <a:lnTo>
                    <a:pt x="0" y="79"/>
                  </a:lnTo>
                  <a:lnTo>
                    <a:pt x="1" y="71"/>
                  </a:lnTo>
                  <a:lnTo>
                    <a:pt x="6" y="56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2" y="32"/>
                  </a:lnTo>
                  <a:lnTo>
                    <a:pt x="44" y="29"/>
                  </a:lnTo>
                  <a:lnTo>
                    <a:pt x="59" y="26"/>
                  </a:lnTo>
                  <a:lnTo>
                    <a:pt x="76" y="20"/>
                  </a:lnTo>
                  <a:lnTo>
                    <a:pt x="92" y="15"/>
                  </a:lnTo>
                  <a:lnTo>
                    <a:pt x="106" y="9"/>
                  </a:lnTo>
                  <a:lnTo>
                    <a:pt x="117" y="5"/>
                  </a:lnTo>
                  <a:lnTo>
                    <a:pt x="121" y="2"/>
                  </a:lnTo>
                  <a:lnTo>
                    <a:pt x="126" y="0"/>
                  </a:lnTo>
                  <a:lnTo>
                    <a:pt x="132" y="2"/>
                  </a:lnTo>
                  <a:lnTo>
                    <a:pt x="141" y="6"/>
                  </a:lnTo>
                  <a:lnTo>
                    <a:pt x="148" y="11"/>
                  </a:lnTo>
                  <a:lnTo>
                    <a:pt x="157" y="17"/>
                  </a:lnTo>
                  <a:lnTo>
                    <a:pt x="165" y="21"/>
                  </a:lnTo>
                  <a:lnTo>
                    <a:pt x="170" y="24"/>
                  </a:lnTo>
                  <a:lnTo>
                    <a:pt x="171" y="26"/>
                  </a:lnTo>
                  <a:lnTo>
                    <a:pt x="141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5"/>
            <p:cNvSpPr>
              <a:spLocks/>
            </p:cNvSpPr>
            <p:nvPr/>
          </p:nvSpPr>
          <p:spPr bwMode="auto">
            <a:xfrm>
              <a:off x="5384801" y="3435350"/>
              <a:ext cx="327025" cy="314325"/>
            </a:xfrm>
            <a:custGeom>
              <a:avLst/>
              <a:gdLst>
                <a:gd name="T0" fmla="*/ 181 w 206"/>
                <a:gd name="T1" fmla="*/ 168 h 198"/>
                <a:gd name="T2" fmla="*/ 171 w 206"/>
                <a:gd name="T3" fmla="*/ 173 h 198"/>
                <a:gd name="T4" fmla="*/ 159 w 206"/>
                <a:gd name="T5" fmla="*/ 177 h 198"/>
                <a:gd name="T6" fmla="*/ 144 w 206"/>
                <a:gd name="T7" fmla="*/ 183 h 198"/>
                <a:gd name="T8" fmla="*/ 128 w 206"/>
                <a:gd name="T9" fmla="*/ 188 h 198"/>
                <a:gd name="T10" fmla="*/ 112 w 206"/>
                <a:gd name="T11" fmla="*/ 191 h 198"/>
                <a:gd name="T12" fmla="*/ 97 w 206"/>
                <a:gd name="T13" fmla="*/ 195 h 198"/>
                <a:gd name="T14" fmla="*/ 87 w 206"/>
                <a:gd name="T15" fmla="*/ 197 h 198"/>
                <a:gd name="T16" fmla="*/ 79 w 206"/>
                <a:gd name="T17" fmla="*/ 198 h 198"/>
                <a:gd name="T18" fmla="*/ 73 w 206"/>
                <a:gd name="T19" fmla="*/ 197 h 198"/>
                <a:gd name="T20" fmla="*/ 64 w 206"/>
                <a:gd name="T21" fmla="*/ 189 h 198"/>
                <a:gd name="T22" fmla="*/ 53 w 206"/>
                <a:gd name="T23" fmla="*/ 179 h 198"/>
                <a:gd name="T24" fmla="*/ 41 w 206"/>
                <a:gd name="T25" fmla="*/ 166 h 198"/>
                <a:gd name="T26" fmla="*/ 29 w 206"/>
                <a:gd name="T27" fmla="*/ 154 h 198"/>
                <a:gd name="T28" fmla="*/ 19 w 206"/>
                <a:gd name="T29" fmla="*/ 142 h 198"/>
                <a:gd name="T30" fmla="*/ 9 w 206"/>
                <a:gd name="T31" fmla="*/ 133 h 198"/>
                <a:gd name="T32" fmla="*/ 3 w 206"/>
                <a:gd name="T33" fmla="*/ 127 h 198"/>
                <a:gd name="T34" fmla="*/ 0 w 206"/>
                <a:gd name="T35" fmla="*/ 109 h 198"/>
                <a:gd name="T36" fmla="*/ 6 w 206"/>
                <a:gd name="T37" fmla="*/ 77 h 198"/>
                <a:gd name="T38" fmla="*/ 17 w 206"/>
                <a:gd name="T39" fmla="*/ 47 h 198"/>
                <a:gd name="T40" fmla="*/ 26 w 206"/>
                <a:gd name="T41" fmla="*/ 32 h 198"/>
                <a:gd name="T42" fmla="*/ 32 w 206"/>
                <a:gd name="T43" fmla="*/ 29 h 198"/>
                <a:gd name="T44" fmla="*/ 44 w 206"/>
                <a:gd name="T45" fmla="*/ 24 h 198"/>
                <a:gd name="T46" fmla="*/ 59 w 206"/>
                <a:gd name="T47" fmla="*/ 20 h 198"/>
                <a:gd name="T48" fmla="*/ 76 w 206"/>
                <a:gd name="T49" fmla="*/ 13 h 198"/>
                <a:gd name="T50" fmla="*/ 93 w 206"/>
                <a:gd name="T51" fmla="*/ 9 h 198"/>
                <a:gd name="T52" fmla="*/ 108 w 206"/>
                <a:gd name="T53" fmla="*/ 4 h 198"/>
                <a:gd name="T54" fmla="*/ 120 w 206"/>
                <a:gd name="T55" fmla="*/ 1 h 198"/>
                <a:gd name="T56" fmla="*/ 128 w 206"/>
                <a:gd name="T57" fmla="*/ 0 h 198"/>
                <a:gd name="T58" fmla="*/ 134 w 206"/>
                <a:gd name="T59" fmla="*/ 3 h 198"/>
                <a:gd name="T60" fmla="*/ 144 w 206"/>
                <a:gd name="T61" fmla="*/ 9 h 198"/>
                <a:gd name="T62" fmla="*/ 158 w 206"/>
                <a:gd name="T63" fmla="*/ 18 h 198"/>
                <a:gd name="T64" fmla="*/ 171 w 206"/>
                <a:gd name="T65" fmla="*/ 29 h 198"/>
                <a:gd name="T66" fmla="*/ 184 w 206"/>
                <a:gd name="T67" fmla="*/ 39 h 198"/>
                <a:gd name="T68" fmla="*/ 196 w 206"/>
                <a:gd name="T69" fmla="*/ 50 h 198"/>
                <a:gd name="T70" fmla="*/ 203 w 206"/>
                <a:gd name="T71" fmla="*/ 60 h 198"/>
                <a:gd name="T72" fmla="*/ 206 w 206"/>
                <a:gd name="T73" fmla="*/ 66 h 198"/>
                <a:gd name="T74" fmla="*/ 205 w 206"/>
                <a:gd name="T75" fmla="*/ 86 h 198"/>
                <a:gd name="T76" fmla="*/ 197 w 206"/>
                <a:gd name="T77" fmla="*/ 120 h 198"/>
                <a:gd name="T78" fmla="*/ 188 w 206"/>
                <a:gd name="T79" fmla="*/ 151 h 198"/>
                <a:gd name="T80" fmla="*/ 181 w 206"/>
                <a:gd name="T81" fmla="*/ 16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98">
                  <a:moveTo>
                    <a:pt x="181" y="168"/>
                  </a:moveTo>
                  <a:lnTo>
                    <a:pt x="171" y="173"/>
                  </a:lnTo>
                  <a:lnTo>
                    <a:pt x="159" y="177"/>
                  </a:lnTo>
                  <a:lnTo>
                    <a:pt x="144" y="183"/>
                  </a:lnTo>
                  <a:lnTo>
                    <a:pt x="128" y="188"/>
                  </a:lnTo>
                  <a:lnTo>
                    <a:pt x="112" y="191"/>
                  </a:lnTo>
                  <a:lnTo>
                    <a:pt x="97" y="195"/>
                  </a:lnTo>
                  <a:lnTo>
                    <a:pt x="87" y="197"/>
                  </a:lnTo>
                  <a:lnTo>
                    <a:pt x="79" y="198"/>
                  </a:lnTo>
                  <a:lnTo>
                    <a:pt x="73" y="197"/>
                  </a:lnTo>
                  <a:lnTo>
                    <a:pt x="64" y="189"/>
                  </a:lnTo>
                  <a:lnTo>
                    <a:pt x="53" y="179"/>
                  </a:lnTo>
                  <a:lnTo>
                    <a:pt x="41" y="166"/>
                  </a:lnTo>
                  <a:lnTo>
                    <a:pt x="29" y="154"/>
                  </a:lnTo>
                  <a:lnTo>
                    <a:pt x="19" y="142"/>
                  </a:lnTo>
                  <a:lnTo>
                    <a:pt x="9" y="133"/>
                  </a:lnTo>
                  <a:lnTo>
                    <a:pt x="3" y="127"/>
                  </a:lnTo>
                  <a:lnTo>
                    <a:pt x="0" y="109"/>
                  </a:lnTo>
                  <a:lnTo>
                    <a:pt x="6" y="77"/>
                  </a:lnTo>
                  <a:lnTo>
                    <a:pt x="17" y="47"/>
                  </a:lnTo>
                  <a:lnTo>
                    <a:pt x="26" y="32"/>
                  </a:lnTo>
                  <a:lnTo>
                    <a:pt x="32" y="29"/>
                  </a:lnTo>
                  <a:lnTo>
                    <a:pt x="44" y="24"/>
                  </a:lnTo>
                  <a:lnTo>
                    <a:pt x="59" y="20"/>
                  </a:lnTo>
                  <a:lnTo>
                    <a:pt x="76" y="13"/>
                  </a:lnTo>
                  <a:lnTo>
                    <a:pt x="93" y="9"/>
                  </a:lnTo>
                  <a:lnTo>
                    <a:pt x="108" y="4"/>
                  </a:lnTo>
                  <a:lnTo>
                    <a:pt x="120" y="1"/>
                  </a:lnTo>
                  <a:lnTo>
                    <a:pt x="128" y="0"/>
                  </a:lnTo>
                  <a:lnTo>
                    <a:pt x="134" y="3"/>
                  </a:lnTo>
                  <a:lnTo>
                    <a:pt x="144" y="9"/>
                  </a:lnTo>
                  <a:lnTo>
                    <a:pt x="158" y="18"/>
                  </a:lnTo>
                  <a:lnTo>
                    <a:pt x="171" y="29"/>
                  </a:lnTo>
                  <a:lnTo>
                    <a:pt x="184" y="39"/>
                  </a:lnTo>
                  <a:lnTo>
                    <a:pt x="196" y="50"/>
                  </a:lnTo>
                  <a:lnTo>
                    <a:pt x="203" y="60"/>
                  </a:lnTo>
                  <a:lnTo>
                    <a:pt x="206" y="66"/>
                  </a:lnTo>
                  <a:lnTo>
                    <a:pt x="205" y="86"/>
                  </a:lnTo>
                  <a:lnTo>
                    <a:pt x="197" y="120"/>
                  </a:lnTo>
                  <a:lnTo>
                    <a:pt x="188" y="151"/>
                  </a:lnTo>
                  <a:lnTo>
                    <a:pt x="181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6"/>
            <p:cNvSpPr>
              <a:spLocks/>
            </p:cNvSpPr>
            <p:nvPr/>
          </p:nvSpPr>
          <p:spPr bwMode="auto">
            <a:xfrm>
              <a:off x="5622926" y="3149600"/>
              <a:ext cx="288925" cy="355600"/>
            </a:xfrm>
            <a:custGeom>
              <a:avLst/>
              <a:gdLst>
                <a:gd name="T0" fmla="*/ 182 w 182"/>
                <a:gd name="T1" fmla="*/ 196 h 224"/>
                <a:gd name="T2" fmla="*/ 177 w 182"/>
                <a:gd name="T3" fmla="*/ 198 h 224"/>
                <a:gd name="T4" fmla="*/ 165 w 182"/>
                <a:gd name="T5" fmla="*/ 201 h 224"/>
                <a:gd name="T6" fmla="*/ 147 w 182"/>
                <a:gd name="T7" fmla="*/ 207 h 224"/>
                <a:gd name="T8" fmla="*/ 127 w 182"/>
                <a:gd name="T9" fmla="*/ 212 h 224"/>
                <a:gd name="T10" fmla="*/ 106 w 182"/>
                <a:gd name="T11" fmla="*/ 218 h 224"/>
                <a:gd name="T12" fmla="*/ 88 w 182"/>
                <a:gd name="T13" fmla="*/ 221 h 224"/>
                <a:gd name="T14" fmla="*/ 73 w 182"/>
                <a:gd name="T15" fmla="*/ 224 h 224"/>
                <a:gd name="T16" fmla="*/ 64 w 182"/>
                <a:gd name="T17" fmla="*/ 222 h 224"/>
                <a:gd name="T18" fmla="*/ 58 w 182"/>
                <a:gd name="T19" fmla="*/ 218 h 224"/>
                <a:gd name="T20" fmla="*/ 49 w 182"/>
                <a:gd name="T21" fmla="*/ 210 h 224"/>
                <a:gd name="T22" fmla="*/ 38 w 182"/>
                <a:gd name="T23" fmla="*/ 203 h 224"/>
                <a:gd name="T24" fmla="*/ 28 w 182"/>
                <a:gd name="T25" fmla="*/ 193 h 224"/>
                <a:gd name="T26" fmla="*/ 18 w 182"/>
                <a:gd name="T27" fmla="*/ 184 h 224"/>
                <a:gd name="T28" fmla="*/ 9 w 182"/>
                <a:gd name="T29" fmla="*/ 177 h 224"/>
                <a:gd name="T30" fmla="*/ 3 w 182"/>
                <a:gd name="T31" fmla="*/ 169 h 224"/>
                <a:gd name="T32" fmla="*/ 0 w 182"/>
                <a:gd name="T33" fmla="*/ 165 h 224"/>
                <a:gd name="T34" fmla="*/ 0 w 182"/>
                <a:gd name="T35" fmla="*/ 145 h 224"/>
                <a:gd name="T36" fmla="*/ 2 w 182"/>
                <a:gd name="T37" fmla="*/ 110 h 224"/>
                <a:gd name="T38" fmla="*/ 6 w 182"/>
                <a:gd name="T39" fmla="*/ 74 h 224"/>
                <a:gd name="T40" fmla="*/ 8 w 182"/>
                <a:gd name="T41" fmla="*/ 47 h 224"/>
                <a:gd name="T42" fmla="*/ 12 w 182"/>
                <a:gd name="T43" fmla="*/ 40 h 224"/>
                <a:gd name="T44" fmla="*/ 21 w 182"/>
                <a:gd name="T45" fmla="*/ 33 h 224"/>
                <a:gd name="T46" fmla="*/ 35 w 182"/>
                <a:gd name="T47" fmla="*/ 25 h 224"/>
                <a:gd name="T48" fmla="*/ 49 w 182"/>
                <a:gd name="T49" fmla="*/ 18 h 224"/>
                <a:gd name="T50" fmla="*/ 64 w 182"/>
                <a:gd name="T51" fmla="*/ 10 h 224"/>
                <a:gd name="T52" fmla="*/ 77 w 182"/>
                <a:gd name="T53" fmla="*/ 6 h 224"/>
                <a:gd name="T54" fmla="*/ 87 w 182"/>
                <a:gd name="T55" fmla="*/ 1 h 224"/>
                <a:gd name="T56" fmla="*/ 90 w 182"/>
                <a:gd name="T57" fmla="*/ 0 h 224"/>
                <a:gd name="T58" fmla="*/ 93 w 182"/>
                <a:gd name="T59" fmla="*/ 3 h 224"/>
                <a:gd name="T60" fmla="*/ 100 w 182"/>
                <a:gd name="T61" fmla="*/ 9 h 224"/>
                <a:gd name="T62" fmla="*/ 111 w 182"/>
                <a:gd name="T63" fmla="*/ 19 h 224"/>
                <a:gd name="T64" fmla="*/ 123 w 182"/>
                <a:gd name="T65" fmla="*/ 33 h 224"/>
                <a:gd name="T66" fmla="*/ 137 w 182"/>
                <a:gd name="T67" fmla="*/ 50 h 224"/>
                <a:gd name="T68" fmla="*/ 149 w 182"/>
                <a:gd name="T69" fmla="*/ 66 h 224"/>
                <a:gd name="T70" fmla="*/ 159 w 182"/>
                <a:gd name="T71" fmla="*/ 86 h 224"/>
                <a:gd name="T72" fmla="*/ 167 w 182"/>
                <a:gd name="T73" fmla="*/ 104 h 224"/>
                <a:gd name="T74" fmla="*/ 176 w 182"/>
                <a:gd name="T75" fmla="*/ 140 h 224"/>
                <a:gd name="T76" fmla="*/ 180 w 182"/>
                <a:gd name="T77" fmla="*/ 171 h 224"/>
                <a:gd name="T78" fmla="*/ 182 w 182"/>
                <a:gd name="T79" fmla="*/ 189 h 224"/>
                <a:gd name="T80" fmla="*/ 182 w 182"/>
                <a:gd name="T81" fmla="*/ 19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224">
                  <a:moveTo>
                    <a:pt x="182" y="196"/>
                  </a:moveTo>
                  <a:lnTo>
                    <a:pt x="177" y="198"/>
                  </a:lnTo>
                  <a:lnTo>
                    <a:pt x="165" y="201"/>
                  </a:lnTo>
                  <a:lnTo>
                    <a:pt x="147" y="207"/>
                  </a:lnTo>
                  <a:lnTo>
                    <a:pt x="127" y="212"/>
                  </a:lnTo>
                  <a:lnTo>
                    <a:pt x="106" y="218"/>
                  </a:lnTo>
                  <a:lnTo>
                    <a:pt x="88" y="221"/>
                  </a:lnTo>
                  <a:lnTo>
                    <a:pt x="73" y="224"/>
                  </a:lnTo>
                  <a:lnTo>
                    <a:pt x="64" y="222"/>
                  </a:lnTo>
                  <a:lnTo>
                    <a:pt x="58" y="218"/>
                  </a:lnTo>
                  <a:lnTo>
                    <a:pt x="49" y="210"/>
                  </a:lnTo>
                  <a:lnTo>
                    <a:pt x="38" y="203"/>
                  </a:lnTo>
                  <a:lnTo>
                    <a:pt x="28" y="193"/>
                  </a:lnTo>
                  <a:lnTo>
                    <a:pt x="18" y="184"/>
                  </a:lnTo>
                  <a:lnTo>
                    <a:pt x="9" y="177"/>
                  </a:lnTo>
                  <a:lnTo>
                    <a:pt x="3" y="169"/>
                  </a:lnTo>
                  <a:lnTo>
                    <a:pt x="0" y="165"/>
                  </a:lnTo>
                  <a:lnTo>
                    <a:pt x="0" y="145"/>
                  </a:lnTo>
                  <a:lnTo>
                    <a:pt x="2" y="110"/>
                  </a:lnTo>
                  <a:lnTo>
                    <a:pt x="6" y="74"/>
                  </a:lnTo>
                  <a:lnTo>
                    <a:pt x="8" y="47"/>
                  </a:lnTo>
                  <a:lnTo>
                    <a:pt x="12" y="40"/>
                  </a:lnTo>
                  <a:lnTo>
                    <a:pt x="21" y="33"/>
                  </a:lnTo>
                  <a:lnTo>
                    <a:pt x="35" y="25"/>
                  </a:lnTo>
                  <a:lnTo>
                    <a:pt x="49" y="18"/>
                  </a:lnTo>
                  <a:lnTo>
                    <a:pt x="64" y="10"/>
                  </a:lnTo>
                  <a:lnTo>
                    <a:pt x="77" y="6"/>
                  </a:lnTo>
                  <a:lnTo>
                    <a:pt x="87" y="1"/>
                  </a:lnTo>
                  <a:lnTo>
                    <a:pt x="90" y="0"/>
                  </a:lnTo>
                  <a:lnTo>
                    <a:pt x="93" y="3"/>
                  </a:lnTo>
                  <a:lnTo>
                    <a:pt x="100" y="9"/>
                  </a:lnTo>
                  <a:lnTo>
                    <a:pt x="111" y="19"/>
                  </a:lnTo>
                  <a:lnTo>
                    <a:pt x="123" y="33"/>
                  </a:lnTo>
                  <a:lnTo>
                    <a:pt x="137" y="50"/>
                  </a:lnTo>
                  <a:lnTo>
                    <a:pt x="149" y="66"/>
                  </a:lnTo>
                  <a:lnTo>
                    <a:pt x="159" y="86"/>
                  </a:lnTo>
                  <a:lnTo>
                    <a:pt x="167" y="104"/>
                  </a:lnTo>
                  <a:lnTo>
                    <a:pt x="176" y="140"/>
                  </a:lnTo>
                  <a:lnTo>
                    <a:pt x="180" y="171"/>
                  </a:lnTo>
                  <a:lnTo>
                    <a:pt x="182" y="189"/>
                  </a:lnTo>
                  <a:lnTo>
                    <a:pt x="182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auto">
            <a:xfrm>
              <a:off x="5276851" y="3138488"/>
              <a:ext cx="331788" cy="325438"/>
            </a:xfrm>
            <a:custGeom>
              <a:avLst/>
              <a:gdLst>
                <a:gd name="T0" fmla="*/ 77 w 209"/>
                <a:gd name="T1" fmla="*/ 205 h 205"/>
                <a:gd name="T2" fmla="*/ 71 w 209"/>
                <a:gd name="T3" fmla="*/ 203 h 205"/>
                <a:gd name="T4" fmla="*/ 62 w 209"/>
                <a:gd name="T5" fmla="*/ 194 h 205"/>
                <a:gd name="T6" fmla="*/ 52 w 209"/>
                <a:gd name="T7" fmla="*/ 181 h 205"/>
                <a:gd name="T8" fmla="*/ 40 w 209"/>
                <a:gd name="T9" fmla="*/ 166 h 205"/>
                <a:gd name="T10" fmla="*/ 26 w 209"/>
                <a:gd name="T11" fmla="*/ 150 h 205"/>
                <a:gd name="T12" fmla="*/ 15 w 209"/>
                <a:gd name="T13" fmla="*/ 135 h 205"/>
                <a:gd name="T14" fmla="*/ 6 w 209"/>
                <a:gd name="T15" fmla="*/ 123 h 205"/>
                <a:gd name="T16" fmla="*/ 0 w 209"/>
                <a:gd name="T17" fmla="*/ 116 h 205"/>
                <a:gd name="T18" fmla="*/ 0 w 209"/>
                <a:gd name="T19" fmla="*/ 108 h 205"/>
                <a:gd name="T20" fmla="*/ 6 w 209"/>
                <a:gd name="T21" fmla="*/ 93 h 205"/>
                <a:gd name="T22" fmla="*/ 18 w 209"/>
                <a:gd name="T23" fmla="*/ 75 h 205"/>
                <a:gd name="T24" fmla="*/ 32 w 209"/>
                <a:gd name="T25" fmla="*/ 55 h 205"/>
                <a:gd name="T26" fmla="*/ 46 w 209"/>
                <a:gd name="T27" fmla="*/ 35 h 205"/>
                <a:gd name="T28" fmla="*/ 61 w 209"/>
                <a:gd name="T29" fmla="*/ 19 h 205"/>
                <a:gd name="T30" fmla="*/ 71 w 209"/>
                <a:gd name="T31" fmla="*/ 7 h 205"/>
                <a:gd name="T32" fmla="*/ 79 w 209"/>
                <a:gd name="T33" fmla="*/ 0 h 205"/>
                <a:gd name="T34" fmla="*/ 88 w 209"/>
                <a:gd name="T35" fmla="*/ 2 h 205"/>
                <a:gd name="T36" fmla="*/ 103 w 209"/>
                <a:gd name="T37" fmla="*/ 5 h 205"/>
                <a:gd name="T38" fmla="*/ 121 w 209"/>
                <a:gd name="T39" fmla="*/ 11 h 205"/>
                <a:gd name="T40" fmla="*/ 143 w 209"/>
                <a:gd name="T41" fmla="*/ 19 h 205"/>
                <a:gd name="T42" fmla="*/ 164 w 209"/>
                <a:gd name="T43" fmla="*/ 28 h 205"/>
                <a:gd name="T44" fmla="*/ 183 w 209"/>
                <a:gd name="T45" fmla="*/ 35 h 205"/>
                <a:gd name="T46" fmla="*/ 197 w 209"/>
                <a:gd name="T47" fmla="*/ 43 h 205"/>
                <a:gd name="T48" fmla="*/ 205 w 209"/>
                <a:gd name="T49" fmla="*/ 47 h 205"/>
                <a:gd name="T50" fmla="*/ 209 w 209"/>
                <a:gd name="T51" fmla="*/ 70 h 205"/>
                <a:gd name="T52" fmla="*/ 209 w 209"/>
                <a:gd name="T53" fmla="*/ 111 h 205"/>
                <a:gd name="T54" fmla="*/ 205 w 209"/>
                <a:gd name="T55" fmla="*/ 150 h 205"/>
                <a:gd name="T56" fmla="*/ 197 w 209"/>
                <a:gd name="T57" fmla="*/ 169 h 205"/>
                <a:gd name="T58" fmla="*/ 188 w 209"/>
                <a:gd name="T59" fmla="*/ 172 h 205"/>
                <a:gd name="T60" fmla="*/ 174 w 209"/>
                <a:gd name="T61" fmla="*/ 176 h 205"/>
                <a:gd name="T62" fmla="*/ 156 w 209"/>
                <a:gd name="T63" fmla="*/ 181 h 205"/>
                <a:gd name="T64" fmla="*/ 137 w 209"/>
                <a:gd name="T65" fmla="*/ 187 h 205"/>
                <a:gd name="T66" fmla="*/ 117 w 209"/>
                <a:gd name="T67" fmla="*/ 193 h 205"/>
                <a:gd name="T68" fmla="*/ 99 w 209"/>
                <a:gd name="T69" fmla="*/ 199 h 205"/>
                <a:gd name="T70" fmla="*/ 85 w 209"/>
                <a:gd name="T71" fmla="*/ 203 h 205"/>
                <a:gd name="T72" fmla="*/ 77 w 209"/>
                <a:gd name="T73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9" h="205">
                  <a:moveTo>
                    <a:pt x="77" y="205"/>
                  </a:moveTo>
                  <a:lnTo>
                    <a:pt x="71" y="203"/>
                  </a:lnTo>
                  <a:lnTo>
                    <a:pt x="62" y="194"/>
                  </a:lnTo>
                  <a:lnTo>
                    <a:pt x="52" y="181"/>
                  </a:lnTo>
                  <a:lnTo>
                    <a:pt x="40" y="166"/>
                  </a:lnTo>
                  <a:lnTo>
                    <a:pt x="26" y="150"/>
                  </a:lnTo>
                  <a:lnTo>
                    <a:pt x="15" y="135"/>
                  </a:lnTo>
                  <a:lnTo>
                    <a:pt x="6" y="123"/>
                  </a:lnTo>
                  <a:lnTo>
                    <a:pt x="0" y="116"/>
                  </a:lnTo>
                  <a:lnTo>
                    <a:pt x="0" y="108"/>
                  </a:lnTo>
                  <a:lnTo>
                    <a:pt x="6" y="93"/>
                  </a:lnTo>
                  <a:lnTo>
                    <a:pt x="18" y="75"/>
                  </a:lnTo>
                  <a:lnTo>
                    <a:pt x="32" y="55"/>
                  </a:lnTo>
                  <a:lnTo>
                    <a:pt x="46" y="35"/>
                  </a:lnTo>
                  <a:lnTo>
                    <a:pt x="61" y="19"/>
                  </a:lnTo>
                  <a:lnTo>
                    <a:pt x="71" y="7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103" y="5"/>
                  </a:lnTo>
                  <a:lnTo>
                    <a:pt x="121" y="11"/>
                  </a:lnTo>
                  <a:lnTo>
                    <a:pt x="143" y="19"/>
                  </a:lnTo>
                  <a:lnTo>
                    <a:pt x="164" y="28"/>
                  </a:lnTo>
                  <a:lnTo>
                    <a:pt x="183" y="35"/>
                  </a:lnTo>
                  <a:lnTo>
                    <a:pt x="197" y="43"/>
                  </a:lnTo>
                  <a:lnTo>
                    <a:pt x="205" y="47"/>
                  </a:lnTo>
                  <a:lnTo>
                    <a:pt x="209" y="70"/>
                  </a:lnTo>
                  <a:lnTo>
                    <a:pt x="209" y="111"/>
                  </a:lnTo>
                  <a:lnTo>
                    <a:pt x="205" y="150"/>
                  </a:lnTo>
                  <a:lnTo>
                    <a:pt x="197" y="169"/>
                  </a:lnTo>
                  <a:lnTo>
                    <a:pt x="188" y="172"/>
                  </a:lnTo>
                  <a:lnTo>
                    <a:pt x="174" y="176"/>
                  </a:lnTo>
                  <a:lnTo>
                    <a:pt x="156" y="181"/>
                  </a:lnTo>
                  <a:lnTo>
                    <a:pt x="137" y="187"/>
                  </a:lnTo>
                  <a:lnTo>
                    <a:pt x="117" y="193"/>
                  </a:lnTo>
                  <a:lnTo>
                    <a:pt x="99" y="199"/>
                  </a:lnTo>
                  <a:lnTo>
                    <a:pt x="85" y="203"/>
                  </a:lnTo>
                  <a:lnTo>
                    <a:pt x="77" y="20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8"/>
            <p:cNvSpPr>
              <a:spLocks/>
            </p:cNvSpPr>
            <p:nvPr/>
          </p:nvSpPr>
          <p:spPr bwMode="auto">
            <a:xfrm>
              <a:off x="5710239" y="3495675"/>
              <a:ext cx="207963" cy="239713"/>
            </a:xfrm>
            <a:custGeom>
              <a:avLst/>
              <a:gdLst>
                <a:gd name="T0" fmla="*/ 54 w 131"/>
                <a:gd name="T1" fmla="*/ 150 h 151"/>
                <a:gd name="T2" fmla="*/ 50 w 131"/>
                <a:gd name="T3" fmla="*/ 151 h 151"/>
                <a:gd name="T4" fmla="*/ 42 w 131"/>
                <a:gd name="T5" fmla="*/ 151 h 151"/>
                <a:gd name="T6" fmla="*/ 33 w 131"/>
                <a:gd name="T7" fmla="*/ 150 h 151"/>
                <a:gd name="T8" fmla="*/ 24 w 131"/>
                <a:gd name="T9" fmla="*/ 147 h 151"/>
                <a:gd name="T10" fmla="*/ 15 w 131"/>
                <a:gd name="T11" fmla="*/ 142 h 151"/>
                <a:gd name="T12" fmla="*/ 7 w 131"/>
                <a:gd name="T13" fmla="*/ 138 h 151"/>
                <a:gd name="T14" fmla="*/ 1 w 131"/>
                <a:gd name="T15" fmla="*/ 131 h 151"/>
                <a:gd name="T16" fmla="*/ 0 w 131"/>
                <a:gd name="T17" fmla="*/ 127 h 151"/>
                <a:gd name="T18" fmla="*/ 3 w 131"/>
                <a:gd name="T19" fmla="*/ 104 h 151"/>
                <a:gd name="T20" fmla="*/ 10 w 131"/>
                <a:gd name="T21" fmla="*/ 69 h 151"/>
                <a:gd name="T22" fmla="*/ 16 w 131"/>
                <a:gd name="T23" fmla="*/ 36 h 151"/>
                <a:gd name="T24" fmla="*/ 19 w 131"/>
                <a:gd name="T25" fmla="*/ 22 h 151"/>
                <a:gd name="T26" fmla="*/ 24 w 131"/>
                <a:gd name="T27" fmla="*/ 21 h 151"/>
                <a:gd name="T28" fmla="*/ 35 w 131"/>
                <a:gd name="T29" fmla="*/ 18 h 151"/>
                <a:gd name="T30" fmla="*/ 51 w 131"/>
                <a:gd name="T31" fmla="*/ 15 h 151"/>
                <a:gd name="T32" fmla="*/ 69 w 131"/>
                <a:gd name="T33" fmla="*/ 10 h 151"/>
                <a:gd name="T34" fmla="*/ 89 w 131"/>
                <a:gd name="T35" fmla="*/ 6 h 151"/>
                <a:gd name="T36" fmla="*/ 107 w 131"/>
                <a:gd name="T37" fmla="*/ 1 h 151"/>
                <a:gd name="T38" fmla="*/ 121 w 131"/>
                <a:gd name="T39" fmla="*/ 0 h 151"/>
                <a:gd name="T40" fmla="*/ 128 w 131"/>
                <a:gd name="T41" fmla="*/ 0 h 151"/>
                <a:gd name="T42" fmla="*/ 131 w 131"/>
                <a:gd name="T43" fmla="*/ 4 h 151"/>
                <a:gd name="T44" fmla="*/ 130 w 131"/>
                <a:gd name="T45" fmla="*/ 15 h 151"/>
                <a:gd name="T46" fmla="*/ 125 w 131"/>
                <a:gd name="T47" fmla="*/ 30 h 151"/>
                <a:gd name="T48" fmla="*/ 119 w 131"/>
                <a:gd name="T49" fmla="*/ 45 h 151"/>
                <a:gd name="T50" fmla="*/ 112 w 131"/>
                <a:gd name="T51" fmla="*/ 63 h 151"/>
                <a:gd name="T52" fmla="*/ 106 w 131"/>
                <a:gd name="T53" fmla="*/ 78 h 151"/>
                <a:gd name="T54" fmla="*/ 100 w 131"/>
                <a:gd name="T55" fmla="*/ 91 h 151"/>
                <a:gd name="T56" fmla="*/ 95 w 131"/>
                <a:gd name="T57" fmla="*/ 97 h 151"/>
                <a:gd name="T58" fmla="*/ 86 w 131"/>
                <a:gd name="T59" fmla="*/ 109 h 151"/>
                <a:gd name="T60" fmla="*/ 74 w 131"/>
                <a:gd name="T61" fmla="*/ 125 h 151"/>
                <a:gd name="T62" fmla="*/ 62 w 131"/>
                <a:gd name="T63" fmla="*/ 141 h 151"/>
                <a:gd name="T64" fmla="*/ 54 w 131"/>
                <a:gd name="T65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151">
                  <a:moveTo>
                    <a:pt x="54" y="150"/>
                  </a:moveTo>
                  <a:lnTo>
                    <a:pt x="50" y="151"/>
                  </a:lnTo>
                  <a:lnTo>
                    <a:pt x="42" y="151"/>
                  </a:lnTo>
                  <a:lnTo>
                    <a:pt x="33" y="150"/>
                  </a:lnTo>
                  <a:lnTo>
                    <a:pt x="24" y="147"/>
                  </a:lnTo>
                  <a:lnTo>
                    <a:pt x="15" y="142"/>
                  </a:lnTo>
                  <a:lnTo>
                    <a:pt x="7" y="138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3" y="104"/>
                  </a:lnTo>
                  <a:lnTo>
                    <a:pt x="10" y="69"/>
                  </a:lnTo>
                  <a:lnTo>
                    <a:pt x="16" y="36"/>
                  </a:lnTo>
                  <a:lnTo>
                    <a:pt x="19" y="22"/>
                  </a:lnTo>
                  <a:lnTo>
                    <a:pt x="24" y="21"/>
                  </a:lnTo>
                  <a:lnTo>
                    <a:pt x="35" y="18"/>
                  </a:lnTo>
                  <a:lnTo>
                    <a:pt x="51" y="15"/>
                  </a:lnTo>
                  <a:lnTo>
                    <a:pt x="69" y="10"/>
                  </a:lnTo>
                  <a:lnTo>
                    <a:pt x="89" y="6"/>
                  </a:lnTo>
                  <a:lnTo>
                    <a:pt x="107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1" y="4"/>
                  </a:lnTo>
                  <a:lnTo>
                    <a:pt x="130" y="15"/>
                  </a:lnTo>
                  <a:lnTo>
                    <a:pt x="125" y="30"/>
                  </a:lnTo>
                  <a:lnTo>
                    <a:pt x="119" y="45"/>
                  </a:lnTo>
                  <a:lnTo>
                    <a:pt x="112" y="63"/>
                  </a:lnTo>
                  <a:lnTo>
                    <a:pt x="106" y="78"/>
                  </a:lnTo>
                  <a:lnTo>
                    <a:pt x="100" y="91"/>
                  </a:lnTo>
                  <a:lnTo>
                    <a:pt x="95" y="97"/>
                  </a:lnTo>
                  <a:lnTo>
                    <a:pt x="86" y="109"/>
                  </a:lnTo>
                  <a:lnTo>
                    <a:pt x="74" y="125"/>
                  </a:lnTo>
                  <a:lnTo>
                    <a:pt x="62" y="141"/>
                  </a:lnTo>
                  <a:lnTo>
                    <a:pt x="54" y="15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9"/>
            <p:cNvSpPr>
              <a:spLocks/>
            </p:cNvSpPr>
            <p:nvPr/>
          </p:nvSpPr>
          <p:spPr bwMode="auto">
            <a:xfrm>
              <a:off x="5226051" y="3644900"/>
              <a:ext cx="255588" cy="193675"/>
            </a:xfrm>
            <a:custGeom>
              <a:avLst/>
              <a:gdLst>
                <a:gd name="T0" fmla="*/ 144 w 161"/>
                <a:gd name="T1" fmla="*/ 122 h 122"/>
                <a:gd name="T2" fmla="*/ 152 w 161"/>
                <a:gd name="T3" fmla="*/ 118 h 122"/>
                <a:gd name="T4" fmla="*/ 158 w 161"/>
                <a:gd name="T5" fmla="*/ 107 h 122"/>
                <a:gd name="T6" fmla="*/ 161 w 161"/>
                <a:gd name="T7" fmla="*/ 95 h 122"/>
                <a:gd name="T8" fmla="*/ 161 w 161"/>
                <a:gd name="T9" fmla="*/ 83 h 122"/>
                <a:gd name="T10" fmla="*/ 156 w 161"/>
                <a:gd name="T11" fmla="*/ 75 h 122"/>
                <a:gd name="T12" fmla="*/ 147 w 161"/>
                <a:gd name="T13" fmla="*/ 65 h 122"/>
                <a:gd name="T14" fmla="*/ 135 w 161"/>
                <a:gd name="T15" fmla="*/ 51 h 122"/>
                <a:gd name="T16" fmla="*/ 122 w 161"/>
                <a:gd name="T17" fmla="*/ 36 h 122"/>
                <a:gd name="T18" fmla="*/ 108 w 161"/>
                <a:gd name="T19" fmla="*/ 22 h 122"/>
                <a:gd name="T20" fmla="*/ 97 w 161"/>
                <a:gd name="T21" fmla="*/ 10 h 122"/>
                <a:gd name="T22" fmla="*/ 88 w 161"/>
                <a:gd name="T23" fmla="*/ 3 h 122"/>
                <a:gd name="T24" fmla="*/ 85 w 161"/>
                <a:gd name="T25" fmla="*/ 0 h 122"/>
                <a:gd name="T26" fmla="*/ 82 w 161"/>
                <a:gd name="T27" fmla="*/ 1 h 122"/>
                <a:gd name="T28" fmla="*/ 73 w 161"/>
                <a:gd name="T29" fmla="*/ 4 h 122"/>
                <a:gd name="T30" fmla="*/ 61 w 161"/>
                <a:gd name="T31" fmla="*/ 9 h 122"/>
                <a:gd name="T32" fmla="*/ 46 w 161"/>
                <a:gd name="T33" fmla="*/ 15 h 122"/>
                <a:gd name="T34" fmla="*/ 31 w 161"/>
                <a:gd name="T35" fmla="*/ 21 h 122"/>
                <a:gd name="T36" fmla="*/ 17 w 161"/>
                <a:gd name="T37" fmla="*/ 28 h 122"/>
                <a:gd name="T38" fmla="*/ 7 w 161"/>
                <a:gd name="T39" fmla="*/ 33 h 122"/>
                <a:gd name="T40" fmla="*/ 0 w 161"/>
                <a:gd name="T41" fmla="*/ 37 h 122"/>
                <a:gd name="T42" fmla="*/ 0 w 161"/>
                <a:gd name="T43" fmla="*/ 42 h 122"/>
                <a:gd name="T44" fmla="*/ 5 w 161"/>
                <a:gd name="T45" fmla="*/ 48 h 122"/>
                <a:gd name="T46" fmla="*/ 11 w 161"/>
                <a:gd name="T47" fmla="*/ 56 h 122"/>
                <a:gd name="T48" fmla="*/ 20 w 161"/>
                <a:gd name="T49" fmla="*/ 63 h 122"/>
                <a:gd name="T50" fmla="*/ 31 w 161"/>
                <a:gd name="T51" fmla="*/ 72 h 122"/>
                <a:gd name="T52" fmla="*/ 40 w 161"/>
                <a:gd name="T53" fmla="*/ 78 h 122"/>
                <a:gd name="T54" fmla="*/ 49 w 161"/>
                <a:gd name="T55" fmla="*/ 84 h 122"/>
                <a:gd name="T56" fmla="*/ 53 w 161"/>
                <a:gd name="T57" fmla="*/ 89 h 122"/>
                <a:gd name="T58" fmla="*/ 64 w 161"/>
                <a:gd name="T59" fmla="*/ 95 h 122"/>
                <a:gd name="T60" fmla="*/ 76 w 161"/>
                <a:gd name="T61" fmla="*/ 101 h 122"/>
                <a:gd name="T62" fmla="*/ 90 w 161"/>
                <a:gd name="T63" fmla="*/ 107 h 122"/>
                <a:gd name="T64" fmla="*/ 103 w 161"/>
                <a:gd name="T65" fmla="*/ 112 h 122"/>
                <a:gd name="T66" fmla="*/ 117 w 161"/>
                <a:gd name="T67" fmla="*/ 115 h 122"/>
                <a:gd name="T68" fmla="*/ 129 w 161"/>
                <a:gd name="T69" fmla="*/ 118 h 122"/>
                <a:gd name="T70" fmla="*/ 138 w 161"/>
                <a:gd name="T71" fmla="*/ 121 h 122"/>
                <a:gd name="T72" fmla="*/ 144 w 161"/>
                <a:gd name="T7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22">
                  <a:moveTo>
                    <a:pt x="144" y="122"/>
                  </a:moveTo>
                  <a:lnTo>
                    <a:pt x="152" y="118"/>
                  </a:lnTo>
                  <a:lnTo>
                    <a:pt x="158" y="107"/>
                  </a:lnTo>
                  <a:lnTo>
                    <a:pt x="161" y="95"/>
                  </a:lnTo>
                  <a:lnTo>
                    <a:pt x="161" y="83"/>
                  </a:lnTo>
                  <a:lnTo>
                    <a:pt x="156" y="75"/>
                  </a:lnTo>
                  <a:lnTo>
                    <a:pt x="147" y="65"/>
                  </a:lnTo>
                  <a:lnTo>
                    <a:pt x="135" y="51"/>
                  </a:lnTo>
                  <a:lnTo>
                    <a:pt x="122" y="36"/>
                  </a:lnTo>
                  <a:lnTo>
                    <a:pt x="108" y="22"/>
                  </a:lnTo>
                  <a:lnTo>
                    <a:pt x="97" y="10"/>
                  </a:lnTo>
                  <a:lnTo>
                    <a:pt x="88" y="3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73" y="4"/>
                  </a:lnTo>
                  <a:lnTo>
                    <a:pt x="61" y="9"/>
                  </a:lnTo>
                  <a:lnTo>
                    <a:pt x="46" y="15"/>
                  </a:lnTo>
                  <a:lnTo>
                    <a:pt x="31" y="21"/>
                  </a:lnTo>
                  <a:lnTo>
                    <a:pt x="17" y="28"/>
                  </a:lnTo>
                  <a:lnTo>
                    <a:pt x="7" y="33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5" y="48"/>
                  </a:lnTo>
                  <a:lnTo>
                    <a:pt x="11" y="56"/>
                  </a:lnTo>
                  <a:lnTo>
                    <a:pt x="20" y="63"/>
                  </a:lnTo>
                  <a:lnTo>
                    <a:pt x="31" y="72"/>
                  </a:lnTo>
                  <a:lnTo>
                    <a:pt x="40" y="78"/>
                  </a:lnTo>
                  <a:lnTo>
                    <a:pt x="49" y="84"/>
                  </a:lnTo>
                  <a:lnTo>
                    <a:pt x="53" y="89"/>
                  </a:lnTo>
                  <a:lnTo>
                    <a:pt x="64" y="95"/>
                  </a:lnTo>
                  <a:lnTo>
                    <a:pt x="76" y="101"/>
                  </a:lnTo>
                  <a:lnTo>
                    <a:pt x="90" y="107"/>
                  </a:lnTo>
                  <a:lnTo>
                    <a:pt x="103" y="112"/>
                  </a:lnTo>
                  <a:lnTo>
                    <a:pt x="117" y="115"/>
                  </a:lnTo>
                  <a:lnTo>
                    <a:pt x="129" y="118"/>
                  </a:lnTo>
                  <a:lnTo>
                    <a:pt x="138" y="121"/>
                  </a:lnTo>
                  <a:lnTo>
                    <a:pt x="144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auto">
            <a:xfrm>
              <a:off x="5102226" y="3025775"/>
              <a:ext cx="833438" cy="839788"/>
            </a:xfrm>
            <a:custGeom>
              <a:avLst/>
              <a:gdLst>
                <a:gd name="T0" fmla="*/ 92 w 525"/>
                <a:gd name="T1" fmla="*/ 62 h 529"/>
                <a:gd name="T2" fmla="*/ 10 w 525"/>
                <a:gd name="T3" fmla="*/ 187 h 529"/>
                <a:gd name="T4" fmla="*/ 10 w 525"/>
                <a:gd name="T5" fmla="*/ 341 h 529"/>
                <a:gd name="T6" fmla="*/ 45 w 525"/>
                <a:gd name="T7" fmla="*/ 412 h 529"/>
                <a:gd name="T8" fmla="*/ 97 w 525"/>
                <a:gd name="T9" fmla="*/ 470 h 529"/>
                <a:gd name="T10" fmla="*/ 162 w 525"/>
                <a:gd name="T11" fmla="*/ 508 h 529"/>
                <a:gd name="T12" fmla="*/ 234 w 525"/>
                <a:gd name="T13" fmla="*/ 527 h 529"/>
                <a:gd name="T14" fmla="*/ 313 w 525"/>
                <a:gd name="T15" fmla="*/ 523 h 529"/>
                <a:gd name="T16" fmla="*/ 356 w 525"/>
                <a:gd name="T17" fmla="*/ 511 h 529"/>
                <a:gd name="T18" fmla="*/ 378 w 525"/>
                <a:gd name="T19" fmla="*/ 502 h 529"/>
                <a:gd name="T20" fmla="*/ 401 w 525"/>
                <a:gd name="T21" fmla="*/ 490 h 529"/>
                <a:gd name="T22" fmla="*/ 415 w 525"/>
                <a:gd name="T23" fmla="*/ 481 h 529"/>
                <a:gd name="T24" fmla="*/ 410 w 525"/>
                <a:gd name="T25" fmla="*/ 462 h 529"/>
                <a:gd name="T26" fmla="*/ 395 w 525"/>
                <a:gd name="T27" fmla="*/ 473 h 529"/>
                <a:gd name="T28" fmla="*/ 374 w 525"/>
                <a:gd name="T29" fmla="*/ 485 h 529"/>
                <a:gd name="T30" fmla="*/ 349 w 525"/>
                <a:gd name="T31" fmla="*/ 494 h 529"/>
                <a:gd name="T32" fmla="*/ 310 w 525"/>
                <a:gd name="T33" fmla="*/ 506 h 529"/>
                <a:gd name="T34" fmla="*/ 237 w 525"/>
                <a:gd name="T35" fmla="*/ 511 h 529"/>
                <a:gd name="T36" fmla="*/ 168 w 525"/>
                <a:gd name="T37" fmla="*/ 493 h 529"/>
                <a:gd name="T38" fmla="*/ 107 w 525"/>
                <a:gd name="T39" fmla="*/ 456 h 529"/>
                <a:gd name="T40" fmla="*/ 57 w 525"/>
                <a:gd name="T41" fmla="*/ 403 h 529"/>
                <a:gd name="T42" fmla="*/ 25 w 525"/>
                <a:gd name="T43" fmla="*/ 337 h 529"/>
                <a:gd name="T44" fmla="*/ 27 w 525"/>
                <a:gd name="T45" fmla="*/ 193 h 529"/>
                <a:gd name="T46" fmla="*/ 106 w 525"/>
                <a:gd name="T47" fmla="*/ 75 h 529"/>
                <a:gd name="T48" fmla="*/ 215 w 525"/>
                <a:gd name="T49" fmla="*/ 23 h 529"/>
                <a:gd name="T50" fmla="*/ 287 w 525"/>
                <a:gd name="T51" fmla="*/ 20 h 529"/>
                <a:gd name="T52" fmla="*/ 356 w 525"/>
                <a:gd name="T53" fmla="*/ 37 h 529"/>
                <a:gd name="T54" fmla="*/ 418 w 525"/>
                <a:gd name="T55" fmla="*/ 73 h 529"/>
                <a:gd name="T56" fmla="*/ 466 w 525"/>
                <a:gd name="T57" fmla="*/ 126 h 529"/>
                <a:gd name="T58" fmla="*/ 498 w 525"/>
                <a:gd name="T59" fmla="*/ 193 h 529"/>
                <a:gd name="T60" fmla="*/ 505 w 525"/>
                <a:gd name="T61" fmla="*/ 300 h 529"/>
                <a:gd name="T62" fmla="*/ 469 w 525"/>
                <a:gd name="T63" fmla="*/ 399 h 529"/>
                <a:gd name="T64" fmla="*/ 421 w 525"/>
                <a:gd name="T65" fmla="*/ 453 h 529"/>
                <a:gd name="T66" fmla="*/ 413 w 525"/>
                <a:gd name="T67" fmla="*/ 461 h 529"/>
                <a:gd name="T68" fmla="*/ 424 w 525"/>
                <a:gd name="T69" fmla="*/ 473 h 529"/>
                <a:gd name="T70" fmla="*/ 457 w 525"/>
                <a:gd name="T71" fmla="*/ 443 h 529"/>
                <a:gd name="T72" fmla="*/ 513 w 525"/>
                <a:gd name="T73" fmla="*/ 344 h 529"/>
                <a:gd name="T74" fmla="*/ 524 w 525"/>
                <a:gd name="T75" fmla="*/ 228 h 529"/>
                <a:gd name="T76" fmla="*/ 493 w 525"/>
                <a:gd name="T77" fmla="*/ 138 h 529"/>
                <a:gd name="T78" fmla="*/ 448 w 525"/>
                <a:gd name="T79" fmla="*/ 78 h 529"/>
                <a:gd name="T80" fmla="*/ 386 w 525"/>
                <a:gd name="T81" fmla="*/ 32 h 529"/>
                <a:gd name="T82" fmla="*/ 315 w 525"/>
                <a:gd name="T83" fmla="*/ 6 h 529"/>
                <a:gd name="T84" fmla="*/ 237 w 525"/>
                <a:gd name="T85" fmla="*/ 2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5" h="529">
                  <a:moveTo>
                    <a:pt x="184" y="12"/>
                  </a:moveTo>
                  <a:lnTo>
                    <a:pt x="134" y="34"/>
                  </a:lnTo>
                  <a:lnTo>
                    <a:pt x="92" y="62"/>
                  </a:lnTo>
                  <a:lnTo>
                    <a:pt x="57" y="99"/>
                  </a:lnTo>
                  <a:lnTo>
                    <a:pt x="30" y="140"/>
                  </a:lnTo>
                  <a:lnTo>
                    <a:pt x="10" y="187"/>
                  </a:lnTo>
                  <a:lnTo>
                    <a:pt x="0" y="237"/>
                  </a:lnTo>
                  <a:lnTo>
                    <a:pt x="0" y="288"/>
                  </a:lnTo>
                  <a:lnTo>
                    <a:pt x="10" y="341"/>
                  </a:lnTo>
                  <a:lnTo>
                    <a:pt x="19" y="367"/>
                  </a:lnTo>
                  <a:lnTo>
                    <a:pt x="32" y="391"/>
                  </a:lnTo>
                  <a:lnTo>
                    <a:pt x="45" y="412"/>
                  </a:lnTo>
                  <a:lnTo>
                    <a:pt x="60" y="434"/>
                  </a:lnTo>
                  <a:lnTo>
                    <a:pt x="77" y="452"/>
                  </a:lnTo>
                  <a:lnTo>
                    <a:pt x="97" y="470"/>
                  </a:lnTo>
                  <a:lnTo>
                    <a:pt x="116" y="484"/>
                  </a:lnTo>
                  <a:lnTo>
                    <a:pt x="139" y="497"/>
                  </a:lnTo>
                  <a:lnTo>
                    <a:pt x="162" y="508"/>
                  </a:lnTo>
                  <a:lnTo>
                    <a:pt x="184" y="517"/>
                  </a:lnTo>
                  <a:lnTo>
                    <a:pt x="210" y="523"/>
                  </a:lnTo>
                  <a:lnTo>
                    <a:pt x="234" y="527"/>
                  </a:lnTo>
                  <a:lnTo>
                    <a:pt x="260" y="529"/>
                  </a:lnTo>
                  <a:lnTo>
                    <a:pt x="286" y="527"/>
                  </a:lnTo>
                  <a:lnTo>
                    <a:pt x="313" y="523"/>
                  </a:lnTo>
                  <a:lnTo>
                    <a:pt x="339" y="517"/>
                  </a:lnTo>
                  <a:lnTo>
                    <a:pt x="348" y="514"/>
                  </a:lnTo>
                  <a:lnTo>
                    <a:pt x="356" y="511"/>
                  </a:lnTo>
                  <a:lnTo>
                    <a:pt x="363" y="508"/>
                  </a:lnTo>
                  <a:lnTo>
                    <a:pt x="371" y="505"/>
                  </a:lnTo>
                  <a:lnTo>
                    <a:pt x="378" y="502"/>
                  </a:lnTo>
                  <a:lnTo>
                    <a:pt x="386" y="497"/>
                  </a:lnTo>
                  <a:lnTo>
                    <a:pt x="393" y="494"/>
                  </a:lnTo>
                  <a:lnTo>
                    <a:pt x="401" y="490"/>
                  </a:lnTo>
                  <a:lnTo>
                    <a:pt x="404" y="487"/>
                  </a:lnTo>
                  <a:lnTo>
                    <a:pt x="409" y="484"/>
                  </a:lnTo>
                  <a:lnTo>
                    <a:pt x="415" y="481"/>
                  </a:lnTo>
                  <a:lnTo>
                    <a:pt x="418" y="477"/>
                  </a:lnTo>
                  <a:lnTo>
                    <a:pt x="413" y="461"/>
                  </a:lnTo>
                  <a:lnTo>
                    <a:pt x="410" y="462"/>
                  </a:lnTo>
                  <a:lnTo>
                    <a:pt x="404" y="467"/>
                  </a:lnTo>
                  <a:lnTo>
                    <a:pt x="398" y="470"/>
                  </a:lnTo>
                  <a:lnTo>
                    <a:pt x="395" y="473"/>
                  </a:lnTo>
                  <a:lnTo>
                    <a:pt x="387" y="477"/>
                  </a:lnTo>
                  <a:lnTo>
                    <a:pt x="381" y="481"/>
                  </a:lnTo>
                  <a:lnTo>
                    <a:pt x="374" y="485"/>
                  </a:lnTo>
                  <a:lnTo>
                    <a:pt x="366" y="488"/>
                  </a:lnTo>
                  <a:lnTo>
                    <a:pt x="359" y="491"/>
                  </a:lnTo>
                  <a:lnTo>
                    <a:pt x="349" y="494"/>
                  </a:lnTo>
                  <a:lnTo>
                    <a:pt x="342" y="497"/>
                  </a:lnTo>
                  <a:lnTo>
                    <a:pt x="334" y="500"/>
                  </a:lnTo>
                  <a:lnTo>
                    <a:pt x="310" y="506"/>
                  </a:lnTo>
                  <a:lnTo>
                    <a:pt x="286" y="511"/>
                  </a:lnTo>
                  <a:lnTo>
                    <a:pt x="262" y="511"/>
                  </a:lnTo>
                  <a:lnTo>
                    <a:pt x="237" y="511"/>
                  </a:lnTo>
                  <a:lnTo>
                    <a:pt x="213" y="506"/>
                  </a:lnTo>
                  <a:lnTo>
                    <a:pt x="191" y="500"/>
                  </a:lnTo>
                  <a:lnTo>
                    <a:pt x="168" y="493"/>
                  </a:lnTo>
                  <a:lnTo>
                    <a:pt x="147" y="482"/>
                  </a:lnTo>
                  <a:lnTo>
                    <a:pt x="125" y="470"/>
                  </a:lnTo>
                  <a:lnTo>
                    <a:pt x="107" y="456"/>
                  </a:lnTo>
                  <a:lnTo>
                    <a:pt x="89" y="441"/>
                  </a:lnTo>
                  <a:lnTo>
                    <a:pt x="72" y="423"/>
                  </a:lnTo>
                  <a:lnTo>
                    <a:pt x="57" y="403"/>
                  </a:lnTo>
                  <a:lnTo>
                    <a:pt x="45" y="382"/>
                  </a:lnTo>
                  <a:lnTo>
                    <a:pt x="35" y="361"/>
                  </a:lnTo>
                  <a:lnTo>
                    <a:pt x="25" y="337"/>
                  </a:lnTo>
                  <a:lnTo>
                    <a:pt x="16" y="288"/>
                  </a:lnTo>
                  <a:lnTo>
                    <a:pt x="16" y="240"/>
                  </a:lnTo>
                  <a:lnTo>
                    <a:pt x="27" y="193"/>
                  </a:lnTo>
                  <a:lnTo>
                    <a:pt x="45" y="149"/>
                  </a:lnTo>
                  <a:lnTo>
                    <a:pt x="72" y="109"/>
                  </a:lnTo>
                  <a:lnTo>
                    <a:pt x="106" y="75"/>
                  </a:lnTo>
                  <a:lnTo>
                    <a:pt x="145" y="47"/>
                  </a:lnTo>
                  <a:lnTo>
                    <a:pt x="191" y="29"/>
                  </a:lnTo>
                  <a:lnTo>
                    <a:pt x="215" y="23"/>
                  </a:lnTo>
                  <a:lnTo>
                    <a:pt x="239" y="20"/>
                  </a:lnTo>
                  <a:lnTo>
                    <a:pt x="263" y="18"/>
                  </a:lnTo>
                  <a:lnTo>
                    <a:pt x="287" y="20"/>
                  </a:lnTo>
                  <a:lnTo>
                    <a:pt x="312" y="23"/>
                  </a:lnTo>
                  <a:lnTo>
                    <a:pt x="334" y="29"/>
                  </a:lnTo>
                  <a:lnTo>
                    <a:pt x="356" y="37"/>
                  </a:lnTo>
                  <a:lnTo>
                    <a:pt x="378" y="47"/>
                  </a:lnTo>
                  <a:lnTo>
                    <a:pt x="398" y="59"/>
                  </a:lnTo>
                  <a:lnTo>
                    <a:pt x="418" y="73"/>
                  </a:lnTo>
                  <a:lnTo>
                    <a:pt x="436" y="90"/>
                  </a:lnTo>
                  <a:lnTo>
                    <a:pt x="451" y="106"/>
                  </a:lnTo>
                  <a:lnTo>
                    <a:pt x="466" y="126"/>
                  </a:lnTo>
                  <a:lnTo>
                    <a:pt x="478" y="147"/>
                  </a:lnTo>
                  <a:lnTo>
                    <a:pt x="489" y="168"/>
                  </a:lnTo>
                  <a:lnTo>
                    <a:pt x="498" y="193"/>
                  </a:lnTo>
                  <a:lnTo>
                    <a:pt x="505" y="229"/>
                  </a:lnTo>
                  <a:lnTo>
                    <a:pt x="508" y="265"/>
                  </a:lnTo>
                  <a:lnTo>
                    <a:pt x="505" y="300"/>
                  </a:lnTo>
                  <a:lnTo>
                    <a:pt x="498" y="335"/>
                  </a:lnTo>
                  <a:lnTo>
                    <a:pt x="486" y="368"/>
                  </a:lnTo>
                  <a:lnTo>
                    <a:pt x="469" y="399"/>
                  </a:lnTo>
                  <a:lnTo>
                    <a:pt x="448" y="427"/>
                  </a:lnTo>
                  <a:lnTo>
                    <a:pt x="422" y="452"/>
                  </a:lnTo>
                  <a:lnTo>
                    <a:pt x="421" y="453"/>
                  </a:lnTo>
                  <a:lnTo>
                    <a:pt x="418" y="456"/>
                  </a:lnTo>
                  <a:lnTo>
                    <a:pt x="416" y="458"/>
                  </a:lnTo>
                  <a:lnTo>
                    <a:pt x="413" y="461"/>
                  </a:lnTo>
                  <a:lnTo>
                    <a:pt x="418" y="477"/>
                  </a:lnTo>
                  <a:lnTo>
                    <a:pt x="421" y="476"/>
                  </a:lnTo>
                  <a:lnTo>
                    <a:pt x="424" y="473"/>
                  </a:lnTo>
                  <a:lnTo>
                    <a:pt x="425" y="471"/>
                  </a:lnTo>
                  <a:lnTo>
                    <a:pt x="428" y="470"/>
                  </a:lnTo>
                  <a:lnTo>
                    <a:pt x="457" y="443"/>
                  </a:lnTo>
                  <a:lnTo>
                    <a:pt x="480" y="412"/>
                  </a:lnTo>
                  <a:lnTo>
                    <a:pt x="499" y="379"/>
                  </a:lnTo>
                  <a:lnTo>
                    <a:pt x="513" y="344"/>
                  </a:lnTo>
                  <a:lnTo>
                    <a:pt x="522" y="306"/>
                  </a:lnTo>
                  <a:lnTo>
                    <a:pt x="525" y="267"/>
                  </a:lnTo>
                  <a:lnTo>
                    <a:pt x="524" y="228"/>
                  </a:lnTo>
                  <a:lnTo>
                    <a:pt x="514" y="188"/>
                  </a:lnTo>
                  <a:lnTo>
                    <a:pt x="505" y="162"/>
                  </a:lnTo>
                  <a:lnTo>
                    <a:pt x="493" y="138"/>
                  </a:lnTo>
                  <a:lnTo>
                    <a:pt x="480" y="117"/>
                  </a:lnTo>
                  <a:lnTo>
                    <a:pt x="465" y="96"/>
                  </a:lnTo>
                  <a:lnTo>
                    <a:pt x="448" y="78"/>
                  </a:lnTo>
                  <a:lnTo>
                    <a:pt x="428" y="59"/>
                  </a:lnTo>
                  <a:lnTo>
                    <a:pt x="407" y="46"/>
                  </a:lnTo>
                  <a:lnTo>
                    <a:pt x="386" y="32"/>
                  </a:lnTo>
                  <a:lnTo>
                    <a:pt x="363" y="22"/>
                  </a:lnTo>
                  <a:lnTo>
                    <a:pt x="339" y="12"/>
                  </a:lnTo>
                  <a:lnTo>
                    <a:pt x="315" y="6"/>
                  </a:lnTo>
                  <a:lnTo>
                    <a:pt x="289" y="2"/>
                  </a:lnTo>
                  <a:lnTo>
                    <a:pt x="263" y="0"/>
                  </a:lnTo>
                  <a:lnTo>
                    <a:pt x="237" y="2"/>
                  </a:lnTo>
                  <a:lnTo>
                    <a:pt x="210" y="6"/>
                  </a:lnTo>
                  <a:lnTo>
                    <a:pt x="18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2400" y="152400"/>
            <a:ext cx="8401050" cy="6553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00800" y="1143000"/>
            <a:ext cx="2133600" cy="4572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58100" y="2351683"/>
            <a:ext cx="876300" cy="215463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-1295400" y="1981200"/>
            <a:ext cx="2895600" cy="2895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200" y="3350171"/>
            <a:ext cx="152400" cy="1576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10400" y="3350171"/>
            <a:ext cx="152400" cy="1576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553451" y="2847355"/>
            <a:ext cx="438150" cy="116329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106696" y="2836018"/>
            <a:ext cx="923330" cy="119231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400" b="1" dirty="0" smtClean="0"/>
              <a:t>Bunkov</a:t>
            </a:r>
            <a:r>
              <a:rPr lang="sk-SK" sz="2400" b="1" dirty="0" smtClean="0"/>
              <a:t>á</a:t>
            </a:r>
          </a:p>
          <a:p>
            <a:pPr algn="ctr"/>
            <a:r>
              <a:rPr lang="sk-SK" sz="2400" b="1" dirty="0" smtClean="0"/>
              <a:t>smrť</a:t>
            </a:r>
            <a:endParaRPr lang="en-US" sz="24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8600"/>
            <a:ext cx="1600598" cy="12804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02" y="243520"/>
            <a:ext cx="1600598" cy="12804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02" y="1143000"/>
            <a:ext cx="1600598" cy="12804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62" y="2788760"/>
            <a:ext cx="1600598" cy="12804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48920"/>
            <a:ext cx="1600598" cy="12804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02" y="4419600"/>
            <a:ext cx="1600598" cy="12804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42" y="2788760"/>
            <a:ext cx="1600598" cy="12804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24520"/>
            <a:ext cx="1600598" cy="12804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1600598" cy="12804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2" y="1843720"/>
            <a:ext cx="1600598" cy="12804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50" y="5334000"/>
            <a:ext cx="1600598" cy="12804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120320"/>
            <a:ext cx="1600598" cy="12804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239000" y="2938046"/>
            <a:ext cx="68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Ligáza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086851" y="361891"/>
            <a:ext cx="1142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Polymeráza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289161" y="2907268"/>
            <a:ext cx="1340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Endonukleáza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1267839"/>
            <a:ext cx="1208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Exonukleáza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850380" y="4572000"/>
            <a:ext cx="871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Helikáza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7016152" y="5469854"/>
            <a:ext cx="1289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Rekombináza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7239000" y="5791200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Rad51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980375" y="4857690"/>
            <a:ext cx="619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Srs2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5558903" y="3257490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Rad27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5993094" y="1566342"/>
            <a:ext cx="67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Exo1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7269063" y="3257490"/>
            <a:ext cx="69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Cdc9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7527300" y="68133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3847751" y="381000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UV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1947504" y="742890"/>
            <a:ext cx="601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RTG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393786" y="1981200"/>
            <a:ext cx="107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 smtClean="0"/>
              <a:t>Replikačná</a:t>
            </a:r>
          </a:p>
          <a:p>
            <a:pPr algn="ctr"/>
            <a:r>
              <a:rPr lang="sk-SK" sz="2000" dirty="0" smtClean="0"/>
              <a:t>chyba</a:t>
            </a:r>
            <a:endParaRPr lang="sk-SK" sz="16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473679" y="3812460"/>
            <a:ext cx="936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dirty="0" smtClean="0"/>
              <a:t>Radikál</a:t>
            </a:r>
            <a:endParaRPr lang="sk-SK" sz="1600" dirty="0" smtClean="0"/>
          </a:p>
          <a:p>
            <a:pPr algn="ctr"/>
            <a:r>
              <a:rPr lang="sk-SK" sz="2000" dirty="0"/>
              <a:t>O</a:t>
            </a:r>
            <a:endParaRPr lang="sk-SK" sz="200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1848289" y="5239021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MMS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3581400" y="5410200"/>
            <a:ext cx="1079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Psoralén</a:t>
            </a:r>
            <a:endParaRPr lang="en-US" sz="16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1905000" y="1143000"/>
            <a:ext cx="697402" cy="366080"/>
            <a:chOff x="412954" y="4321276"/>
            <a:chExt cx="2667002" cy="63019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6" t="79303" r="73037"/>
            <a:stretch/>
          </p:blipFill>
          <p:spPr>
            <a:xfrm>
              <a:off x="412954" y="4321276"/>
              <a:ext cx="2052485" cy="630199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/>
            <p:nvPr/>
          </p:nvCxnSpPr>
          <p:spPr>
            <a:xfrm flipV="1">
              <a:off x="2450691" y="4542503"/>
              <a:ext cx="629265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 t="79303" r="73036"/>
          <a:stretch/>
        </p:blipFill>
        <p:spPr>
          <a:xfrm>
            <a:off x="3723555" y="912167"/>
            <a:ext cx="514558" cy="264620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>
            <a:off x="4238113" y="1002505"/>
            <a:ext cx="181487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00" y="5660607"/>
            <a:ext cx="688700" cy="35919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5851310"/>
            <a:ext cx="672896" cy="244690"/>
          </a:xfrm>
          <a:prstGeom prst="rect">
            <a:avLst/>
          </a:prstGeom>
        </p:spPr>
      </p:pic>
      <p:cxnSp>
        <p:nvCxnSpPr>
          <p:cNvPr id="65" name="Straight Arrow Connector 64"/>
          <p:cNvCxnSpPr>
            <a:stCxn id="29" idx="2"/>
            <a:endCxn id="8" idx="19"/>
          </p:cNvCxnSpPr>
          <p:nvPr/>
        </p:nvCxnSpPr>
        <p:spPr>
          <a:xfrm>
            <a:off x="4076501" y="1524000"/>
            <a:ext cx="33537" cy="1462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748548" y="1295400"/>
            <a:ext cx="677108" cy="14933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sk-SK" sz="1600" dirty="0" smtClean="0"/>
              <a:t>Pyrimidínové</a:t>
            </a:r>
          </a:p>
          <a:p>
            <a:pPr algn="ctr"/>
            <a:r>
              <a:rPr lang="sk-SK" sz="1600" dirty="0" smtClean="0"/>
              <a:t> diméry</a:t>
            </a:r>
            <a:endParaRPr lang="en-US" sz="1600" dirty="0"/>
          </a:p>
        </p:txBody>
      </p:sp>
      <p:cxnSp>
        <p:nvCxnSpPr>
          <p:cNvPr id="67" name="Straight Arrow Connector 66"/>
          <p:cNvCxnSpPr>
            <a:stCxn id="35" idx="2"/>
            <a:endCxn id="19" idx="0"/>
          </p:cNvCxnSpPr>
          <p:nvPr/>
        </p:nvCxnSpPr>
        <p:spPr>
          <a:xfrm>
            <a:off x="2248099" y="1905000"/>
            <a:ext cx="1660326" cy="12057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8479029">
            <a:off x="2674565" y="1727341"/>
            <a:ext cx="677108" cy="14933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sk-SK" sz="1600" dirty="0" smtClean="0"/>
              <a:t>Ionizácia</a:t>
            </a:r>
          </a:p>
          <a:p>
            <a:pPr algn="ctr"/>
            <a:r>
              <a:rPr lang="sk-SK" sz="1600" dirty="0" smtClean="0"/>
              <a:t> DSB</a:t>
            </a:r>
            <a:endParaRPr lang="en-US" sz="1600" dirty="0"/>
          </a:p>
        </p:txBody>
      </p:sp>
      <p:cxnSp>
        <p:nvCxnSpPr>
          <p:cNvPr id="69" name="Straight Arrow Connector 68"/>
          <p:cNvCxnSpPr>
            <a:endCxn id="8" idx="28"/>
          </p:cNvCxnSpPr>
          <p:nvPr/>
        </p:nvCxnSpPr>
        <p:spPr>
          <a:xfrm>
            <a:off x="1410603" y="2627531"/>
            <a:ext cx="2324785" cy="7419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 rot="17305526">
            <a:off x="2198837" y="2248922"/>
            <a:ext cx="677108" cy="14933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sk-SK" sz="1600" dirty="0" smtClean="0"/>
              <a:t>Mismatch</a:t>
            </a:r>
          </a:p>
          <a:p>
            <a:pPr algn="ctr"/>
            <a:r>
              <a:rPr lang="sk-SK" sz="1600" dirty="0" smtClean="0"/>
              <a:t> In/Del</a:t>
            </a:r>
            <a:endParaRPr lang="en-US" sz="1600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447800" y="3753862"/>
            <a:ext cx="2324785" cy="7419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4294474" flipV="1">
            <a:off x="2284659" y="3275123"/>
            <a:ext cx="430887" cy="14933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sk-SK" sz="1600" dirty="0" smtClean="0"/>
              <a:t>Oxidácia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2241661" y="3886200"/>
            <a:ext cx="1660326" cy="12057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3120971" flipV="1">
            <a:off x="2439527" y="3942099"/>
            <a:ext cx="677108" cy="14933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sk-SK" sz="1600" dirty="0" smtClean="0"/>
              <a:t>Alkylácia</a:t>
            </a:r>
          </a:p>
          <a:p>
            <a:pPr algn="ctr"/>
            <a:r>
              <a:rPr lang="sk-SK" sz="1600" dirty="0" smtClean="0"/>
              <a:t> </a:t>
            </a:r>
            <a:endParaRPr lang="en-US" sz="1600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4061753" y="3962400"/>
            <a:ext cx="33537" cy="1462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flipV="1">
            <a:off x="3706396" y="4221640"/>
            <a:ext cx="677108" cy="14933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sk-SK" sz="1600" dirty="0" smtClean="0"/>
              <a:t>Crosslinky</a:t>
            </a:r>
          </a:p>
          <a:p>
            <a:pPr algn="ctr"/>
            <a:r>
              <a:rPr lang="sk-SK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44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Metódy štúdia DNA opravných mechanizmov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Fluorescenčná mikroskopia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– analýza (ko)lokalizácie </a:t>
            </a:r>
          </a:p>
          <a:p>
            <a:pPr marL="0" indent="0">
              <a:buNone/>
            </a:pPr>
            <a:r>
              <a:rPr lang="sk-SK" dirty="0" smtClean="0"/>
              <a:t>    DNA opravných proteínov v bunke,</a:t>
            </a:r>
          </a:p>
          <a:p>
            <a:pPr marL="0" indent="0">
              <a:buNone/>
            </a:pPr>
            <a:r>
              <a:rPr lang="sk-SK" dirty="0" smtClean="0"/>
              <a:t>    ich časovej následnosti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664296" cy="563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5876" y="6319192"/>
            <a:ext cx="198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Lisby </a:t>
            </a:r>
            <a:r>
              <a:rPr lang="sk-SK" sz="1400" i="1" dirty="0" smtClean="0"/>
              <a:t>et al</a:t>
            </a:r>
            <a:r>
              <a:rPr lang="sk-SK" sz="1400" dirty="0" smtClean="0"/>
              <a:t>., </a:t>
            </a:r>
            <a:r>
              <a:rPr lang="sk-SK" sz="1400" i="1" dirty="0" smtClean="0"/>
              <a:t>Cell,</a:t>
            </a:r>
            <a:r>
              <a:rPr lang="en-US" sz="1400" dirty="0" smtClean="0"/>
              <a:t> </a:t>
            </a:r>
            <a:r>
              <a:rPr lang="sk-SK" sz="1400" dirty="0" smtClean="0"/>
              <a:t>2004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290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Metódy štúdia DNA opravných mechanizmov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sk-SK" i="1" dirty="0"/>
              <a:t>i</a:t>
            </a:r>
            <a:r>
              <a:rPr lang="sk-SK" i="1" dirty="0" smtClean="0"/>
              <a:t>n vitro </a:t>
            </a:r>
            <a:r>
              <a:rPr lang="sk-SK" dirty="0" smtClean="0"/>
              <a:t>metódy</a:t>
            </a:r>
          </a:p>
          <a:p>
            <a:pPr lvl="1"/>
            <a:r>
              <a:rPr lang="sk-SK" dirty="0" smtClean="0"/>
              <a:t>Analýza biochemickej aktivity</a:t>
            </a:r>
          </a:p>
          <a:p>
            <a:pPr lvl="2"/>
            <a:r>
              <a:rPr lang="sk-SK" dirty="0"/>
              <a:t>Väzba na DNA </a:t>
            </a:r>
          </a:p>
          <a:p>
            <a:pPr lvl="2"/>
            <a:r>
              <a:rPr lang="sk-SK" dirty="0"/>
              <a:t>Nukleázová esej</a:t>
            </a:r>
          </a:p>
          <a:p>
            <a:pPr lvl="2"/>
            <a:r>
              <a:rPr lang="sk-SK" dirty="0"/>
              <a:t>Helikázová esej</a:t>
            </a:r>
          </a:p>
          <a:p>
            <a:pPr lvl="2"/>
            <a:r>
              <a:rPr lang="sk-SK" dirty="0"/>
              <a:t>Polymerázová esej</a:t>
            </a:r>
            <a:endParaRPr lang="en-US" dirty="0"/>
          </a:p>
          <a:p>
            <a:pPr lvl="1"/>
            <a:r>
              <a:rPr lang="en-US" dirty="0" err="1" smtClean="0"/>
              <a:t>Rekon</a:t>
            </a:r>
            <a:r>
              <a:rPr lang="sk-SK" dirty="0" smtClean="0"/>
              <a:t>š</a:t>
            </a:r>
            <a:r>
              <a:rPr lang="en-US" dirty="0" err="1" smtClean="0"/>
              <a:t>trukci</a:t>
            </a:r>
            <a:r>
              <a:rPr lang="sk-SK" dirty="0" smtClean="0"/>
              <a:t>a opravných mechanizmov</a:t>
            </a:r>
          </a:p>
          <a:p>
            <a:pPr lvl="1"/>
            <a:r>
              <a:rPr lang="sk-SK" dirty="0" smtClean="0"/>
              <a:t>Elektrónová mikroskopia</a:t>
            </a:r>
            <a:endParaRPr lang="en-US" dirty="0" smtClean="0"/>
          </a:p>
          <a:p>
            <a:pPr lvl="2"/>
            <a:endParaRPr lang="sk-SK" dirty="0" smtClean="0"/>
          </a:p>
          <a:p>
            <a:pPr lvl="2"/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785686" cy="12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11116"/>
            <a:ext cx="3166991" cy="200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4104455" cy="305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88324" y="4012894"/>
            <a:ext cx="198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Kolesar, unpublished</a:t>
            </a:r>
            <a:endParaRPr lang="cs-CZ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6381328"/>
            <a:ext cx="2124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Krejci </a:t>
            </a:r>
            <a:r>
              <a:rPr lang="sk-SK" sz="1400" i="1" dirty="0" smtClean="0"/>
              <a:t>et al</a:t>
            </a:r>
            <a:r>
              <a:rPr lang="sk-SK" sz="1400" dirty="0" smtClean="0"/>
              <a:t>., </a:t>
            </a:r>
            <a:r>
              <a:rPr lang="sk-SK" sz="1400" i="1" dirty="0" smtClean="0"/>
              <a:t>Nature, </a:t>
            </a:r>
            <a:r>
              <a:rPr lang="sk-SK" sz="1400" dirty="0" smtClean="0"/>
              <a:t>2003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605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</a:t>
            </a:r>
            <a:r>
              <a:rPr lang="sk-SK" sz="3600" dirty="0" smtClean="0"/>
              <a:t>š</a:t>
            </a:r>
            <a:r>
              <a:rPr lang="en-US" sz="3600" dirty="0" err="1" smtClean="0"/>
              <a:t>kodenie</a:t>
            </a:r>
            <a:r>
              <a:rPr lang="en-US" sz="3600" dirty="0" smtClean="0"/>
              <a:t> DNA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~ </a:t>
            </a:r>
            <a:r>
              <a:rPr lang="en-US" sz="2400" dirty="0" err="1" smtClean="0"/>
              <a:t>mili</a:t>
            </a:r>
            <a:r>
              <a:rPr lang="sk-SK" sz="2400" dirty="0" smtClean="0"/>
              <a:t>ón lézií DNA v bunke denne</a:t>
            </a:r>
          </a:p>
          <a:p>
            <a:r>
              <a:rPr lang="sk-SK" sz="2400" dirty="0" smtClean="0"/>
              <a:t>Zdroje poškodenia:</a:t>
            </a:r>
          </a:p>
          <a:p>
            <a:pPr marL="0" indent="0">
              <a:buNone/>
            </a:pPr>
            <a:r>
              <a:rPr lang="sk-SK" sz="2400" dirty="0" smtClean="0"/>
              <a:t>	1, endogénne </a:t>
            </a:r>
            <a:r>
              <a:rPr lang="en-US" dirty="0"/>
              <a:t>– </a:t>
            </a:r>
            <a:r>
              <a:rPr lang="en-US" dirty="0" err="1"/>
              <a:t>chyby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replik</a:t>
            </a:r>
            <a:r>
              <a:rPr lang="sk-SK" dirty="0"/>
              <a:t>ácii DNA</a:t>
            </a:r>
            <a:endParaRPr lang="cs-CZ" dirty="0"/>
          </a:p>
          <a:p>
            <a:pPr marL="0" indent="0">
              <a:buNone/>
            </a:pPr>
            <a:r>
              <a:rPr lang="sk-SK" dirty="0" smtClean="0"/>
              <a:t>                                        </a:t>
            </a:r>
            <a:r>
              <a:rPr lang="sk-SK" dirty="0"/>
              <a:t>- bukový metabolizmus </a:t>
            </a:r>
            <a:r>
              <a:rPr lang="sk-SK" dirty="0" smtClean="0"/>
              <a:t>(kyslíkové </a:t>
            </a:r>
            <a:r>
              <a:rPr lang="sk-SK" dirty="0"/>
              <a:t>radikály</a:t>
            </a:r>
            <a:r>
              <a:rPr lang="sk-SK" dirty="0" smtClean="0"/>
              <a:t>)</a:t>
            </a:r>
            <a:endParaRPr lang="cs-CZ" dirty="0" smtClean="0"/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en-US" dirty="0" smtClean="0"/>
              <a:t>2</a:t>
            </a:r>
            <a:r>
              <a:rPr lang="en-US" dirty="0"/>
              <a:t>, </a:t>
            </a:r>
            <a:r>
              <a:rPr lang="en-US" dirty="0" err="1"/>
              <a:t>exogénne</a:t>
            </a:r>
            <a:r>
              <a:rPr lang="en-US" dirty="0"/>
              <a:t> – </a:t>
            </a:r>
            <a:r>
              <a:rPr lang="en-US" dirty="0" smtClean="0"/>
              <a:t>UV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röntgenové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gamma</a:t>
            </a:r>
            <a:r>
              <a:rPr lang="sk-SK" dirty="0" smtClean="0"/>
              <a:t> žiarenie</a:t>
            </a:r>
            <a:r>
              <a:rPr lang="en-US" dirty="0" smtClean="0"/>
              <a:t>  </a:t>
            </a:r>
            <a:r>
              <a:rPr lang="sk-SK" dirty="0" smtClean="0"/>
              <a:t>					</a:t>
            </a:r>
            <a:r>
              <a:rPr lang="en-US" dirty="0" smtClean="0"/>
              <a:t>(</a:t>
            </a:r>
            <a:r>
              <a:rPr lang="en-US" dirty="0" err="1"/>
              <a:t>ionizujúce</a:t>
            </a:r>
            <a:r>
              <a:rPr lang="en-US" dirty="0"/>
              <a:t> </a:t>
            </a:r>
            <a:r>
              <a:rPr lang="en-US" dirty="0" err="1"/>
              <a:t>žiarenie</a:t>
            </a:r>
            <a:r>
              <a:rPr lang="en-US" dirty="0"/>
              <a:t>) 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		         - m</a:t>
            </a:r>
            <a:r>
              <a:rPr lang="en-US" dirty="0" err="1" smtClean="0"/>
              <a:t>utagénne</a:t>
            </a:r>
            <a:r>
              <a:rPr lang="en-US" dirty="0" smtClean="0"/>
              <a:t> </a:t>
            </a:r>
            <a:r>
              <a:rPr lang="en-US" dirty="0" err="1" smtClean="0"/>
              <a:t>chemikálie</a:t>
            </a:r>
            <a:endParaRPr lang="sk-SK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sk-SK" dirty="0" smtClean="0"/>
              <a:t>		         - </a:t>
            </a:r>
            <a:r>
              <a:rPr lang="en-US" dirty="0" err="1" smtClean="0"/>
              <a:t>vírusy</a:t>
            </a:r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5999"/>
            <a:ext cx="84375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5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Typy DNA poškodení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oxidácia </a:t>
            </a:r>
            <a:r>
              <a:rPr lang="cs-CZ" dirty="0"/>
              <a:t>báz (8-oxoG, ...)</a:t>
            </a:r>
          </a:p>
          <a:p>
            <a:r>
              <a:rPr lang="cs-CZ" dirty="0" smtClean="0"/>
              <a:t>alkylácia </a:t>
            </a:r>
            <a:r>
              <a:rPr lang="cs-CZ" dirty="0"/>
              <a:t>báz (metylácia – 7-metylG, 1-metylA,...)</a:t>
            </a:r>
          </a:p>
          <a:p>
            <a:r>
              <a:rPr lang="cs-CZ" dirty="0" smtClean="0"/>
              <a:t>pyrimidínové </a:t>
            </a:r>
            <a:r>
              <a:rPr lang="cs-CZ" dirty="0"/>
              <a:t>diméry (T-T, C-C) -  </a:t>
            </a:r>
            <a:r>
              <a:rPr lang="cs-CZ" dirty="0" smtClean="0"/>
              <a:t>spôsobené UV</a:t>
            </a:r>
            <a:endParaRPr lang="cs-CZ" dirty="0"/>
          </a:p>
          <a:p>
            <a:r>
              <a:rPr lang="cs-CZ" dirty="0" smtClean="0"/>
              <a:t>hydrolýza </a:t>
            </a:r>
            <a:r>
              <a:rPr lang="cs-CZ" dirty="0"/>
              <a:t>báz (deaminácia, depurinácia, depyrimidinácia)</a:t>
            </a:r>
          </a:p>
          <a:p>
            <a:r>
              <a:rPr lang="cs-CZ" dirty="0" smtClean="0"/>
              <a:t>nesprávne </a:t>
            </a:r>
            <a:r>
              <a:rPr lang="cs-CZ" dirty="0"/>
              <a:t>priradenie báz </a:t>
            </a:r>
            <a:r>
              <a:rPr lang="cs-CZ" dirty="0" smtClean="0"/>
              <a:t>– mismatch (chyba </a:t>
            </a:r>
            <a:r>
              <a:rPr lang="cs-CZ" dirty="0"/>
              <a:t>pri replikácii </a:t>
            </a:r>
            <a:r>
              <a:rPr lang="cs-CZ" dirty="0" smtClean="0"/>
              <a:t>DNA)</a:t>
            </a:r>
            <a:endParaRPr lang="cs-CZ" dirty="0"/>
          </a:p>
          <a:p>
            <a:r>
              <a:rPr lang="cs-CZ" dirty="0" smtClean="0"/>
              <a:t>zlomy </a:t>
            </a:r>
            <a:r>
              <a:rPr lang="cs-CZ" dirty="0"/>
              <a:t>v DNA – jednovláknové / dvojvláknové </a:t>
            </a:r>
            <a:r>
              <a:rPr lang="cs-CZ" dirty="0" smtClean="0"/>
              <a:t>(spôsobuje ionizujúce </a:t>
            </a:r>
            <a:r>
              <a:rPr lang="cs-CZ" dirty="0"/>
              <a:t>žiarenie, chemikálie)</a:t>
            </a:r>
          </a:p>
          <a:p>
            <a:r>
              <a:rPr lang="cs-CZ" dirty="0"/>
              <a:t>- crosslinky v DNA (kovalentná väzba medzi dvoma vláknami DNA)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k-SK" dirty="0" smtClean="0"/>
              <a:t>Reakcia bunky na poškodenie DNA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55" y="1268760"/>
            <a:ext cx="5509349" cy="4997152"/>
          </a:xfrm>
        </p:spPr>
      </p:pic>
      <p:sp>
        <p:nvSpPr>
          <p:cNvPr id="5" name="TextBox 4"/>
          <p:cNvSpPr txBox="1"/>
          <p:nvPr/>
        </p:nvSpPr>
        <p:spPr>
          <a:xfrm>
            <a:off x="6012160" y="643359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Nguyen </a:t>
            </a:r>
            <a:r>
              <a:rPr lang="cs-CZ" sz="1400" dirty="0" smtClean="0"/>
              <a:t>&amp; Zhang,</a:t>
            </a:r>
            <a:r>
              <a:rPr lang="sk-SK" sz="1400" dirty="0" smtClean="0"/>
              <a:t> </a:t>
            </a:r>
            <a:r>
              <a:rPr lang="cs-CZ" sz="1400" dirty="0"/>
              <a:t>Genes &amp; Dev. 2011</a:t>
            </a:r>
          </a:p>
        </p:txBody>
      </p:sp>
    </p:spTree>
    <p:extLst>
      <p:ext uri="{BB962C8B-B14F-4D97-AF65-F5344CB8AC3E}">
        <p14:creationId xmlns:p14="http://schemas.microsoft.com/office/powerpoint/2010/main" val="16727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ENZÝMY OPRAVUJÚCE DNA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024" y="1484784"/>
            <a:ext cx="6861448" cy="4695097"/>
          </a:xfrm>
        </p:spPr>
        <p:txBody>
          <a:bodyPr/>
          <a:lstStyle/>
          <a:p>
            <a:r>
              <a:rPr lang="cs-CZ" dirty="0" smtClean="0"/>
              <a:t>Glykozylázy</a:t>
            </a:r>
            <a:endParaRPr lang="cs-CZ" dirty="0"/>
          </a:p>
          <a:p>
            <a:pPr lvl="1"/>
            <a:r>
              <a:rPr lang="cs-CZ" dirty="0"/>
              <a:t>Štiepia N-glykozidickú </a:t>
            </a:r>
            <a:r>
              <a:rPr lang="cs-CZ" dirty="0" smtClean="0"/>
              <a:t>väzbu</a:t>
            </a:r>
            <a:r>
              <a:rPr lang="en-US" dirty="0" smtClean="0"/>
              <a:t> </a:t>
            </a:r>
            <a:r>
              <a:rPr lang="sk-SK" dirty="0" smtClean="0"/>
              <a:t>-</a:t>
            </a:r>
            <a:r>
              <a:rPr lang="cs-CZ" dirty="0" smtClean="0"/>
              <a:t> </a:t>
            </a:r>
            <a:r>
              <a:rPr lang="cs-CZ" dirty="0"/>
              <a:t>o</a:t>
            </a:r>
            <a:r>
              <a:rPr lang="cs-CZ" dirty="0" smtClean="0"/>
              <a:t>dstraňujú </a:t>
            </a:r>
            <a:r>
              <a:rPr lang="cs-CZ" dirty="0"/>
              <a:t>poškodené bázy</a:t>
            </a:r>
            <a:endParaRPr lang="cs-CZ" dirty="0" smtClean="0"/>
          </a:p>
          <a:p>
            <a:r>
              <a:rPr lang="cs-CZ" dirty="0" smtClean="0"/>
              <a:t>Nukleázy </a:t>
            </a:r>
            <a:r>
              <a:rPr lang="cs-CZ" dirty="0"/>
              <a:t>– exo / endo</a:t>
            </a:r>
          </a:p>
          <a:p>
            <a:pPr lvl="1"/>
            <a:r>
              <a:rPr lang="cs-CZ" dirty="0"/>
              <a:t>Štiepia fosfodiesterové väzby medzi nukleotidmi DNA.</a:t>
            </a:r>
          </a:p>
          <a:p>
            <a:r>
              <a:rPr lang="cs-CZ" dirty="0" smtClean="0"/>
              <a:t>Helikázy</a:t>
            </a:r>
            <a:endParaRPr lang="cs-CZ" dirty="0"/>
          </a:p>
          <a:p>
            <a:pPr lvl="1"/>
            <a:r>
              <a:rPr lang="sk-SK" dirty="0"/>
              <a:t>Odďelujú dve komplementárne vlákna DNA.</a:t>
            </a:r>
            <a:endParaRPr lang="cs-CZ" dirty="0"/>
          </a:p>
          <a:p>
            <a:r>
              <a:rPr lang="cs-CZ" dirty="0" smtClean="0"/>
              <a:t>Polymerázy</a:t>
            </a:r>
          </a:p>
          <a:p>
            <a:pPr lvl="1"/>
            <a:r>
              <a:rPr lang="sk-SK" dirty="0"/>
              <a:t>DNA-dependentné </a:t>
            </a:r>
            <a:r>
              <a:rPr lang="sk-SK" dirty="0" smtClean="0"/>
              <a:t>nucleotidyltransferázy</a:t>
            </a:r>
            <a:r>
              <a:rPr lang="cs-CZ" dirty="0"/>
              <a:t> </a:t>
            </a:r>
            <a:r>
              <a:rPr lang="cs-CZ" dirty="0" smtClean="0"/>
              <a:t>- Syntetizujú </a:t>
            </a:r>
            <a:r>
              <a:rPr lang="cs-CZ" dirty="0"/>
              <a:t>reťazec DNA z nukleotidov. </a:t>
            </a:r>
            <a:endParaRPr lang="cs-CZ" sz="3200" dirty="0"/>
          </a:p>
          <a:p>
            <a:r>
              <a:rPr lang="sk-SK" dirty="0" smtClean="0"/>
              <a:t>Ligázy</a:t>
            </a:r>
            <a:endParaRPr lang="cs-CZ" dirty="0"/>
          </a:p>
          <a:p>
            <a:pPr lvl="1"/>
            <a:r>
              <a:rPr lang="cs-CZ" dirty="0"/>
              <a:t>Katalyzujú tvorbu fosfodiesterových väzieb – spájajú dokopy dve vlákna DNA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5" y="5445224"/>
            <a:ext cx="1360227" cy="91440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40282" y="4218889"/>
            <a:ext cx="1150776" cy="914400"/>
            <a:chOff x="0" y="76200"/>
            <a:chExt cx="8055433" cy="6400800"/>
          </a:xfrm>
        </p:grpSpPr>
        <p:sp>
          <p:nvSpPr>
            <p:cNvPr id="8" name="Oval 7"/>
            <p:cNvSpPr/>
            <p:nvPr/>
          </p:nvSpPr>
          <p:spPr>
            <a:xfrm>
              <a:off x="77245" y="76200"/>
              <a:ext cx="7618955" cy="6400800"/>
            </a:xfrm>
            <a:prstGeom prst="ellipse">
              <a:avLst/>
            </a:prstGeom>
            <a:solidFill>
              <a:srgbClr val="FFE28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1034844"/>
              <a:ext cx="8055433" cy="4756356"/>
              <a:chOff x="0" y="806244"/>
              <a:chExt cx="9144000" cy="5427408"/>
            </a:xfrm>
          </p:grpSpPr>
          <p:sp>
            <p:nvSpPr>
              <p:cNvPr id="10" name="Pentagon 9"/>
              <p:cNvSpPr/>
              <p:nvPr/>
            </p:nvSpPr>
            <p:spPr>
              <a:xfrm rot="16200000">
                <a:off x="-156086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Stored Data 9"/>
              <p:cNvSpPr/>
              <p:nvPr/>
            </p:nvSpPr>
            <p:spPr>
              <a:xfrm rot="16200000">
                <a:off x="1620635" y="4191000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Delay 8"/>
              <p:cNvSpPr/>
              <p:nvPr/>
            </p:nvSpPr>
            <p:spPr>
              <a:xfrm rot="16200000" flipV="1">
                <a:off x="3317469" y="41910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entagon 12"/>
              <p:cNvSpPr/>
              <p:nvPr/>
            </p:nvSpPr>
            <p:spPr>
              <a:xfrm rot="16200000">
                <a:off x="4934415" y="4111113"/>
                <a:ext cx="2445774" cy="914400"/>
              </a:xfrm>
              <a:prstGeom prst="homePlate">
                <a:avLst>
                  <a:gd name="adj" fmla="val 7365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Notched Right Arrow 4"/>
              <p:cNvSpPr/>
              <p:nvPr/>
            </p:nvSpPr>
            <p:spPr>
              <a:xfrm rot="5400000" flipV="1">
                <a:off x="6711135" y="4191000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5776452"/>
                <a:ext cx="9144000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30904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853326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806244"/>
                <a:ext cx="1524001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7761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32189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86618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1047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95475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9904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4332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87615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31901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676187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220473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764759" y="806244"/>
                <a:ext cx="290674" cy="457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Notched Right Arrow 4"/>
              <p:cNvSpPr/>
              <p:nvPr/>
            </p:nvSpPr>
            <p:spPr>
              <a:xfrm rot="16200000">
                <a:off x="-81734" y="1981198"/>
                <a:ext cx="2286000" cy="914400"/>
              </a:xfrm>
              <a:custGeom>
                <a:avLst/>
                <a:gdLst>
                  <a:gd name="connsiteX0" fmla="*/ 0 w 3429000"/>
                  <a:gd name="connsiteY0" fmla="*/ 299266 h 1905000"/>
                  <a:gd name="connsiteX1" fmla="*/ 2388013 w 3429000"/>
                  <a:gd name="connsiteY1" fmla="*/ 299266 h 1905000"/>
                  <a:gd name="connsiteX2" fmla="*/ 2388013 w 3429000"/>
                  <a:gd name="connsiteY2" fmla="*/ 0 h 1905000"/>
                  <a:gd name="connsiteX3" fmla="*/ 3429000 w 3429000"/>
                  <a:gd name="connsiteY3" fmla="*/ 952500 h 1905000"/>
                  <a:gd name="connsiteX4" fmla="*/ 2388013 w 3429000"/>
                  <a:gd name="connsiteY4" fmla="*/ 1905000 h 1905000"/>
                  <a:gd name="connsiteX5" fmla="*/ 2388013 w 3429000"/>
                  <a:gd name="connsiteY5" fmla="*/ 1605734 h 1905000"/>
                  <a:gd name="connsiteX6" fmla="*/ 0 w 3429000"/>
                  <a:gd name="connsiteY6" fmla="*/ 1605734 h 1905000"/>
                  <a:gd name="connsiteX7" fmla="*/ 713919 w 3429000"/>
                  <a:gd name="connsiteY7" fmla="*/ 952500 h 1905000"/>
                  <a:gd name="connsiteX8" fmla="*/ 0 w 3429000"/>
                  <a:gd name="connsiteY8" fmla="*/ 299266 h 1905000"/>
                  <a:gd name="connsiteX0" fmla="*/ 0 w 3429000"/>
                  <a:gd name="connsiteY0" fmla="*/ 0 h 1605734"/>
                  <a:gd name="connsiteX1" fmla="*/ 2388013 w 3429000"/>
                  <a:gd name="connsiteY1" fmla="*/ 0 h 1605734"/>
                  <a:gd name="connsiteX2" fmla="*/ 3429000 w 3429000"/>
                  <a:gd name="connsiteY2" fmla="*/ 653234 h 1605734"/>
                  <a:gd name="connsiteX3" fmla="*/ 2388013 w 3429000"/>
                  <a:gd name="connsiteY3" fmla="*/ 1605734 h 1605734"/>
                  <a:gd name="connsiteX4" fmla="*/ 2388013 w 3429000"/>
                  <a:gd name="connsiteY4" fmla="*/ 1306468 h 1605734"/>
                  <a:gd name="connsiteX5" fmla="*/ 0 w 3429000"/>
                  <a:gd name="connsiteY5" fmla="*/ 1306468 h 1605734"/>
                  <a:gd name="connsiteX6" fmla="*/ 713919 w 3429000"/>
                  <a:gd name="connsiteY6" fmla="*/ 653234 h 1605734"/>
                  <a:gd name="connsiteX7" fmla="*/ 0 w 3429000"/>
                  <a:gd name="connsiteY7" fmla="*/ 0 h 1605734"/>
                  <a:gd name="connsiteX0" fmla="*/ 0 w 2388013"/>
                  <a:gd name="connsiteY0" fmla="*/ 0 h 1605734"/>
                  <a:gd name="connsiteX1" fmla="*/ 2388013 w 2388013"/>
                  <a:gd name="connsiteY1" fmla="*/ 0 h 1605734"/>
                  <a:gd name="connsiteX2" fmla="*/ 2388013 w 2388013"/>
                  <a:gd name="connsiteY2" fmla="*/ 1605734 h 1605734"/>
                  <a:gd name="connsiteX3" fmla="*/ 2388013 w 2388013"/>
                  <a:gd name="connsiteY3" fmla="*/ 1306468 h 1605734"/>
                  <a:gd name="connsiteX4" fmla="*/ 0 w 2388013"/>
                  <a:gd name="connsiteY4" fmla="*/ 1306468 h 1605734"/>
                  <a:gd name="connsiteX5" fmla="*/ 713919 w 2388013"/>
                  <a:gd name="connsiteY5" fmla="*/ 653234 h 1605734"/>
                  <a:gd name="connsiteX6" fmla="*/ 0 w 2388013"/>
                  <a:gd name="connsiteY6" fmla="*/ 0 h 1605734"/>
                  <a:gd name="connsiteX0" fmla="*/ 0 w 2388013"/>
                  <a:gd name="connsiteY0" fmla="*/ 0 h 1306468"/>
                  <a:gd name="connsiteX1" fmla="*/ 2388013 w 2388013"/>
                  <a:gd name="connsiteY1" fmla="*/ 0 h 1306468"/>
                  <a:gd name="connsiteX2" fmla="*/ 2388013 w 2388013"/>
                  <a:gd name="connsiteY2" fmla="*/ 1306468 h 1306468"/>
                  <a:gd name="connsiteX3" fmla="*/ 0 w 2388013"/>
                  <a:gd name="connsiteY3" fmla="*/ 1306468 h 1306468"/>
                  <a:gd name="connsiteX4" fmla="*/ 713919 w 2388013"/>
                  <a:gd name="connsiteY4" fmla="*/ 653234 h 1306468"/>
                  <a:gd name="connsiteX5" fmla="*/ 0 w 2388013"/>
                  <a:gd name="connsiteY5" fmla="*/ 0 h 13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13" h="1306468">
                    <a:moveTo>
                      <a:pt x="0" y="0"/>
                    </a:moveTo>
                    <a:lnTo>
                      <a:pt x="2388013" y="0"/>
                    </a:lnTo>
                    <a:lnTo>
                      <a:pt x="2388013" y="1306468"/>
                    </a:lnTo>
                    <a:lnTo>
                      <a:pt x="0" y="1306468"/>
                    </a:lnTo>
                    <a:lnTo>
                      <a:pt x="713919" y="653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elay 8"/>
              <p:cNvSpPr/>
              <p:nvPr/>
            </p:nvSpPr>
            <p:spPr>
              <a:xfrm rot="5400000">
                <a:off x="1600197" y="1981200"/>
                <a:ext cx="2286000" cy="914400"/>
              </a:xfrm>
              <a:custGeom>
                <a:avLst/>
                <a:gdLst>
                  <a:gd name="connsiteX0" fmla="*/ 0 w 761998"/>
                  <a:gd name="connsiteY0" fmla="*/ 0 h 914400"/>
                  <a:gd name="connsiteX1" fmla="*/ 380999 w 761998"/>
                  <a:gd name="connsiteY1" fmla="*/ 0 h 914400"/>
                  <a:gd name="connsiteX2" fmla="*/ 761998 w 761998"/>
                  <a:gd name="connsiteY2" fmla="*/ 457200 h 914400"/>
                  <a:gd name="connsiteX3" fmla="*/ 380999 w 761998"/>
                  <a:gd name="connsiteY3" fmla="*/ 914400 h 914400"/>
                  <a:gd name="connsiteX4" fmla="*/ 0 w 761998"/>
                  <a:gd name="connsiteY4" fmla="*/ 914400 h 914400"/>
                  <a:gd name="connsiteX5" fmla="*/ 0 w 761998"/>
                  <a:gd name="connsiteY5" fmla="*/ 0 h 914400"/>
                  <a:gd name="connsiteX0" fmla="*/ 1474839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1474839 w 2236837"/>
                  <a:gd name="connsiteY5" fmla="*/ 0 h 943897"/>
                  <a:gd name="connsiteX0" fmla="*/ 0 w 2236837"/>
                  <a:gd name="connsiteY0" fmla="*/ 0 h 943897"/>
                  <a:gd name="connsiteX1" fmla="*/ 1855838 w 2236837"/>
                  <a:gd name="connsiteY1" fmla="*/ 0 h 943897"/>
                  <a:gd name="connsiteX2" fmla="*/ 2236837 w 2236837"/>
                  <a:gd name="connsiteY2" fmla="*/ 457200 h 943897"/>
                  <a:gd name="connsiteX3" fmla="*/ 1855838 w 2236837"/>
                  <a:gd name="connsiteY3" fmla="*/ 914400 h 943897"/>
                  <a:gd name="connsiteX4" fmla="*/ 0 w 2236837"/>
                  <a:gd name="connsiteY4" fmla="*/ 943897 h 943897"/>
                  <a:gd name="connsiteX5" fmla="*/ 0 w 2236837"/>
                  <a:gd name="connsiteY5" fmla="*/ 0 h 943897"/>
                  <a:gd name="connsiteX0" fmla="*/ 0 w 2381149"/>
                  <a:gd name="connsiteY0" fmla="*/ 0 h 943897"/>
                  <a:gd name="connsiteX1" fmla="*/ 1855838 w 2381149"/>
                  <a:gd name="connsiteY1" fmla="*/ 0 h 943897"/>
                  <a:gd name="connsiteX2" fmla="*/ 2381149 w 2381149"/>
                  <a:gd name="connsiteY2" fmla="*/ 457200 h 943897"/>
                  <a:gd name="connsiteX3" fmla="*/ 1855838 w 2381149"/>
                  <a:gd name="connsiteY3" fmla="*/ 914400 h 943897"/>
                  <a:gd name="connsiteX4" fmla="*/ 0 w 2381149"/>
                  <a:gd name="connsiteY4" fmla="*/ 943897 h 943897"/>
                  <a:gd name="connsiteX5" fmla="*/ 0 w 2381149"/>
                  <a:gd name="connsiteY5" fmla="*/ 0 h 943897"/>
                  <a:gd name="connsiteX0" fmla="*/ 0 w 2258251"/>
                  <a:gd name="connsiteY0" fmla="*/ 0 h 943897"/>
                  <a:gd name="connsiteX1" fmla="*/ 1855838 w 2258251"/>
                  <a:gd name="connsiteY1" fmla="*/ 0 h 943897"/>
                  <a:gd name="connsiteX2" fmla="*/ 2258251 w 2258251"/>
                  <a:gd name="connsiteY2" fmla="*/ 457200 h 943897"/>
                  <a:gd name="connsiteX3" fmla="*/ 1855838 w 2258251"/>
                  <a:gd name="connsiteY3" fmla="*/ 914400 h 943897"/>
                  <a:gd name="connsiteX4" fmla="*/ 0 w 2258251"/>
                  <a:gd name="connsiteY4" fmla="*/ 943897 h 943897"/>
                  <a:gd name="connsiteX5" fmla="*/ 0 w 2258251"/>
                  <a:gd name="connsiteY5" fmla="*/ 0 h 9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51" h="943897">
                    <a:moveTo>
                      <a:pt x="0" y="0"/>
                    </a:moveTo>
                    <a:lnTo>
                      <a:pt x="1855838" y="0"/>
                    </a:lnTo>
                    <a:cubicBezTo>
                      <a:pt x="2066258" y="0"/>
                      <a:pt x="2258251" y="204695"/>
                      <a:pt x="2258251" y="457200"/>
                    </a:cubicBezTo>
                    <a:cubicBezTo>
                      <a:pt x="2258251" y="709705"/>
                      <a:pt x="2066258" y="914400"/>
                      <a:pt x="1855838" y="914400"/>
                    </a:cubicBezTo>
                    <a:lnTo>
                      <a:pt x="0" y="9438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Stored Data 9"/>
              <p:cNvSpPr/>
              <p:nvPr/>
            </p:nvSpPr>
            <p:spPr>
              <a:xfrm rot="5400000" flipV="1">
                <a:off x="3317469" y="1949245"/>
                <a:ext cx="2286000" cy="914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0 w 8333"/>
                  <a:gd name="connsiteY0" fmla="*/ 0 h 10000"/>
                  <a:gd name="connsiteX1" fmla="*/ 8333 w 8333"/>
                  <a:gd name="connsiteY1" fmla="*/ 0 h 10000"/>
                  <a:gd name="connsiteX2" fmla="*/ 6666 w 8333"/>
                  <a:gd name="connsiteY2" fmla="*/ 5000 h 10000"/>
                  <a:gd name="connsiteX3" fmla="*/ 8333 w 8333"/>
                  <a:gd name="connsiteY3" fmla="*/ 10000 h 10000"/>
                  <a:gd name="connsiteX4" fmla="*/ 0 w 8333"/>
                  <a:gd name="connsiteY4" fmla="*/ 10000 h 10000"/>
                  <a:gd name="connsiteX5" fmla="*/ 0 w 8333"/>
                  <a:gd name="connsiteY5" fmla="*/ 0 h 10000"/>
                  <a:gd name="connsiteX0" fmla="*/ 1519 w 11519"/>
                  <a:gd name="connsiteY0" fmla="*/ 0 h 10000"/>
                  <a:gd name="connsiteX1" fmla="*/ 11519 w 11519"/>
                  <a:gd name="connsiteY1" fmla="*/ 0 h 10000"/>
                  <a:gd name="connsiteX2" fmla="*/ 9519 w 11519"/>
                  <a:gd name="connsiteY2" fmla="*/ 5000 h 10000"/>
                  <a:gd name="connsiteX3" fmla="*/ 11519 w 11519"/>
                  <a:gd name="connsiteY3" fmla="*/ 10000 h 10000"/>
                  <a:gd name="connsiteX4" fmla="*/ 1519 w 11519"/>
                  <a:gd name="connsiteY4" fmla="*/ 10000 h 10000"/>
                  <a:gd name="connsiteX5" fmla="*/ 1519 w 11519"/>
                  <a:gd name="connsiteY5" fmla="*/ 0 h 10000"/>
                  <a:gd name="connsiteX0" fmla="*/ 741 w 10741"/>
                  <a:gd name="connsiteY0" fmla="*/ 0 h 10000"/>
                  <a:gd name="connsiteX1" fmla="*/ 10741 w 10741"/>
                  <a:gd name="connsiteY1" fmla="*/ 0 h 10000"/>
                  <a:gd name="connsiteX2" fmla="*/ 8741 w 10741"/>
                  <a:gd name="connsiteY2" fmla="*/ 5000 h 10000"/>
                  <a:gd name="connsiteX3" fmla="*/ 10741 w 10741"/>
                  <a:gd name="connsiteY3" fmla="*/ 10000 h 10000"/>
                  <a:gd name="connsiteX4" fmla="*/ 741 w 10741"/>
                  <a:gd name="connsiteY4" fmla="*/ 10000 h 10000"/>
                  <a:gd name="connsiteX5" fmla="*/ 741 w 10741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43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cubicBezTo>
                      <a:pt x="8895" y="0"/>
                      <a:pt x="8430" y="2239"/>
                      <a:pt x="8430" y="5000"/>
                    </a:cubicBezTo>
                    <a:cubicBezTo>
                      <a:pt x="8430" y="7761"/>
                      <a:pt x="8895" y="10000"/>
                      <a:pt x="10000" y="10000"/>
                    </a:cubicBezTo>
                    <a:lnTo>
                      <a:pt x="0" y="10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0640" y="1988840"/>
            <a:ext cx="795130" cy="914400"/>
          </a:xfrm>
          <a:prstGeom prst="rect">
            <a:avLst/>
          </a:prstGeom>
        </p:spPr>
      </p:pic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323528" y="3163979"/>
            <a:ext cx="1369312" cy="914400"/>
            <a:chOff x="0" y="353785"/>
            <a:chExt cx="9144000" cy="6106185"/>
          </a:xfrm>
        </p:grpSpPr>
        <p:sp>
          <p:nvSpPr>
            <p:cNvPr id="37" name="Pentagon 36"/>
            <p:cNvSpPr/>
            <p:nvPr/>
          </p:nvSpPr>
          <p:spPr>
            <a:xfrm rot="16200000">
              <a:off x="-131886" y="3928994"/>
              <a:ext cx="2143375" cy="805543"/>
            </a:xfrm>
            <a:prstGeom prst="homePlate">
              <a:avLst>
                <a:gd name="adj" fmla="val 7365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Stored Data 9"/>
            <p:cNvSpPr/>
            <p:nvPr/>
          </p:nvSpPr>
          <p:spPr>
            <a:xfrm rot="16200000">
              <a:off x="1432954" y="3999004"/>
              <a:ext cx="2003356" cy="805543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0 w 8333"/>
                <a:gd name="connsiteY0" fmla="*/ 0 h 10000"/>
                <a:gd name="connsiteX1" fmla="*/ 8333 w 8333"/>
                <a:gd name="connsiteY1" fmla="*/ 0 h 10000"/>
                <a:gd name="connsiteX2" fmla="*/ 6666 w 8333"/>
                <a:gd name="connsiteY2" fmla="*/ 5000 h 10000"/>
                <a:gd name="connsiteX3" fmla="*/ 8333 w 8333"/>
                <a:gd name="connsiteY3" fmla="*/ 10000 h 10000"/>
                <a:gd name="connsiteX4" fmla="*/ 0 w 8333"/>
                <a:gd name="connsiteY4" fmla="*/ 10000 h 10000"/>
                <a:gd name="connsiteX5" fmla="*/ 0 w 8333"/>
                <a:gd name="connsiteY5" fmla="*/ 0 h 10000"/>
                <a:gd name="connsiteX0" fmla="*/ 1519 w 11519"/>
                <a:gd name="connsiteY0" fmla="*/ 0 h 10000"/>
                <a:gd name="connsiteX1" fmla="*/ 11519 w 11519"/>
                <a:gd name="connsiteY1" fmla="*/ 0 h 10000"/>
                <a:gd name="connsiteX2" fmla="*/ 9519 w 11519"/>
                <a:gd name="connsiteY2" fmla="*/ 5000 h 10000"/>
                <a:gd name="connsiteX3" fmla="*/ 11519 w 11519"/>
                <a:gd name="connsiteY3" fmla="*/ 10000 h 10000"/>
                <a:gd name="connsiteX4" fmla="*/ 1519 w 11519"/>
                <a:gd name="connsiteY4" fmla="*/ 10000 h 10000"/>
                <a:gd name="connsiteX5" fmla="*/ 1519 w 11519"/>
                <a:gd name="connsiteY5" fmla="*/ 0 h 10000"/>
                <a:gd name="connsiteX0" fmla="*/ 741 w 10741"/>
                <a:gd name="connsiteY0" fmla="*/ 0 h 10000"/>
                <a:gd name="connsiteX1" fmla="*/ 10741 w 10741"/>
                <a:gd name="connsiteY1" fmla="*/ 0 h 10000"/>
                <a:gd name="connsiteX2" fmla="*/ 8741 w 10741"/>
                <a:gd name="connsiteY2" fmla="*/ 5000 h 10000"/>
                <a:gd name="connsiteX3" fmla="*/ 10741 w 10741"/>
                <a:gd name="connsiteY3" fmla="*/ 10000 h 10000"/>
                <a:gd name="connsiteX4" fmla="*/ 741 w 10741"/>
                <a:gd name="connsiteY4" fmla="*/ 10000 h 10000"/>
                <a:gd name="connsiteX5" fmla="*/ 741 w 10741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43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8895" y="0"/>
                    <a:pt x="8430" y="2239"/>
                    <a:pt x="8430" y="5000"/>
                  </a:cubicBezTo>
                  <a:cubicBezTo>
                    <a:pt x="8430" y="7761"/>
                    <a:pt x="8895" y="10000"/>
                    <a:pt x="10000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Delay 8"/>
            <p:cNvSpPr/>
            <p:nvPr/>
          </p:nvSpPr>
          <p:spPr>
            <a:xfrm rot="16200000" flipV="1">
              <a:off x="2927785" y="3999004"/>
              <a:ext cx="2003356" cy="805543"/>
            </a:xfrm>
            <a:custGeom>
              <a:avLst/>
              <a:gdLst>
                <a:gd name="connsiteX0" fmla="*/ 0 w 761998"/>
                <a:gd name="connsiteY0" fmla="*/ 0 h 914400"/>
                <a:gd name="connsiteX1" fmla="*/ 380999 w 761998"/>
                <a:gd name="connsiteY1" fmla="*/ 0 h 914400"/>
                <a:gd name="connsiteX2" fmla="*/ 761998 w 761998"/>
                <a:gd name="connsiteY2" fmla="*/ 457200 h 914400"/>
                <a:gd name="connsiteX3" fmla="*/ 380999 w 761998"/>
                <a:gd name="connsiteY3" fmla="*/ 914400 h 914400"/>
                <a:gd name="connsiteX4" fmla="*/ 0 w 761998"/>
                <a:gd name="connsiteY4" fmla="*/ 914400 h 914400"/>
                <a:gd name="connsiteX5" fmla="*/ 0 w 761998"/>
                <a:gd name="connsiteY5" fmla="*/ 0 h 914400"/>
                <a:gd name="connsiteX0" fmla="*/ 1474839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1474839 w 2236837"/>
                <a:gd name="connsiteY5" fmla="*/ 0 h 943897"/>
                <a:gd name="connsiteX0" fmla="*/ 0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0 w 2236837"/>
                <a:gd name="connsiteY5" fmla="*/ 0 h 943897"/>
                <a:gd name="connsiteX0" fmla="*/ 0 w 2381149"/>
                <a:gd name="connsiteY0" fmla="*/ 0 h 943897"/>
                <a:gd name="connsiteX1" fmla="*/ 1855838 w 2381149"/>
                <a:gd name="connsiteY1" fmla="*/ 0 h 943897"/>
                <a:gd name="connsiteX2" fmla="*/ 2381149 w 2381149"/>
                <a:gd name="connsiteY2" fmla="*/ 457200 h 943897"/>
                <a:gd name="connsiteX3" fmla="*/ 1855838 w 2381149"/>
                <a:gd name="connsiteY3" fmla="*/ 914400 h 943897"/>
                <a:gd name="connsiteX4" fmla="*/ 0 w 2381149"/>
                <a:gd name="connsiteY4" fmla="*/ 943897 h 943897"/>
                <a:gd name="connsiteX5" fmla="*/ 0 w 2381149"/>
                <a:gd name="connsiteY5" fmla="*/ 0 h 943897"/>
                <a:gd name="connsiteX0" fmla="*/ 0 w 2258251"/>
                <a:gd name="connsiteY0" fmla="*/ 0 h 943897"/>
                <a:gd name="connsiteX1" fmla="*/ 1855838 w 2258251"/>
                <a:gd name="connsiteY1" fmla="*/ 0 h 943897"/>
                <a:gd name="connsiteX2" fmla="*/ 2258251 w 2258251"/>
                <a:gd name="connsiteY2" fmla="*/ 457200 h 943897"/>
                <a:gd name="connsiteX3" fmla="*/ 1855838 w 2258251"/>
                <a:gd name="connsiteY3" fmla="*/ 914400 h 943897"/>
                <a:gd name="connsiteX4" fmla="*/ 0 w 2258251"/>
                <a:gd name="connsiteY4" fmla="*/ 943897 h 943897"/>
                <a:gd name="connsiteX5" fmla="*/ 0 w 2258251"/>
                <a:gd name="connsiteY5" fmla="*/ 0 h 9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51" h="943897">
                  <a:moveTo>
                    <a:pt x="0" y="0"/>
                  </a:moveTo>
                  <a:lnTo>
                    <a:pt x="1855838" y="0"/>
                  </a:lnTo>
                  <a:cubicBezTo>
                    <a:pt x="2066258" y="0"/>
                    <a:pt x="2258251" y="204695"/>
                    <a:pt x="2258251" y="457200"/>
                  </a:cubicBezTo>
                  <a:cubicBezTo>
                    <a:pt x="2258251" y="709705"/>
                    <a:pt x="2066258" y="914400"/>
                    <a:pt x="1855838" y="914400"/>
                  </a:cubicBez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Notched Right Arrow 4"/>
            <p:cNvSpPr/>
            <p:nvPr/>
          </p:nvSpPr>
          <p:spPr>
            <a:xfrm rot="16200000">
              <a:off x="-66753" y="2062425"/>
              <a:ext cx="2003356" cy="805543"/>
            </a:xfrm>
            <a:custGeom>
              <a:avLst/>
              <a:gdLst>
                <a:gd name="connsiteX0" fmla="*/ 0 w 3429000"/>
                <a:gd name="connsiteY0" fmla="*/ 299266 h 1905000"/>
                <a:gd name="connsiteX1" fmla="*/ 2388013 w 3429000"/>
                <a:gd name="connsiteY1" fmla="*/ 299266 h 1905000"/>
                <a:gd name="connsiteX2" fmla="*/ 2388013 w 3429000"/>
                <a:gd name="connsiteY2" fmla="*/ 0 h 1905000"/>
                <a:gd name="connsiteX3" fmla="*/ 3429000 w 3429000"/>
                <a:gd name="connsiteY3" fmla="*/ 952500 h 1905000"/>
                <a:gd name="connsiteX4" fmla="*/ 2388013 w 3429000"/>
                <a:gd name="connsiteY4" fmla="*/ 1905000 h 1905000"/>
                <a:gd name="connsiteX5" fmla="*/ 2388013 w 3429000"/>
                <a:gd name="connsiteY5" fmla="*/ 1605734 h 1905000"/>
                <a:gd name="connsiteX6" fmla="*/ 0 w 3429000"/>
                <a:gd name="connsiteY6" fmla="*/ 1605734 h 1905000"/>
                <a:gd name="connsiteX7" fmla="*/ 713919 w 3429000"/>
                <a:gd name="connsiteY7" fmla="*/ 952500 h 1905000"/>
                <a:gd name="connsiteX8" fmla="*/ 0 w 3429000"/>
                <a:gd name="connsiteY8" fmla="*/ 299266 h 1905000"/>
                <a:gd name="connsiteX0" fmla="*/ 0 w 3429000"/>
                <a:gd name="connsiteY0" fmla="*/ 0 h 1605734"/>
                <a:gd name="connsiteX1" fmla="*/ 2388013 w 3429000"/>
                <a:gd name="connsiteY1" fmla="*/ 0 h 1605734"/>
                <a:gd name="connsiteX2" fmla="*/ 3429000 w 3429000"/>
                <a:gd name="connsiteY2" fmla="*/ 653234 h 1605734"/>
                <a:gd name="connsiteX3" fmla="*/ 2388013 w 3429000"/>
                <a:gd name="connsiteY3" fmla="*/ 1605734 h 1605734"/>
                <a:gd name="connsiteX4" fmla="*/ 2388013 w 3429000"/>
                <a:gd name="connsiteY4" fmla="*/ 1306468 h 1605734"/>
                <a:gd name="connsiteX5" fmla="*/ 0 w 3429000"/>
                <a:gd name="connsiteY5" fmla="*/ 1306468 h 1605734"/>
                <a:gd name="connsiteX6" fmla="*/ 713919 w 3429000"/>
                <a:gd name="connsiteY6" fmla="*/ 653234 h 1605734"/>
                <a:gd name="connsiteX7" fmla="*/ 0 w 3429000"/>
                <a:gd name="connsiteY7" fmla="*/ 0 h 1605734"/>
                <a:gd name="connsiteX0" fmla="*/ 0 w 2388013"/>
                <a:gd name="connsiteY0" fmla="*/ 0 h 1605734"/>
                <a:gd name="connsiteX1" fmla="*/ 2388013 w 2388013"/>
                <a:gd name="connsiteY1" fmla="*/ 0 h 1605734"/>
                <a:gd name="connsiteX2" fmla="*/ 2388013 w 2388013"/>
                <a:gd name="connsiteY2" fmla="*/ 1605734 h 1605734"/>
                <a:gd name="connsiteX3" fmla="*/ 2388013 w 2388013"/>
                <a:gd name="connsiteY3" fmla="*/ 1306468 h 1605734"/>
                <a:gd name="connsiteX4" fmla="*/ 0 w 2388013"/>
                <a:gd name="connsiteY4" fmla="*/ 1306468 h 1605734"/>
                <a:gd name="connsiteX5" fmla="*/ 713919 w 2388013"/>
                <a:gd name="connsiteY5" fmla="*/ 653234 h 1605734"/>
                <a:gd name="connsiteX6" fmla="*/ 0 w 2388013"/>
                <a:gd name="connsiteY6" fmla="*/ 0 h 1605734"/>
                <a:gd name="connsiteX0" fmla="*/ 0 w 2388013"/>
                <a:gd name="connsiteY0" fmla="*/ 0 h 1306468"/>
                <a:gd name="connsiteX1" fmla="*/ 2388013 w 2388013"/>
                <a:gd name="connsiteY1" fmla="*/ 0 h 1306468"/>
                <a:gd name="connsiteX2" fmla="*/ 2388013 w 2388013"/>
                <a:gd name="connsiteY2" fmla="*/ 1306468 h 1306468"/>
                <a:gd name="connsiteX3" fmla="*/ 0 w 2388013"/>
                <a:gd name="connsiteY3" fmla="*/ 1306468 h 1306468"/>
                <a:gd name="connsiteX4" fmla="*/ 713919 w 2388013"/>
                <a:gd name="connsiteY4" fmla="*/ 653234 h 1306468"/>
                <a:gd name="connsiteX5" fmla="*/ 0 w 2388013"/>
                <a:gd name="connsiteY5" fmla="*/ 0 h 130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8013" h="1306468">
                  <a:moveTo>
                    <a:pt x="0" y="0"/>
                  </a:moveTo>
                  <a:lnTo>
                    <a:pt x="2388013" y="0"/>
                  </a:lnTo>
                  <a:lnTo>
                    <a:pt x="2388013" y="1306468"/>
                  </a:lnTo>
                  <a:lnTo>
                    <a:pt x="0" y="1306468"/>
                  </a:lnTo>
                  <a:lnTo>
                    <a:pt x="713919" y="653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elay 8"/>
            <p:cNvSpPr/>
            <p:nvPr/>
          </p:nvSpPr>
          <p:spPr>
            <a:xfrm rot="5400000">
              <a:off x="1414949" y="2062426"/>
              <a:ext cx="2003356" cy="805543"/>
            </a:xfrm>
            <a:custGeom>
              <a:avLst/>
              <a:gdLst>
                <a:gd name="connsiteX0" fmla="*/ 0 w 761998"/>
                <a:gd name="connsiteY0" fmla="*/ 0 h 914400"/>
                <a:gd name="connsiteX1" fmla="*/ 380999 w 761998"/>
                <a:gd name="connsiteY1" fmla="*/ 0 h 914400"/>
                <a:gd name="connsiteX2" fmla="*/ 761998 w 761998"/>
                <a:gd name="connsiteY2" fmla="*/ 457200 h 914400"/>
                <a:gd name="connsiteX3" fmla="*/ 380999 w 761998"/>
                <a:gd name="connsiteY3" fmla="*/ 914400 h 914400"/>
                <a:gd name="connsiteX4" fmla="*/ 0 w 761998"/>
                <a:gd name="connsiteY4" fmla="*/ 914400 h 914400"/>
                <a:gd name="connsiteX5" fmla="*/ 0 w 761998"/>
                <a:gd name="connsiteY5" fmla="*/ 0 h 914400"/>
                <a:gd name="connsiteX0" fmla="*/ 1474839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1474839 w 2236837"/>
                <a:gd name="connsiteY5" fmla="*/ 0 h 943897"/>
                <a:gd name="connsiteX0" fmla="*/ 0 w 2236837"/>
                <a:gd name="connsiteY0" fmla="*/ 0 h 943897"/>
                <a:gd name="connsiteX1" fmla="*/ 1855838 w 2236837"/>
                <a:gd name="connsiteY1" fmla="*/ 0 h 943897"/>
                <a:gd name="connsiteX2" fmla="*/ 2236837 w 2236837"/>
                <a:gd name="connsiteY2" fmla="*/ 457200 h 943897"/>
                <a:gd name="connsiteX3" fmla="*/ 1855838 w 2236837"/>
                <a:gd name="connsiteY3" fmla="*/ 914400 h 943897"/>
                <a:gd name="connsiteX4" fmla="*/ 0 w 2236837"/>
                <a:gd name="connsiteY4" fmla="*/ 943897 h 943897"/>
                <a:gd name="connsiteX5" fmla="*/ 0 w 2236837"/>
                <a:gd name="connsiteY5" fmla="*/ 0 h 943897"/>
                <a:gd name="connsiteX0" fmla="*/ 0 w 2381149"/>
                <a:gd name="connsiteY0" fmla="*/ 0 h 943897"/>
                <a:gd name="connsiteX1" fmla="*/ 1855838 w 2381149"/>
                <a:gd name="connsiteY1" fmla="*/ 0 h 943897"/>
                <a:gd name="connsiteX2" fmla="*/ 2381149 w 2381149"/>
                <a:gd name="connsiteY2" fmla="*/ 457200 h 943897"/>
                <a:gd name="connsiteX3" fmla="*/ 1855838 w 2381149"/>
                <a:gd name="connsiteY3" fmla="*/ 914400 h 943897"/>
                <a:gd name="connsiteX4" fmla="*/ 0 w 2381149"/>
                <a:gd name="connsiteY4" fmla="*/ 943897 h 943897"/>
                <a:gd name="connsiteX5" fmla="*/ 0 w 2381149"/>
                <a:gd name="connsiteY5" fmla="*/ 0 h 943897"/>
                <a:gd name="connsiteX0" fmla="*/ 0 w 2258251"/>
                <a:gd name="connsiteY0" fmla="*/ 0 h 943897"/>
                <a:gd name="connsiteX1" fmla="*/ 1855838 w 2258251"/>
                <a:gd name="connsiteY1" fmla="*/ 0 h 943897"/>
                <a:gd name="connsiteX2" fmla="*/ 2258251 w 2258251"/>
                <a:gd name="connsiteY2" fmla="*/ 457200 h 943897"/>
                <a:gd name="connsiteX3" fmla="*/ 1855838 w 2258251"/>
                <a:gd name="connsiteY3" fmla="*/ 914400 h 943897"/>
                <a:gd name="connsiteX4" fmla="*/ 0 w 2258251"/>
                <a:gd name="connsiteY4" fmla="*/ 943897 h 943897"/>
                <a:gd name="connsiteX5" fmla="*/ 0 w 2258251"/>
                <a:gd name="connsiteY5" fmla="*/ 0 h 9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51" h="943897">
                  <a:moveTo>
                    <a:pt x="0" y="0"/>
                  </a:moveTo>
                  <a:lnTo>
                    <a:pt x="1855838" y="0"/>
                  </a:lnTo>
                  <a:cubicBezTo>
                    <a:pt x="2066258" y="0"/>
                    <a:pt x="2258251" y="204695"/>
                    <a:pt x="2258251" y="457200"/>
                  </a:cubicBezTo>
                  <a:cubicBezTo>
                    <a:pt x="2258251" y="709705"/>
                    <a:pt x="2066258" y="914400"/>
                    <a:pt x="1855838" y="914400"/>
                  </a:cubicBez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Stored Data 9"/>
            <p:cNvSpPr/>
            <p:nvPr/>
          </p:nvSpPr>
          <p:spPr>
            <a:xfrm rot="5400000" flipV="1">
              <a:off x="2927785" y="2034422"/>
              <a:ext cx="2003356" cy="805543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0 w 8333"/>
                <a:gd name="connsiteY0" fmla="*/ 0 h 10000"/>
                <a:gd name="connsiteX1" fmla="*/ 8333 w 8333"/>
                <a:gd name="connsiteY1" fmla="*/ 0 h 10000"/>
                <a:gd name="connsiteX2" fmla="*/ 6666 w 8333"/>
                <a:gd name="connsiteY2" fmla="*/ 5000 h 10000"/>
                <a:gd name="connsiteX3" fmla="*/ 8333 w 8333"/>
                <a:gd name="connsiteY3" fmla="*/ 10000 h 10000"/>
                <a:gd name="connsiteX4" fmla="*/ 0 w 8333"/>
                <a:gd name="connsiteY4" fmla="*/ 10000 h 10000"/>
                <a:gd name="connsiteX5" fmla="*/ 0 w 8333"/>
                <a:gd name="connsiteY5" fmla="*/ 0 h 10000"/>
                <a:gd name="connsiteX0" fmla="*/ 1519 w 11519"/>
                <a:gd name="connsiteY0" fmla="*/ 0 h 10000"/>
                <a:gd name="connsiteX1" fmla="*/ 11519 w 11519"/>
                <a:gd name="connsiteY1" fmla="*/ 0 h 10000"/>
                <a:gd name="connsiteX2" fmla="*/ 9519 w 11519"/>
                <a:gd name="connsiteY2" fmla="*/ 5000 h 10000"/>
                <a:gd name="connsiteX3" fmla="*/ 11519 w 11519"/>
                <a:gd name="connsiteY3" fmla="*/ 10000 h 10000"/>
                <a:gd name="connsiteX4" fmla="*/ 1519 w 11519"/>
                <a:gd name="connsiteY4" fmla="*/ 10000 h 10000"/>
                <a:gd name="connsiteX5" fmla="*/ 1519 w 11519"/>
                <a:gd name="connsiteY5" fmla="*/ 0 h 10000"/>
                <a:gd name="connsiteX0" fmla="*/ 741 w 10741"/>
                <a:gd name="connsiteY0" fmla="*/ 0 h 10000"/>
                <a:gd name="connsiteX1" fmla="*/ 10741 w 10741"/>
                <a:gd name="connsiteY1" fmla="*/ 0 h 10000"/>
                <a:gd name="connsiteX2" fmla="*/ 8741 w 10741"/>
                <a:gd name="connsiteY2" fmla="*/ 5000 h 10000"/>
                <a:gd name="connsiteX3" fmla="*/ 10741 w 10741"/>
                <a:gd name="connsiteY3" fmla="*/ 10000 h 10000"/>
                <a:gd name="connsiteX4" fmla="*/ 741 w 10741"/>
                <a:gd name="connsiteY4" fmla="*/ 10000 h 10000"/>
                <a:gd name="connsiteX5" fmla="*/ 741 w 10741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43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8895" y="0"/>
                    <a:pt x="8430" y="2239"/>
                    <a:pt x="8430" y="5000"/>
                  </a:cubicBezTo>
                  <a:cubicBezTo>
                    <a:pt x="8430" y="7761"/>
                    <a:pt x="8895" y="10000"/>
                    <a:pt x="10000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5"/>
            <p:cNvSpPr/>
            <p:nvPr/>
          </p:nvSpPr>
          <p:spPr>
            <a:xfrm>
              <a:off x="0" y="353785"/>
              <a:ext cx="6961237" cy="1079266"/>
            </a:xfrm>
            <a:custGeom>
              <a:avLst/>
              <a:gdLst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5433 w 8055433"/>
                <a:gd name="connsiteY2" fmla="*/ 400671 h 400671"/>
                <a:gd name="connsiteX3" fmla="*/ 0 w 8055433"/>
                <a:gd name="connsiteY3" fmla="*/ 400671 h 400671"/>
                <a:gd name="connsiteX4" fmla="*/ 0 w 8055433"/>
                <a:gd name="connsiteY4" fmla="*/ 0 h 400671"/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2619 w 8055433"/>
                <a:gd name="connsiteY2" fmla="*/ 29503 h 400671"/>
                <a:gd name="connsiteX3" fmla="*/ 8055433 w 8055433"/>
                <a:gd name="connsiteY3" fmla="*/ 400671 h 400671"/>
                <a:gd name="connsiteX4" fmla="*/ 0 w 8055433"/>
                <a:gd name="connsiteY4" fmla="*/ 400671 h 400671"/>
                <a:gd name="connsiteX5" fmla="*/ 0 w 8055433"/>
                <a:gd name="connsiteY5" fmla="*/ 0 h 400671"/>
                <a:gd name="connsiteX0" fmla="*/ 0 w 8908026"/>
                <a:gd name="connsiteY0" fmla="*/ 589929 h 990600"/>
                <a:gd name="connsiteX1" fmla="*/ 8055433 w 8908026"/>
                <a:gd name="connsiteY1" fmla="*/ 589929 h 990600"/>
                <a:gd name="connsiteX2" fmla="*/ 8908026 w 8908026"/>
                <a:gd name="connsiteY2" fmla="*/ 0 h 990600"/>
                <a:gd name="connsiteX3" fmla="*/ 8055433 w 8908026"/>
                <a:gd name="connsiteY3" fmla="*/ 990600 h 990600"/>
                <a:gd name="connsiteX4" fmla="*/ 0 w 8908026"/>
                <a:gd name="connsiteY4" fmla="*/ 990600 h 990600"/>
                <a:gd name="connsiteX5" fmla="*/ 0 w 8908026"/>
                <a:gd name="connsiteY5" fmla="*/ 589929 h 990600"/>
                <a:gd name="connsiteX0" fmla="*/ 0 w 8908026"/>
                <a:gd name="connsiteY0" fmla="*/ 619426 h 1020097"/>
                <a:gd name="connsiteX1" fmla="*/ 8055433 w 8908026"/>
                <a:gd name="connsiteY1" fmla="*/ 619426 h 1020097"/>
                <a:gd name="connsiteX2" fmla="*/ 8908026 w 8908026"/>
                <a:gd name="connsiteY2" fmla="*/ 29497 h 1020097"/>
                <a:gd name="connsiteX3" fmla="*/ 8908025 w 8908026"/>
                <a:gd name="connsiteY3" fmla="*/ 0 h 1020097"/>
                <a:gd name="connsiteX4" fmla="*/ 8055433 w 8908026"/>
                <a:gd name="connsiteY4" fmla="*/ 1020097 h 1020097"/>
                <a:gd name="connsiteX5" fmla="*/ 0 w 8908026"/>
                <a:gd name="connsiteY5" fmla="*/ 1020097 h 1020097"/>
                <a:gd name="connsiteX6" fmla="*/ 0 w 8908026"/>
                <a:gd name="connsiteY6" fmla="*/ 619426 h 1020097"/>
                <a:gd name="connsiteX0" fmla="*/ 0 w 9026012"/>
                <a:gd name="connsiteY0" fmla="*/ 590136 h 990807"/>
                <a:gd name="connsiteX1" fmla="*/ 8055433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728079 w 9026012"/>
                <a:gd name="connsiteY1" fmla="*/ 560639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728079 w 9026012"/>
                <a:gd name="connsiteY1" fmla="*/ 560639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639589 w 9026012"/>
                <a:gd name="connsiteY4" fmla="*/ 961310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39589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580594 w 9026012"/>
                <a:gd name="connsiteY1" fmla="*/ 560640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4456828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8967018"/>
                <a:gd name="connsiteY0" fmla="*/ 590136 h 990807"/>
                <a:gd name="connsiteX1" fmla="*/ 4456826 w 8967018"/>
                <a:gd name="connsiteY1" fmla="*/ 590137 h 990807"/>
                <a:gd name="connsiteX2" fmla="*/ 8908026 w 8967018"/>
                <a:gd name="connsiteY2" fmla="*/ 207 h 990807"/>
                <a:gd name="connsiteX3" fmla="*/ 8967018 w 8967018"/>
                <a:gd name="connsiteY3" fmla="*/ 324671 h 990807"/>
                <a:gd name="connsiteX4" fmla="*/ 4456828 w 8967018"/>
                <a:gd name="connsiteY4" fmla="*/ 990807 h 990807"/>
                <a:gd name="connsiteX5" fmla="*/ 0 w 8967018"/>
                <a:gd name="connsiteY5" fmla="*/ 990807 h 990807"/>
                <a:gd name="connsiteX6" fmla="*/ 0 w 8967018"/>
                <a:gd name="connsiteY6" fmla="*/ 590136 h 990807"/>
                <a:gd name="connsiteX0" fmla="*/ 0 w 8967018"/>
                <a:gd name="connsiteY0" fmla="*/ 678584 h 1079255"/>
                <a:gd name="connsiteX1" fmla="*/ 4456826 w 8967018"/>
                <a:gd name="connsiteY1" fmla="*/ 678585 h 1079255"/>
                <a:gd name="connsiteX2" fmla="*/ 6813755 w 8967018"/>
                <a:gd name="connsiteY2" fmla="*/ 165 h 1079255"/>
                <a:gd name="connsiteX3" fmla="*/ 8967018 w 8967018"/>
                <a:gd name="connsiteY3" fmla="*/ 413119 h 1079255"/>
                <a:gd name="connsiteX4" fmla="*/ 4456828 w 8967018"/>
                <a:gd name="connsiteY4" fmla="*/ 1079255 h 1079255"/>
                <a:gd name="connsiteX5" fmla="*/ 0 w 8967018"/>
                <a:gd name="connsiteY5" fmla="*/ 1079255 h 1079255"/>
                <a:gd name="connsiteX6" fmla="*/ 0 w 8967018"/>
                <a:gd name="connsiteY6" fmla="*/ 678584 h 1079255"/>
                <a:gd name="connsiteX0" fmla="*/ 0 w 6961237"/>
                <a:gd name="connsiteY0" fmla="*/ 678595 h 1079266"/>
                <a:gd name="connsiteX1" fmla="*/ 4456826 w 6961237"/>
                <a:gd name="connsiteY1" fmla="*/ 678596 h 1079266"/>
                <a:gd name="connsiteX2" fmla="*/ 6813755 w 6961237"/>
                <a:gd name="connsiteY2" fmla="*/ 176 h 1079266"/>
                <a:gd name="connsiteX3" fmla="*/ 6961237 w 6961237"/>
                <a:gd name="connsiteY3" fmla="*/ 383633 h 1079266"/>
                <a:gd name="connsiteX4" fmla="*/ 4456828 w 6961237"/>
                <a:gd name="connsiteY4" fmla="*/ 1079266 h 1079266"/>
                <a:gd name="connsiteX5" fmla="*/ 0 w 6961237"/>
                <a:gd name="connsiteY5" fmla="*/ 1079266 h 1079266"/>
                <a:gd name="connsiteX6" fmla="*/ 0 w 6961237"/>
                <a:gd name="connsiteY6" fmla="*/ 678595 h 10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1237" h="1079266">
                  <a:moveTo>
                    <a:pt x="0" y="678595"/>
                  </a:moveTo>
                  <a:lnTo>
                    <a:pt x="4456826" y="678596"/>
                  </a:lnTo>
                  <a:lnTo>
                    <a:pt x="6813755" y="176"/>
                  </a:lnTo>
                  <a:cubicBezTo>
                    <a:pt x="6813755" y="-9656"/>
                    <a:pt x="6961237" y="393465"/>
                    <a:pt x="6961237" y="383633"/>
                  </a:cubicBezTo>
                  <a:lnTo>
                    <a:pt x="4456828" y="1079266"/>
                  </a:lnTo>
                  <a:lnTo>
                    <a:pt x="0" y="1079266"/>
                  </a:lnTo>
                  <a:lnTo>
                    <a:pt x="0" y="6785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5"/>
            <p:cNvSpPr/>
            <p:nvPr/>
          </p:nvSpPr>
          <p:spPr>
            <a:xfrm flipV="1">
              <a:off x="0" y="5380704"/>
              <a:ext cx="6961237" cy="1079266"/>
            </a:xfrm>
            <a:custGeom>
              <a:avLst/>
              <a:gdLst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5433 w 8055433"/>
                <a:gd name="connsiteY2" fmla="*/ 400671 h 400671"/>
                <a:gd name="connsiteX3" fmla="*/ 0 w 8055433"/>
                <a:gd name="connsiteY3" fmla="*/ 400671 h 400671"/>
                <a:gd name="connsiteX4" fmla="*/ 0 w 8055433"/>
                <a:gd name="connsiteY4" fmla="*/ 0 h 400671"/>
                <a:gd name="connsiteX0" fmla="*/ 0 w 8055433"/>
                <a:gd name="connsiteY0" fmla="*/ 0 h 400671"/>
                <a:gd name="connsiteX1" fmla="*/ 8055433 w 8055433"/>
                <a:gd name="connsiteY1" fmla="*/ 0 h 400671"/>
                <a:gd name="connsiteX2" fmla="*/ 8052619 w 8055433"/>
                <a:gd name="connsiteY2" fmla="*/ 29503 h 400671"/>
                <a:gd name="connsiteX3" fmla="*/ 8055433 w 8055433"/>
                <a:gd name="connsiteY3" fmla="*/ 400671 h 400671"/>
                <a:gd name="connsiteX4" fmla="*/ 0 w 8055433"/>
                <a:gd name="connsiteY4" fmla="*/ 400671 h 400671"/>
                <a:gd name="connsiteX5" fmla="*/ 0 w 8055433"/>
                <a:gd name="connsiteY5" fmla="*/ 0 h 400671"/>
                <a:gd name="connsiteX0" fmla="*/ 0 w 8908026"/>
                <a:gd name="connsiteY0" fmla="*/ 589929 h 990600"/>
                <a:gd name="connsiteX1" fmla="*/ 8055433 w 8908026"/>
                <a:gd name="connsiteY1" fmla="*/ 589929 h 990600"/>
                <a:gd name="connsiteX2" fmla="*/ 8908026 w 8908026"/>
                <a:gd name="connsiteY2" fmla="*/ 0 h 990600"/>
                <a:gd name="connsiteX3" fmla="*/ 8055433 w 8908026"/>
                <a:gd name="connsiteY3" fmla="*/ 990600 h 990600"/>
                <a:gd name="connsiteX4" fmla="*/ 0 w 8908026"/>
                <a:gd name="connsiteY4" fmla="*/ 990600 h 990600"/>
                <a:gd name="connsiteX5" fmla="*/ 0 w 8908026"/>
                <a:gd name="connsiteY5" fmla="*/ 589929 h 990600"/>
                <a:gd name="connsiteX0" fmla="*/ 0 w 8908026"/>
                <a:gd name="connsiteY0" fmla="*/ 619426 h 1020097"/>
                <a:gd name="connsiteX1" fmla="*/ 8055433 w 8908026"/>
                <a:gd name="connsiteY1" fmla="*/ 619426 h 1020097"/>
                <a:gd name="connsiteX2" fmla="*/ 8908026 w 8908026"/>
                <a:gd name="connsiteY2" fmla="*/ 29497 h 1020097"/>
                <a:gd name="connsiteX3" fmla="*/ 8908025 w 8908026"/>
                <a:gd name="connsiteY3" fmla="*/ 0 h 1020097"/>
                <a:gd name="connsiteX4" fmla="*/ 8055433 w 8908026"/>
                <a:gd name="connsiteY4" fmla="*/ 1020097 h 1020097"/>
                <a:gd name="connsiteX5" fmla="*/ 0 w 8908026"/>
                <a:gd name="connsiteY5" fmla="*/ 1020097 h 1020097"/>
                <a:gd name="connsiteX6" fmla="*/ 0 w 8908026"/>
                <a:gd name="connsiteY6" fmla="*/ 619426 h 1020097"/>
                <a:gd name="connsiteX0" fmla="*/ 0 w 9026012"/>
                <a:gd name="connsiteY0" fmla="*/ 590136 h 990807"/>
                <a:gd name="connsiteX1" fmla="*/ 8055433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728079 w 9026012"/>
                <a:gd name="connsiteY1" fmla="*/ 560639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8055433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728079 w 9026012"/>
                <a:gd name="connsiteY1" fmla="*/ 560639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98582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639589 w 9026012"/>
                <a:gd name="connsiteY4" fmla="*/ 961310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1020304"/>
                <a:gd name="connsiteX1" fmla="*/ 6669085 w 9026012"/>
                <a:gd name="connsiteY1" fmla="*/ 590136 h 1020304"/>
                <a:gd name="connsiteX2" fmla="*/ 8908026 w 9026012"/>
                <a:gd name="connsiteY2" fmla="*/ 207 h 1020304"/>
                <a:gd name="connsiteX3" fmla="*/ 9026012 w 9026012"/>
                <a:gd name="connsiteY3" fmla="*/ 324671 h 1020304"/>
                <a:gd name="connsiteX4" fmla="*/ 6639589 w 9026012"/>
                <a:gd name="connsiteY4" fmla="*/ 1020304 h 1020304"/>
                <a:gd name="connsiteX5" fmla="*/ 0 w 9026012"/>
                <a:gd name="connsiteY5" fmla="*/ 990807 h 1020304"/>
                <a:gd name="connsiteX6" fmla="*/ 0 w 9026012"/>
                <a:gd name="connsiteY6" fmla="*/ 590136 h 1020304"/>
                <a:gd name="connsiteX0" fmla="*/ 0 w 9026012"/>
                <a:gd name="connsiteY0" fmla="*/ 590136 h 990807"/>
                <a:gd name="connsiteX1" fmla="*/ 6669085 w 9026012"/>
                <a:gd name="connsiteY1" fmla="*/ 590136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6580594 w 9026012"/>
                <a:gd name="connsiteY1" fmla="*/ 560640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6580595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9026012"/>
                <a:gd name="connsiteY0" fmla="*/ 590136 h 990807"/>
                <a:gd name="connsiteX1" fmla="*/ 4456826 w 9026012"/>
                <a:gd name="connsiteY1" fmla="*/ 590137 h 990807"/>
                <a:gd name="connsiteX2" fmla="*/ 8908026 w 9026012"/>
                <a:gd name="connsiteY2" fmla="*/ 207 h 990807"/>
                <a:gd name="connsiteX3" fmla="*/ 9026012 w 9026012"/>
                <a:gd name="connsiteY3" fmla="*/ 324671 h 990807"/>
                <a:gd name="connsiteX4" fmla="*/ 4456828 w 9026012"/>
                <a:gd name="connsiteY4" fmla="*/ 990807 h 990807"/>
                <a:gd name="connsiteX5" fmla="*/ 0 w 9026012"/>
                <a:gd name="connsiteY5" fmla="*/ 990807 h 990807"/>
                <a:gd name="connsiteX6" fmla="*/ 0 w 9026012"/>
                <a:gd name="connsiteY6" fmla="*/ 590136 h 990807"/>
                <a:gd name="connsiteX0" fmla="*/ 0 w 8967018"/>
                <a:gd name="connsiteY0" fmla="*/ 590136 h 990807"/>
                <a:gd name="connsiteX1" fmla="*/ 4456826 w 8967018"/>
                <a:gd name="connsiteY1" fmla="*/ 590137 h 990807"/>
                <a:gd name="connsiteX2" fmla="*/ 8908026 w 8967018"/>
                <a:gd name="connsiteY2" fmla="*/ 207 h 990807"/>
                <a:gd name="connsiteX3" fmla="*/ 8967018 w 8967018"/>
                <a:gd name="connsiteY3" fmla="*/ 324671 h 990807"/>
                <a:gd name="connsiteX4" fmla="*/ 4456828 w 8967018"/>
                <a:gd name="connsiteY4" fmla="*/ 990807 h 990807"/>
                <a:gd name="connsiteX5" fmla="*/ 0 w 8967018"/>
                <a:gd name="connsiteY5" fmla="*/ 990807 h 990807"/>
                <a:gd name="connsiteX6" fmla="*/ 0 w 8967018"/>
                <a:gd name="connsiteY6" fmla="*/ 590136 h 990807"/>
                <a:gd name="connsiteX0" fmla="*/ 0 w 8967018"/>
                <a:gd name="connsiteY0" fmla="*/ 678584 h 1079255"/>
                <a:gd name="connsiteX1" fmla="*/ 4456826 w 8967018"/>
                <a:gd name="connsiteY1" fmla="*/ 678585 h 1079255"/>
                <a:gd name="connsiteX2" fmla="*/ 6813755 w 8967018"/>
                <a:gd name="connsiteY2" fmla="*/ 165 h 1079255"/>
                <a:gd name="connsiteX3" fmla="*/ 8967018 w 8967018"/>
                <a:gd name="connsiteY3" fmla="*/ 413119 h 1079255"/>
                <a:gd name="connsiteX4" fmla="*/ 4456828 w 8967018"/>
                <a:gd name="connsiteY4" fmla="*/ 1079255 h 1079255"/>
                <a:gd name="connsiteX5" fmla="*/ 0 w 8967018"/>
                <a:gd name="connsiteY5" fmla="*/ 1079255 h 1079255"/>
                <a:gd name="connsiteX6" fmla="*/ 0 w 8967018"/>
                <a:gd name="connsiteY6" fmla="*/ 678584 h 1079255"/>
                <a:gd name="connsiteX0" fmla="*/ 0 w 6961237"/>
                <a:gd name="connsiteY0" fmla="*/ 678595 h 1079266"/>
                <a:gd name="connsiteX1" fmla="*/ 4456826 w 6961237"/>
                <a:gd name="connsiteY1" fmla="*/ 678596 h 1079266"/>
                <a:gd name="connsiteX2" fmla="*/ 6813755 w 6961237"/>
                <a:gd name="connsiteY2" fmla="*/ 176 h 1079266"/>
                <a:gd name="connsiteX3" fmla="*/ 6961237 w 6961237"/>
                <a:gd name="connsiteY3" fmla="*/ 383633 h 1079266"/>
                <a:gd name="connsiteX4" fmla="*/ 4456828 w 6961237"/>
                <a:gd name="connsiteY4" fmla="*/ 1079266 h 1079266"/>
                <a:gd name="connsiteX5" fmla="*/ 0 w 6961237"/>
                <a:gd name="connsiteY5" fmla="*/ 1079266 h 1079266"/>
                <a:gd name="connsiteX6" fmla="*/ 0 w 6961237"/>
                <a:gd name="connsiteY6" fmla="*/ 678595 h 10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1237" h="1079266">
                  <a:moveTo>
                    <a:pt x="0" y="678595"/>
                  </a:moveTo>
                  <a:lnTo>
                    <a:pt x="4456826" y="678596"/>
                  </a:lnTo>
                  <a:lnTo>
                    <a:pt x="6813755" y="176"/>
                  </a:lnTo>
                  <a:cubicBezTo>
                    <a:pt x="6813755" y="-9656"/>
                    <a:pt x="6961237" y="393465"/>
                    <a:pt x="6961237" y="383633"/>
                  </a:cubicBezTo>
                  <a:lnTo>
                    <a:pt x="4456828" y="1079266"/>
                  </a:lnTo>
                  <a:lnTo>
                    <a:pt x="0" y="1079266"/>
                  </a:lnTo>
                  <a:lnTo>
                    <a:pt x="0" y="6785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entagon 67"/>
            <p:cNvSpPr/>
            <p:nvPr/>
          </p:nvSpPr>
          <p:spPr>
            <a:xfrm rot="10800000">
              <a:off x="4517595" y="1141495"/>
              <a:ext cx="4626405" cy="4621262"/>
            </a:xfrm>
            <a:custGeom>
              <a:avLst/>
              <a:gdLst>
                <a:gd name="connsiteX0" fmla="*/ 0 w 5137681"/>
                <a:gd name="connsiteY0" fmla="*/ 0 h 4186987"/>
                <a:gd name="connsiteX1" fmla="*/ 2053714 w 5137681"/>
                <a:gd name="connsiteY1" fmla="*/ 0 h 4186987"/>
                <a:gd name="connsiteX2" fmla="*/ 5137681 w 5137681"/>
                <a:gd name="connsiteY2" fmla="*/ 2093494 h 4186987"/>
                <a:gd name="connsiteX3" fmla="*/ 205371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2053714 w 5137681"/>
                <a:gd name="connsiteY1" fmla="*/ 0 h 4186987"/>
                <a:gd name="connsiteX2" fmla="*/ 5137681 w 5137681"/>
                <a:gd name="connsiteY2" fmla="*/ 2093494 h 4186987"/>
                <a:gd name="connsiteX3" fmla="*/ 305660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086101 w 5137681"/>
                <a:gd name="connsiteY1" fmla="*/ 88491 h 4186987"/>
                <a:gd name="connsiteX2" fmla="*/ 5137681 w 5137681"/>
                <a:gd name="connsiteY2" fmla="*/ 2093494 h 4186987"/>
                <a:gd name="connsiteX3" fmla="*/ 3056604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086101 w 5137681"/>
                <a:gd name="connsiteY1" fmla="*/ 88491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174591 w 5137681"/>
                <a:gd name="connsiteY1" fmla="*/ 29498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0 w 5137681"/>
                <a:gd name="connsiteY4" fmla="*/ 4186987 h 4186987"/>
                <a:gd name="connsiteX5" fmla="*/ 0 w 5137681"/>
                <a:gd name="connsiteY5" fmla="*/ 0 h 4186987"/>
                <a:gd name="connsiteX0" fmla="*/ 0 w 5137681"/>
                <a:gd name="connsiteY0" fmla="*/ 0 h 4186987"/>
                <a:gd name="connsiteX1" fmla="*/ 3174591 w 5137681"/>
                <a:gd name="connsiteY1" fmla="*/ 29498 h 4186987"/>
                <a:gd name="connsiteX2" fmla="*/ 5137681 w 5137681"/>
                <a:gd name="connsiteY2" fmla="*/ 2093494 h 4186987"/>
                <a:gd name="connsiteX3" fmla="*/ 3322075 w 5137681"/>
                <a:gd name="connsiteY3" fmla="*/ 4186987 h 4186987"/>
                <a:gd name="connsiteX4" fmla="*/ 1569665 w 5137681"/>
                <a:gd name="connsiteY4" fmla="*/ 4186987 h 4186987"/>
                <a:gd name="connsiteX5" fmla="*/ 0 w 5137681"/>
                <a:gd name="connsiteY5" fmla="*/ 0 h 4186987"/>
                <a:gd name="connsiteX0" fmla="*/ 0 w 3568016"/>
                <a:gd name="connsiteY0" fmla="*/ 0 h 4160431"/>
                <a:gd name="connsiteX1" fmla="*/ 1604926 w 3568016"/>
                <a:gd name="connsiteY1" fmla="*/ 2942 h 4160431"/>
                <a:gd name="connsiteX2" fmla="*/ 3568016 w 3568016"/>
                <a:gd name="connsiteY2" fmla="*/ 2066938 h 4160431"/>
                <a:gd name="connsiteX3" fmla="*/ 1752410 w 3568016"/>
                <a:gd name="connsiteY3" fmla="*/ 4160431 h 4160431"/>
                <a:gd name="connsiteX4" fmla="*/ 0 w 3568016"/>
                <a:gd name="connsiteY4" fmla="*/ 4160431 h 4160431"/>
                <a:gd name="connsiteX5" fmla="*/ 0 w 3568016"/>
                <a:gd name="connsiteY5" fmla="*/ 0 h 416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8016" h="4160431">
                  <a:moveTo>
                    <a:pt x="0" y="0"/>
                  </a:moveTo>
                  <a:lnTo>
                    <a:pt x="1604926" y="2942"/>
                  </a:lnTo>
                  <a:lnTo>
                    <a:pt x="3568016" y="2066938"/>
                  </a:lnTo>
                  <a:lnTo>
                    <a:pt x="1752410" y="4160431"/>
                  </a:lnTo>
                  <a:lnTo>
                    <a:pt x="0" y="4160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09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 opravy DNA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Templát na opravu:</a:t>
            </a:r>
          </a:p>
          <a:p>
            <a:pPr lvl="1"/>
            <a:r>
              <a:rPr lang="sk-SK" dirty="0"/>
              <a:t>Komplementárne vlákno DNA </a:t>
            </a:r>
            <a:r>
              <a:rPr lang="sk-SK" dirty="0" smtClean="0"/>
              <a:t>(ak </a:t>
            </a:r>
            <a:r>
              <a:rPr lang="sk-SK" dirty="0"/>
              <a:t>poškodené len 1 vlákno)</a:t>
            </a:r>
          </a:p>
          <a:p>
            <a:pPr lvl="1"/>
            <a:r>
              <a:rPr lang="sk-SK" dirty="0"/>
              <a:t>Sesterská chromatída (v S, G2 fáze)</a:t>
            </a:r>
          </a:p>
          <a:p>
            <a:pPr lvl="1"/>
            <a:r>
              <a:rPr lang="sk-SK" dirty="0"/>
              <a:t>Homologický chromozóm (v diploidnom stave)</a:t>
            </a:r>
          </a:p>
          <a:p>
            <a:r>
              <a:rPr lang="sk-SK" dirty="0" smtClean="0"/>
              <a:t>Ak je templát nedostupný → TLS, NHEJ (chybovosť)</a:t>
            </a:r>
          </a:p>
          <a:p>
            <a:endParaRPr lang="sk-SK" dirty="0"/>
          </a:p>
          <a:p>
            <a:r>
              <a:rPr lang="sk-SK" dirty="0" smtClean="0"/>
              <a:t>Postup opravy:</a:t>
            </a:r>
          </a:p>
          <a:p>
            <a:pPr marL="457200" lvl="1" indent="0">
              <a:buNone/>
            </a:pPr>
            <a:r>
              <a:rPr lang="sk-SK" dirty="0" smtClean="0"/>
              <a:t>1, rozpoznanie poškodenia</a:t>
            </a:r>
          </a:p>
          <a:p>
            <a:pPr marL="457200" lvl="1" indent="0">
              <a:buNone/>
            </a:pPr>
            <a:r>
              <a:rPr lang="sk-SK" dirty="0" smtClean="0"/>
              <a:t>2, privolanie DNA-opravných proteínov – tvorba komplexu</a:t>
            </a:r>
          </a:p>
          <a:p>
            <a:pPr marL="457200" lvl="1" indent="0">
              <a:buNone/>
            </a:pPr>
            <a:r>
              <a:rPr lang="sk-SK" dirty="0" smtClean="0"/>
              <a:t>3, oprava DNA</a:t>
            </a:r>
            <a:endParaRPr lang="sk-SK" dirty="0"/>
          </a:p>
          <a:p>
            <a:pPr marL="3657600" lvl="8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772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OPRAVN</a:t>
            </a:r>
            <a:r>
              <a:rPr lang="sk-SK" dirty="0" smtClean="0"/>
              <a:t>É DRÁHY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Priame</a:t>
            </a:r>
            <a:r>
              <a:rPr lang="en-US" sz="2800" dirty="0" smtClean="0"/>
              <a:t> </a:t>
            </a:r>
            <a:r>
              <a:rPr lang="en-US" sz="2800" dirty="0" err="1" smtClean="0"/>
              <a:t>zvr</a:t>
            </a:r>
            <a:r>
              <a:rPr lang="sk-SK" sz="2800" dirty="0" smtClean="0"/>
              <a:t>á</a:t>
            </a:r>
            <a:r>
              <a:rPr lang="en-US" sz="2800" dirty="0" err="1" smtClean="0"/>
              <a:t>tenie</a:t>
            </a:r>
            <a:endParaRPr lang="sk-SK" sz="2800" dirty="0" smtClean="0"/>
          </a:p>
          <a:p>
            <a:r>
              <a:rPr lang="sk-SK" sz="2800" dirty="0" smtClean="0"/>
              <a:t>Oprava jednoreťazcových poškodení – BER, NER, MMR</a:t>
            </a:r>
          </a:p>
          <a:p>
            <a:r>
              <a:rPr lang="sk-SK" sz="2800" dirty="0"/>
              <a:t>Oprava </a:t>
            </a:r>
            <a:r>
              <a:rPr lang="sk-SK" sz="2800" dirty="0" smtClean="0"/>
              <a:t>dvojreťazcových zlomov – HR, NHEJ</a:t>
            </a:r>
          </a:p>
          <a:p>
            <a:r>
              <a:rPr lang="sk-SK" sz="2800" dirty="0" smtClean="0"/>
              <a:t>Translézna </a:t>
            </a:r>
            <a:r>
              <a:rPr lang="sk-SK" sz="2800" dirty="0" smtClean="0"/>
              <a:t>DNA syntéza</a:t>
            </a:r>
          </a:p>
        </p:txBody>
      </p:sp>
    </p:spTree>
    <p:extLst>
      <p:ext uri="{BB962C8B-B14F-4D97-AF65-F5344CB8AC3E}">
        <p14:creationId xmlns:p14="http://schemas.microsoft.com/office/powerpoint/2010/main" val="7677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Priame zvrátenie (direct reversal)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936104"/>
          </a:xfrm>
        </p:spPr>
        <p:txBody>
          <a:bodyPr/>
          <a:lstStyle/>
          <a:p>
            <a:r>
              <a:rPr lang="sk-SK" dirty="0" smtClean="0"/>
              <a:t>Fotoreaktivácia: </a:t>
            </a:r>
          </a:p>
          <a:p>
            <a:pPr marL="0" indent="0">
              <a:buNone/>
            </a:pPr>
            <a:r>
              <a:rPr lang="sk-SK" dirty="0"/>
              <a:t>	p</a:t>
            </a:r>
            <a:r>
              <a:rPr lang="sk-SK" dirty="0" smtClean="0"/>
              <a:t>yrimidínové diméry zvráti fotolyáza (energia zo svetla)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4864"/>
            <a:ext cx="3810000" cy="1962150"/>
          </a:xfrm>
          <a:prstGeom prst="rect">
            <a:avLst/>
          </a:prstGeom>
        </p:spPr>
      </p:pic>
      <p:pic>
        <p:nvPicPr>
          <p:cNvPr id="6" name="mgmt--ki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92280" y="5301208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7544" y="4365104"/>
            <a:ext cx="8229600" cy="2462606"/>
            <a:chOff x="467544" y="4365104"/>
            <a:chExt cx="8229600" cy="24626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4827460"/>
              <a:ext cx="2667000" cy="2000250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67544" y="4365104"/>
              <a:ext cx="8229600" cy="22322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k-SK" dirty="0" smtClean="0"/>
                <a:t>Metyláciu guanínu zvráti metyl-guanín metyl transferáza (MGMT)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6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35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1031</Words>
  <Application>Microsoft Office PowerPoint</Application>
  <PresentationFormat>On-screen Show (4:3)</PresentationFormat>
  <Paragraphs>201</Paragraphs>
  <Slides>21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Oprava poškodenia DNA</vt:lpstr>
      <vt:lpstr>PowerPoint Presentation</vt:lpstr>
      <vt:lpstr>Poškodenie DNA</vt:lpstr>
      <vt:lpstr>Typy DNA poškodení</vt:lpstr>
      <vt:lpstr>Reakcia bunky na poškodenie DNA</vt:lpstr>
      <vt:lpstr>ENZÝMY OPRAVUJÚCE DNA</vt:lpstr>
      <vt:lpstr>Spôsob opravy DNA</vt:lpstr>
      <vt:lpstr>DNA OPRAVNÉ DRÁHY</vt:lpstr>
      <vt:lpstr>Priame zvrátenie (direct reversal)</vt:lpstr>
      <vt:lpstr>Oprava jednoreťazcových poškodení</vt:lpstr>
      <vt:lpstr>Bázová excízna oprava  Base excision repair (BER)</vt:lpstr>
      <vt:lpstr>Nukleotidová excízna oprava Nucleotide excision repair (NER)</vt:lpstr>
      <vt:lpstr>Oprava chybného zaradenia báz Mismatch repair (MMR)</vt:lpstr>
      <vt:lpstr>Oprava dvojreťazcových zlomov</vt:lpstr>
      <vt:lpstr>Nehomologické spájanie koncov  Non-homologous end joining (NHEJ)</vt:lpstr>
      <vt:lpstr>Homologická rekombinácia (Homologous recombination - HR)</vt:lpstr>
      <vt:lpstr>Prelínanie opravných dráh - SSA</vt:lpstr>
      <vt:lpstr>Translézna DNA syntéza Translesion synthesis (TLS)</vt:lpstr>
      <vt:lpstr>Metódy štúdia DNA opravných mechanizmov</vt:lpstr>
      <vt:lpstr>Metódy štúdia DNA opravných mechanizmov</vt:lpstr>
      <vt:lpstr>Metódy štúdia DNA opravných mechanizmov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Oprava poskodenia DNA</dc:title>
  <dc:creator>Lenka</dc:creator>
  <cp:lastModifiedBy>Lenka</cp:lastModifiedBy>
  <cp:revision>125</cp:revision>
  <dcterms:created xsi:type="dcterms:W3CDTF">2013-11-25T20:03:23Z</dcterms:created>
  <dcterms:modified xsi:type="dcterms:W3CDTF">2013-11-28T09:22:14Z</dcterms:modified>
</cp:coreProperties>
</file>