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7" r:id="rId2"/>
    <p:sldId id="267" r:id="rId3"/>
    <p:sldId id="353" r:id="rId4"/>
    <p:sldId id="354" r:id="rId5"/>
    <p:sldId id="366" r:id="rId6"/>
    <p:sldId id="367" r:id="rId7"/>
    <p:sldId id="371" r:id="rId8"/>
    <p:sldId id="372" r:id="rId9"/>
    <p:sldId id="431" r:id="rId10"/>
    <p:sldId id="435" r:id="rId11"/>
    <p:sldId id="396" r:id="rId12"/>
    <p:sldId id="433" r:id="rId13"/>
    <p:sldId id="429" r:id="rId14"/>
    <p:sldId id="374" r:id="rId15"/>
    <p:sldId id="375" r:id="rId16"/>
    <p:sldId id="382" r:id="rId17"/>
    <p:sldId id="384" r:id="rId18"/>
    <p:sldId id="381" r:id="rId19"/>
    <p:sldId id="387" r:id="rId20"/>
    <p:sldId id="385" r:id="rId21"/>
    <p:sldId id="389" r:id="rId22"/>
    <p:sldId id="388" r:id="rId23"/>
    <p:sldId id="436" r:id="rId24"/>
    <p:sldId id="432" r:id="rId25"/>
    <p:sldId id="439" r:id="rId26"/>
    <p:sldId id="437" r:id="rId27"/>
    <p:sldId id="440" r:id="rId28"/>
    <p:sldId id="443" r:id="rId29"/>
    <p:sldId id="441" r:id="rId30"/>
    <p:sldId id="444" r:id="rId31"/>
    <p:sldId id="442" r:id="rId32"/>
    <p:sldId id="398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00"/>
    <a:srgbClr val="EAEAEA"/>
    <a:srgbClr val="000000"/>
    <a:srgbClr val="006600"/>
    <a:srgbClr val="FFCC00"/>
    <a:srgbClr val="CC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425" autoAdjust="0"/>
  </p:normalViewPr>
  <p:slideViewPr>
    <p:cSldViewPr showGuides="1">
      <p:cViewPr varScale="1">
        <p:scale>
          <a:sx n="94" d="100"/>
          <a:sy n="94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E1AF2B-07A1-4B6B-AFEB-9FD79C37F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3C742-DF7F-4B5C-9166-E876CF5904CA}" type="slidenum">
              <a:rPr lang="cs-CZ" smtClean="0">
                <a:latin typeface="Arial" pitchFamily="34" charset="0"/>
              </a:rPr>
              <a:pPr>
                <a:defRPr/>
              </a:pPr>
              <a:t>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6D82-F579-4E17-A36F-B2D1BA6E8926}" type="slidenum">
              <a:rPr lang="cs-CZ" smtClean="0">
                <a:latin typeface="Arial" pitchFamily="34" charset="0"/>
              </a:rPr>
              <a:pPr>
                <a:defRPr/>
              </a:pPr>
              <a:t>10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6D82-F579-4E17-A36F-B2D1BA6E8926}" type="slidenum">
              <a:rPr lang="cs-CZ" smtClean="0">
                <a:latin typeface="Arial" pitchFamily="34" charset="0"/>
              </a:rPr>
              <a:pPr>
                <a:defRPr/>
              </a:pPr>
              <a:t>11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13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FF05E-9319-43FC-AC87-F3AD4BE16A34}" type="slidenum">
              <a:rPr lang="cs-CZ" smtClean="0">
                <a:latin typeface="Arial" pitchFamily="34" charset="0"/>
              </a:rPr>
              <a:pPr>
                <a:defRPr/>
              </a:pPr>
              <a:t>14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5641D-4326-4837-A928-938A5F7AF02E}" type="slidenum">
              <a:rPr lang="cs-CZ" smtClean="0">
                <a:latin typeface="Arial" pitchFamily="34" charset="0"/>
              </a:rPr>
              <a:pPr>
                <a:defRPr/>
              </a:pPr>
              <a:t>15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206D-34FC-4919-9880-8A67FF4D07DA}" type="slidenum">
              <a:rPr lang="cs-CZ" smtClean="0">
                <a:latin typeface="Arial" pitchFamily="34" charset="0"/>
              </a:rPr>
              <a:pPr>
                <a:defRPr/>
              </a:pPr>
              <a:t>16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9AAD7-90F0-4EAC-826B-522145FF1C3C}" type="slidenum">
              <a:rPr lang="cs-CZ" smtClean="0">
                <a:latin typeface="Arial" pitchFamily="34" charset="0"/>
              </a:rPr>
              <a:pPr>
                <a:defRPr/>
              </a:pPr>
              <a:t>17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35C8D-BEA2-421F-8D85-8B7B8F91DF25}" type="slidenum">
              <a:rPr lang="cs-CZ" smtClean="0">
                <a:latin typeface="Arial" pitchFamily="34" charset="0"/>
              </a:rPr>
              <a:pPr>
                <a:defRPr/>
              </a:pPr>
              <a:t>18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A428D-CA15-4108-B274-93F10B19A92B}" type="slidenum">
              <a:rPr lang="cs-CZ" smtClean="0">
                <a:latin typeface="Arial" pitchFamily="34" charset="0"/>
              </a:rPr>
              <a:pPr>
                <a:defRPr/>
              </a:pPr>
              <a:t>19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A6BAB-4C0E-4CA1-8B48-B60362077F75}" type="slidenum">
              <a:rPr lang="cs-CZ" smtClean="0">
                <a:latin typeface="Arial" pitchFamily="34" charset="0"/>
              </a:rPr>
              <a:pPr>
                <a:defRPr/>
              </a:pPr>
              <a:t>20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63300-D779-4470-9A70-B9E9D4C8202D}" type="slidenum">
              <a:rPr lang="cs-CZ" smtClean="0">
                <a:latin typeface="Arial" pitchFamily="34" charset="0"/>
              </a:rPr>
              <a:pPr>
                <a:defRPr/>
              </a:pPr>
              <a:t>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CD52D-FF2D-469A-95FB-DE5D6726A8B6}" type="slidenum">
              <a:rPr lang="cs-CZ" smtClean="0">
                <a:latin typeface="Arial" pitchFamily="34" charset="0"/>
              </a:rPr>
              <a:pPr>
                <a:defRPr/>
              </a:pPr>
              <a:t>21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DA606-229A-4912-B9E3-D39528B06D0B}" type="slidenum">
              <a:rPr lang="cs-CZ" smtClean="0">
                <a:latin typeface="Arial" pitchFamily="34" charset="0"/>
              </a:rPr>
              <a:pPr>
                <a:defRPr/>
              </a:pPr>
              <a:t>22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074D4-AE39-4AE9-AFCD-9626470A7057}" type="slidenum">
              <a:rPr lang="cs-CZ" smtClean="0">
                <a:latin typeface="Arial" pitchFamily="34" charset="0"/>
              </a:rPr>
              <a:pPr>
                <a:defRPr/>
              </a:pPr>
              <a:t>23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30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6D1D2-B8FA-43B2-B36E-E996BBE53A3E}" type="slidenum">
              <a:rPr lang="cs-CZ" smtClean="0">
                <a:latin typeface="Arial" pitchFamily="34" charset="0"/>
              </a:rPr>
              <a:pPr>
                <a:defRPr/>
              </a:pPr>
              <a:t>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31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2CC49-421B-475A-ADA8-CAB281D8F00C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D0046-A5FF-434E-AF8A-47DB93725432}" type="slidenum">
              <a:rPr lang="cs-CZ" smtClean="0">
                <a:latin typeface="Arial" pitchFamily="34" charset="0"/>
              </a:rPr>
              <a:pPr>
                <a:defRPr/>
              </a:pPr>
              <a:t>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6995E-32B1-4073-9F0B-DD86521D9FB7}" type="slidenum">
              <a:rPr lang="cs-CZ" smtClean="0">
                <a:latin typeface="Arial" pitchFamily="34" charset="0"/>
              </a:rPr>
              <a:pPr>
                <a:defRPr/>
              </a:pPr>
              <a:t>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B2D2E-FA82-4D67-ACF4-FDC27337FEA5}" type="slidenum">
              <a:rPr lang="cs-CZ" smtClean="0">
                <a:latin typeface="Arial" pitchFamily="34" charset="0"/>
              </a:rPr>
              <a:pPr>
                <a:defRPr/>
              </a:pPr>
              <a:t>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2E245-AB15-451D-931E-F1FD941C2E1B}" type="slidenum">
              <a:rPr lang="cs-CZ" smtClean="0">
                <a:latin typeface="Arial" pitchFamily="34" charset="0"/>
              </a:rPr>
              <a:pPr>
                <a:defRPr/>
              </a:pPr>
              <a:t>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A8C6-6951-42EF-8A4B-78D139CF54FE}" type="slidenum">
              <a:rPr lang="cs-CZ" smtClean="0">
                <a:latin typeface="Arial" pitchFamily="34" charset="0"/>
              </a:rPr>
              <a:pPr>
                <a:defRPr/>
              </a:pPr>
              <a:t>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074D4-AE39-4AE9-AFCD-9626470A7057}" type="slidenum">
              <a:rPr lang="cs-CZ" smtClean="0">
                <a:latin typeface="Arial" pitchFamily="34" charset="0"/>
              </a:rPr>
              <a:pPr>
                <a:defRPr/>
              </a:pPr>
              <a:t>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77A7B-F04B-4C69-8AD1-782CA95264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0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ABCF-7B01-4D1C-BA91-E3435AE3E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83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6478-9CC0-4689-A8BC-F97AA2FAC5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59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7D84-F164-47C1-A4AD-B23E094D4B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0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5988-D80F-488E-92F8-5BC1059FC2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29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7FEE-6B82-4433-AE0F-C6CCA3E376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49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766E-B85F-4F51-9FF5-AC9812CA1E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98C9-9E74-4936-A3BC-81DE9CF3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ED2C-7E52-486A-97A6-02FFBC92F4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7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AB35-56E3-4A2F-97E8-EFDEA57BB8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2521-194E-454D-AE7D-9FB07A5B88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9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latin typeface="Arial" charset="0"/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  <a:cs typeface="+mn-cs"/>
                  </a:endParaRPr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1B2AEA-E6F7-4D13-996A-4DCB0AE0AA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taxonom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tol.embl.de/index.s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db.inf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op.mrc-lmb.cam.ac.uk/sco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interpr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P04637.x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last.ncbi.nlm.nih.gov/Blast.cg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iprot.org/blast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381000" y="2011363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3200" i="1" dirty="0" smtClean="0">
                <a:solidFill>
                  <a:schemeClr val="hlink"/>
                </a:solidFill>
                <a:latin typeface="Arial_CE"/>
              </a:rPr>
              <a:t>10. </a:t>
            </a:r>
            <a:r>
              <a:rPr lang="cs-CZ" altLang="cs-CZ" sz="3200" i="1" dirty="0">
                <a:solidFill>
                  <a:schemeClr val="hlink"/>
                </a:solidFill>
                <a:latin typeface="Arial_CE"/>
              </a:rPr>
              <a:t>Bioinformatika a proteiny </a:t>
            </a:r>
            <a:r>
              <a:rPr lang="cs-CZ" altLang="cs-CZ" sz="3200" i="1" dirty="0" smtClean="0">
                <a:solidFill>
                  <a:schemeClr val="hlink"/>
                </a:solidFill>
                <a:latin typeface="Arial_CE"/>
              </a:rPr>
              <a:t>I</a:t>
            </a:r>
            <a:endParaRPr lang="cs-CZ" altLang="cs-CZ" sz="3200" i="1" dirty="0">
              <a:solidFill>
                <a:schemeClr val="hlink"/>
              </a:solidFill>
              <a:latin typeface="Arial_CE"/>
            </a:endParaRP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260350" y="3733800"/>
            <a:ext cx="862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David Potěšil</a:t>
            </a: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6172200" y="649128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cs-CZ" altLang="cs-CZ" b="0" i="1" dirty="0"/>
              <a:t>Proteomika, Podzim </a:t>
            </a:r>
            <a:r>
              <a:rPr lang="cs-CZ" altLang="cs-CZ" b="0" i="1" dirty="0" smtClean="0"/>
              <a:t>2013</a:t>
            </a:r>
            <a:endParaRPr lang="cs-CZ" altLang="cs-CZ" b="0" dirty="0"/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76200" y="4800600"/>
            <a:ext cx="457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/>
              <a:t>Core Facility – Proteomics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/>
              <a:t>CEITEC-MU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/>
              <a:t>Masaryk University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/>
              <a:t>Kamenice 5, A2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/>
              <a:t>phone: +420 54949 7304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/>
              <a:t>email: </a:t>
            </a:r>
            <a:r>
              <a:rPr lang="cs-CZ" altLang="cs-CZ" sz="1400">
                <a:solidFill>
                  <a:srgbClr val="99FF99"/>
                </a:solidFill>
              </a:rPr>
              <a:t>david.potesil@ceitec.muni.cz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64845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hlink"/>
                </a:solidFill>
              </a:rPr>
              <a:t>Taxonomie</a:t>
            </a:r>
            <a:endParaRPr lang="cs-CZ" sz="2400" dirty="0">
              <a:solidFill>
                <a:schemeClr val="hlink"/>
              </a:solidFill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taxon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skupina žijících či již vymřelých organizmů se společnými znaky, jimiž se odlišují od jiných taxonů</a:t>
            </a:r>
            <a:endParaRPr lang="cs-CZ" dirty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taxonomické dělení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při objevení nového organizmu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manuální třídění dle společných a jedinečných znaků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snaha o shodu s fylogenezí – evolučním vývojem organizmu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základní taxonomické kategorie – viz. obr.</a:t>
            </a: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>
                <a:sym typeface="Symbol" pitchFamily="18" charset="2"/>
                <a:hlinkClick r:id="rId3"/>
              </a:rPr>
              <a:t>http://</a:t>
            </a:r>
            <a:r>
              <a:rPr lang="cs-CZ" dirty="0" smtClean="0">
                <a:sym typeface="Symbol" pitchFamily="18" charset="2"/>
                <a:hlinkClick r:id="rId3"/>
              </a:rPr>
              <a:t>www.ncbi.nlm.nih.gov/taxonomy</a:t>
            </a:r>
            <a:endParaRPr lang="cs-CZ" dirty="0">
              <a:sym typeface="Symbol" pitchFamily="18" charset="2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B85D87B-F525-4C0D-B1AA-D072F453967C}" type="slidenum">
              <a:rPr lang="cs-CZ" altLang="cs-CZ"/>
              <a:pPr algn="r" eaLnBrk="1" hangingPunct="1"/>
              <a:t>10</a:t>
            </a:fld>
            <a:endParaRPr lang="cs-CZ" altLang="cs-CZ" dirty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  <p:pic>
        <p:nvPicPr>
          <p:cNvPr id="1026" name="Picture 2" descr="Soubor:Biological classification L Pengo c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838200"/>
            <a:ext cx="219075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844388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wikipedia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6781800" y="2997200"/>
            <a:ext cx="0" cy="33524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FF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3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5181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hlink"/>
                </a:solidFill>
              </a:rPr>
              <a:t>Fylogeneze (</a:t>
            </a:r>
            <a:r>
              <a:rPr lang="cs-CZ" sz="2400" b="0" dirty="0" smtClean="0">
                <a:solidFill>
                  <a:schemeClr val="hlink"/>
                </a:solidFill>
              </a:rPr>
              <a:t>fylogenetický vývoj</a:t>
            </a:r>
            <a:r>
              <a:rPr lang="cs-CZ" sz="2400" dirty="0" smtClean="0">
                <a:solidFill>
                  <a:schemeClr val="hlink"/>
                </a:solidFill>
              </a:rPr>
              <a:t>)</a:t>
            </a:r>
            <a:endParaRPr lang="cs-CZ" sz="2400" dirty="0">
              <a:solidFill>
                <a:schemeClr val="hlink"/>
              </a:solidFill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evoluční </a:t>
            </a:r>
            <a:r>
              <a:rPr lang="cs-CZ" dirty="0">
                <a:sym typeface="Symbol" pitchFamily="18" charset="2"/>
              </a:rPr>
              <a:t>vztah organizmů</a:t>
            </a: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využití morfologických dat a v poslední době hlavně výsledky molekulární </a:t>
            </a:r>
            <a:r>
              <a:rPr lang="cs-CZ" dirty="0" err="1" smtClean="0">
                <a:sym typeface="Symbol" pitchFamily="18" charset="2"/>
              </a:rPr>
              <a:t>sekvenování</a:t>
            </a:r>
            <a:endParaRPr lang="cs-CZ" dirty="0">
              <a:sym typeface="Symbol" pitchFamily="18" charset="2"/>
            </a:endParaRPr>
          </a:p>
          <a:p>
            <a:pPr marL="812800" lvl="1" indent="-355600">
              <a:lnSpc>
                <a:spcPct val="150000"/>
              </a:lnSpc>
              <a:defRPr/>
            </a:pPr>
            <a:r>
              <a:rPr lang="cs-CZ" dirty="0" smtClean="0">
                <a:sym typeface="Symbol"/>
              </a:rPr>
              <a:t> </a:t>
            </a:r>
            <a:r>
              <a:rPr lang="cs-CZ" dirty="0">
                <a:sym typeface="Symbol"/>
              </a:rPr>
              <a:t>evoluční vývoj organizmů</a:t>
            </a:r>
            <a:endParaRPr lang="cs-CZ" dirty="0">
              <a:sym typeface="Symbol" pitchFamily="18" charset="2"/>
            </a:endParaRPr>
          </a:p>
          <a:p>
            <a:pPr marL="812800" lvl="1" indent="-355600">
              <a:lnSpc>
                <a:spcPct val="150000"/>
              </a:lnSpc>
              <a:tabLst>
                <a:tab pos="1376363" algn="l"/>
              </a:tabLst>
              <a:defRPr/>
            </a:pPr>
            <a:r>
              <a:rPr lang="cs-CZ" dirty="0">
                <a:sym typeface="Symbol" pitchFamily="18" charset="2"/>
              </a:rPr>
              <a:t>	</a:t>
            </a:r>
            <a:r>
              <a:rPr lang="cs-CZ" dirty="0">
                <a:solidFill>
                  <a:srgbClr val="99FF99"/>
                </a:solidFill>
                <a:sym typeface="Symbol"/>
              </a:rPr>
              <a:t></a:t>
            </a:r>
            <a:r>
              <a:rPr lang="cs-CZ" dirty="0">
                <a:solidFill>
                  <a:srgbClr val="99FF99"/>
                </a:solidFill>
                <a:sym typeface="Symbol" pitchFamily="18" charset="2"/>
              </a:rPr>
              <a:t> fylogenetický </a:t>
            </a:r>
            <a:r>
              <a:rPr lang="cs-CZ" dirty="0" smtClean="0">
                <a:solidFill>
                  <a:srgbClr val="99FF99"/>
                </a:solidFill>
                <a:sym typeface="Symbol" pitchFamily="18" charset="2"/>
              </a:rPr>
              <a:t>strom</a:t>
            </a:r>
            <a:endParaRPr lang="cs-CZ" dirty="0">
              <a:solidFill>
                <a:srgbClr val="99FF99"/>
              </a:solidFill>
              <a:sym typeface="Symbol" pitchFamily="18" charset="2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B85D87B-F525-4C0D-B1AA-D072F453967C}" type="slidenum">
              <a:rPr lang="cs-CZ" altLang="cs-CZ"/>
              <a:pPr algn="r" eaLnBrk="1" hangingPunct="1"/>
              <a:t>11</a:t>
            </a:fld>
            <a:endParaRPr lang="cs-CZ" altLang="cs-CZ"/>
          </a:p>
        </p:txBody>
      </p:sp>
      <p:pic>
        <p:nvPicPr>
          <p:cNvPr id="20486" name="Picture 7" descr="File:Haeckel arbol 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685800"/>
            <a:ext cx="3676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ovéPole 6"/>
          <p:cNvSpPr txBox="1">
            <a:spLocks noChangeArrowheads="1"/>
          </p:cNvSpPr>
          <p:nvPr/>
        </p:nvSpPr>
        <p:spPr bwMode="auto">
          <a:xfrm>
            <a:off x="4970463" y="64770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/>
              <a:t>fylogenetický strom - </a:t>
            </a:r>
            <a:r>
              <a:rPr lang="cs-CZ" altLang="cs-CZ" dirty="0" err="1"/>
              <a:t>Haeckel</a:t>
            </a:r>
            <a:r>
              <a:rPr lang="cs-CZ" altLang="cs-CZ" dirty="0"/>
              <a:t> (1866)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B85D87B-F525-4C0D-B1AA-D072F453967C}" type="slidenum">
              <a:rPr lang="cs-CZ" altLang="cs-CZ"/>
              <a:pPr algn="r" eaLnBrk="1" hangingPunct="1"/>
              <a:t>12</a:t>
            </a:fld>
            <a:endParaRPr lang="cs-CZ" altLang="cs-CZ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hlink"/>
                </a:solidFill>
              </a:rPr>
              <a:t>Fylogenetické stromy</a:t>
            </a:r>
          </a:p>
          <a:p>
            <a:pPr marL="3556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>
                <a:sym typeface="Symbol" pitchFamily="18" charset="2"/>
              </a:rPr>
              <a:t>grafické znázornění příbuzenských vztahů mezi různými taxonomickými </a:t>
            </a:r>
            <a:r>
              <a:rPr lang="cs-CZ" dirty="0" smtClean="0">
                <a:sym typeface="Symbol" pitchFamily="18" charset="2"/>
              </a:rPr>
              <a:t>jednotkami / jednotlivými druhy / geny</a:t>
            </a:r>
            <a:endParaRPr lang="cs-CZ" dirty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tvorba fylogenetických stromů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definování „</a:t>
            </a:r>
            <a:r>
              <a:rPr lang="cs-CZ" dirty="0" smtClean="0">
                <a:solidFill>
                  <a:srgbClr val="99FF99"/>
                </a:solidFill>
                <a:sym typeface="Symbol" pitchFamily="18" charset="2"/>
              </a:rPr>
              <a:t>podobnosti</a:t>
            </a:r>
            <a:r>
              <a:rPr lang="cs-CZ" dirty="0" smtClean="0">
                <a:sym typeface="Symbol" pitchFamily="18" charset="2"/>
              </a:rPr>
              <a:t>“ mezi např. taxonomickými jednotkami</a:t>
            </a:r>
          </a:p>
          <a:p>
            <a:pPr marL="1270000" lvl="2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morfologické vlastnosti – vzdálenost dána důležitostí morf. znaků</a:t>
            </a:r>
          </a:p>
          <a:p>
            <a:pPr marL="1270000" lvl="2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sekvenční podobnost na úrovni genomů (</a:t>
            </a:r>
            <a:r>
              <a:rPr lang="cs-CZ" b="0" dirty="0" smtClean="0">
                <a:sym typeface="Symbol" pitchFamily="18" charset="2"/>
              </a:rPr>
              <a:t>i proteinů</a:t>
            </a:r>
            <a:r>
              <a:rPr lang="cs-CZ" dirty="0" smtClean="0">
                <a:sym typeface="Symbol" pitchFamily="18" charset="2"/>
              </a:rPr>
              <a:t>)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různé zobrazení: zakořeněný, nezakořeněný, kruhový</a:t>
            </a: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err="1" smtClean="0">
                <a:sym typeface="Symbol" pitchFamily="18" charset="2"/>
                <a:hlinkClick r:id="rId2"/>
              </a:rPr>
              <a:t>iTOL</a:t>
            </a:r>
            <a:r>
              <a:rPr lang="cs-CZ" dirty="0" smtClean="0">
                <a:sym typeface="Symbol" pitchFamily="18" charset="2"/>
              </a:rPr>
              <a:t> – </a:t>
            </a:r>
            <a:r>
              <a:rPr lang="cs-CZ" dirty="0" err="1" smtClean="0">
                <a:solidFill>
                  <a:srgbClr val="99FF99"/>
                </a:solidFill>
                <a:sym typeface="Symbol" pitchFamily="18" charset="2"/>
              </a:rPr>
              <a:t>i</a:t>
            </a:r>
            <a:r>
              <a:rPr lang="cs-CZ" dirty="0" err="1" smtClean="0">
                <a:sym typeface="Symbol" pitchFamily="18" charset="2"/>
              </a:rPr>
              <a:t>nteractive</a:t>
            </a:r>
            <a:r>
              <a:rPr lang="cs-CZ" dirty="0" smtClean="0">
                <a:sym typeface="Symbol" pitchFamily="18" charset="2"/>
              </a:rPr>
              <a:t> </a:t>
            </a:r>
            <a:r>
              <a:rPr lang="cs-CZ" dirty="0" err="1" smtClean="0">
                <a:solidFill>
                  <a:srgbClr val="99FF99"/>
                </a:solidFill>
                <a:sym typeface="Symbol" pitchFamily="18" charset="2"/>
              </a:rPr>
              <a:t>T</a:t>
            </a:r>
            <a:r>
              <a:rPr lang="cs-CZ" dirty="0" err="1" smtClean="0">
                <a:sym typeface="Symbol" pitchFamily="18" charset="2"/>
              </a:rPr>
              <a:t>ree</a:t>
            </a:r>
            <a:r>
              <a:rPr lang="cs-CZ" dirty="0" smtClean="0">
                <a:sym typeface="Symbol" pitchFamily="18" charset="2"/>
              </a:rPr>
              <a:t> </a:t>
            </a:r>
            <a:r>
              <a:rPr lang="cs-CZ" dirty="0" err="1" smtClean="0">
                <a:solidFill>
                  <a:srgbClr val="99FF99"/>
                </a:solidFill>
                <a:sym typeface="Symbol" pitchFamily="18" charset="2"/>
              </a:rPr>
              <a:t>O</a:t>
            </a:r>
            <a:r>
              <a:rPr lang="cs-CZ" dirty="0" err="1" smtClean="0">
                <a:sym typeface="Symbol" pitchFamily="18" charset="2"/>
              </a:rPr>
              <a:t>f</a:t>
            </a:r>
            <a:r>
              <a:rPr lang="cs-CZ" dirty="0" smtClean="0">
                <a:sym typeface="Symbol" pitchFamily="18" charset="2"/>
              </a:rPr>
              <a:t> </a:t>
            </a:r>
            <a:r>
              <a:rPr lang="cs-CZ" dirty="0" err="1" smtClean="0">
                <a:solidFill>
                  <a:srgbClr val="99FF99"/>
                </a:solidFill>
                <a:sym typeface="Symbol" pitchFamily="18" charset="2"/>
              </a:rPr>
              <a:t>L</a:t>
            </a:r>
            <a:r>
              <a:rPr lang="cs-CZ" dirty="0" err="1" smtClean="0">
                <a:sym typeface="Symbol" pitchFamily="18" charset="2"/>
              </a:rPr>
              <a:t>ife</a:t>
            </a:r>
            <a:endParaRPr lang="cs-CZ" dirty="0" smtClean="0">
              <a:sym typeface="Symbol" pitchFamily="18" charset="2"/>
            </a:endParaRPr>
          </a:p>
          <a:p>
            <a:pPr marL="1270000" lvl="2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automatizované zobrazení fylogenetického stromu – </a:t>
            </a:r>
            <a:r>
              <a:rPr lang="cs-CZ" dirty="0" err="1" smtClean="0">
                <a:sym typeface="Symbol" pitchFamily="18" charset="2"/>
              </a:rPr>
              <a:t>sekv</a:t>
            </a:r>
            <a:r>
              <a:rPr lang="cs-CZ" dirty="0" smtClean="0">
                <a:sym typeface="Symbol" pitchFamily="18" charset="2"/>
              </a:rPr>
              <a:t>. data</a:t>
            </a:r>
          </a:p>
          <a:p>
            <a:pPr marL="1260475" lvl="2">
              <a:lnSpc>
                <a:spcPct val="150000"/>
              </a:lnSpc>
              <a:defRPr/>
            </a:pPr>
            <a:r>
              <a:rPr lang="cs-CZ" dirty="0" smtClean="0">
                <a:sym typeface="Symbol" pitchFamily="18" charset="2"/>
              </a:rPr>
              <a:t>(</a:t>
            </a:r>
            <a:r>
              <a:rPr lang="cs-CZ" b="0" dirty="0" smtClean="0">
                <a:sym typeface="Symbol" pitchFamily="18" charset="2"/>
              </a:rPr>
              <a:t>lze nahrát i vlastní seznamy taxonomií aj.</a:t>
            </a:r>
            <a:r>
              <a:rPr lang="cs-CZ" dirty="0" smtClean="0">
                <a:sym typeface="Symbol" pitchFamily="18" charset="2"/>
              </a:rPr>
              <a:t>)</a:t>
            </a:r>
            <a:endParaRPr lang="cs-CZ" dirty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65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13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Fylogenetická podobnost – organizmy s nezveřejněným genomem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použití dostupných informací pro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evolučně </a:t>
            </a:r>
            <a:r>
              <a:rPr lang="cs-CZ" altLang="cs-CZ" dirty="0">
                <a:sym typeface="Symbol" pitchFamily="18" charset="2"/>
              </a:rPr>
              <a:t>co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nejbližší organizmy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při studiu pomocí hmotnostní spektrometrie (MS)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běžně </a:t>
            </a:r>
            <a:r>
              <a:rPr lang="cs-CZ" altLang="cs-CZ" dirty="0">
                <a:sym typeface="Symbol" pitchFamily="18" charset="2"/>
              </a:rPr>
              <a:t>vychází ze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známých proteinových sekvencí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cs-CZ" altLang="cs-CZ" b="0" dirty="0" smtClean="0">
                <a:sym typeface="Symbol" pitchFamily="18" charset="2"/>
              </a:rPr>
              <a:t>znám genom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co když organizmus nemá zveřejněný genom?</a:t>
            </a:r>
            <a:endParaRPr lang="cs-CZ" altLang="cs-CZ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použití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EST databáze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b="0" i="1" dirty="0" smtClean="0">
                <a:sym typeface="Symbol" pitchFamily="18" charset="2"/>
              </a:rPr>
              <a:t>expression </a:t>
            </a:r>
            <a:r>
              <a:rPr lang="en-US" altLang="cs-CZ" b="0" i="1" dirty="0">
                <a:sym typeface="Symbol" pitchFamily="18" charset="2"/>
              </a:rPr>
              <a:t>sequence </a:t>
            </a:r>
            <a:r>
              <a:rPr lang="en-US" altLang="cs-CZ" b="0" i="1" dirty="0" smtClean="0">
                <a:sym typeface="Symbol" pitchFamily="18" charset="2"/>
              </a:rPr>
              <a:t>tags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většinou</a:t>
            </a:r>
            <a:r>
              <a:rPr lang="cs-CZ" altLang="cs-CZ" b="0" dirty="0">
                <a:sym typeface="Symbol" pitchFamily="18" charset="2"/>
              </a:rPr>
              <a:t> </a:t>
            </a:r>
            <a:r>
              <a:rPr lang="cs-CZ" altLang="cs-CZ" b="0" dirty="0">
                <a:solidFill>
                  <a:srgbClr val="99FF99"/>
                </a:solidFill>
                <a:sym typeface="Symbol" pitchFamily="18" charset="2"/>
              </a:rPr>
              <a:t>nekompletní úseky </a:t>
            </a:r>
            <a:r>
              <a:rPr lang="cs-CZ" altLang="cs-CZ" dirty="0" err="1">
                <a:sym typeface="Symbol" pitchFamily="18" charset="2"/>
              </a:rPr>
              <a:t>cDNA</a:t>
            </a:r>
            <a:r>
              <a:rPr lang="cs-CZ" altLang="cs-CZ" dirty="0">
                <a:sym typeface="Symbol" pitchFamily="18" charset="2"/>
              </a:rPr>
              <a:t>/</a:t>
            </a:r>
            <a:r>
              <a:rPr lang="cs-CZ" altLang="cs-CZ" dirty="0" err="1">
                <a:sym typeface="Symbol" pitchFamily="18" charset="2"/>
              </a:rPr>
              <a:t>mRNA</a:t>
            </a:r>
            <a:r>
              <a:rPr lang="cs-CZ" altLang="cs-CZ" b="0" dirty="0">
                <a:sym typeface="Symbol" pitchFamily="18" charset="2"/>
              </a:rPr>
              <a:t> (exprimovaných genů)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sekvenční data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relativně nízké kvality </a:t>
            </a:r>
            <a:r>
              <a:rPr lang="cs-CZ" altLang="cs-CZ" b="0" dirty="0" smtClean="0">
                <a:sym typeface="Symbol" pitchFamily="18" charset="2"/>
              </a:rPr>
              <a:t>(</a:t>
            </a:r>
            <a:r>
              <a:rPr lang="en-US" altLang="cs-CZ" b="0" i="1" dirty="0" smtClean="0">
                <a:sym typeface="Symbol" pitchFamily="18" charset="2"/>
              </a:rPr>
              <a:t>single pass</a:t>
            </a:r>
            <a:r>
              <a:rPr lang="cs-CZ" altLang="cs-CZ" b="0" dirty="0" smtClean="0">
                <a:sym typeface="Symbol" pitchFamily="18" charset="2"/>
              </a:rPr>
              <a:t> </a:t>
            </a:r>
            <a:r>
              <a:rPr lang="cs-CZ" altLang="cs-CZ" b="0" dirty="0" err="1">
                <a:sym typeface="Symbol" pitchFamily="18" charset="2"/>
              </a:rPr>
              <a:t>sekvenace</a:t>
            </a:r>
            <a:r>
              <a:rPr lang="cs-CZ" altLang="cs-CZ" b="0" dirty="0">
                <a:sym typeface="Symbol" pitchFamily="18" charset="2"/>
              </a:rPr>
              <a:t>)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lze přepsat do aminokyselinové sekvence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i="1" dirty="0">
                <a:solidFill>
                  <a:srgbClr val="99FF99"/>
                </a:solidFill>
                <a:sym typeface="Symbol" pitchFamily="18" charset="2"/>
              </a:rPr>
              <a:t>de novo </a:t>
            </a:r>
            <a:r>
              <a:rPr lang="cs-CZ" altLang="cs-CZ" dirty="0" err="1">
                <a:solidFill>
                  <a:srgbClr val="99FF99"/>
                </a:solidFill>
                <a:sym typeface="Symbol" pitchFamily="18" charset="2"/>
              </a:rPr>
              <a:t>sekvenace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/identifikace peptidů </a:t>
            </a:r>
            <a:r>
              <a:rPr lang="cs-CZ" altLang="cs-CZ" dirty="0">
                <a:sym typeface="Symbol" pitchFamily="18" charset="2"/>
              </a:rPr>
              <a:t>(</a:t>
            </a:r>
            <a:r>
              <a:rPr lang="cs-CZ" altLang="cs-CZ" b="0" dirty="0">
                <a:sym typeface="Symbol" pitchFamily="18" charset="2"/>
              </a:rPr>
              <a:t>z MS/MS spektra se přímo určí možný peptid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BLAST </a:t>
            </a:r>
            <a:r>
              <a:rPr lang="cs-CZ" altLang="cs-CZ" i="1" dirty="0" smtClean="0">
                <a:solidFill>
                  <a:srgbClr val="99FF99"/>
                </a:solidFill>
                <a:sym typeface="Symbol" pitchFamily="18" charset="2"/>
              </a:rPr>
              <a:t>de </a:t>
            </a:r>
            <a:r>
              <a:rPr lang="cs-CZ" altLang="cs-CZ" i="1" dirty="0">
                <a:solidFill>
                  <a:srgbClr val="99FF99"/>
                </a:solidFill>
                <a:sym typeface="Symbol" pitchFamily="18" charset="2"/>
              </a:rPr>
              <a:t>novo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peptidů </a:t>
            </a:r>
            <a:r>
              <a:rPr lang="cs-CZ" altLang="cs-CZ" b="0" dirty="0">
                <a:sym typeface="Symbol" pitchFamily="18" charset="2"/>
              </a:rPr>
              <a:t>proti zvolené databázi </a:t>
            </a:r>
            <a:r>
              <a:rPr lang="cs-CZ" altLang="cs-CZ" b="0" dirty="0" smtClean="0">
                <a:sym typeface="Symbol" pitchFamily="18" charset="2"/>
              </a:rPr>
              <a:t>(taxonomie)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příklad</a:t>
            </a:r>
            <a:r>
              <a:rPr lang="cs-CZ" altLang="cs-CZ" b="0" dirty="0" smtClean="0">
                <a:sym typeface="Symbol" pitchFamily="18" charset="2"/>
              </a:rPr>
              <a:t> – </a:t>
            </a:r>
            <a:r>
              <a:rPr lang="cs-CZ" altLang="cs-CZ" b="0" i="1" dirty="0" err="1" smtClean="0">
                <a:sym typeface="Symbol" pitchFamily="18" charset="2"/>
              </a:rPr>
              <a:t>Trichinella</a:t>
            </a:r>
            <a:r>
              <a:rPr lang="cs-CZ" altLang="cs-CZ" b="0" i="1" dirty="0" smtClean="0">
                <a:sym typeface="Symbol" pitchFamily="18" charset="2"/>
              </a:rPr>
              <a:t> </a:t>
            </a:r>
            <a:r>
              <a:rPr lang="cs-CZ" altLang="cs-CZ" b="0" i="1" dirty="0" err="1" smtClean="0">
                <a:sym typeface="Symbol" pitchFamily="18" charset="2"/>
              </a:rPr>
              <a:t>spiralis</a:t>
            </a:r>
            <a:r>
              <a:rPr lang="cs-CZ" altLang="cs-CZ" b="0" i="1" dirty="0" smtClean="0">
                <a:sym typeface="Symbol" pitchFamily="18" charset="2"/>
              </a:rPr>
              <a:t> </a:t>
            </a:r>
            <a:r>
              <a:rPr lang="cs-CZ" altLang="cs-CZ" b="0" dirty="0" smtClean="0">
                <a:sym typeface="Symbol" pitchFamily="18" charset="2"/>
              </a:rPr>
              <a:t>versus </a:t>
            </a:r>
            <a:r>
              <a:rPr lang="cs-CZ" altLang="cs-CZ" b="0" i="1" dirty="0" err="1" smtClean="0">
                <a:sym typeface="Symbol" pitchFamily="18" charset="2"/>
              </a:rPr>
              <a:t>Trichinella</a:t>
            </a:r>
            <a:r>
              <a:rPr lang="cs-CZ" altLang="cs-CZ" b="0" i="1" dirty="0" smtClean="0">
                <a:sym typeface="Symbol" pitchFamily="18" charset="2"/>
              </a:rPr>
              <a:t> </a:t>
            </a:r>
            <a:r>
              <a:rPr lang="cs-CZ" altLang="cs-CZ" b="0" i="1" dirty="0" err="1" smtClean="0">
                <a:sym typeface="Symbol" pitchFamily="18" charset="2"/>
              </a:rPr>
              <a:t>pseudospiralis</a:t>
            </a:r>
            <a:r>
              <a:rPr lang="cs-CZ" altLang="cs-CZ" b="0" dirty="0" smtClean="0">
                <a:sym typeface="Symbol" pitchFamily="18" charset="2"/>
              </a:rPr>
              <a:t>...</a:t>
            </a:r>
            <a:endParaRPr lang="cs-CZ" altLang="cs-CZ" b="0" i="1" dirty="0"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hlink"/>
                </a:solidFill>
              </a:rPr>
              <a:t>3</a:t>
            </a:r>
            <a:r>
              <a:rPr lang="cs-CZ" altLang="cs-CZ" sz="3200" dirty="0" smtClean="0">
                <a:solidFill>
                  <a:schemeClr val="hlink"/>
                </a:solidFill>
              </a:rPr>
              <a:t>. </a:t>
            </a:r>
            <a:r>
              <a:rPr lang="cs-CZ" altLang="cs-CZ" sz="3200" dirty="0">
                <a:solidFill>
                  <a:schemeClr val="hlink"/>
                </a:solidFill>
              </a:rPr>
              <a:t>Evoluce proteinů, proteinové domény</a:t>
            </a: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973E031-EF5D-4CC6-BC47-778150C1742F}" type="slidenum">
              <a:rPr lang="cs-CZ" altLang="cs-CZ"/>
              <a:pPr algn="r" eaLnBrk="1" hangingPunct="1"/>
              <a:t>14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0D40AED-F071-45FE-B056-3A79A5B84446}" type="slidenum">
              <a:rPr lang="cs-CZ" altLang="cs-CZ"/>
              <a:pPr algn="r" eaLnBrk="1" hangingPunct="1"/>
              <a:t>15</a:t>
            </a:fld>
            <a:endParaRPr lang="cs-CZ" altLang="cs-CZ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Jedna z prvních </a:t>
            </a:r>
            <a:r>
              <a:rPr lang="cs-CZ" altLang="cs-CZ" sz="2400" dirty="0">
                <a:solidFill>
                  <a:srgbClr val="99FF99"/>
                </a:solidFill>
              </a:rPr>
              <a:t>aplikací bioinformatiky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	</a:t>
            </a:r>
            <a:r>
              <a:rPr lang="cs-CZ" altLang="cs-CZ" sz="2400" dirty="0" smtClean="0">
                <a:solidFill>
                  <a:schemeClr val="hlink"/>
                </a:solidFill>
              </a:rPr>
              <a:t>– </a:t>
            </a:r>
            <a:r>
              <a:rPr lang="cs-CZ" altLang="cs-CZ" sz="2400" dirty="0">
                <a:solidFill>
                  <a:schemeClr val="hlink"/>
                </a:solidFill>
              </a:rPr>
              <a:t>srovnání primárních sekvencí </a:t>
            </a:r>
            <a:r>
              <a:rPr lang="cs-CZ" altLang="cs-CZ" sz="2400" dirty="0" smtClean="0">
                <a:solidFill>
                  <a:schemeClr val="hlink"/>
                </a:solidFill>
              </a:rPr>
              <a:t>(sekvenční homologie</a:t>
            </a:r>
            <a:r>
              <a:rPr lang="cs-CZ" altLang="cs-CZ" sz="2400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BLAST – </a:t>
            </a:r>
            <a:r>
              <a:rPr lang="en-US" altLang="cs-CZ" dirty="0">
                <a:solidFill>
                  <a:srgbClr val="99FF99"/>
                </a:solidFill>
                <a:sym typeface="Symbol" pitchFamily="18" charset="2"/>
              </a:rPr>
              <a:t>B</a:t>
            </a:r>
            <a:r>
              <a:rPr lang="en-US" altLang="cs-CZ" dirty="0">
                <a:sym typeface="Symbol" pitchFamily="18" charset="2"/>
              </a:rPr>
              <a:t>asic </a:t>
            </a:r>
            <a:r>
              <a:rPr lang="en-US" altLang="cs-CZ" dirty="0">
                <a:solidFill>
                  <a:srgbClr val="99FF99"/>
                </a:solidFill>
                <a:sym typeface="Symbol" pitchFamily="18" charset="2"/>
              </a:rPr>
              <a:t>L</a:t>
            </a:r>
            <a:r>
              <a:rPr lang="en-US" altLang="cs-CZ" dirty="0">
                <a:sym typeface="Symbol" pitchFamily="18" charset="2"/>
              </a:rPr>
              <a:t>ocal </a:t>
            </a:r>
            <a:r>
              <a:rPr lang="en-US" altLang="cs-CZ" dirty="0">
                <a:solidFill>
                  <a:srgbClr val="99FF99"/>
                </a:solidFill>
                <a:sym typeface="Symbol" pitchFamily="18" charset="2"/>
              </a:rPr>
              <a:t>A</a:t>
            </a:r>
            <a:r>
              <a:rPr lang="en-US" altLang="cs-CZ" dirty="0">
                <a:sym typeface="Symbol" pitchFamily="18" charset="2"/>
              </a:rPr>
              <a:t>lignment </a:t>
            </a:r>
            <a:r>
              <a:rPr lang="en-US" altLang="cs-CZ" dirty="0" smtClean="0">
                <a:solidFill>
                  <a:srgbClr val="99FF99"/>
                </a:solidFill>
                <a:sym typeface="Symbol" pitchFamily="18" charset="2"/>
              </a:rPr>
              <a:t>S</a:t>
            </a:r>
            <a:r>
              <a:rPr lang="en-US" altLang="cs-CZ" dirty="0" smtClean="0">
                <a:sym typeface="Symbol" pitchFamily="18" charset="2"/>
              </a:rPr>
              <a:t>ear</a:t>
            </a:r>
            <a:r>
              <a:rPr lang="cs-CZ" altLang="cs-CZ" dirty="0" smtClean="0">
                <a:sym typeface="Symbol" pitchFamily="18" charset="2"/>
              </a:rPr>
              <a:t>c</a:t>
            </a:r>
            <a:r>
              <a:rPr lang="en-US" altLang="cs-CZ" dirty="0" smtClean="0">
                <a:sym typeface="Symbol" pitchFamily="18" charset="2"/>
              </a:rPr>
              <a:t>h </a:t>
            </a:r>
            <a:r>
              <a:rPr lang="en-US" altLang="cs-CZ" dirty="0" smtClean="0">
                <a:solidFill>
                  <a:srgbClr val="99FF99"/>
                </a:solidFill>
                <a:sym typeface="Symbol" pitchFamily="18" charset="2"/>
              </a:rPr>
              <a:t>T</a:t>
            </a:r>
            <a:r>
              <a:rPr lang="en-US" altLang="cs-CZ" dirty="0" smtClean="0">
                <a:sym typeface="Symbol" pitchFamily="18" charset="2"/>
              </a:rPr>
              <a:t>ool</a:t>
            </a:r>
            <a:r>
              <a:rPr lang="cs-CZ" altLang="cs-CZ" dirty="0" smtClean="0">
                <a:sym typeface="Symbol" pitchFamily="18" charset="2"/>
              </a:rPr>
              <a:t> (</a:t>
            </a:r>
            <a:r>
              <a:rPr lang="cs-CZ" altLang="cs-CZ" b="0" dirty="0" smtClean="0">
                <a:sym typeface="Symbol" pitchFamily="18" charset="2"/>
              </a:rPr>
              <a:t>dále podrobněji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proč srovnávat primární sekvence?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podobnost v primární sekvenci proteinů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b="0" dirty="0">
                <a:sym typeface="Symbol" pitchFamily="18" charset="2"/>
              </a:rPr>
              <a:t>	 podobnost ve struktuře proteinů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		 podobnost ve funkci proteinů...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738438" y="5405438"/>
            <a:ext cx="3446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>
                <a:solidFill>
                  <a:srgbClr val="99FF99"/>
                </a:solidFill>
              </a:rPr>
              <a:t>Není tak jednoduché...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3A6A90-D387-45B2-BB22-60BFA59665BB}" type="slidenum">
              <a:rPr lang="cs-CZ" altLang="cs-CZ"/>
              <a:pPr algn="r" eaLnBrk="1" hangingPunct="1"/>
              <a:t>16</a:t>
            </a:fld>
            <a:endParaRPr lang="cs-CZ" altLang="cs-CZ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272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Proteinová evoluce a proteinové domény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proteinová doména =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nezávislá</a:t>
            </a:r>
            <a:r>
              <a:rPr lang="cs-CZ" altLang="cs-CZ" dirty="0">
                <a:sym typeface="Symbol" pitchFamily="18" charset="2"/>
              </a:rPr>
              <a:t> strukturní, funkční a evoluční jednotka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2/3 proteinů jednobuněčných a 80% proteinů mnohobuněčných organizmů je složených z více domén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vznik „nových“ proteinů (proteinová, molekulární evoluce)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kombinace, duplikace, divergence stávajících domén (na úrovni genů)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kombinace/duplikace/změna </a:t>
            </a:r>
            <a:r>
              <a:rPr lang="cs-CZ" altLang="cs-CZ" u="sng" dirty="0">
                <a:sym typeface="Symbol" pitchFamily="18" charset="2"/>
              </a:rPr>
              <a:t>domén</a:t>
            </a:r>
            <a:r>
              <a:rPr lang="cs-CZ" altLang="cs-CZ" dirty="0">
                <a:sym typeface="Symbol" pitchFamily="18" charset="2"/>
              </a:rPr>
              <a:t> 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často odlišná funkce </a:t>
            </a:r>
            <a:r>
              <a:rPr lang="cs-CZ" altLang="cs-CZ" u="sng" dirty="0">
                <a:solidFill>
                  <a:srgbClr val="99FF99"/>
                </a:solidFill>
                <a:sym typeface="Symbol" pitchFamily="18" charset="2"/>
              </a:rPr>
              <a:t>proteinu</a:t>
            </a:r>
            <a:endParaRPr lang="cs-CZ" altLang="cs-CZ" b="0" u="sng" dirty="0">
              <a:solidFill>
                <a:srgbClr val="99FF99"/>
              </a:solidFill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změna struktury, spolupráce se sousedními doménami...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sz="1600" b="0" dirty="0" err="1">
                <a:sym typeface="Symbol" pitchFamily="18" charset="2"/>
              </a:rPr>
              <a:t>jednodoménové</a:t>
            </a:r>
            <a:r>
              <a:rPr lang="cs-CZ" altLang="cs-CZ" sz="1600" b="0" dirty="0">
                <a:sym typeface="Symbol" pitchFamily="18" charset="2"/>
              </a:rPr>
              <a:t> proteiny, stejná doména: </a:t>
            </a:r>
            <a:r>
              <a:rPr lang="en-US" altLang="cs-CZ" sz="1600" b="0" dirty="0">
                <a:sym typeface="Symbol" pitchFamily="18" charset="2"/>
              </a:rPr>
              <a:t>~</a:t>
            </a:r>
            <a:r>
              <a:rPr lang="cs-CZ" altLang="cs-CZ" sz="1600" b="0" dirty="0">
                <a:sym typeface="Symbol" pitchFamily="18" charset="2"/>
              </a:rPr>
              <a:t>67% šance na podobnou funkci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sz="1600" b="0" dirty="0" err="1">
                <a:sym typeface="Symbol" pitchFamily="18" charset="2"/>
              </a:rPr>
              <a:t>dvoudoménový</a:t>
            </a:r>
            <a:r>
              <a:rPr lang="cs-CZ" altLang="cs-CZ" sz="1600" b="0" dirty="0">
                <a:sym typeface="Symbol" pitchFamily="18" charset="2"/>
              </a:rPr>
              <a:t> protein, 1 stejná doména: </a:t>
            </a:r>
            <a:r>
              <a:rPr lang="en-US" altLang="cs-CZ" sz="1600" b="0" dirty="0">
                <a:sym typeface="Symbol" pitchFamily="18" charset="2"/>
              </a:rPr>
              <a:t>~</a:t>
            </a:r>
            <a:r>
              <a:rPr lang="cs-CZ" altLang="cs-CZ" sz="1600" b="0" dirty="0">
                <a:sym typeface="Symbol" pitchFamily="18" charset="2"/>
              </a:rPr>
              <a:t>35% šance na podobnou funkci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 průběhu evoluce dále nastávaly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mutace </a:t>
            </a:r>
            <a:r>
              <a:rPr lang="cs-CZ" altLang="cs-CZ" dirty="0">
                <a:sym typeface="Symbol" pitchFamily="18" charset="2"/>
              </a:rPr>
              <a:t>v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duplikovaných či </a:t>
            </a:r>
            <a:r>
              <a:rPr lang="cs-CZ" altLang="cs-CZ" dirty="0" smtClean="0">
                <a:sym typeface="Symbol" pitchFamily="18" charset="2"/>
              </a:rPr>
              <a:t>kombinovaných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doménách</a:t>
            </a:r>
            <a:r>
              <a:rPr lang="cs-CZ" altLang="cs-CZ" dirty="0">
                <a:sym typeface="Symbol" pitchFamily="18" charset="2"/>
              </a:rPr>
              <a:t> často se zachováním strukturní podobnosti 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sekvenčně odlišné, strukturně podobné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631773F-0E4D-442B-AEE6-FFE030D5A4F1}" type="slidenum">
              <a:rPr lang="cs-CZ" altLang="cs-CZ"/>
              <a:pPr algn="r" eaLnBrk="1" hangingPunct="1"/>
              <a:t>17</a:t>
            </a:fld>
            <a:endParaRPr lang="cs-CZ" altLang="cs-CZ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>
                <a:solidFill>
                  <a:schemeClr val="hlink"/>
                </a:solidFill>
              </a:rPr>
              <a:t>Proteinová evoluce a proteinové domény – příklad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>
              <a:solidFill>
                <a:srgbClr val="99FF99"/>
              </a:solidFill>
              <a:sym typeface="Symbol" pitchFamily="18" charset="2"/>
            </a:endParaRPr>
          </a:p>
        </p:txBody>
      </p:sp>
      <p:grpSp>
        <p:nvGrpSpPr>
          <p:cNvPr id="14341" name="Skupina 53"/>
          <p:cNvGrpSpPr>
            <a:grpSpLocks/>
          </p:cNvGrpSpPr>
          <p:nvPr/>
        </p:nvGrpSpPr>
        <p:grpSpPr bwMode="auto">
          <a:xfrm>
            <a:off x="152400" y="1371600"/>
            <a:ext cx="8305800" cy="4724400"/>
            <a:chOff x="152400" y="1371600"/>
            <a:chExt cx="8305800" cy="4724400"/>
          </a:xfrm>
        </p:grpSpPr>
        <p:sp>
          <p:nvSpPr>
            <p:cNvPr id="14345" name="Rectangle 65"/>
            <p:cNvSpPr>
              <a:spLocks noChangeArrowheads="1"/>
            </p:cNvSpPr>
            <p:nvPr/>
          </p:nvSpPr>
          <p:spPr bwMode="auto">
            <a:xfrm>
              <a:off x="152400" y="32004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46" name="Oval 74"/>
            <p:cNvSpPr>
              <a:spLocks noChangeArrowheads="1"/>
            </p:cNvSpPr>
            <p:nvPr/>
          </p:nvSpPr>
          <p:spPr bwMode="auto">
            <a:xfrm>
              <a:off x="1143000" y="34290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47" name="AutoShape 101"/>
            <p:cNvSpPr>
              <a:spLocks noChangeArrowheads="1"/>
            </p:cNvSpPr>
            <p:nvPr/>
          </p:nvSpPr>
          <p:spPr bwMode="auto">
            <a:xfrm>
              <a:off x="2438400" y="3657600"/>
              <a:ext cx="533400" cy="533400"/>
            </a:xfrm>
            <a:prstGeom prst="diamond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Pr</a:t>
              </a:r>
            </a:p>
          </p:txBody>
        </p:sp>
        <p:sp>
          <p:nvSpPr>
            <p:cNvPr id="14348" name="AutoShape 106"/>
            <p:cNvSpPr>
              <a:spLocks noChangeArrowheads="1"/>
            </p:cNvSpPr>
            <p:nvPr/>
          </p:nvSpPr>
          <p:spPr bwMode="auto">
            <a:xfrm>
              <a:off x="3124200" y="2362200"/>
              <a:ext cx="457200" cy="45720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C</a:t>
              </a:r>
            </a:p>
          </p:txBody>
        </p:sp>
        <p:sp>
          <p:nvSpPr>
            <p:cNvPr id="14349" name="AutoShape 111"/>
            <p:cNvSpPr>
              <a:spLocks noChangeArrowheads="1"/>
            </p:cNvSpPr>
            <p:nvPr/>
          </p:nvSpPr>
          <p:spPr bwMode="auto">
            <a:xfrm>
              <a:off x="7010400" y="1828800"/>
              <a:ext cx="457200" cy="457200"/>
            </a:xfrm>
            <a:prstGeom prst="pentagon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E</a:t>
              </a:r>
            </a:p>
          </p:txBody>
        </p:sp>
        <p:sp>
          <p:nvSpPr>
            <p:cNvPr id="14350" name="Line 125"/>
            <p:cNvSpPr>
              <a:spLocks noChangeShapeType="1"/>
            </p:cNvSpPr>
            <p:nvPr/>
          </p:nvSpPr>
          <p:spPr bwMode="auto">
            <a:xfrm>
              <a:off x="685800" y="3429001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Text Box 148"/>
            <p:cNvSpPr txBox="1">
              <a:spLocks noChangeArrowheads="1"/>
            </p:cNvSpPr>
            <p:nvPr/>
          </p:nvSpPr>
          <p:spPr bwMode="auto">
            <a:xfrm>
              <a:off x="1238250" y="1840468"/>
              <a:ext cx="1200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/>
                <a:t>přidání</a:t>
              </a:r>
            </a:p>
          </p:txBody>
        </p:sp>
        <p:sp>
          <p:nvSpPr>
            <p:cNvPr id="14352" name="Rectangle 65"/>
            <p:cNvSpPr>
              <a:spLocks noChangeArrowheads="1"/>
            </p:cNvSpPr>
            <p:nvPr/>
          </p:nvSpPr>
          <p:spPr bwMode="auto">
            <a:xfrm>
              <a:off x="1143000" y="2971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53" name="Line 125"/>
            <p:cNvSpPr>
              <a:spLocks noChangeShapeType="1"/>
            </p:cNvSpPr>
            <p:nvPr/>
          </p:nvSpPr>
          <p:spPr bwMode="auto">
            <a:xfrm flipV="1">
              <a:off x="1752600" y="3429000"/>
              <a:ext cx="6096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Oblouk 69"/>
            <p:cNvSpPr/>
            <p:nvPr/>
          </p:nvSpPr>
          <p:spPr bwMode="auto">
            <a:xfrm>
              <a:off x="1828800" y="2438400"/>
              <a:ext cx="762000" cy="990600"/>
            </a:xfrm>
            <a:prstGeom prst="arc">
              <a:avLst>
                <a:gd name="adj1" fmla="val 5458120"/>
                <a:gd name="adj2" fmla="val 9856376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sp>
          <p:nvSpPr>
            <p:cNvPr id="14355" name="Oval 74"/>
            <p:cNvSpPr>
              <a:spLocks noChangeArrowheads="1"/>
            </p:cNvSpPr>
            <p:nvPr/>
          </p:nvSpPr>
          <p:spPr bwMode="auto">
            <a:xfrm>
              <a:off x="2514600" y="3200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56" name="Rectangle 65"/>
            <p:cNvSpPr>
              <a:spLocks noChangeArrowheads="1"/>
            </p:cNvSpPr>
            <p:nvPr/>
          </p:nvSpPr>
          <p:spPr bwMode="auto">
            <a:xfrm>
              <a:off x="2514600" y="27432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57" name="AutoShape 101"/>
            <p:cNvSpPr>
              <a:spLocks noChangeArrowheads="1"/>
            </p:cNvSpPr>
            <p:nvPr/>
          </p:nvSpPr>
          <p:spPr bwMode="auto">
            <a:xfrm>
              <a:off x="1600200" y="2286000"/>
              <a:ext cx="533400" cy="533400"/>
            </a:xfrm>
            <a:prstGeom prst="diamond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Pr</a:t>
              </a:r>
            </a:p>
          </p:txBody>
        </p:sp>
        <p:sp>
          <p:nvSpPr>
            <p:cNvPr id="14358" name="Line 125"/>
            <p:cNvSpPr>
              <a:spLocks noChangeShapeType="1"/>
            </p:cNvSpPr>
            <p:nvPr/>
          </p:nvSpPr>
          <p:spPr bwMode="auto">
            <a:xfrm flipV="1">
              <a:off x="3200400" y="3429000"/>
              <a:ext cx="6096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Oblouk 74"/>
            <p:cNvSpPr/>
            <p:nvPr/>
          </p:nvSpPr>
          <p:spPr bwMode="auto">
            <a:xfrm>
              <a:off x="3276600" y="2438400"/>
              <a:ext cx="762000" cy="990600"/>
            </a:xfrm>
            <a:prstGeom prst="arc">
              <a:avLst>
                <a:gd name="adj1" fmla="val 5458120"/>
                <a:gd name="adj2" fmla="val 9856376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sp>
          <p:nvSpPr>
            <p:cNvPr id="14360" name="Text Box 148"/>
            <p:cNvSpPr txBox="1">
              <a:spLocks noChangeArrowheads="1"/>
            </p:cNvSpPr>
            <p:nvPr/>
          </p:nvSpPr>
          <p:spPr bwMode="auto">
            <a:xfrm>
              <a:off x="2724150" y="1840468"/>
              <a:ext cx="1238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/>
                <a:t>inzerce</a:t>
              </a:r>
            </a:p>
          </p:txBody>
        </p:sp>
        <p:sp>
          <p:nvSpPr>
            <p:cNvPr id="14361" name="AutoShape 101"/>
            <p:cNvSpPr>
              <a:spLocks noChangeArrowheads="1"/>
            </p:cNvSpPr>
            <p:nvPr/>
          </p:nvSpPr>
          <p:spPr bwMode="auto">
            <a:xfrm>
              <a:off x="3886200" y="4114800"/>
              <a:ext cx="533400" cy="533400"/>
            </a:xfrm>
            <a:prstGeom prst="diamond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Pr</a:t>
              </a:r>
            </a:p>
          </p:txBody>
        </p:sp>
        <p:sp>
          <p:nvSpPr>
            <p:cNvPr id="14362" name="Oval 74"/>
            <p:cNvSpPr>
              <a:spLocks noChangeArrowheads="1"/>
            </p:cNvSpPr>
            <p:nvPr/>
          </p:nvSpPr>
          <p:spPr bwMode="auto">
            <a:xfrm>
              <a:off x="3962400" y="3200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63" name="Rectangle 65"/>
            <p:cNvSpPr>
              <a:spLocks noChangeArrowheads="1"/>
            </p:cNvSpPr>
            <p:nvPr/>
          </p:nvSpPr>
          <p:spPr bwMode="auto">
            <a:xfrm>
              <a:off x="3962400" y="27432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64" name="AutoShape 106"/>
            <p:cNvSpPr>
              <a:spLocks noChangeArrowheads="1"/>
            </p:cNvSpPr>
            <p:nvPr/>
          </p:nvSpPr>
          <p:spPr bwMode="auto">
            <a:xfrm>
              <a:off x="3962400" y="3657600"/>
              <a:ext cx="457200" cy="45720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C</a:t>
              </a:r>
            </a:p>
          </p:txBody>
        </p:sp>
        <p:sp>
          <p:nvSpPr>
            <p:cNvPr id="14365" name="AutoShape 101"/>
            <p:cNvSpPr>
              <a:spLocks noChangeArrowheads="1"/>
            </p:cNvSpPr>
            <p:nvPr/>
          </p:nvSpPr>
          <p:spPr bwMode="auto">
            <a:xfrm>
              <a:off x="6019800" y="2743200"/>
              <a:ext cx="533400" cy="533400"/>
            </a:xfrm>
            <a:prstGeom prst="diamond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Pr</a:t>
              </a:r>
            </a:p>
          </p:txBody>
        </p:sp>
        <p:sp>
          <p:nvSpPr>
            <p:cNvPr id="14366" name="Rectangle 65"/>
            <p:cNvSpPr>
              <a:spLocks noChangeArrowheads="1"/>
            </p:cNvSpPr>
            <p:nvPr/>
          </p:nvSpPr>
          <p:spPr bwMode="auto">
            <a:xfrm>
              <a:off x="60960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67" name="AutoShape 106"/>
            <p:cNvSpPr>
              <a:spLocks noChangeArrowheads="1"/>
            </p:cNvSpPr>
            <p:nvPr/>
          </p:nvSpPr>
          <p:spPr bwMode="auto">
            <a:xfrm>
              <a:off x="6096000" y="2286000"/>
              <a:ext cx="457200" cy="45720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C</a:t>
              </a:r>
            </a:p>
          </p:txBody>
        </p:sp>
        <p:sp>
          <p:nvSpPr>
            <p:cNvPr id="88" name="Oblouk 87"/>
            <p:cNvSpPr/>
            <p:nvPr/>
          </p:nvSpPr>
          <p:spPr bwMode="auto">
            <a:xfrm>
              <a:off x="3657600" y="1524000"/>
              <a:ext cx="2133600" cy="1905000"/>
            </a:xfrm>
            <a:prstGeom prst="arc">
              <a:avLst>
                <a:gd name="adj1" fmla="val 2116535"/>
                <a:gd name="adj2" fmla="val 5370091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sp>
          <p:nvSpPr>
            <p:cNvPr id="89" name="Oblouk 88"/>
            <p:cNvSpPr/>
            <p:nvPr/>
          </p:nvSpPr>
          <p:spPr bwMode="auto">
            <a:xfrm flipV="1">
              <a:off x="3657600" y="3429000"/>
              <a:ext cx="2133600" cy="1905000"/>
            </a:xfrm>
            <a:prstGeom prst="arc">
              <a:avLst>
                <a:gd name="adj1" fmla="val 2116535"/>
                <a:gd name="adj2" fmla="val 5370091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sp>
          <p:nvSpPr>
            <p:cNvPr id="14370" name="AutoShape 101"/>
            <p:cNvSpPr>
              <a:spLocks noChangeArrowheads="1"/>
            </p:cNvSpPr>
            <p:nvPr/>
          </p:nvSpPr>
          <p:spPr bwMode="auto">
            <a:xfrm>
              <a:off x="6019800" y="5562600"/>
              <a:ext cx="533400" cy="533400"/>
            </a:xfrm>
            <a:prstGeom prst="diamond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Pr</a:t>
              </a:r>
            </a:p>
          </p:txBody>
        </p:sp>
        <p:sp>
          <p:nvSpPr>
            <p:cNvPr id="14371" name="Oval 74"/>
            <p:cNvSpPr>
              <a:spLocks noChangeArrowheads="1"/>
            </p:cNvSpPr>
            <p:nvPr/>
          </p:nvSpPr>
          <p:spPr bwMode="auto">
            <a:xfrm>
              <a:off x="6096000" y="41910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72" name="Rectangle 65"/>
            <p:cNvSpPr>
              <a:spLocks noChangeArrowheads="1"/>
            </p:cNvSpPr>
            <p:nvPr/>
          </p:nvSpPr>
          <p:spPr bwMode="auto">
            <a:xfrm>
              <a:off x="6096000" y="3733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73" name="AutoShape 106"/>
            <p:cNvSpPr>
              <a:spLocks noChangeArrowheads="1"/>
            </p:cNvSpPr>
            <p:nvPr/>
          </p:nvSpPr>
          <p:spPr bwMode="auto">
            <a:xfrm>
              <a:off x="6096000" y="5105400"/>
              <a:ext cx="457200" cy="45720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C</a:t>
              </a:r>
            </a:p>
          </p:txBody>
        </p:sp>
        <p:sp>
          <p:nvSpPr>
            <p:cNvPr id="14374" name="Oval 74"/>
            <p:cNvSpPr>
              <a:spLocks noChangeArrowheads="1"/>
            </p:cNvSpPr>
            <p:nvPr/>
          </p:nvSpPr>
          <p:spPr bwMode="auto">
            <a:xfrm>
              <a:off x="6096000" y="4648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75" name="Text Box 148"/>
            <p:cNvSpPr txBox="1">
              <a:spLocks noChangeArrowheads="1"/>
            </p:cNvSpPr>
            <p:nvPr/>
          </p:nvSpPr>
          <p:spPr bwMode="auto">
            <a:xfrm>
              <a:off x="4648200" y="4724400"/>
              <a:ext cx="1352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/>
                <a:t>duplikace</a:t>
              </a:r>
            </a:p>
          </p:txBody>
        </p:sp>
        <p:sp>
          <p:nvSpPr>
            <p:cNvPr id="14376" name="Text Box 148"/>
            <p:cNvSpPr txBox="1">
              <a:spLocks noChangeArrowheads="1"/>
            </p:cNvSpPr>
            <p:nvPr/>
          </p:nvSpPr>
          <p:spPr bwMode="auto">
            <a:xfrm>
              <a:off x="4724400" y="2286000"/>
              <a:ext cx="1200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/>
                <a:t>delece</a:t>
              </a:r>
            </a:p>
          </p:txBody>
        </p:sp>
        <p:sp>
          <p:nvSpPr>
            <p:cNvPr id="98" name="Oblouk 97"/>
            <p:cNvSpPr/>
            <p:nvPr/>
          </p:nvSpPr>
          <p:spPr bwMode="auto">
            <a:xfrm>
              <a:off x="7162800" y="1828800"/>
              <a:ext cx="762000" cy="990600"/>
            </a:xfrm>
            <a:prstGeom prst="arc">
              <a:avLst>
                <a:gd name="adj1" fmla="val 5458120"/>
                <a:gd name="adj2" fmla="val 9856376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+mn-cs"/>
              </a:endParaRPr>
            </a:p>
          </p:txBody>
        </p:sp>
        <p:sp>
          <p:nvSpPr>
            <p:cNvPr id="14378" name="Line 125"/>
            <p:cNvSpPr>
              <a:spLocks noChangeShapeType="1"/>
            </p:cNvSpPr>
            <p:nvPr/>
          </p:nvSpPr>
          <p:spPr bwMode="auto">
            <a:xfrm flipV="1">
              <a:off x="7010400" y="2819400"/>
              <a:ext cx="6096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9" name="Text Box 148"/>
            <p:cNvSpPr txBox="1">
              <a:spLocks noChangeArrowheads="1"/>
            </p:cNvSpPr>
            <p:nvPr/>
          </p:nvSpPr>
          <p:spPr bwMode="auto">
            <a:xfrm>
              <a:off x="6496050" y="1371600"/>
              <a:ext cx="1504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/>
                <a:t>2× inzerce</a:t>
              </a:r>
            </a:p>
          </p:txBody>
        </p:sp>
        <p:sp>
          <p:nvSpPr>
            <p:cNvPr id="14380" name="AutoShape 101"/>
            <p:cNvSpPr>
              <a:spLocks noChangeArrowheads="1"/>
            </p:cNvSpPr>
            <p:nvPr/>
          </p:nvSpPr>
          <p:spPr bwMode="auto">
            <a:xfrm>
              <a:off x="7924800" y="3429000"/>
              <a:ext cx="533400" cy="533400"/>
            </a:xfrm>
            <a:prstGeom prst="diamond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Pr</a:t>
              </a:r>
            </a:p>
          </p:txBody>
        </p:sp>
        <p:sp>
          <p:nvSpPr>
            <p:cNvPr id="14381" name="Rectangle 65"/>
            <p:cNvSpPr>
              <a:spLocks noChangeArrowheads="1"/>
            </p:cNvSpPr>
            <p:nvPr/>
          </p:nvSpPr>
          <p:spPr bwMode="auto">
            <a:xfrm>
              <a:off x="8001000" y="16002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P</a:t>
              </a:r>
            </a:p>
          </p:txBody>
        </p:sp>
        <p:sp>
          <p:nvSpPr>
            <p:cNvPr id="14382" name="AutoShape 106"/>
            <p:cNvSpPr>
              <a:spLocks noChangeArrowheads="1"/>
            </p:cNvSpPr>
            <p:nvPr/>
          </p:nvSpPr>
          <p:spPr bwMode="auto">
            <a:xfrm>
              <a:off x="8001000" y="2971800"/>
              <a:ext cx="457200" cy="457200"/>
            </a:xfrm>
            <a:prstGeom prst="octagon">
              <a:avLst>
                <a:gd name="adj" fmla="val 29287"/>
              </a:avLst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C</a:t>
              </a:r>
            </a:p>
          </p:txBody>
        </p:sp>
        <p:sp>
          <p:nvSpPr>
            <p:cNvPr id="14383" name="AutoShape 111"/>
            <p:cNvSpPr>
              <a:spLocks noChangeArrowheads="1"/>
            </p:cNvSpPr>
            <p:nvPr/>
          </p:nvSpPr>
          <p:spPr bwMode="auto">
            <a:xfrm>
              <a:off x="8001000" y="2057400"/>
              <a:ext cx="457200" cy="457200"/>
            </a:xfrm>
            <a:prstGeom prst="pentagon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E</a:t>
              </a:r>
            </a:p>
          </p:txBody>
        </p:sp>
        <p:sp>
          <p:nvSpPr>
            <p:cNvPr id="14384" name="AutoShape 111"/>
            <p:cNvSpPr>
              <a:spLocks noChangeArrowheads="1"/>
            </p:cNvSpPr>
            <p:nvPr/>
          </p:nvSpPr>
          <p:spPr bwMode="auto">
            <a:xfrm>
              <a:off x="8001000" y="2514600"/>
              <a:ext cx="457200" cy="457200"/>
            </a:xfrm>
            <a:prstGeom prst="pentagon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E</a:t>
              </a:r>
            </a:p>
          </p:txBody>
        </p:sp>
        <p:sp>
          <p:nvSpPr>
            <p:cNvPr id="14385" name="Oval 74"/>
            <p:cNvSpPr>
              <a:spLocks noChangeArrowheads="1"/>
            </p:cNvSpPr>
            <p:nvPr/>
          </p:nvSpPr>
          <p:spPr bwMode="auto">
            <a:xfrm>
              <a:off x="5105400" y="5029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86" name="Oval 74"/>
            <p:cNvSpPr>
              <a:spLocks noChangeArrowheads="1"/>
            </p:cNvSpPr>
            <p:nvPr/>
          </p:nvSpPr>
          <p:spPr bwMode="auto">
            <a:xfrm>
              <a:off x="5086350" y="25908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K</a:t>
              </a:r>
            </a:p>
          </p:txBody>
        </p:sp>
        <p:sp>
          <p:nvSpPr>
            <p:cNvPr id="14387" name="Text Box 148"/>
            <p:cNvSpPr txBox="1">
              <a:spLocks noChangeArrowheads="1"/>
            </p:cNvSpPr>
            <p:nvPr/>
          </p:nvSpPr>
          <p:spPr bwMode="auto">
            <a:xfrm>
              <a:off x="590550" y="4495800"/>
              <a:ext cx="154305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/>
                <a:t>prarodiče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cs-CZ"/>
                <a:t>(ancestor</a:t>
              </a:r>
              <a:r>
                <a:rPr lang="cs-CZ" altLang="cs-CZ"/>
                <a:t>s</a:t>
              </a:r>
              <a:r>
                <a:rPr lang="en-US" altLang="cs-CZ"/>
                <a:t>)</a:t>
              </a:r>
            </a:p>
          </p:txBody>
        </p:sp>
      </p:grpSp>
      <p:cxnSp>
        <p:nvCxnSpPr>
          <p:cNvPr id="14342" name="Přímá spojovací šipka 50"/>
          <p:cNvCxnSpPr>
            <a:cxnSpLocks noChangeShapeType="1"/>
          </p:cNvCxnSpPr>
          <p:nvPr/>
        </p:nvCxnSpPr>
        <p:spPr bwMode="auto">
          <a:xfrm>
            <a:off x="381000" y="6629400"/>
            <a:ext cx="8382000" cy="0"/>
          </a:xfrm>
          <a:prstGeom prst="straightConnector1">
            <a:avLst/>
          </a:prstGeom>
          <a:noFill/>
          <a:ln w="57150" algn="ctr">
            <a:solidFill>
              <a:srgbClr val="99FF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 Box 148"/>
          <p:cNvSpPr txBox="1">
            <a:spLocks noChangeArrowheads="1"/>
          </p:cNvSpPr>
          <p:nvPr/>
        </p:nvSpPr>
        <p:spPr bwMode="auto">
          <a:xfrm>
            <a:off x="323850" y="6091238"/>
            <a:ext cx="607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/>
              <a:t>proteinová evoluce v čase a událostech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u="sng" dirty="0">
                <a:solidFill>
                  <a:schemeClr val="hlink"/>
                </a:solidFill>
              </a:rPr>
              <a:t>Doménové</a:t>
            </a:r>
            <a:r>
              <a:rPr lang="cs-CZ" altLang="cs-CZ" sz="2400" dirty="0">
                <a:solidFill>
                  <a:schemeClr val="hlink"/>
                </a:solidFill>
              </a:rPr>
              <a:t> </a:t>
            </a:r>
            <a:r>
              <a:rPr lang="cs-CZ" altLang="cs-CZ" sz="2400" dirty="0" err="1">
                <a:solidFill>
                  <a:schemeClr val="hlink"/>
                </a:solidFill>
              </a:rPr>
              <a:t>superrodiny</a:t>
            </a:r>
            <a:r>
              <a:rPr lang="cs-CZ" altLang="cs-CZ" sz="2400" dirty="0">
                <a:solidFill>
                  <a:schemeClr val="hlink"/>
                </a:solidFill>
              </a:rPr>
              <a:t> a rodiny </a:t>
            </a:r>
            <a:r>
              <a:rPr lang="cs-CZ" altLang="cs-CZ" sz="2400" dirty="0" smtClean="0">
                <a:solidFill>
                  <a:schemeClr val="hlink"/>
                </a:solidFill>
              </a:rPr>
              <a:t>(</a:t>
            </a:r>
            <a:r>
              <a:rPr lang="en-US" altLang="cs-CZ" sz="2400" b="0" i="1" dirty="0" err="1" smtClean="0">
                <a:solidFill>
                  <a:schemeClr val="hlink"/>
                </a:solidFill>
              </a:rPr>
              <a:t>superfamilies</a:t>
            </a:r>
            <a:r>
              <a:rPr lang="en-US" altLang="cs-CZ" sz="2400" b="0" dirty="0" smtClean="0">
                <a:solidFill>
                  <a:schemeClr val="hlink"/>
                </a:solidFill>
              </a:rPr>
              <a:t>, </a:t>
            </a:r>
            <a:r>
              <a:rPr lang="en-US" altLang="cs-CZ" sz="2400" b="0" i="1" dirty="0" smtClean="0">
                <a:solidFill>
                  <a:schemeClr val="hlink"/>
                </a:solidFill>
              </a:rPr>
              <a:t>families</a:t>
            </a:r>
            <a:r>
              <a:rPr lang="cs-CZ" altLang="cs-CZ" sz="2400" dirty="0" smtClean="0">
                <a:solidFill>
                  <a:schemeClr val="hlink"/>
                </a:solidFill>
              </a:rPr>
              <a:t>)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proteinové domény je možné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klastrovat na základě podobnosti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podobnost možná na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více úrovních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sekvenční</a:t>
            </a:r>
            <a:r>
              <a:rPr lang="cs-CZ" altLang="cs-CZ" dirty="0">
                <a:sym typeface="Symbol" pitchFamily="18" charset="2"/>
              </a:rPr>
              <a:t> podobnost (</a:t>
            </a:r>
            <a:r>
              <a:rPr lang="cs-CZ" altLang="cs-CZ" b="0" dirty="0">
                <a:sym typeface="Symbol" pitchFamily="18" charset="2"/>
              </a:rPr>
              <a:t>primární struktura proteinu/domény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strukturní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podobnost (</a:t>
            </a:r>
            <a:r>
              <a:rPr lang="cs-CZ" altLang="cs-CZ" b="0" dirty="0">
                <a:sym typeface="Symbol" pitchFamily="18" charset="2"/>
              </a:rPr>
              <a:t>sekundární a terciární struktura proteinu/domény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funkční</a:t>
            </a:r>
            <a:r>
              <a:rPr lang="cs-CZ" altLang="cs-CZ" dirty="0">
                <a:sym typeface="Symbol" pitchFamily="18" charset="2"/>
              </a:rPr>
              <a:t> podobnost (</a:t>
            </a:r>
            <a:r>
              <a:rPr lang="cs-CZ" altLang="cs-CZ" b="0" dirty="0">
                <a:sym typeface="Symbol" pitchFamily="18" charset="2"/>
              </a:rPr>
              <a:t>nezávislá na sekvenční a strukturní podobnosti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doménové </a:t>
            </a:r>
            <a:r>
              <a:rPr lang="cs-CZ" altLang="cs-CZ" dirty="0" err="1">
                <a:sym typeface="Symbol" pitchFamily="18" charset="2"/>
              </a:rPr>
              <a:t>superrodiny</a:t>
            </a:r>
            <a:r>
              <a:rPr lang="cs-CZ" altLang="cs-CZ" dirty="0">
                <a:sym typeface="Symbol" pitchFamily="18" charset="2"/>
              </a:rPr>
              <a:t> a rodiny a podobnost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strukturní, funkční </a:t>
            </a:r>
            <a:r>
              <a:rPr lang="cs-CZ" altLang="cs-CZ" b="0" dirty="0" smtClean="0">
                <a:sym typeface="Symbol" pitchFamily="18" charset="2"/>
              </a:rPr>
              <a:t>podobnost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 doménová 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superrodina</a:t>
            </a:r>
            <a:endParaRPr lang="cs-CZ" altLang="cs-CZ" dirty="0" smtClean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smtClean="0">
                <a:sym typeface="Symbol" pitchFamily="18" charset="2"/>
              </a:rPr>
              <a:t>stejní proteinoví prarodiče, evolučně starší (dlouhodobá mutace sekvence  </a:t>
            </a:r>
            <a:r>
              <a:rPr lang="cs-CZ" altLang="cs-CZ" b="0" dirty="0" err="1" smtClean="0">
                <a:sym typeface="Symbol" pitchFamily="18" charset="2"/>
              </a:rPr>
              <a:t>sekv</a:t>
            </a:r>
            <a:r>
              <a:rPr lang="cs-CZ" altLang="cs-CZ" b="0" dirty="0" smtClean="0">
                <a:sym typeface="Symbol" pitchFamily="18" charset="2"/>
              </a:rPr>
              <a:t>. podobnost nemusí být zachována)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sekvenční </a:t>
            </a:r>
            <a:r>
              <a:rPr lang="cs-CZ" altLang="cs-CZ" b="0" dirty="0">
                <a:sym typeface="Symbol" pitchFamily="18" charset="2"/>
              </a:rPr>
              <a:t>podobnost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 doménová rodina</a:t>
            </a:r>
            <a:endParaRPr lang="cs-CZ" altLang="cs-CZ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smtClean="0">
                <a:sym typeface="Symbol" pitchFamily="18" charset="2"/>
              </a:rPr>
              <a:t>evolučně mladší (mutace v krátké </a:t>
            </a:r>
            <a:r>
              <a:rPr lang="cs-CZ" altLang="cs-CZ" b="0" dirty="0">
                <a:sym typeface="Symbol" pitchFamily="18" charset="2"/>
              </a:rPr>
              <a:t>době </a:t>
            </a:r>
            <a:r>
              <a:rPr lang="cs-CZ" altLang="cs-CZ" b="0" dirty="0" smtClean="0">
                <a:sym typeface="Symbol" pitchFamily="18" charset="2"/>
              </a:rPr>
              <a:t> </a:t>
            </a:r>
            <a:r>
              <a:rPr lang="cs-CZ" altLang="cs-CZ" b="0" dirty="0" err="1" smtClean="0">
                <a:sym typeface="Symbol" pitchFamily="18" charset="2"/>
              </a:rPr>
              <a:t>sekv</a:t>
            </a:r>
            <a:r>
              <a:rPr lang="cs-CZ" altLang="cs-CZ" b="0" dirty="0" smtClean="0">
                <a:sym typeface="Symbol" pitchFamily="18" charset="2"/>
              </a:rPr>
              <a:t>. podobnost zachována)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ACFE9D-4F6B-4CC9-9C30-BC3AD0231B9E}" type="slidenum">
              <a:rPr lang="cs-CZ" altLang="cs-CZ"/>
              <a:pPr algn="r" eaLnBrk="1" hangingPunct="1"/>
              <a:t>18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zdroje pro klasifikaci domén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klasifikace domén do </a:t>
            </a:r>
            <a:r>
              <a:rPr lang="cs-CZ" altLang="cs-CZ" dirty="0" err="1">
                <a:sym typeface="Symbol" pitchFamily="18" charset="2"/>
              </a:rPr>
              <a:t>superrodin</a:t>
            </a:r>
            <a:r>
              <a:rPr lang="cs-CZ" altLang="cs-CZ" dirty="0">
                <a:sym typeface="Symbol" pitchFamily="18" charset="2"/>
              </a:rPr>
              <a:t> a rodin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CATH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C</a:t>
            </a:r>
            <a:r>
              <a:rPr lang="en-US" altLang="cs-CZ" i="1" dirty="0" smtClean="0">
                <a:sym typeface="Symbol" pitchFamily="18" charset="2"/>
              </a:rPr>
              <a:t>lass</a:t>
            </a:r>
            <a:r>
              <a:rPr lang="en-US" altLang="cs-CZ" i="1" dirty="0">
                <a:sym typeface="Symbol" pitchFamily="18" charset="2"/>
              </a:rPr>
              <a:t>, </a:t>
            </a:r>
            <a:r>
              <a:rPr lang="en-US" altLang="cs-CZ" i="1" dirty="0">
                <a:solidFill>
                  <a:srgbClr val="99FF99"/>
                </a:solidFill>
                <a:sym typeface="Symbol" pitchFamily="18" charset="2"/>
              </a:rPr>
              <a:t>A</a:t>
            </a:r>
            <a:r>
              <a:rPr lang="en-US" altLang="cs-CZ" i="1" dirty="0">
                <a:sym typeface="Symbol" pitchFamily="18" charset="2"/>
              </a:rPr>
              <a:t>rchitecture, </a:t>
            </a:r>
            <a:r>
              <a:rPr lang="en-US" altLang="cs-CZ" i="1" dirty="0">
                <a:solidFill>
                  <a:srgbClr val="99FF99"/>
                </a:solidFill>
                <a:sym typeface="Symbol" pitchFamily="18" charset="2"/>
              </a:rPr>
              <a:t>T</a:t>
            </a:r>
            <a:r>
              <a:rPr lang="en-US" altLang="cs-CZ" i="1" dirty="0">
                <a:sym typeface="Symbol" pitchFamily="18" charset="2"/>
              </a:rPr>
              <a:t>opology, </a:t>
            </a:r>
            <a:r>
              <a:rPr lang="en-US" altLang="cs-CZ" i="1" dirty="0">
                <a:solidFill>
                  <a:srgbClr val="99FF99"/>
                </a:solidFill>
                <a:sym typeface="Symbol" pitchFamily="18" charset="2"/>
              </a:rPr>
              <a:t>H</a:t>
            </a:r>
            <a:r>
              <a:rPr lang="en-US" altLang="cs-CZ" i="1" dirty="0">
                <a:sym typeface="Symbol" pitchFamily="18" charset="2"/>
              </a:rPr>
              <a:t>omologous </a:t>
            </a:r>
            <a:r>
              <a:rPr lang="en-US" altLang="cs-CZ" i="1" dirty="0" smtClean="0">
                <a:sym typeface="Symbol" pitchFamily="18" charset="2"/>
              </a:rPr>
              <a:t>Superfamily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  <a:hlinkClick r:id="rId3"/>
              </a:rPr>
              <a:t>http</a:t>
            </a:r>
            <a:r>
              <a:rPr lang="cs-CZ" altLang="cs-CZ" dirty="0">
                <a:sym typeface="Symbol" pitchFamily="18" charset="2"/>
                <a:hlinkClick r:id="rId3"/>
              </a:rPr>
              <a:t>://www.cathdb.info/</a:t>
            </a: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SCOP</a:t>
            </a:r>
            <a:r>
              <a:rPr lang="cs-CZ" altLang="cs-CZ" dirty="0" smtClean="0">
                <a:sym typeface="Symbol" pitchFamily="18" charset="2"/>
              </a:rPr>
              <a:t> (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S</a:t>
            </a:r>
            <a:r>
              <a:rPr lang="en-US" altLang="cs-CZ" i="1" dirty="0" smtClean="0">
                <a:sym typeface="Symbol" pitchFamily="18" charset="2"/>
              </a:rPr>
              <a:t>tructural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C</a:t>
            </a:r>
            <a:r>
              <a:rPr lang="en-US" altLang="cs-CZ" i="1" dirty="0" smtClean="0">
                <a:sym typeface="Symbol" pitchFamily="18" charset="2"/>
              </a:rPr>
              <a:t>lassification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O</a:t>
            </a:r>
            <a:r>
              <a:rPr lang="en-US" altLang="cs-CZ" i="1" dirty="0" smtClean="0">
                <a:sym typeface="Symbol" pitchFamily="18" charset="2"/>
              </a:rPr>
              <a:t>f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P</a:t>
            </a:r>
            <a:r>
              <a:rPr lang="en-US" altLang="cs-CZ" i="1" dirty="0" smtClean="0">
                <a:sym typeface="Symbol" pitchFamily="18" charset="2"/>
              </a:rPr>
              <a:t>roteins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  <a:hlinkClick r:id="rId4"/>
              </a:rPr>
              <a:t>http://scop.mrc-lmb.cam.ac.uk/scop/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čerpají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známé </a:t>
            </a:r>
            <a:r>
              <a:rPr lang="cs-CZ" altLang="cs-CZ" dirty="0">
                <a:sym typeface="Symbol" pitchFamily="18" charset="2"/>
              </a:rPr>
              <a:t>proteinové sekvence z Protein Data Bank (PDB)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zpracovávanou jednotkou je proteinová </a:t>
            </a:r>
            <a:r>
              <a:rPr lang="cs-CZ" altLang="cs-CZ" dirty="0" smtClean="0">
                <a:sym typeface="Symbol" pitchFamily="18" charset="2"/>
              </a:rPr>
              <a:t>doména</a:t>
            </a:r>
            <a:endParaRPr lang="cs-CZ" altLang="cs-CZ" dirty="0">
              <a:sym typeface="Symbol" pitchFamily="18" charset="2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5F0B4B-8064-4021-B0A1-CA15204970B8}" type="slidenum">
              <a:rPr lang="cs-CZ" altLang="cs-CZ"/>
              <a:pPr algn="r" eaLnBrk="1" hangingPunct="1"/>
              <a:t>19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52E3786-2B95-4648-89BD-327FCDF71806}" type="slidenum">
              <a:rPr lang="cs-CZ" altLang="cs-CZ"/>
              <a:pPr algn="r" eaLnBrk="1" hangingPunct="1"/>
              <a:t>2</a:t>
            </a:fld>
            <a:endParaRPr lang="cs-CZ" altLang="cs-CZ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28600" y="609600"/>
            <a:ext cx="8686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rgbClr val="99FF99"/>
                </a:solidFill>
              </a:rPr>
              <a:t>Obsah přednášky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/>
              <a:t>Co je to bioinformatika?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 smtClean="0"/>
              <a:t>Taxonomie a fylogeneze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 smtClean="0"/>
              <a:t>Evoluce proteinů, proteinové domény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 smtClean="0"/>
              <a:t>BLAST, srovnávání sekvencí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u="sng" dirty="0">
                <a:solidFill>
                  <a:schemeClr val="hlink"/>
                </a:solidFill>
              </a:rPr>
              <a:t>Proteinové</a:t>
            </a:r>
            <a:r>
              <a:rPr lang="cs-CZ" altLang="cs-CZ" sz="2400" dirty="0">
                <a:solidFill>
                  <a:schemeClr val="hlink"/>
                </a:solidFill>
              </a:rPr>
              <a:t> rodiny a </a:t>
            </a:r>
            <a:r>
              <a:rPr lang="cs-CZ" altLang="cs-CZ" sz="2400" dirty="0" err="1">
                <a:solidFill>
                  <a:schemeClr val="hlink"/>
                </a:solidFill>
              </a:rPr>
              <a:t>superrodiny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obdobně jako u proteinových domén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častější klastrování na základě „sekvenční podobnosti“ (</a:t>
            </a:r>
            <a:r>
              <a:rPr lang="cs-CZ" altLang="cs-CZ" b="0" dirty="0">
                <a:sym typeface="Symbol" pitchFamily="18" charset="2"/>
              </a:rPr>
              <a:t>převážně </a:t>
            </a:r>
            <a:r>
              <a:rPr lang="en-US" altLang="cs-CZ" b="0" i="1" dirty="0" smtClean="0">
                <a:sym typeface="Symbol" pitchFamily="18" charset="2"/>
              </a:rPr>
              <a:t>multiple </a:t>
            </a:r>
            <a:r>
              <a:rPr lang="en-US" altLang="cs-CZ" b="0" i="1" dirty="0">
                <a:sym typeface="Symbol" pitchFamily="18" charset="2"/>
              </a:rPr>
              <a:t>sequence </a:t>
            </a:r>
            <a:r>
              <a:rPr lang="en-US" altLang="cs-CZ" b="0" i="1" dirty="0" smtClean="0">
                <a:sym typeface="Symbol" pitchFamily="18" charset="2"/>
              </a:rPr>
              <a:t>alignment</a:t>
            </a:r>
            <a:r>
              <a:rPr lang="en-US" altLang="cs-CZ" b="0" dirty="0" smtClean="0">
                <a:sym typeface="Symbol" pitchFamily="18" charset="2"/>
              </a:rPr>
              <a:t> </a:t>
            </a:r>
            <a:r>
              <a:rPr lang="cs-CZ" altLang="cs-CZ" b="0" dirty="0">
                <a:sym typeface="Symbol" pitchFamily="18" charset="2"/>
              </a:rPr>
              <a:t>algoritmy</a:t>
            </a:r>
            <a:r>
              <a:rPr lang="cs-CZ" altLang="cs-CZ" dirty="0">
                <a:sym typeface="Symbol" pitchFamily="18" charset="2"/>
              </a:rPr>
              <a:t>) 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sequence signatures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využití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primárních sekvencí proteinů </a:t>
            </a:r>
            <a:r>
              <a:rPr lang="cs-CZ" altLang="cs-CZ" dirty="0">
                <a:sym typeface="Symbol" pitchFamily="18" charset="2"/>
              </a:rPr>
              <a:t>ve zvolené databázi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při klastrování je možno zvažovat různé části proteinu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funkční místa proteinu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funkční konzervativní motivy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funkční domény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strukturní domény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proteinová rodina =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„sekvenčně podobné“ </a:t>
            </a:r>
            <a:r>
              <a:rPr lang="cs-CZ" altLang="cs-CZ" dirty="0">
                <a:sym typeface="Symbol" pitchFamily="18" charset="2"/>
              </a:rPr>
              <a:t>proteiny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proteinová </a:t>
            </a:r>
            <a:r>
              <a:rPr lang="cs-CZ" altLang="cs-CZ" dirty="0" err="1">
                <a:sym typeface="Symbol" pitchFamily="18" charset="2"/>
              </a:rPr>
              <a:t>superrodina</a:t>
            </a:r>
            <a:r>
              <a:rPr lang="cs-CZ" altLang="cs-CZ" dirty="0">
                <a:sym typeface="Symbol" pitchFamily="18" charset="2"/>
              </a:rPr>
              <a:t> =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evolučně spjaté </a:t>
            </a:r>
            <a:r>
              <a:rPr lang="cs-CZ" altLang="cs-CZ" dirty="0">
                <a:sym typeface="Symbol" pitchFamily="18" charset="2"/>
              </a:rPr>
              <a:t>proteinové rodiny (</a:t>
            </a:r>
            <a:r>
              <a:rPr lang="cs-CZ" altLang="cs-CZ" b="0" dirty="0">
                <a:sym typeface="Symbol" pitchFamily="18" charset="2"/>
              </a:rPr>
              <a:t>není nutná sekvenční podobnost</a:t>
            </a:r>
            <a:r>
              <a:rPr lang="cs-CZ" altLang="cs-CZ" dirty="0">
                <a:sym typeface="Symbol" pitchFamily="18" charset="2"/>
              </a:rPr>
              <a:t>) – souhrn proteinů v evolučně spjatých </a:t>
            </a:r>
            <a:r>
              <a:rPr lang="cs-CZ" altLang="cs-CZ" dirty="0" err="1">
                <a:sym typeface="Symbol" pitchFamily="18" charset="2"/>
              </a:rPr>
              <a:t>prot</a:t>
            </a:r>
            <a:r>
              <a:rPr lang="cs-CZ" altLang="cs-CZ" dirty="0">
                <a:sym typeface="Symbol" pitchFamily="18" charset="2"/>
              </a:rPr>
              <a:t>. rodinách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26FEC67-5980-4E0C-B5B7-CC2D412F2537}" type="slidenum">
              <a:rPr lang="cs-CZ" altLang="cs-CZ"/>
              <a:pPr algn="r" eaLnBrk="1" hangingPunct="1"/>
              <a:t>20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u="sng" dirty="0">
                <a:solidFill>
                  <a:schemeClr val="hlink"/>
                </a:solidFill>
              </a:rPr>
              <a:t>Proteinové</a:t>
            </a:r>
            <a:r>
              <a:rPr lang="cs-CZ" altLang="cs-CZ" sz="2400" dirty="0">
                <a:solidFill>
                  <a:schemeClr val="hlink"/>
                </a:solidFill>
              </a:rPr>
              <a:t> rodiny a </a:t>
            </a:r>
            <a:r>
              <a:rPr lang="cs-CZ" altLang="cs-CZ" sz="2400" dirty="0" err="1">
                <a:solidFill>
                  <a:schemeClr val="hlink"/>
                </a:solidFill>
              </a:rPr>
              <a:t>superrodiny</a:t>
            </a:r>
            <a:r>
              <a:rPr lang="cs-CZ" altLang="cs-CZ" sz="2400" dirty="0">
                <a:solidFill>
                  <a:schemeClr val="hlink"/>
                </a:solidFill>
              </a:rPr>
              <a:t> – online zdroje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různé databáze proteinových rodin a </a:t>
            </a:r>
            <a:r>
              <a:rPr lang="cs-CZ" altLang="cs-CZ" dirty="0" err="1">
                <a:sym typeface="Symbol" pitchFamily="18" charset="2"/>
              </a:rPr>
              <a:t>superrodin</a:t>
            </a:r>
            <a:r>
              <a:rPr lang="cs-CZ" altLang="cs-CZ" dirty="0">
                <a:sym typeface="Symbol" pitchFamily="18" charset="2"/>
              </a:rPr>
              <a:t> (</a:t>
            </a:r>
            <a:r>
              <a:rPr lang="cs-CZ" altLang="cs-CZ" b="0" dirty="0">
                <a:sym typeface="Symbol" pitchFamily="18" charset="2"/>
              </a:rPr>
              <a:t>viz. dále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používají různé cílové proteinové databáze (primární sekvence)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err="1">
                <a:sym typeface="Symbol" pitchFamily="18" charset="2"/>
              </a:rPr>
              <a:t>UniProtKB</a:t>
            </a:r>
            <a:r>
              <a:rPr lang="cs-CZ" altLang="cs-CZ" b="0" dirty="0">
                <a:sym typeface="Symbol" pitchFamily="18" charset="2"/>
              </a:rPr>
              <a:t> (</a:t>
            </a:r>
            <a:r>
              <a:rPr lang="cs-CZ" altLang="cs-CZ" b="0" dirty="0" err="1">
                <a:sym typeface="Symbol" pitchFamily="18" charset="2"/>
              </a:rPr>
              <a:t>SwissProt</a:t>
            </a:r>
            <a:r>
              <a:rPr lang="cs-CZ" altLang="cs-CZ" b="0" dirty="0">
                <a:sym typeface="Symbol" pitchFamily="18" charset="2"/>
              </a:rPr>
              <a:t> a </a:t>
            </a:r>
            <a:r>
              <a:rPr lang="cs-CZ" altLang="cs-CZ" b="0" dirty="0" err="1">
                <a:sym typeface="Symbol" pitchFamily="18" charset="2"/>
              </a:rPr>
              <a:t>TrEMBL</a:t>
            </a:r>
            <a:r>
              <a:rPr lang="cs-CZ" altLang="cs-CZ" b="0" dirty="0"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NCBI </a:t>
            </a:r>
            <a:r>
              <a:rPr lang="cs-CZ" altLang="cs-CZ" b="0" dirty="0" err="1">
                <a:sym typeface="Symbol" pitchFamily="18" charset="2"/>
              </a:rPr>
              <a:t>RefSeq</a:t>
            </a:r>
            <a:endParaRPr lang="cs-CZ" altLang="cs-CZ" b="0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proteinové databáze pro vybrané kompletně </a:t>
            </a:r>
            <a:r>
              <a:rPr lang="cs-CZ" altLang="cs-CZ" b="0" dirty="0" err="1" smtClean="0">
                <a:sym typeface="Symbol" pitchFamily="18" charset="2"/>
              </a:rPr>
              <a:t>sekvenované</a:t>
            </a:r>
            <a:r>
              <a:rPr lang="cs-CZ" altLang="cs-CZ" b="0" dirty="0" smtClean="0">
                <a:sym typeface="Symbol" pitchFamily="18" charset="2"/>
              </a:rPr>
              <a:t> organizmy</a:t>
            </a:r>
            <a:endParaRPr lang="cs-CZ" altLang="cs-CZ" b="0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smtClean="0">
                <a:sym typeface="Symbol" pitchFamily="18" charset="2"/>
              </a:rPr>
              <a:t>...</a:t>
            </a:r>
          </a:p>
          <a:p>
            <a:pPr marL="457200" lvl="1" indent="0" eaLnBrk="1" hangingPunct="1">
              <a:lnSpc>
                <a:spcPct val="150000"/>
              </a:lnSpc>
            </a:pPr>
            <a:endParaRPr lang="cs-CZ" altLang="cs-CZ" b="0" dirty="0" smtClean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používají </a:t>
            </a:r>
            <a:r>
              <a:rPr lang="cs-CZ" altLang="cs-CZ" dirty="0">
                <a:sym typeface="Symbol" pitchFamily="18" charset="2"/>
              </a:rPr>
              <a:t>různé části proteinu pro predikci rodin/</a:t>
            </a:r>
            <a:r>
              <a:rPr lang="cs-CZ" altLang="cs-CZ" dirty="0" err="1">
                <a:sym typeface="Symbol" pitchFamily="18" charset="2"/>
              </a:rPr>
              <a:t>superrodin</a:t>
            </a: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integrální zdroje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sbírají informace z více zdrojů a prezentují na jediném místě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InterPro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(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  <a:hlinkClick r:id="rId3"/>
              </a:rPr>
              <a:t>http://www.ebi.ac.uk/</a:t>
            </a:r>
            <a:r>
              <a:rPr lang="cs-CZ" altLang="cs-CZ" dirty="0" err="1">
                <a:solidFill>
                  <a:srgbClr val="99FF99"/>
                </a:solidFill>
                <a:sym typeface="Symbol" pitchFamily="18" charset="2"/>
                <a:hlinkClick r:id="rId3"/>
              </a:rPr>
              <a:t>interpro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  <a:hlinkClick r:id="rId3"/>
              </a:rPr>
              <a:t>/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) – příklad P12345</a:t>
            </a:r>
            <a:endParaRPr lang="cs-CZ" altLang="cs-CZ" dirty="0">
              <a:solidFill>
                <a:srgbClr val="99FF99"/>
              </a:solidFill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CDD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013B21B-F4D7-4222-B10C-F9FA6CF84A4B}" type="slidenum">
              <a:rPr lang="cs-CZ" altLang="cs-CZ"/>
              <a:pPr algn="r" eaLnBrk="1" hangingPunct="1"/>
              <a:t>21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bdélník 6"/>
          <p:cNvSpPr>
            <a:spLocks noChangeArrowheads="1"/>
          </p:cNvSpPr>
          <p:nvPr/>
        </p:nvSpPr>
        <p:spPr bwMode="auto">
          <a:xfrm>
            <a:off x="0" y="6581775"/>
            <a:ext cx="876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cs-CZ" sz="1200" dirty="0"/>
              <a:t>1.</a:t>
            </a:r>
            <a:r>
              <a:rPr lang="cs-CZ" altLang="cs-CZ" sz="1200" dirty="0"/>
              <a:t> </a:t>
            </a:r>
            <a:r>
              <a:rPr lang="en-US" altLang="cs-CZ" sz="1200" dirty="0" err="1"/>
              <a:t>Chothia</a:t>
            </a:r>
            <a:r>
              <a:rPr lang="en-US" altLang="cs-CZ" sz="1200" dirty="0"/>
              <a:t>, C. &amp; Gough, J. Genomic and structural aspects of protein evolution. </a:t>
            </a:r>
            <a:r>
              <a:rPr lang="en-US" altLang="cs-CZ" sz="1200" i="1" dirty="0"/>
              <a:t>Biochemical Journal</a:t>
            </a:r>
            <a:r>
              <a:rPr lang="en-US" altLang="cs-CZ" sz="1200" dirty="0"/>
              <a:t> 419, 15 (</a:t>
            </a:r>
            <a:r>
              <a:rPr lang="en-US" altLang="cs-CZ" sz="1200" dirty="0">
                <a:solidFill>
                  <a:srgbClr val="FF0000"/>
                </a:solidFill>
              </a:rPr>
              <a:t>2009</a:t>
            </a:r>
            <a:r>
              <a:rPr lang="en-US" altLang="cs-CZ" sz="1200" dirty="0"/>
              <a:t>).</a:t>
            </a:r>
          </a:p>
        </p:txBody>
      </p:sp>
      <p:sp>
        <p:nvSpPr>
          <p:cNvPr id="19460" name="Obdélník 7"/>
          <p:cNvSpPr>
            <a:spLocks noChangeArrowheads="1"/>
          </p:cNvSpPr>
          <p:nvPr/>
        </p:nvSpPr>
        <p:spPr bwMode="auto">
          <a:xfrm>
            <a:off x="533400" y="4894263"/>
            <a:ext cx="8153400" cy="3635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1" name="Obdélník 8"/>
          <p:cNvSpPr>
            <a:spLocks noChangeArrowheads="1"/>
          </p:cNvSpPr>
          <p:nvPr/>
        </p:nvSpPr>
        <p:spPr bwMode="auto">
          <a:xfrm>
            <a:off x="533400" y="914400"/>
            <a:ext cx="8153400" cy="3238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2" name="Obdélník 9"/>
          <p:cNvSpPr>
            <a:spLocks noChangeArrowheads="1"/>
          </p:cNvSpPr>
          <p:nvPr/>
        </p:nvSpPr>
        <p:spPr bwMode="auto">
          <a:xfrm>
            <a:off x="533400" y="5410200"/>
            <a:ext cx="8153400" cy="7524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3" name="Obdélník 8"/>
          <p:cNvSpPr>
            <a:spLocks noChangeArrowheads="1"/>
          </p:cNvSpPr>
          <p:nvPr/>
        </p:nvSpPr>
        <p:spPr bwMode="auto">
          <a:xfrm>
            <a:off x="533400" y="3990975"/>
            <a:ext cx="8153400" cy="466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4" name="Obdélník 9"/>
          <p:cNvSpPr>
            <a:spLocks noChangeArrowheads="1"/>
          </p:cNvSpPr>
          <p:nvPr/>
        </p:nvSpPr>
        <p:spPr bwMode="auto">
          <a:xfrm>
            <a:off x="533400" y="3095625"/>
            <a:ext cx="8153400" cy="466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 rot="19539192">
            <a:off x="36109" y="2490899"/>
            <a:ext cx="90936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0" dirty="0" smtClean="0">
                <a:ln w="28575">
                  <a:solidFill>
                    <a:srgbClr val="FF0000"/>
                  </a:solidFill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OUTDATED...</a:t>
            </a:r>
            <a:endParaRPr lang="cs-CZ" sz="11000" dirty="0">
              <a:ln w="28575">
                <a:solidFill>
                  <a:srgbClr val="FF0000"/>
                </a:solidFill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hlink"/>
                </a:solidFill>
              </a:rPr>
              <a:t>4</a:t>
            </a:r>
            <a:r>
              <a:rPr lang="cs-CZ" altLang="cs-CZ" sz="3200" dirty="0" smtClean="0">
                <a:solidFill>
                  <a:schemeClr val="hlink"/>
                </a:solidFill>
              </a:rPr>
              <a:t>. BLAST, srovnávání sekvencí</a:t>
            </a:r>
            <a:endParaRPr lang="cs-CZ" altLang="cs-CZ" sz="3200" dirty="0">
              <a:solidFill>
                <a:schemeClr val="hlink"/>
              </a:solidFill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FE6C4AC-FB3C-42EF-9D7C-B6C4F386FFA5}" type="slidenum">
              <a:rPr lang="cs-CZ" altLang="cs-CZ"/>
              <a:pPr algn="r" eaLnBrk="1" hangingPunct="1"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24</a:t>
            </a:fld>
            <a:endParaRPr lang="cs-CZ" altLang="cs-CZ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Formáty proteinových sekvencí/databází</a:t>
            </a:r>
            <a:endParaRPr lang="cs-CZ" altLang="cs-CZ" sz="2400" dirty="0">
              <a:solidFill>
                <a:srgbClr val="99FF99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FASTA formát – hlavička specifická pro zdrojovou databázi, relativně málo informací; postačuje pro získání a další zpracování proteinové sekvence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8794" y="2057400"/>
            <a:ext cx="8719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cs-CZ" sz="1200" dirty="0">
                <a:solidFill>
                  <a:srgbClr val="99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sp|P04637|P53_HUMAN </a:t>
            </a:r>
            <a:r>
              <a:rPr lang="cs-CZ" sz="1200" dirty="0" err="1">
                <a:solidFill>
                  <a:srgbClr val="99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Cellular</a:t>
            </a:r>
            <a:r>
              <a:rPr lang="cs-CZ" sz="1200" dirty="0">
                <a:solidFill>
                  <a:srgbClr val="99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tumor antigen p53 OS=Homo sapiens GN=TP53 PE=1 SV=4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MEEPQSDPSVEPPLSQETFSDLWKLLPENNVLSPLPSQAMDDLMLSPDDIEQWFTEDPGP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DEAPRMPEAAPPVAPAPAAPTPAAPAPAPSWPLSSSVPSQKTYQGSYGFRLGFLHSGTAK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SVTCTYSPALNKMFCQLAKTCPVQLWVDSTPPPGTRVRAMAIYKQSQHMTEVVRRCPHHE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RCSDSDGLAPPQHLIRVEGNLRVEYLDDRNTFRHSVVVPYEPPEVGSDCTTIHYNYMCNS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SCMGGMNRRPILTIITLEDSSGNLLGRNSFEVRVCACPGRDRRTEEENLRKKGEPHHELP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PGSTKRALPNNTSSSPQPKKKPLDGEYFTLQIRGRERFEMFRELNEALELKDAQAGKEPG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GSRAHSSHLKSKKGQSTSRHKKLMFKTEGPDSD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3780979"/>
            <a:ext cx="86868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  <a:hlinkClick r:id="rId3"/>
              </a:rPr>
              <a:t>xml</a:t>
            </a:r>
            <a:r>
              <a:rPr lang="cs-CZ" altLang="cs-CZ" dirty="0" smtClean="0">
                <a:sym typeface="Symbol" pitchFamily="18" charset="2"/>
                <a:hlinkClick r:id="rId3"/>
              </a:rPr>
              <a:t> formát</a:t>
            </a:r>
            <a:endParaRPr lang="cs-CZ" altLang="cs-CZ" dirty="0" smtClean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komplexní forma s kompletní informací k danému proteinu ze zdrojové databáze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specifická pro zdrojovou databázi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obsahuje např. kompletní taxonomii zdrojového organizmu; známé modifikace; výčet interakčních partnerů, označení v jiných databázích a jiné </a:t>
            </a:r>
            <a:r>
              <a:rPr lang="cs-CZ" altLang="cs-CZ" dirty="0" err="1" smtClean="0">
                <a:sym typeface="Symbol" pitchFamily="18" charset="2"/>
              </a:rPr>
              <a:t>bioinformaticky</a:t>
            </a:r>
            <a:r>
              <a:rPr lang="cs-CZ" altLang="cs-CZ" dirty="0" smtClean="0">
                <a:sym typeface="Symbol" pitchFamily="18" charset="2"/>
              </a:rPr>
              <a:t> (</a:t>
            </a:r>
            <a:r>
              <a:rPr lang="cs-CZ" altLang="cs-CZ" b="0" dirty="0" smtClean="0">
                <a:sym typeface="Symbol" pitchFamily="18" charset="2"/>
              </a:rPr>
              <a:t>automaticky</a:t>
            </a:r>
            <a:r>
              <a:rPr lang="cs-CZ" altLang="cs-CZ" dirty="0">
                <a:sym typeface="Symbol" pitchFamily="18" charset="2"/>
              </a:rPr>
              <a:t>) </a:t>
            </a:r>
            <a:r>
              <a:rPr lang="cs-CZ" altLang="cs-CZ" dirty="0" smtClean="0">
                <a:sym typeface="Symbol" pitchFamily="18" charset="2"/>
              </a:rPr>
              <a:t>zpracovatelné informace</a:t>
            </a:r>
          </a:p>
        </p:txBody>
      </p:sp>
    </p:spTree>
    <p:extLst>
      <p:ext uri="{BB962C8B-B14F-4D97-AF65-F5344CB8AC3E}">
        <p14:creationId xmlns:p14="http://schemas.microsoft.com/office/powerpoint/2010/main" val="9534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25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rgbClr val="99FF99"/>
                </a:solidFill>
                <a:sym typeface="Symbol" pitchFamily="18" charset="2"/>
              </a:rPr>
              <a:t>BLAST – </a:t>
            </a:r>
            <a:r>
              <a:rPr lang="en-US" altLang="cs-CZ" sz="2400" dirty="0">
                <a:sym typeface="Symbol" pitchFamily="18" charset="2"/>
              </a:rPr>
              <a:t>B</a:t>
            </a:r>
            <a:r>
              <a:rPr lang="en-US" altLang="cs-CZ" sz="2400" dirty="0">
                <a:solidFill>
                  <a:srgbClr val="99FF99"/>
                </a:solidFill>
                <a:sym typeface="Symbol" pitchFamily="18" charset="2"/>
              </a:rPr>
              <a:t>asic </a:t>
            </a:r>
            <a:r>
              <a:rPr lang="en-US" altLang="cs-CZ" sz="2400" dirty="0">
                <a:sym typeface="Symbol" pitchFamily="18" charset="2"/>
              </a:rPr>
              <a:t>L</a:t>
            </a:r>
            <a:r>
              <a:rPr lang="en-US" altLang="cs-CZ" sz="2400" dirty="0">
                <a:solidFill>
                  <a:srgbClr val="99FF99"/>
                </a:solidFill>
                <a:sym typeface="Symbol" pitchFamily="18" charset="2"/>
              </a:rPr>
              <a:t>ocal </a:t>
            </a:r>
            <a:r>
              <a:rPr lang="en-US" altLang="cs-CZ" sz="2400" dirty="0">
                <a:sym typeface="Symbol" pitchFamily="18" charset="2"/>
              </a:rPr>
              <a:t>A</a:t>
            </a:r>
            <a:r>
              <a:rPr lang="en-US" altLang="cs-CZ" sz="2400" dirty="0">
                <a:solidFill>
                  <a:srgbClr val="99FF99"/>
                </a:solidFill>
                <a:sym typeface="Symbol" pitchFamily="18" charset="2"/>
              </a:rPr>
              <a:t>lignment </a:t>
            </a:r>
            <a:r>
              <a:rPr lang="en-US" altLang="cs-CZ" sz="2400" dirty="0">
                <a:sym typeface="Symbol" pitchFamily="18" charset="2"/>
              </a:rPr>
              <a:t>S</a:t>
            </a:r>
            <a:r>
              <a:rPr lang="en-US" altLang="cs-CZ" sz="2400" dirty="0">
                <a:solidFill>
                  <a:srgbClr val="99FF99"/>
                </a:solidFill>
                <a:sym typeface="Symbol" pitchFamily="18" charset="2"/>
              </a:rPr>
              <a:t>ear</a:t>
            </a:r>
            <a:r>
              <a:rPr lang="cs-CZ" altLang="cs-CZ" sz="2400" dirty="0">
                <a:solidFill>
                  <a:srgbClr val="99FF99"/>
                </a:solidFill>
                <a:sym typeface="Symbol" pitchFamily="18" charset="2"/>
              </a:rPr>
              <a:t>c</a:t>
            </a:r>
            <a:r>
              <a:rPr lang="en-US" altLang="cs-CZ" sz="2400" dirty="0">
                <a:solidFill>
                  <a:srgbClr val="99FF99"/>
                </a:solidFill>
                <a:sym typeface="Symbol" pitchFamily="18" charset="2"/>
              </a:rPr>
              <a:t>h </a:t>
            </a:r>
            <a:r>
              <a:rPr lang="en-US" altLang="cs-CZ" sz="2400" dirty="0">
                <a:sym typeface="Symbol" pitchFamily="18" charset="2"/>
              </a:rPr>
              <a:t>T</a:t>
            </a:r>
            <a:r>
              <a:rPr lang="en-US" altLang="cs-CZ" sz="2400" dirty="0">
                <a:solidFill>
                  <a:srgbClr val="99FF99"/>
                </a:solidFill>
                <a:sym typeface="Symbol" pitchFamily="18" charset="2"/>
              </a:rPr>
              <a:t>ool</a:t>
            </a:r>
            <a:endParaRPr lang="cs-CZ" altLang="cs-CZ" sz="2400" dirty="0">
              <a:solidFill>
                <a:srgbClr val="99FF99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srovnání proteinových či nukleotidových sekvencí (</a:t>
            </a:r>
            <a:r>
              <a:rPr lang="cs-CZ" altLang="cs-CZ" b="0" dirty="0" smtClean="0">
                <a:sym typeface="Symbol" pitchFamily="18" charset="2"/>
              </a:rPr>
              <a:t>většinou FASTA formát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různé algoritmy dle vstupu (</a:t>
            </a:r>
            <a:r>
              <a:rPr lang="cs-CZ" altLang="cs-CZ" b="0" dirty="0" smtClean="0">
                <a:sym typeface="Symbol" pitchFamily="18" charset="2"/>
              </a:rPr>
              <a:t>protein či nukleotid</a:t>
            </a:r>
            <a:r>
              <a:rPr lang="cs-CZ" altLang="cs-CZ" dirty="0" smtClean="0">
                <a:sym typeface="Symbol" pitchFamily="18" charset="2"/>
              </a:rPr>
              <a:t>) a typu srovnání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nejběžnější algoritmy (</a:t>
            </a:r>
            <a:r>
              <a:rPr lang="cs-CZ" altLang="cs-CZ" b="0" dirty="0" smtClean="0">
                <a:sym typeface="Symbol" pitchFamily="18" charset="2"/>
              </a:rPr>
              <a:t>pro proteiny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</a:rPr>
              <a:t>blast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p</a:t>
            </a:r>
            <a:r>
              <a:rPr lang="cs-CZ" altLang="cs-CZ" dirty="0" smtClean="0">
                <a:sym typeface="Symbol" pitchFamily="18" charset="2"/>
              </a:rPr>
              <a:t> – protein-proteinová databáze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</a:rPr>
              <a:t>blast</a:t>
            </a:r>
            <a:r>
              <a:rPr lang="cs-CZ" altLang="cs-CZ" dirty="0" err="1">
                <a:solidFill>
                  <a:srgbClr val="99FF99"/>
                </a:solidFill>
                <a:sym typeface="Symbol" pitchFamily="18" charset="2"/>
              </a:rPr>
              <a:t>x</a:t>
            </a:r>
            <a:r>
              <a:rPr lang="cs-CZ" altLang="cs-CZ" dirty="0" smtClean="0">
                <a:sym typeface="Symbol" pitchFamily="18" charset="2"/>
              </a:rPr>
              <a:t> – nukleotid (</a:t>
            </a:r>
            <a:r>
              <a:rPr lang="cs-CZ" altLang="cs-CZ" b="0" dirty="0" smtClean="0">
                <a:sym typeface="Symbol" pitchFamily="18" charset="2"/>
              </a:rPr>
              <a:t>překlad na proteinovou sekvenci</a:t>
            </a:r>
            <a:r>
              <a:rPr lang="cs-CZ" altLang="cs-CZ" dirty="0" smtClean="0">
                <a:sym typeface="Symbol" pitchFamily="18" charset="2"/>
              </a:rPr>
              <a:t>)-proteinová databáze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vybrané speciální algoritmy –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k hledání vzdáleně příbuzných proteinů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PSI-BLAST</a:t>
            </a:r>
            <a:r>
              <a:rPr lang="cs-CZ" altLang="cs-CZ" dirty="0" smtClean="0">
                <a:sym typeface="Symbol" pitchFamily="18" charset="2"/>
              </a:rPr>
              <a:t> – </a:t>
            </a:r>
            <a:r>
              <a:rPr lang="cs-CZ" altLang="cs-CZ" dirty="0" err="1" smtClean="0">
                <a:sym typeface="Symbol" pitchFamily="18" charset="2"/>
              </a:rPr>
              <a:t>Position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 err="1" smtClean="0">
                <a:sym typeface="Symbol" pitchFamily="18" charset="2"/>
              </a:rPr>
              <a:t>Specific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 err="1" smtClean="0">
                <a:sym typeface="Symbol" pitchFamily="18" charset="2"/>
              </a:rPr>
              <a:t>Iteration</a:t>
            </a:r>
            <a:r>
              <a:rPr lang="cs-CZ" altLang="cs-CZ" dirty="0" smtClean="0">
                <a:sym typeface="Symbol" pitchFamily="18" charset="2"/>
              </a:rPr>
              <a:t> BLAST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po 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blastp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ze zvoleného počtu sekvencí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vytvoří novou pozičně-specifickou skórovací matrici (PSSM)</a:t>
            </a:r>
            <a:r>
              <a:rPr lang="cs-CZ" altLang="cs-CZ" dirty="0" smtClean="0">
                <a:sym typeface="Symbol" pitchFamily="18" charset="2"/>
              </a:rPr>
              <a:t>, kterou použije v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dalším hledání</a:t>
            </a:r>
            <a:r>
              <a:rPr lang="cs-CZ" altLang="cs-CZ" dirty="0" smtClean="0">
                <a:sym typeface="Symbol" pitchFamily="18" charset="2"/>
              </a:rPr>
              <a:t>; tento postup je možno několikrát opakovat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DELTA-BLAST </a:t>
            </a:r>
            <a:r>
              <a:rPr lang="cs-CZ" altLang="cs-CZ" dirty="0" smtClean="0">
                <a:sym typeface="Symbol" pitchFamily="18" charset="2"/>
              </a:rPr>
              <a:t>– obdoba PSI-BLAST; využívá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předpřipravené PSSM </a:t>
            </a:r>
            <a:r>
              <a:rPr lang="cs-CZ" altLang="cs-CZ" dirty="0" smtClean="0">
                <a:sym typeface="Symbol" pitchFamily="18" charset="2"/>
              </a:rPr>
              <a:t>dle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konzervativních domén </a:t>
            </a:r>
            <a:r>
              <a:rPr lang="cs-CZ" altLang="cs-CZ" dirty="0" smtClean="0">
                <a:sym typeface="Symbol" pitchFamily="18" charset="2"/>
              </a:rPr>
              <a:t>v NCBI databázi</a:t>
            </a:r>
            <a:r>
              <a:rPr lang="cs-CZ" altLang="cs-CZ" dirty="0">
                <a:sym typeface="Symbol" pitchFamily="18" charset="2"/>
              </a:rPr>
              <a:t> </a:t>
            </a:r>
            <a:r>
              <a:rPr lang="cs-CZ" dirty="0">
                <a:sym typeface="Symbol"/>
              </a:rPr>
              <a:t>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rychlejší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a citlivější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0544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26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Základní kroky BLAST algoritmů</a:t>
            </a:r>
            <a:endParaRPr lang="cs-CZ" altLang="cs-CZ" sz="2400" dirty="0">
              <a:solidFill>
                <a:srgbClr val="99FF99"/>
              </a:solidFill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dirty="0" smtClean="0">
                <a:sym typeface="Symbol" pitchFamily="18" charset="2"/>
              </a:rPr>
              <a:t>generování k-písmenných úseků – „slov“</a:t>
            </a:r>
          </a:p>
          <a:p>
            <a:pPr indent="0" eaLnBrk="1" hangingPunct="1">
              <a:lnSpc>
                <a:spcPct val="150000"/>
              </a:lnSpc>
            </a:pPr>
            <a:r>
              <a:rPr lang="cs-CZ" altLang="cs-CZ" dirty="0" smtClean="0">
                <a:sym typeface="Symbol" pitchFamily="18" charset="2"/>
              </a:rPr>
              <a:t>(z případně upravené sekvence; parametr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word size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proteiny – běžně K = 3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nukleotidy – Běžně K = 11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cs-CZ" altLang="cs-CZ" dirty="0" smtClean="0">
                <a:sym typeface="Symbol" pitchFamily="18" charset="2"/>
              </a:rPr>
              <a:t>prohledání každého slova vůči cílové databázi a ponechání těch slov, kde se našla shoda překračující stanovené limitní </a:t>
            </a:r>
            <a:r>
              <a:rPr lang="cs-CZ" altLang="cs-CZ" u="sng" dirty="0" smtClean="0">
                <a:sym typeface="Symbol" pitchFamily="18" charset="2"/>
              </a:rPr>
              <a:t>skóre</a:t>
            </a:r>
            <a:r>
              <a:rPr lang="cs-CZ" altLang="cs-CZ" dirty="0" smtClean="0">
                <a:sym typeface="Symbol" pitchFamily="18" charset="2"/>
              </a:rPr>
              <a:t> –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high scoring words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cs-CZ" altLang="cs-CZ" dirty="0" smtClean="0">
                <a:sym typeface="Symbol" pitchFamily="18" charset="2"/>
              </a:rPr>
              <a:t>hledání </a:t>
            </a:r>
            <a:r>
              <a:rPr lang="en-US" altLang="cs-CZ" i="1" dirty="0" smtClean="0">
                <a:sym typeface="Symbol" pitchFamily="18" charset="2"/>
              </a:rPr>
              <a:t>high scoring words</a:t>
            </a:r>
            <a:r>
              <a:rPr lang="cs-CZ" altLang="cs-CZ" dirty="0"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v databázi</a:t>
            </a:r>
            <a:r>
              <a:rPr lang="cs-CZ" altLang="cs-CZ" dirty="0" smtClean="0">
                <a:sym typeface="Symbol" pitchFamily="18" charset="2"/>
              </a:rPr>
              <a:t>; hledána úplná shoda –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exact match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cs-CZ" altLang="cs-CZ" dirty="0" smtClean="0">
                <a:sym typeface="Symbol" pitchFamily="18" charset="2"/>
              </a:rPr>
              <a:t>rozšíření </a:t>
            </a:r>
            <a:r>
              <a:rPr lang="en-US" altLang="cs-CZ" i="1" dirty="0" smtClean="0">
                <a:sym typeface="Symbol" pitchFamily="18" charset="2"/>
              </a:rPr>
              <a:t>exact match </a:t>
            </a:r>
            <a:r>
              <a:rPr lang="cs-CZ" altLang="cs-CZ" dirty="0" smtClean="0">
                <a:sym typeface="Symbol" pitchFamily="18" charset="2"/>
              </a:rPr>
              <a:t>na obě strany původního k-písmenného slova a hledání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high-scoring segment pairs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(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HSPs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)</a:t>
            </a:r>
            <a:r>
              <a:rPr lang="cs-CZ" altLang="cs-CZ" i="1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pro každý </a:t>
            </a:r>
            <a:r>
              <a:rPr lang="en-US" altLang="cs-CZ" i="1" dirty="0" smtClean="0">
                <a:sym typeface="Symbol" pitchFamily="18" charset="2"/>
              </a:rPr>
              <a:t>exact match </a:t>
            </a:r>
            <a:r>
              <a:rPr lang="cs-CZ" altLang="cs-CZ" dirty="0" smtClean="0">
                <a:sym typeface="Symbol" pitchFamily="18" charset="2"/>
              </a:rPr>
              <a:t>– rozšiřování do doby, dokud neklesá </a:t>
            </a:r>
            <a:r>
              <a:rPr lang="cs-CZ" altLang="cs-CZ" u="sng" dirty="0" smtClean="0">
                <a:sym typeface="Symbol" pitchFamily="18" charset="2"/>
              </a:rPr>
              <a:t>skóre </a:t>
            </a:r>
            <a:r>
              <a:rPr lang="cs-CZ" altLang="cs-CZ" dirty="0" smtClean="0">
                <a:sym typeface="Symbol" pitchFamily="18" charset="2"/>
              </a:rPr>
              <a:t>pro původní </a:t>
            </a:r>
            <a:r>
              <a:rPr lang="en-US" altLang="cs-CZ" i="1" dirty="0" smtClean="0">
                <a:sym typeface="Symbol" pitchFamily="18" charset="2"/>
              </a:rPr>
              <a:t>exact match</a:t>
            </a:r>
            <a:endParaRPr lang="en-US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cs-CZ" altLang="cs-CZ" dirty="0" smtClean="0">
                <a:sym typeface="Symbol" pitchFamily="18" charset="2"/>
              </a:rPr>
              <a:t>zhodnocení statistické významnosti jednotlivých </a:t>
            </a:r>
            <a:r>
              <a:rPr lang="cs-CZ" altLang="cs-CZ" dirty="0" err="1" smtClean="0">
                <a:sym typeface="Symbol" pitchFamily="18" charset="2"/>
              </a:rPr>
              <a:t>HSPs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cs-CZ" altLang="cs-CZ" dirty="0" smtClean="0">
                <a:sym typeface="Symbol" pitchFamily="18" charset="2"/>
              </a:rPr>
              <a:t>spojení </a:t>
            </a:r>
            <a:r>
              <a:rPr lang="cs-CZ" altLang="cs-CZ" dirty="0" err="1" smtClean="0">
                <a:sym typeface="Symbol" pitchFamily="18" charset="2"/>
              </a:rPr>
              <a:t>HSPs</a:t>
            </a:r>
            <a:r>
              <a:rPr lang="cs-CZ" altLang="cs-CZ" dirty="0" smtClean="0">
                <a:sym typeface="Symbol" pitchFamily="18" charset="2"/>
              </a:rPr>
              <a:t> do delších úseků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cs-CZ" altLang="cs-CZ" dirty="0" smtClean="0">
                <a:sym typeface="Symbol" pitchFamily="18" charset="2"/>
              </a:rPr>
              <a:t>výpočet  </a:t>
            </a: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expectation value 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(E)</a:t>
            </a:r>
            <a:endParaRPr lang="cs-CZ" altLang="cs-CZ" i="1" dirty="0" smtClean="0">
              <a:sym typeface="Symbol" pitchFamily="18" charset="2"/>
            </a:endParaRPr>
          </a:p>
        </p:txBody>
      </p:sp>
      <p:pic>
        <p:nvPicPr>
          <p:cNvPr id="7170" name="Picture 2" descr="http://upload.wikimedia.org/wikipedia/commons/5/56/Query_wo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b="239"/>
          <a:stretch/>
        </p:blipFill>
        <p:spPr bwMode="auto">
          <a:xfrm>
            <a:off x="6609264" y="685800"/>
            <a:ext cx="2544896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6681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27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Substituční skórovací matice pro výpočet </a:t>
            </a:r>
            <a:r>
              <a:rPr lang="cs-CZ" altLang="cs-CZ" sz="2400" u="sng" dirty="0" smtClean="0">
                <a:solidFill>
                  <a:srgbClr val="99FF99"/>
                </a:solidFill>
                <a:sym typeface="Symbol" pitchFamily="18" charset="2"/>
              </a:rPr>
              <a:t>skóre</a:t>
            </a:r>
            <a:endParaRPr lang="cs-CZ" altLang="cs-CZ" u="sng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matice „substitučních“ skóre pro jednotlivé AK, které se uvažují při srovnávání prvotních k-písmenných slov i při jejich rozšiřování a hledání </a:t>
            </a:r>
            <a:r>
              <a:rPr lang="cs-CZ" altLang="cs-CZ" dirty="0" err="1" smtClean="0">
                <a:sym typeface="Symbol" pitchFamily="18" charset="2"/>
              </a:rPr>
              <a:t>HSPs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nejběžnější matice BLOSUM62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skóre se odvíjí od četnosti aminokyselinové záměny v reálných proteinech jejichž identita je větší než 62%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+ hodnoty – častější substituce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- hodnoty – méně časté </a:t>
            </a:r>
            <a:r>
              <a:rPr lang="cs-CZ" altLang="cs-CZ" dirty="0" err="1" smtClean="0">
                <a:sym typeface="Symbol" pitchFamily="18" charset="2"/>
              </a:rPr>
              <a:t>subst</a:t>
            </a:r>
            <a:r>
              <a:rPr lang="cs-CZ" altLang="cs-CZ" dirty="0" smtClean="0">
                <a:sym typeface="Symbol" pitchFamily="18" charset="2"/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po diagonále největší </a:t>
            </a:r>
            <a:r>
              <a:rPr lang="cs-CZ" altLang="cs-CZ" dirty="0" smtClean="0">
                <a:sym typeface="Symbol" pitchFamily="18" charset="2"/>
              </a:rPr>
              <a:t>skóre</a:t>
            </a:r>
          </a:p>
          <a:p>
            <a:pPr marL="803275" lvl="1" indent="0" eaLnBrk="1" hangingPunct="1">
              <a:lnSpc>
                <a:spcPct val="150000"/>
              </a:lnSpc>
            </a:pP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cs-CZ" altLang="cs-CZ" dirty="0" smtClean="0">
                <a:sym typeface="Symbol" pitchFamily="18" charset="2"/>
              </a:rPr>
              <a:t>62% </a:t>
            </a:r>
            <a:r>
              <a:rPr lang="cs-CZ" altLang="cs-CZ" dirty="0" err="1" smtClean="0">
                <a:sym typeface="Symbol" pitchFamily="18" charset="2"/>
              </a:rPr>
              <a:t>ident</a:t>
            </a:r>
            <a:r>
              <a:rPr lang="cs-CZ" altLang="cs-CZ" dirty="0" smtClean="0">
                <a:sym typeface="Symbol" pitchFamily="18" charset="2"/>
              </a:rPr>
              <a:t>. </a:t>
            </a:r>
            <a:r>
              <a:rPr lang="cs-CZ" dirty="0">
                <a:sym typeface="Symbol"/>
              </a:rPr>
              <a:t> </a:t>
            </a:r>
            <a:r>
              <a:rPr lang="cs-CZ" altLang="cs-CZ" dirty="0" smtClean="0">
                <a:sym typeface="Symbol" pitchFamily="18" charset="2"/>
              </a:rPr>
              <a:t>nejčastější jev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zaokrouhleno</a:t>
            </a:r>
            <a:endParaRPr lang="cs-CZ" altLang="cs-CZ" dirty="0" smtClean="0">
              <a:sym typeface="Symbol" pitchFamily="18" charset="2"/>
            </a:endParaRPr>
          </a:p>
        </p:txBody>
      </p:sp>
      <p:pic>
        <p:nvPicPr>
          <p:cNvPr id="2050" name="Picture 2" descr="Protein Sc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745479"/>
            <a:ext cx="4505960" cy="31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4499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28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Substituční skórovací matice pro výpočet </a:t>
            </a:r>
            <a:r>
              <a:rPr lang="cs-CZ" altLang="cs-CZ" sz="2400" u="sng" dirty="0" smtClean="0">
                <a:solidFill>
                  <a:srgbClr val="99FF99"/>
                </a:solidFill>
                <a:sym typeface="Symbol" pitchFamily="18" charset="2"/>
              </a:rPr>
              <a:t>skóre</a:t>
            </a: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 (2)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typ matice by měl být uzpůsoben délce hledané sekvence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i="1" dirty="0" err="1" smtClean="0">
                <a:sym typeface="Symbol" pitchFamily="18" charset="2"/>
              </a:rPr>
              <a:t>word</a:t>
            </a:r>
            <a:r>
              <a:rPr lang="cs-CZ" altLang="cs-CZ" i="1" dirty="0" smtClean="0">
                <a:sym typeface="Symbol" pitchFamily="18" charset="2"/>
              </a:rPr>
              <a:t> </a:t>
            </a:r>
            <a:r>
              <a:rPr lang="cs-CZ" altLang="cs-CZ" i="1" dirty="0" err="1" smtClean="0">
                <a:sym typeface="Symbol" pitchFamily="18" charset="2"/>
              </a:rPr>
              <a:t>size</a:t>
            </a:r>
            <a:r>
              <a:rPr lang="cs-CZ" altLang="cs-CZ" i="1" dirty="0" smtClean="0"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se doporučuje snížit u proteinů na 2 v případě krátkých sekvencí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76235"/>
              </p:ext>
            </p:extLst>
          </p:nvPr>
        </p:nvGraphicFramePr>
        <p:xfrm>
          <a:off x="1681766" y="2819400"/>
          <a:ext cx="5410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14"/>
                <a:gridCol w="334188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Délka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Substituční matice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PAM-30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35-50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PAM-70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50-85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BLOSUM-80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BLOSUM-62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0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29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Substituční skórovací matice – skóre jednoho HSP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 smtClean="0">
              <a:sym typeface="Symbol" pitchFamily="18" charset="2"/>
            </a:endParaRPr>
          </a:p>
        </p:txBody>
      </p:sp>
      <p:pic>
        <p:nvPicPr>
          <p:cNvPr id="2050" name="Picture 2" descr="Protein Sc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3429000"/>
            <a:ext cx="49641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pic>
        <p:nvPicPr>
          <p:cNvPr id="9218" name="Picture 2" descr="http://upload.wikimedia.org/wikipedia/en/8/87/Extension_pro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295400"/>
            <a:ext cx="37719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>
                <a:solidFill>
                  <a:schemeClr val="hlink"/>
                </a:solidFill>
              </a:rPr>
              <a:t>1. Co je to bioinformatika?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750F76A-5934-4448-9749-6EF6EF155BDC}" type="slidenum">
              <a:rPr lang="cs-CZ" altLang="cs-CZ"/>
              <a:pPr algn="r" eaLnBrk="1" hangingPunct="1"/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30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Možnosti dávkové BLAST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několik desítek až stovek proteinů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možnost procházet individuální výsledky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možnost stažení shrnutých výsledků + zpracování v externím programu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příklad –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proteiny </a:t>
            </a:r>
            <a:r>
              <a:rPr lang="cs-CZ" altLang="cs-CZ" i="1" dirty="0" err="1">
                <a:solidFill>
                  <a:srgbClr val="99FF99"/>
                </a:solidFill>
                <a:sym typeface="Symbol" pitchFamily="18" charset="2"/>
              </a:rPr>
              <a:t>Nicotiana</a:t>
            </a:r>
            <a:r>
              <a:rPr lang="cs-CZ" altLang="cs-CZ" i="1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i="1" dirty="0" err="1">
                <a:solidFill>
                  <a:srgbClr val="99FF99"/>
                </a:solidFill>
                <a:sym typeface="Symbol" pitchFamily="18" charset="2"/>
              </a:rPr>
              <a:t>tabacum</a:t>
            </a:r>
            <a:endParaRPr lang="cs-CZ" altLang="cs-CZ" i="1" dirty="0" smtClean="0">
              <a:solidFill>
                <a:srgbClr val="99FF99"/>
              </a:solidFill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8686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Srovnání sekvencí dvou či více proteinů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shodný přístup jako při BLAST programu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křížové srovnání v případě více srovnávaných sekvencí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příklad: srovnání vybraných sekvencí 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Ig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Light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Chain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err="1" smtClean="0">
                <a:solidFill>
                  <a:srgbClr val="99FF99"/>
                </a:solidFill>
                <a:sym typeface="Symbol" pitchFamily="18" charset="2"/>
              </a:rPr>
              <a:t>gammna</a:t>
            </a:r>
            <a:endParaRPr lang="cs-CZ" altLang="cs-CZ" dirty="0" smtClean="0">
              <a:solidFill>
                <a:srgbClr val="99FF99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31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Příklady webových BLAST rozhraní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</a:rPr>
              <a:t>Pubmed</a:t>
            </a:r>
            <a:r>
              <a:rPr lang="cs-CZ" altLang="cs-CZ" dirty="0">
                <a:sym typeface="Symbol" pitchFamily="18" charset="2"/>
              </a:rPr>
              <a:t> (</a:t>
            </a:r>
            <a:r>
              <a:rPr lang="cs-CZ" altLang="cs-CZ" dirty="0">
                <a:sym typeface="Symbol" pitchFamily="18" charset="2"/>
                <a:hlinkClick r:id="rId3"/>
              </a:rPr>
              <a:t>http://</a:t>
            </a:r>
            <a:r>
              <a:rPr lang="cs-CZ" altLang="cs-CZ" dirty="0" smtClean="0">
                <a:sym typeface="Symbol" pitchFamily="18" charset="2"/>
                <a:hlinkClick r:id="rId3"/>
              </a:rPr>
              <a:t>blast.ncbi.nlm.nih.gov/</a:t>
            </a:r>
            <a:r>
              <a:rPr lang="cs-CZ" altLang="cs-CZ" dirty="0" err="1" smtClean="0">
                <a:sym typeface="Symbol" pitchFamily="18" charset="2"/>
                <a:hlinkClick r:id="rId3"/>
              </a:rPr>
              <a:t>Blast.cgi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</a:rPr>
              <a:t>UniProt</a:t>
            </a:r>
            <a:r>
              <a:rPr lang="cs-CZ" altLang="cs-CZ" dirty="0">
                <a:sym typeface="Symbol" pitchFamily="18" charset="2"/>
              </a:rPr>
              <a:t>  (</a:t>
            </a:r>
            <a:r>
              <a:rPr lang="cs-CZ" altLang="cs-CZ" dirty="0">
                <a:sym typeface="Symbol" pitchFamily="18" charset="2"/>
                <a:hlinkClick r:id="rId4"/>
              </a:rPr>
              <a:t>http://www.uniprot.org/</a:t>
            </a:r>
            <a:r>
              <a:rPr lang="cs-CZ" altLang="cs-CZ" dirty="0" err="1">
                <a:sym typeface="Symbol" pitchFamily="18" charset="2"/>
                <a:hlinkClick r:id="rId4"/>
              </a:rPr>
              <a:t>blast</a:t>
            </a:r>
            <a:r>
              <a:rPr lang="cs-CZ" altLang="cs-CZ" dirty="0" smtClean="0">
                <a:sym typeface="Symbol" pitchFamily="18" charset="2"/>
                <a:hlinkClick r:id="rId4"/>
              </a:rPr>
              <a:t>/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4. 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3448377"/>
            <a:ext cx="86868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rgbClr val="99FF99"/>
                </a:solidFill>
                <a:sym typeface="Symbol" pitchFamily="18" charset="2"/>
              </a:rPr>
              <a:t>Zhodnocení výstupu BLAST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expectation </a:t>
            </a:r>
            <a:r>
              <a:rPr lang="en-US" altLang="cs-CZ" i="1" dirty="0">
                <a:solidFill>
                  <a:srgbClr val="99FF99"/>
                </a:solidFill>
                <a:sym typeface="Symbol" pitchFamily="18" charset="2"/>
              </a:rPr>
              <a:t>value 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(E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) – hlavní parametr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ym typeface="Symbol" pitchFamily="18" charset="2"/>
              </a:rPr>
              <a:t>počet sekvencí z databáze, </a:t>
            </a:r>
            <a:r>
              <a:rPr lang="cs-CZ" altLang="cs-CZ" dirty="0">
                <a:sym typeface="Symbol" pitchFamily="18" charset="2"/>
              </a:rPr>
              <a:t>které se přiřadí hledané sekvenci se stejným skóre pouze </a:t>
            </a:r>
            <a:r>
              <a:rPr lang="cs-CZ" altLang="cs-CZ" dirty="0" smtClean="0">
                <a:sym typeface="Symbol" pitchFamily="18" charset="2"/>
              </a:rPr>
              <a:t>dílem náhody </a:t>
            </a:r>
            <a:r>
              <a:rPr lang="cs-CZ" altLang="cs-CZ" dirty="0">
                <a:sym typeface="Symbol" pitchFamily="18" charset="2"/>
              </a:rPr>
              <a:t>– relevantní E pod </a:t>
            </a:r>
            <a:r>
              <a:rPr lang="cs-CZ" altLang="cs-CZ" dirty="0" smtClean="0">
                <a:sym typeface="Symbol" pitchFamily="18" charset="2"/>
              </a:rPr>
              <a:t>0,05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identities</a:t>
            </a:r>
            <a:r>
              <a:rPr lang="cs-CZ" altLang="cs-CZ" dirty="0" smtClean="0">
                <a:sym typeface="Symbol" pitchFamily="18" charset="2"/>
              </a:rPr>
              <a:t> – počet identických aminokyselin (AK) z hledaného proteinu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i="1" dirty="0" smtClean="0">
                <a:solidFill>
                  <a:srgbClr val="99FF99"/>
                </a:solidFill>
                <a:sym typeface="Symbol" pitchFamily="18" charset="2"/>
              </a:rPr>
              <a:t>positives</a:t>
            </a:r>
            <a:r>
              <a:rPr lang="cs-CZ" altLang="cs-CZ" dirty="0"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– počet AK s podobnými fyzikálně chemickými vlastnostmi</a:t>
            </a:r>
            <a:endParaRPr lang="cs-CZ" altLang="cs-CZ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01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>
                <a:solidFill>
                  <a:schemeClr val="hlink"/>
                </a:solidFill>
              </a:rPr>
              <a:t>Děkuji za pozornost</a:t>
            </a:r>
            <a:endParaRPr lang="cs-CZ" altLang="cs-CZ" b="0"/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20638" y="22225"/>
            <a:ext cx="2476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 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620A7D2-D24C-43C0-88D7-852D26E4FF4A}" type="slidenum">
              <a:rPr lang="cs-CZ" altLang="cs-CZ"/>
              <a:pPr algn="r" eaLnBrk="1" hangingPunct="1"/>
              <a:t>32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4663" y="-166747"/>
            <a:ext cx="3916137" cy="7694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500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50000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46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228600" y="609600"/>
            <a:ext cx="8686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1700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Co představuje „bioinformatika“?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vícero názorů...</a:t>
            </a:r>
            <a:r>
              <a:rPr lang="cs-CZ" altLang="cs-CZ" baseline="30000" dirty="0">
                <a:sym typeface="Symbol" pitchFamily="18" charset="2"/>
              </a:rPr>
              <a:t>1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Bioinformatics  is  conceptualizing  biology  in  terms  of macromolecules </a:t>
            </a:r>
            <a:r>
              <a:rPr lang="en-US" altLang="cs-CZ" sz="1200" b="0" dirty="0">
                <a:sym typeface="Symbol" pitchFamily="18" charset="2"/>
              </a:rPr>
              <a:t>(in  the  sense  of  physical-chemistry)  </a:t>
            </a: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and, then,  applying  “informatics”  techniques  </a:t>
            </a:r>
            <a:r>
              <a:rPr lang="en-US" altLang="cs-CZ" sz="1200" b="0" dirty="0">
                <a:sym typeface="Symbol" pitchFamily="18" charset="2"/>
              </a:rPr>
              <a:t>(derived  from disciplines such as applied math, computer science, and statistics) </a:t>
            </a: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to understand and organize the information </a:t>
            </a:r>
            <a:r>
              <a:rPr lang="en-US" altLang="cs-CZ" sz="1200" b="0" dirty="0">
                <a:sym typeface="Symbol" pitchFamily="18" charset="2"/>
              </a:rPr>
              <a:t>associated  with  these  molecules,  on  a  large  scale.  (</a:t>
            </a:r>
            <a:r>
              <a:rPr lang="en-US" altLang="cs-CZ" sz="1200" b="0" dirty="0" err="1">
                <a:sym typeface="Symbol" pitchFamily="18" charset="2"/>
              </a:rPr>
              <a:t>Luscombe</a:t>
            </a:r>
            <a:r>
              <a:rPr lang="en-US" altLang="cs-CZ" sz="1200" b="0" dirty="0">
                <a:sym typeface="Symbol" pitchFamily="18" charset="2"/>
              </a:rPr>
              <a:t>, 2001, p. 346)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The  mathematical,  statistical  and  computing  methods  that aim to solve biological problems using DNA and amino acid sequences and related information</a:t>
            </a:r>
            <a:r>
              <a:rPr lang="en-US" altLang="cs-CZ" sz="1200" b="0" dirty="0">
                <a:sym typeface="Symbol" pitchFamily="18" charset="2"/>
              </a:rPr>
              <a:t>. (</a:t>
            </a:r>
            <a:r>
              <a:rPr lang="en-US" altLang="cs-CZ" sz="1200" b="0" dirty="0" err="1">
                <a:sym typeface="Symbol" pitchFamily="18" charset="2"/>
              </a:rPr>
              <a:t>Tekaia</a:t>
            </a:r>
            <a:r>
              <a:rPr lang="en-US" altLang="cs-CZ" sz="1200" b="0" dirty="0">
                <a:sym typeface="Symbol" pitchFamily="18" charset="2"/>
              </a:rPr>
              <a:t>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Bioinformatics is the ﬁeld of science in which biology, computer science, and information technology merge to form a single discipline</a:t>
            </a:r>
            <a:r>
              <a:rPr lang="en-US" altLang="cs-CZ" sz="1200" dirty="0">
                <a:sym typeface="Symbol" pitchFamily="18" charset="2"/>
              </a:rPr>
              <a:t>.</a:t>
            </a:r>
            <a:r>
              <a:rPr lang="en-US" altLang="cs-CZ" sz="1200" b="0" dirty="0">
                <a:sym typeface="Symbol" pitchFamily="18" charset="2"/>
              </a:rPr>
              <a:t> The ultimate goal of the ﬁeld is to enable the discovery of new biological insights as well as to create a global perspective from which unifying principles in biology can be discerned. (National Center for Biotechnology Information,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Computational biology is not a “ﬁeld”, but an “approach” involving the use of computers to study biological processes</a:t>
            </a:r>
            <a:r>
              <a:rPr lang="en-US" altLang="cs-CZ" sz="1200" b="0" dirty="0">
                <a:sym typeface="Symbol" pitchFamily="18" charset="2"/>
              </a:rPr>
              <a:t> and hence it is an area as diverse as biology itself. (Schulte,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Biomedical informatics is the science underlying the acquisition, maintenance, retrieval and application of biomedical knowledge and information to improve patient care, medical education and health sciences research</a:t>
            </a:r>
            <a:r>
              <a:rPr lang="en-US" altLang="cs-CZ" sz="1200" b="0" dirty="0">
                <a:sym typeface="Symbol" pitchFamily="18" charset="2"/>
              </a:rPr>
              <a:t>. (Friedman,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</p:txBody>
      </p:sp>
      <p:sp>
        <p:nvSpPr>
          <p:cNvPr id="6149" name="Text Box 2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D4B45C7-FB2F-48C8-92A1-1A8DA26370C6}" type="slidenum">
              <a:rPr lang="cs-CZ" altLang="cs-CZ"/>
              <a:pPr algn="r" eaLnBrk="1" hangingPunct="1"/>
              <a:t>4</a:t>
            </a:fld>
            <a:endParaRPr lang="cs-CZ" altLang="cs-CZ"/>
          </a:p>
        </p:txBody>
      </p:sp>
      <p:sp>
        <p:nvSpPr>
          <p:cNvPr id="6150" name="Rectangle 30"/>
          <p:cNvSpPr>
            <a:spLocks noChangeArrowheads="1"/>
          </p:cNvSpPr>
          <p:nvPr/>
        </p:nvSpPr>
        <p:spPr bwMode="auto">
          <a:xfrm>
            <a:off x="76200" y="63246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cs-CZ" sz="1200" b="0"/>
              <a:t>1. Fenstermacher, D. Introduction to bioinformatics. </a:t>
            </a:r>
            <a:r>
              <a:rPr lang="en-US" altLang="cs-CZ" sz="1200" b="0" i="1"/>
              <a:t>Journal of the American Society for Information Science and Technology</a:t>
            </a:r>
            <a:r>
              <a:rPr lang="en-US" altLang="cs-CZ" sz="1200" b="0"/>
              <a:t> </a:t>
            </a:r>
            <a:r>
              <a:rPr lang="en-US" altLang="cs-CZ" sz="1200"/>
              <a:t>56, 440–446 (2005).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1. Co je to bioinformatika?</a:t>
            </a:r>
            <a:endParaRPr lang="cs-CZ" altLang="cs-CZ" sz="2000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55626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Co představuje „bioinformatika“? (2)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cs-CZ" dirty="0">
                <a:sym typeface="Symbol" pitchFamily="18" charset="2"/>
              </a:rPr>
              <a:t>„The enormous amount of data gathered by biologists – and the need to interpret it – requires tools that are in the realm of computer science. Thus, bioinformatics.“ </a:t>
            </a:r>
            <a:r>
              <a:rPr lang="en-US" altLang="cs-CZ" baseline="30000" dirty="0">
                <a:sym typeface="Symbol" pitchFamily="18" charset="2"/>
              </a:rPr>
              <a:t>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A72C8B0-9ECD-4960-A474-4E59BA557B40}" type="slidenum">
              <a:rPr lang="cs-CZ" altLang="cs-CZ"/>
              <a:pPr algn="r" eaLnBrk="1" hangingPunct="1"/>
              <a:t>5</a:t>
            </a:fld>
            <a:endParaRPr lang="cs-CZ" altLang="cs-CZ"/>
          </a:p>
        </p:txBody>
      </p:sp>
      <p:sp>
        <p:nvSpPr>
          <p:cNvPr id="7174" name="Rectangle 30"/>
          <p:cNvSpPr>
            <a:spLocks noChangeArrowheads="1"/>
          </p:cNvSpPr>
          <p:nvPr/>
        </p:nvSpPr>
        <p:spPr bwMode="auto">
          <a:xfrm>
            <a:off x="76200" y="6477000"/>
            <a:ext cx="7548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200" b="0" dirty="0" smtClean="0"/>
              <a:t>2. </a:t>
            </a:r>
            <a:r>
              <a:rPr lang="cs-CZ" altLang="cs-CZ" sz="1200" b="0" dirty="0" err="1"/>
              <a:t>Cohen</a:t>
            </a:r>
            <a:r>
              <a:rPr lang="cs-CZ" altLang="cs-CZ" sz="1200" b="0" dirty="0"/>
              <a:t>, J. </a:t>
            </a:r>
            <a:r>
              <a:rPr lang="cs-CZ" altLang="cs-CZ" sz="1200" b="0" dirty="0" err="1"/>
              <a:t>Bioinformatics</a:t>
            </a:r>
            <a:r>
              <a:rPr lang="cs-CZ" altLang="cs-CZ" sz="1200" b="0" dirty="0"/>
              <a:t> - </a:t>
            </a:r>
            <a:r>
              <a:rPr lang="cs-CZ" altLang="cs-CZ" sz="1200" b="0" dirty="0" err="1"/>
              <a:t>an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introduction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for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computer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scientists</a:t>
            </a:r>
            <a:r>
              <a:rPr lang="cs-CZ" altLang="cs-CZ" sz="1200" b="0" dirty="0"/>
              <a:t>. </a:t>
            </a:r>
            <a:r>
              <a:rPr lang="cs-CZ" altLang="cs-CZ" sz="1200" b="0" i="1" dirty="0"/>
              <a:t>ACM </a:t>
            </a:r>
            <a:r>
              <a:rPr lang="cs-CZ" altLang="cs-CZ" sz="1200" b="0" i="1" dirty="0" err="1"/>
              <a:t>Comput</a:t>
            </a:r>
            <a:r>
              <a:rPr lang="cs-CZ" altLang="cs-CZ" sz="1200" b="0" i="1" dirty="0"/>
              <a:t>. </a:t>
            </a:r>
            <a:r>
              <a:rPr lang="cs-CZ" altLang="cs-CZ" sz="1200" b="0" i="1" dirty="0" err="1"/>
              <a:t>Surv</a:t>
            </a:r>
            <a:r>
              <a:rPr lang="cs-CZ" altLang="cs-CZ" sz="1200" b="0" i="1" dirty="0"/>
              <a:t>.</a:t>
            </a:r>
            <a:r>
              <a:rPr lang="cs-CZ" altLang="cs-CZ" sz="1200" b="0" dirty="0"/>
              <a:t> </a:t>
            </a:r>
            <a:r>
              <a:rPr lang="cs-CZ" altLang="cs-CZ" sz="1200" dirty="0"/>
              <a:t>36, 122–158 (2004).</a:t>
            </a:r>
          </a:p>
        </p:txBody>
      </p:sp>
      <p:pic>
        <p:nvPicPr>
          <p:cNvPr id="7175" name="Picture 32" descr="corntruck_6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14375"/>
            <a:ext cx="3352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33"/>
          <p:cNvSpPr txBox="1">
            <a:spLocks noChangeArrowheads="1"/>
          </p:cNvSpPr>
          <p:nvPr/>
        </p:nvSpPr>
        <p:spPr bwMode="auto">
          <a:xfrm>
            <a:off x="228600" y="3527425"/>
            <a:ext cx="8763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1700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studium metod pro uchování, zpětné vyvolání a analýzu biologických dat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sekvence nukleových kyselin (NK) a proteinů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proteinové struktury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funkce proteinů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metabolické a regulační dráhy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i="1" dirty="0" smtClean="0">
                <a:sym typeface="Symbol" pitchFamily="18" charset="2"/>
              </a:rPr>
              <a:t>pathways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molekulární interakce (</a:t>
            </a:r>
            <a:r>
              <a:rPr lang="cs-CZ" altLang="cs-CZ" b="0" dirty="0">
                <a:sym typeface="Symbol" pitchFamily="18" charset="2"/>
              </a:rPr>
              <a:t>např. protein-protein, protein-NK, NK-NK</a:t>
            </a:r>
            <a:r>
              <a:rPr lang="cs-CZ" altLang="cs-CZ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1700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41438" indent="-2603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  <a:sym typeface="Symbol" pitchFamily="18" charset="2"/>
              </a:rPr>
              <a:t>Příbuzné disciplíny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i="1" dirty="0" smtClean="0">
                <a:sym typeface="Symbol" pitchFamily="18" charset="2"/>
              </a:rPr>
              <a:t>data </a:t>
            </a:r>
            <a:r>
              <a:rPr lang="cs-CZ" altLang="cs-CZ" i="1" dirty="0" err="1" smtClean="0">
                <a:sym typeface="Symbol" pitchFamily="18" charset="2"/>
              </a:rPr>
              <a:t>mining</a:t>
            </a:r>
            <a:endParaRPr lang="cs-CZ" altLang="cs-CZ" i="1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analýza dat z různých perspektiv a „dolování“ shrnujících (zobecněných) informací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matematická a teoretická biologie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matematická </a:t>
            </a:r>
            <a:r>
              <a:rPr lang="cs-CZ" altLang="cs-CZ" b="0" dirty="0" smtClean="0">
                <a:sym typeface="Symbol" pitchFamily="18" charset="2"/>
              </a:rPr>
              <a:t>prezentace</a:t>
            </a:r>
            <a:r>
              <a:rPr lang="cs-CZ" altLang="cs-CZ" b="0" dirty="0">
                <a:sym typeface="Symbol" pitchFamily="18" charset="2"/>
              </a:rPr>
              <a:t>, zpracování a modelování </a:t>
            </a:r>
            <a:r>
              <a:rPr lang="cs-CZ" altLang="cs-CZ" b="0" dirty="0" err="1">
                <a:sym typeface="Symbol" pitchFamily="18" charset="2"/>
              </a:rPr>
              <a:t>biol</a:t>
            </a:r>
            <a:r>
              <a:rPr lang="cs-CZ" altLang="cs-CZ" b="0" dirty="0">
                <a:sym typeface="Symbol" pitchFamily="18" charset="2"/>
              </a:rPr>
              <a:t>. procesů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lékařská informatika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tvorba databáze medicínských informací a jejich další využití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biostatistika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aplikace a vývoj statistických metod pro řešení biologických a klinických problémů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častý překryv s těmito i s dalšími obory (</a:t>
            </a:r>
            <a:r>
              <a:rPr lang="cs-CZ" altLang="cs-CZ" b="0" dirty="0">
                <a:solidFill>
                  <a:srgbClr val="99FF99"/>
                </a:solidFill>
                <a:sym typeface="Symbol" pitchFamily="18" charset="2"/>
              </a:rPr>
              <a:t>záleží na konkrétní aplikaci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98E463-7CDC-4161-974D-5744F3F14E6C}" type="slidenum">
              <a:rPr lang="cs-CZ" altLang="cs-CZ"/>
              <a:pPr algn="r" eaLnBrk="1" hangingPunct="1"/>
              <a:t>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>
                <a:solidFill>
                  <a:schemeClr val="hlink"/>
                </a:solidFill>
              </a:rPr>
              <a:t>Příklad využití bioinformatických nástrojů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>
                <a:sym typeface="Symbol" pitchFamily="18" charset="2"/>
              </a:rPr>
              <a:t>protein-protein interakce založené na datech z hmotnostní spektrometrie spojené s kapalinovou chromatografií (</a:t>
            </a:r>
            <a:r>
              <a:rPr lang="cs-CZ" altLang="cs-CZ" b="0">
                <a:sym typeface="Symbol" pitchFamily="18" charset="2"/>
              </a:rPr>
              <a:t>LC-MS analýza peptidů</a:t>
            </a:r>
            <a:r>
              <a:rPr lang="cs-CZ" altLang="cs-CZ">
                <a:sym typeface="Symbol" pitchFamily="18" charset="2"/>
              </a:rPr>
              <a:t>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9B91EF6-A6BF-4CD6-A69D-2412B6CA1614}" type="slidenum">
              <a:rPr lang="cs-CZ" altLang="cs-CZ"/>
              <a:pPr algn="r" eaLnBrk="1" hangingPunct="1"/>
              <a:t>7</a:t>
            </a:fld>
            <a:endParaRPr lang="cs-CZ" altLang="cs-CZ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609600" y="4348163"/>
            <a:ext cx="2667000" cy="2357437"/>
            <a:chOff x="48" y="2595"/>
            <a:chExt cx="1680" cy="1485"/>
          </a:xfrm>
        </p:grpSpPr>
        <p:pic>
          <p:nvPicPr>
            <p:cNvPr id="9242" name="Picture 7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3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8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08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9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3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10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9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Rectangle 11"/>
          <p:cNvSpPr>
            <a:spLocks noChangeArrowheads="1"/>
          </p:cNvSpPr>
          <p:nvPr/>
        </p:nvSpPr>
        <p:spPr bwMode="auto">
          <a:xfrm rot="-5400000">
            <a:off x="-537368" y="5261768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MS/MS spektra</a:t>
            </a:r>
            <a:endParaRPr lang="cs-CZ" altLang="cs-CZ"/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216150" y="4038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...</a:t>
            </a:r>
            <a:endParaRPr lang="cs-CZ" altLang="cs-CZ"/>
          </a:p>
        </p:txBody>
      </p:sp>
      <p:pic>
        <p:nvPicPr>
          <p:cNvPr id="9225" name="Picture 14" descr="Figure-1-hplc-chromatogram-of-BSA-tryptic-pepti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286000"/>
            <a:ext cx="22240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152400" y="4114800"/>
            <a:ext cx="32004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152400" y="2133600"/>
            <a:ext cx="32004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 rot="-5400000">
            <a:off x="-542131" y="2899569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LC-MS záznam</a:t>
            </a:r>
            <a:endParaRPr lang="cs-CZ" altLang="cs-CZ"/>
          </a:p>
        </p:txBody>
      </p:sp>
      <p:pic>
        <p:nvPicPr>
          <p:cNvPr id="9229" name="Picture 18" descr="http://mippi.ornl.gov/images/palustris_network.png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24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724525" y="6186488"/>
            <a:ext cx="324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protein-protein interakční síť</a:t>
            </a:r>
            <a:r>
              <a:rPr lang="cs-CZ" altLang="cs-CZ"/>
              <a:t> ?</a:t>
            </a:r>
          </a:p>
        </p:txBody>
      </p:sp>
      <p:grpSp>
        <p:nvGrpSpPr>
          <p:cNvPr id="9231" name="Group 21"/>
          <p:cNvGrpSpPr>
            <a:grpSpLocks/>
          </p:cNvGrpSpPr>
          <p:nvPr/>
        </p:nvGrpSpPr>
        <p:grpSpPr bwMode="auto">
          <a:xfrm>
            <a:off x="4876800" y="2133600"/>
            <a:ext cx="1828800" cy="1524000"/>
            <a:chOff x="1968" y="2880"/>
            <a:chExt cx="1152" cy="960"/>
          </a:xfrm>
        </p:grpSpPr>
        <p:sp>
          <p:nvSpPr>
            <p:cNvPr id="9237" name="Rectangle 22"/>
            <p:cNvSpPr>
              <a:spLocks noChangeArrowheads="1"/>
            </p:cNvSpPr>
            <p:nvPr/>
          </p:nvSpPr>
          <p:spPr bwMode="auto">
            <a:xfrm>
              <a:off x="1968" y="2976"/>
              <a:ext cx="1152" cy="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„black box“</a:t>
              </a:r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 flipV="1">
              <a:off x="2208" y="2880"/>
              <a:ext cx="14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9" name="Line 24"/>
            <p:cNvSpPr>
              <a:spLocks noChangeShapeType="1"/>
            </p:cNvSpPr>
            <p:nvPr/>
          </p:nvSpPr>
          <p:spPr bwMode="auto">
            <a:xfrm flipV="1">
              <a:off x="2832" y="2880"/>
              <a:ext cx="14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 flipV="1">
              <a:off x="2832" y="3696"/>
              <a:ext cx="14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 flipV="1">
              <a:off x="2112" y="3696"/>
              <a:ext cx="14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2" name="Rectangle 27"/>
          <p:cNvSpPr>
            <a:spLocks noChangeArrowheads="1"/>
          </p:cNvSpPr>
          <p:nvPr/>
        </p:nvSpPr>
        <p:spPr bwMode="auto">
          <a:xfrm>
            <a:off x="6781800" y="2133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„standardní nastavení“</a:t>
            </a:r>
            <a:endParaRPr lang="cs-CZ" altLang="cs-CZ"/>
          </a:p>
        </p:txBody>
      </p:sp>
      <p:sp>
        <p:nvSpPr>
          <p:cNvPr id="9233" name="Line 28"/>
          <p:cNvSpPr>
            <a:spLocks noChangeShapeType="1"/>
          </p:cNvSpPr>
          <p:nvPr/>
        </p:nvSpPr>
        <p:spPr bwMode="auto">
          <a:xfrm flipV="1">
            <a:off x="33528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Line 29"/>
          <p:cNvSpPr>
            <a:spLocks noChangeShapeType="1"/>
          </p:cNvSpPr>
          <p:nvPr/>
        </p:nvSpPr>
        <p:spPr bwMode="auto">
          <a:xfrm flipV="1">
            <a:off x="3352800" y="32766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5" name="Arc 30"/>
          <p:cNvSpPr>
            <a:spLocks/>
          </p:cNvSpPr>
          <p:nvPr/>
        </p:nvSpPr>
        <p:spPr bwMode="auto">
          <a:xfrm>
            <a:off x="6858000" y="2895600"/>
            <a:ext cx="9144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6" name="Rectangle 19"/>
          <p:cNvSpPr>
            <a:spLocks noChangeArrowheads="1"/>
          </p:cNvSpPr>
          <p:nvPr/>
        </p:nvSpPr>
        <p:spPr bwMode="auto">
          <a:xfrm>
            <a:off x="5888038" y="6489700"/>
            <a:ext cx="291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závěry z analýze této sítě?</a:t>
            </a:r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 rot="19714472">
            <a:off x="3451547" y="373905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peptidy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352800" y="2286000"/>
            <a:ext cx="13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kvant. informace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1798A96-ECFC-45CE-87B8-3BEB06C1156A}" type="slidenum">
              <a:rPr lang="cs-CZ" altLang="cs-CZ"/>
              <a:pPr algn="r" eaLnBrk="1" hangingPunct="1"/>
              <a:t>8</a:t>
            </a:fld>
            <a:endParaRPr lang="cs-CZ" altLang="cs-CZ"/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609600" y="4348163"/>
            <a:ext cx="2667000" cy="2357437"/>
            <a:chOff x="48" y="2595"/>
            <a:chExt cx="1680" cy="1485"/>
          </a:xfrm>
        </p:grpSpPr>
        <p:pic>
          <p:nvPicPr>
            <p:cNvPr id="10266" name="Picture 7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3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8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08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9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3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0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9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 rot="-5400000">
            <a:off x="-537368" y="5261768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MS/MS spektra</a:t>
            </a:r>
            <a:endParaRPr lang="cs-CZ" altLang="cs-CZ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216150" y="4038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...</a:t>
            </a:r>
            <a:endParaRPr lang="cs-CZ" altLang="cs-CZ"/>
          </a:p>
        </p:txBody>
      </p:sp>
      <p:pic>
        <p:nvPicPr>
          <p:cNvPr id="10248" name="Picture 13" descr="Figure-1-hplc-chromatogram-of-BSA-tryptic-pepti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286000"/>
            <a:ext cx="22240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52400" y="4114800"/>
            <a:ext cx="32004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152400" y="2133600"/>
            <a:ext cx="32004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1" name="Rectangle 16"/>
          <p:cNvSpPr>
            <a:spLocks noChangeArrowheads="1"/>
          </p:cNvSpPr>
          <p:nvPr/>
        </p:nvSpPr>
        <p:spPr bwMode="auto">
          <a:xfrm rot="-5400000">
            <a:off x="-542131" y="2899569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LC-MS záznam</a:t>
            </a:r>
            <a:endParaRPr lang="cs-CZ" altLang="cs-CZ"/>
          </a:p>
        </p:txBody>
      </p:sp>
      <p:pic>
        <p:nvPicPr>
          <p:cNvPr id="10252" name="Picture 17" descr="http://mippi.ornl.gov/images/palustris_netwo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24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5848350" y="6184900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protein-protein interakční síť</a:t>
            </a:r>
            <a:endParaRPr lang="cs-CZ" altLang="cs-CZ"/>
          </a:p>
        </p:txBody>
      </p:sp>
      <p:grpSp>
        <p:nvGrpSpPr>
          <p:cNvPr id="10254" name="Group 29"/>
          <p:cNvGrpSpPr>
            <a:grpSpLocks/>
          </p:cNvGrpSpPr>
          <p:nvPr/>
        </p:nvGrpSpPr>
        <p:grpSpPr bwMode="auto">
          <a:xfrm>
            <a:off x="4876800" y="2133600"/>
            <a:ext cx="1828800" cy="1524000"/>
            <a:chOff x="3072" y="1344"/>
            <a:chExt cx="1152" cy="960"/>
          </a:xfrm>
        </p:grpSpPr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3072" y="1440"/>
              <a:ext cx="1152" cy="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>
                  <a:solidFill>
                    <a:srgbClr val="000000"/>
                  </a:solidFill>
                </a:rPr>
                <a:t>„white box“</a:t>
              </a:r>
            </a:p>
          </p:txBody>
        </p:sp>
        <p:sp>
          <p:nvSpPr>
            <p:cNvPr id="10262" name="Line 21"/>
            <p:cNvSpPr>
              <a:spLocks noChangeShapeType="1"/>
            </p:cNvSpPr>
            <p:nvPr/>
          </p:nvSpPr>
          <p:spPr bwMode="auto">
            <a:xfrm flipH="1" flipV="1">
              <a:off x="3312" y="1344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Line 22"/>
            <p:cNvSpPr>
              <a:spLocks noChangeShapeType="1"/>
            </p:cNvSpPr>
            <p:nvPr/>
          </p:nvSpPr>
          <p:spPr bwMode="auto">
            <a:xfrm flipV="1">
              <a:off x="3936" y="1344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Line 23"/>
            <p:cNvSpPr>
              <a:spLocks noChangeShapeType="1"/>
            </p:cNvSpPr>
            <p:nvPr/>
          </p:nvSpPr>
          <p:spPr bwMode="auto">
            <a:xfrm flipV="1">
              <a:off x="3936" y="2160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Line 24"/>
            <p:cNvSpPr>
              <a:spLocks noChangeShapeType="1"/>
            </p:cNvSpPr>
            <p:nvPr/>
          </p:nvSpPr>
          <p:spPr bwMode="auto">
            <a:xfrm flipH="1" flipV="1">
              <a:off x="3264" y="2160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6858000" y="1905000"/>
            <a:ext cx="1752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v</a:t>
            </a:r>
            <a:r>
              <a:rPr lang="ru-RU" altLang="cs-CZ" u="sng">
                <a:solidFill>
                  <a:srgbClr val="FF0000"/>
                </a:solidFill>
              </a:rPr>
              <a:t>Ұ</a:t>
            </a:r>
            <a:r>
              <a:rPr lang="cs-CZ" altLang="cs-CZ"/>
              <a:t>stupům </a:t>
            </a:r>
            <a:r>
              <a:rPr lang="cs-CZ" altLang="cs-CZ" b="0"/>
              <a:t>přizpůsobené nastavení</a:t>
            </a:r>
          </a:p>
        </p:txBody>
      </p:sp>
      <p:sp>
        <p:nvSpPr>
          <p:cNvPr id="10256" name="Line 26"/>
          <p:cNvSpPr>
            <a:spLocks noChangeShapeType="1"/>
          </p:cNvSpPr>
          <p:nvPr/>
        </p:nvSpPr>
        <p:spPr bwMode="auto">
          <a:xfrm flipV="1">
            <a:off x="33528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 flipV="1">
            <a:off x="3352800" y="32766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Arc 30"/>
          <p:cNvSpPr>
            <a:spLocks/>
          </p:cNvSpPr>
          <p:nvPr/>
        </p:nvSpPr>
        <p:spPr bwMode="auto">
          <a:xfrm>
            <a:off x="6858000" y="2895600"/>
            <a:ext cx="9144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>
                <a:solidFill>
                  <a:schemeClr val="hlink"/>
                </a:solidFill>
              </a:rPr>
              <a:t>Příklad využití bioinformatických nástrojů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>
                <a:sym typeface="Symbol" pitchFamily="18" charset="2"/>
              </a:rPr>
              <a:t>protein-protein interakce založené na datech z hmotnostní spektrometrie spojené s kapalinovou chromatografií (</a:t>
            </a:r>
            <a:r>
              <a:rPr lang="cs-CZ" altLang="cs-CZ" b="0">
                <a:sym typeface="Symbol" pitchFamily="18" charset="2"/>
              </a:rPr>
              <a:t>LC-MS analýza peptidů</a:t>
            </a:r>
            <a:r>
              <a:rPr lang="cs-CZ" altLang="cs-CZ">
                <a:sym typeface="Symbol" pitchFamily="18" charset="2"/>
              </a:rPr>
              <a:t>)</a:t>
            </a: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3962400" y="6488113"/>
            <a:ext cx="516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99FF99"/>
                </a:solidFill>
              </a:rPr>
              <a:t>analýza sítě: úloha proteinu A z jeho interakcí</a:t>
            </a:r>
          </a:p>
        </p:txBody>
      </p:sp>
      <p:sp>
        <p:nvSpPr>
          <p:cNvPr id="30" name="TextovéPole 29"/>
          <p:cNvSpPr txBox="1"/>
          <p:nvPr/>
        </p:nvSpPr>
        <p:spPr>
          <a:xfrm rot="19714472">
            <a:off x="3451547" y="373905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peptidy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352800" y="2286000"/>
            <a:ext cx="13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kvant. informace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hlink"/>
                </a:solidFill>
              </a:rPr>
              <a:t>2</a:t>
            </a:r>
            <a:r>
              <a:rPr lang="cs-CZ" altLang="cs-CZ" sz="3200" dirty="0" smtClean="0">
                <a:solidFill>
                  <a:schemeClr val="hlink"/>
                </a:solidFill>
              </a:rPr>
              <a:t>. Taxonomie a fylogeneze</a:t>
            </a:r>
            <a:endParaRPr lang="cs-CZ" altLang="cs-CZ" sz="3200" dirty="0">
              <a:solidFill>
                <a:schemeClr val="hlink"/>
              </a:solidFill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FE6C4AC-FB3C-42EF-9D7C-B6C4F386FFA5}" type="slidenum">
              <a:rPr lang="cs-CZ" altLang="cs-CZ"/>
              <a:pPr algn="r" eaLnBrk="1" hangingPunct="1"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3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23980</TotalTime>
  <Words>2175</Words>
  <Application>Microsoft Office PowerPoint</Application>
  <PresentationFormat>Předvádění na obrazovce (4:3)</PresentationFormat>
  <Paragraphs>385</Paragraphs>
  <Slides>32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Kruhy na vodě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5799</cp:revision>
  <cp:lastPrinted>1601-01-01T00:00:00Z</cp:lastPrinted>
  <dcterms:created xsi:type="dcterms:W3CDTF">1601-01-01T00:00:00Z</dcterms:created>
  <dcterms:modified xsi:type="dcterms:W3CDTF">2013-11-23T10:24:02Z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