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8"/>
  </p:notesMasterIdLst>
  <p:sldIdLst>
    <p:sldId id="257" r:id="rId2"/>
    <p:sldId id="267" r:id="rId3"/>
    <p:sldId id="395" r:id="rId4"/>
    <p:sldId id="406" r:id="rId5"/>
    <p:sldId id="407" r:id="rId6"/>
    <p:sldId id="416" r:id="rId7"/>
    <p:sldId id="419" r:id="rId8"/>
    <p:sldId id="429" r:id="rId9"/>
    <p:sldId id="423" r:id="rId10"/>
    <p:sldId id="409" r:id="rId11"/>
    <p:sldId id="410" r:id="rId12"/>
    <p:sldId id="411" r:id="rId13"/>
    <p:sldId id="412" r:id="rId14"/>
    <p:sldId id="413" r:id="rId15"/>
    <p:sldId id="430" r:id="rId16"/>
    <p:sldId id="426" r:id="rId17"/>
    <p:sldId id="422" r:id="rId18"/>
    <p:sldId id="435" r:id="rId19"/>
    <p:sldId id="433" r:id="rId20"/>
    <p:sldId id="421" r:id="rId21"/>
    <p:sldId id="436" r:id="rId22"/>
    <p:sldId id="427" r:id="rId23"/>
    <p:sldId id="428" r:id="rId24"/>
    <p:sldId id="431" r:id="rId25"/>
    <p:sldId id="438" r:id="rId26"/>
    <p:sldId id="439" r:id="rId27"/>
    <p:sldId id="440" r:id="rId28"/>
    <p:sldId id="443" r:id="rId29"/>
    <p:sldId id="442" r:id="rId30"/>
    <p:sldId id="441" r:id="rId31"/>
    <p:sldId id="432" r:id="rId32"/>
    <p:sldId id="444" r:id="rId33"/>
    <p:sldId id="437" r:id="rId34"/>
    <p:sldId id="446" r:id="rId35"/>
    <p:sldId id="445" r:id="rId36"/>
    <p:sldId id="447" r:id="rId37"/>
    <p:sldId id="377" r:id="rId38"/>
    <p:sldId id="397" r:id="rId39"/>
    <p:sldId id="401" r:id="rId40"/>
    <p:sldId id="399" r:id="rId41"/>
    <p:sldId id="400" r:id="rId42"/>
    <p:sldId id="402" r:id="rId43"/>
    <p:sldId id="403" r:id="rId44"/>
    <p:sldId id="405" r:id="rId45"/>
    <p:sldId id="404" r:id="rId46"/>
    <p:sldId id="398" r:id="rId4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99"/>
    <a:srgbClr val="FF0000"/>
    <a:srgbClr val="EAEAEA"/>
    <a:srgbClr val="000000"/>
    <a:srgbClr val="006600"/>
    <a:srgbClr val="FFCC00"/>
    <a:srgbClr val="CC9900"/>
    <a:srgbClr val="00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9" autoAdjust="0"/>
    <p:restoredTop sz="82425" autoAdjust="0"/>
  </p:normalViewPr>
  <p:slideViewPr>
    <p:cSldViewPr showGuides="1">
      <p:cViewPr varScale="1">
        <p:scale>
          <a:sx n="71" d="100"/>
          <a:sy n="71" d="100"/>
        </p:scale>
        <p:origin x="-39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409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09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3BE1AF2B-07A1-4B6B-AFEB-9FD79C37F7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87344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B93C742-DF7F-4B5C-9166-E876CF5904CA}" type="slidenum">
              <a:rPr lang="cs-CZ" smtClean="0">
                <a:latin typeface="Arial" pitchFamily="34" charset="0"/>
              </a:rPr>
              <a:pPr>
                <a:defRPr/>
              </a:pPr>
              <a:t>1</a:t>
            </a:fld>
            <a:endParaRPr lang="cs-CZ" smtClean="0">
              <a:latin typeface="Arial" pitchFamily="34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9C3422D-ECF4-4153-A68F-9AF3B5DACD4D}" type="slidenum">
              <a:rPr lang="cs-CZ" smtClean="0">
                <a:latin typeface="Arial" pitchFamily="34" charset="0"/>
              </a:rPr>
              <a:pPr>
                <a:defRPr/>
              </a:pPr>
              <a:t>10</a:t>
            </a:fld>
            <a:endParaRPr lang="cs-CZ" smtClean="0">
              <a:latin typeface="Arial" pitchFamily="34" charset="0"/>
            </a:endParaRPr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18D82AC-77FB-4418-9B45-6F49B2DD7A80}" type="slidenum">
              <a:rPr lang="cs-CZ" smtClean="0">
                <a:latin typeface="Arial" pitchFamily="34" charset="0"/>
              </a:rPr>
              <a:pPr>
                <a:defRPr/>
              </a:pPr>
              <a:t>11</a:t>
            </a:fld>
            <a:endParaRPr lang="cs-CZ" smtClean="0">
              <a:latin typeface="Arial" pitchFamily="34" charset="0"/>
            </a:endParaRPr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E8E60A7-923C-49F0-B5E3-B12928838DC2}" type="slidenum">
              <a:rPr lang="cs-CZ" smtClean="0">
                <a:latin typeface="Arial" pitchFamily="34" charset="0"/>
              </a:rPr>
              <a:pPr>
                <a:defRPr/>
              </a:pPr>
              <a:t>12</a:t>
            </a:fld>
            <a:endParaRPr lang="cs-CZ" smtClean="0">
              <a:latin typeface="Arial" pitchFamily="34" charset="0"/>
            </a:endParaRPr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1A655C1-8FC6-4CDB-97B2-47824FAC0C26}" type="slidenum">
              <a:rPr lang="cs-CZ" smtClean="0">
                <a:latin typeface="Arial" pitchFamily="34" charset="0"/>
              </a:rPr>
              <a:pPr>
                <a:defRPr/>
              </a:pPr>
              <a:t>13</a:t>
            </a:fld>
            <a:endParaRPr lang="cs-CZ" smtClean="0">
              <a:latin typeface="Arial" pitchFamily="34" charset="0"/>
            </a:endParaRPr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FA71FA8-38C2-42F8-B245-F1B4E7D87737}" type="slidenum">
              <a:rPr lang="cs-CZ" smtClean="0">
                <a:latin typeface="Arial" pitchFamily="34" charset="0"/>
              </a:rPr>
              <a:pPr>
                <a:defRPr/>
              </a:pPr>
              <a:t>14</a:t>
            </a:fld>
            <a:endParaRPr lang="cs-CZ" smtClean="0">
              <a:latin typeface="Arial" pitchFamily="34" charset="0"/>
            </a:endParaRPr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FA71FA8-38C2-42F8-B245-F1B4E7D87737}" type="slidenum">
              <a:rPr lang="cs-CZ" smtClean="0">
                <a:latin typeface="Arial" pitchFamily="34" charset="0"/>
              </a:rPr>
              <a:pPr>
                <a:defRPr/>
              </a:pPr>
              <a:t>15</a:t>
            </a:fld>
            <a:endParaRPr lang="cs-CZ" smtClean="0">
              <a:latin typeface="Arial" pitchFamily="34" charset="0"/>
            </a:endParaRPr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8209891-F05F-4F1C-AF8C-CC18C0727BE8}" type="slidenum">
              <a:rPr lang="cs-CZ" smtClean="0">
                <a:latin typeface="Arial" pitchFamily="34" charset="0"/>
              </a:rPr>
              <a:pPr>
                <a:defRPr/>
              </a:pPr>
              <a:t>16</a:t>
            </a:fld>
            <a:endParaRPr lang="cs-CZ" smtClean="0">
              <a:latin typeface="Arial" pitchFamily="34" charset="0"/>
            </a:endParaRPr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22C8F0F-3C34-4DDE-AA52-39D5065A184F}" type="slidenum">
              <a:rPr lang="cs-CZ" smtClean="0">
                <a:latin typeface="Arial" pitchFamily="34" charset="0"/>
              </a:rPr>
              <a:pPr>
                <a:defRPr/>
              </a:pPr>
              <a:t>17</a:t>
            </a:fld>
            <a:endParaRPr lang="cs-CZ" smtClean="0">
              <a:latin typeface="Arial" pitchFamily="34" charset="0"/>
            </a:endParaRPr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22C8F0F-3C34-4DDE-AA52-39D5065A184F}" type="slidenum">
              <a:rPr lang="cs-CZ" smtClean="0">
                <a:latin typeface="Arial" pitchFamily="34" charset="0"/>
              </a:rPr>
              <a:pPr>
                <a:defRPr/>
              </a:pPr>
              <a:t>18</a:t>
            </a:fld>
            <a:endParaRPr lang="cs-CZ" smtClean="0">
              <a:latin typeface="Arial" pitchFamily="34" charset="0"/>
            </a:endParaRPr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22C8F0F-3C34-4DDE-AA52-39D5065A184F}" type="slidenum">
              <a:rPr lang="cs-CZ" smtClean="0">
                <a:latin typeface="Arial" pitchFamily="34" charset="0"/>
              </a:rPr>
              <a:pPr>
                <a:defRPr/>
              </a:pPr>
              <a:t>19</a:t>
            </a:fld>
            <a:endParaRPr lang="cs-CZ" smtClean="0">
              <a:latin typeface="Arial" pitchFamily="34" charset="0"/>
            </a:endParaRPr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2163300-D779-4470-9A70-B9E9D4C8202D}" type="slidenum">
              <a:rPr lang="cs-CZ" smtClean="0">
                <a:latin typeface="Arial" pitchFamily="34" charset="0"/>
              </a:rPr>
              <a:pPr>
                <a:defRPr/>
              </a:pPr>
              <a:t>2</a:t>
            </a:fld>
            <a:endParaRPr lang="cs-CZ" smtClean="0">
              <a:latin typeface="Arial" pitchFamily="34" charset="0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14A2A5E-D1CF-411D-9E04-F8E84474BE6F}" type="slidenum">
              <a:rPr lang="cs-CZ" smtClean="0">
                <a:latin typeface="Arial" pitchFamily="34" charset="0"/>
              </a:rPr>
              <a:pPr>
                <a:defRPr/>
              </a:pPr>
              <a:t>20</a:t>
            </a:fld>
            <a:endParaRPr lang="cs-CZ" smtClean="0">
              <a:latin typeface="Arial" pitchFamily="34" charset="0"/>
            </a:endParaRPr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14A2A5E-D1CF-411D-9E04-F8E84474BE6F}" type="slidenum">
              <a:rPr lang="cs-CZ" smtClean="0">
                <a:latin typeface="Arial" pitchFamily="34" charset="0"/>
              </a:rPr>
              <a:pPr>
                <a:defRPr/>
              </a:pPr>
              <a:t>21</a:t>
            </a:fld>
            <a:endParaRPr lang="cs-CZ" smtClean="0">
              <a:latin typeface="Arial" pitchFamily="34" charset="0"/>
            </a:endParaRPr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58AFED8-BF44-425D-97D3-F54C895CD3EB}" type="slidenum">
              <a:rPr lang="cs-CZ" smtClean="0">
                <a:latin typeface="Arial" pitchFamily="34" charset="0"/>
              </a:rPr>
              <a:pPr>
                <a:defRPr/>
              </a:pPr>
              <a:t>22</a:t>
            </a:fld>
            <a:endParaRPr lang="cs-CZ" smtClean="0">
              <a:latin typeface="Arial" pitchFamily="34" charset="0"/>
            </a:endParaRPr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B370BB4-7A11-4C0F-8C8B-E0D7128C6078}" type="slidenum">
              <a:rPr lang="cs-CZ" smtClean="0">
                <a:latin typeface="Arial" pitchFamily="34" charset="0"/>
              </a:rPr>
              <a:pPr>
                <a:defRPr/>
              </a:pPr>
              <a:t>23</a:t>
            </a:fld>
            <a:endParaRPr lang="cs-CZ" smtClean="0">
              <a:latin typeface="Arial" pitchFamily="34" charset="0"/>
            </a:endParaRPr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4F4F54F-848C-47B5-8D9E-2566A67799C2}" type="slidenum">
              <a:rPr lang="cs-CZ" smtClean="0">
                <a:latin typeface="Arial" pitchFamily="34" charset="0"/>
              </a:rPr>
              <a:pPr>
                <a:defRPr/>
              </a:pPr>
              <a:t>24</a:t>
            </a:fld>
            <a:endParaRPr lang="cs-CZ" smtClean="0">
              <a:latin typeface="Arial" pitchFamily="34" charset="0"/>
            </a:endParaRPr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6F661B0-7481-43EB-B784-DCBB757DE33E}" type="slidenum">
              <a:rPr lang="cs-CZ" smtClean="0">
                <a:latin typeface="Arial" pitchFamily="34" charset="0"/>
              </a:rPr>
              <a:pPr>
                <a:defRPr/>
              </a:pPr>
              <a:t>25</a:t>
            </a:fld>
            <a:endParaRPr lang="cs-CZ" smtClean="0">
              <a:latin typeface="Arial" pitchFamily="34" charset="0"/>
            </a:endParaRPr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6F661B0-7481-43EB-B784-DCBB757DE33E}" type="slidenum">
              <a:rPr lang="cs-CZ" smtClean="0">
                <a:latin typeface="Arial" pitchFamily="34" charset="0"/>
              </a:rPr>
              <a:pPr>
                <a:defRPr/>
              </a:pPr>
              <a:t>26</a:t>
            </a:fld>
            <a:endParaRPr lang="cs-CZ" smtClean="0">
              <a:latin typeface="Arial" pitchFamily="34" charset="0"/>
            </a:endParaRPr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6F661B0-7481-43EB-B784-DCBB757DE33E}" type="slidenum">
              <a:rPr lang="cs-CZ" smtClean="0">
                <a:latin typeface="Arial" pitchFamily="34" charset="0"/>
              </a:rPr>
              <a:pPr>
                <a:defRPr/>
              </a:pPr>
              <a:t>27</a:t>
            </a:fld>
            <a:endParaRPr lang="cs-CZ" smtClean="0">
              <a:latin typeface="Arial" pitchFamily="34" charset="0"/>
            </a:endParaRPr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6F661B0-7481-43EB-B784-DCBB757DE33E}" type="slidenum">
              <a:rPr lang="cs-CZ" smtClean="0">
                <a:latin typeface="Arial" pitchFamily="34" charset="0"/>
              </a:rPr>
              <a:pPr>
                <a:defRPr/>
              </a:pPr>
              <a:t>28</a:t>
            </a:fld>
            <a:endParaRPr lang="cs-CZ" smtClean="0">
              <a:latin typeface="Arial" pitchFamily="34" charset="0"/>
            </a:endParaRPr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6F661B0-7481-43EB-B784-DCBB757DE33E}" type="slidenum">
              <a:rPr lang="cs-CZ" smtClean="0">
                <a:latin typeface="Arial" pitchFamily="34" charset="0"/>
              </a:rPr>
              <a:pPr>
                <a:defRPr/>
              </a:pPr>
              <a:t>29</a:t>
            </a:fld>
            <a:endParaRPr lang="cs-CZ" smtClean="0">
              <a:latin typeface="Arial" pitchFamily="34" charset="0"/>
            </a:endParaRPr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9E074D4-AE39-4AE9-AFCD-9626470A7057}" type="slidenum">
              <a:rPr lang="cs-CZ" smtClean="0">
                <a:latin typeface="Arial" pitchFamily="34" charset="0"/>
              </a:rPr>
              <a:pPr>
                <a:defRPr/>
              </a:pPr>
              <a:t>3</a:t>
            </a:fld>
            <a:endParaRPr lang="cs-CZ" smtClean="0">
              <a:latin typeface="Arial" pitchFamily="34" charset="0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6F661B0-7481-43EB-B784-DCBB757DE33E}" type="slidenum">
              <a:rPr lang="cs-CZ" smtClean="0">
                <a:latin typeface="Arial" pitchFamily="34" charset="0"/>
              </a:rPr>
              <a:pPr>
                <a:defRPr/>
              </a:pPr>
              <a:t>30</a:t>
            </a:fld>
            <a:endParaRPr lang="cs-CZ" smtClean="0">
              <a:latin typeface="Arial" pitchFamily="34" charset="0"/>
            </a:endParaRPr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6F661B0-7481-43EB-B784-DCBB757DE33E}" type="slidenum">
              <a:rPr lang="cs-CZ" smtClean="0">
                <a:latin typeface="Arial" pitchFamily="34" charset="0"/>
              </a:rPr>
              <a:pPr>
                <a:defRPr/>
              </a:pPr>
              <a:t>31</a:t>
            </a:fld>
            <a:endParaRPr lang="cs-CZ" smtClean="0">
              <a:latin typeface="Arial" pitchFamily="34" charset="0"/>
            </a:endParaRPr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6F661B0-7481-43EB-B784-DCBB757DE33E}" type="slidenum">
              <a:rPr lang="cs-CZ" smtClean="0">
                <a:latin typeface="Arial" pitchFamily="34" charset="0"/>
              </a:rPr>
              <a:pPr>
                <a:defRPr/>
              </a:pPr>
              <a:t>32</a:t>
            </a:fld>
            <a:endParaRPr lang="cs-CZ" smtClean="0">
              <a:latin typeface="Arial" pitchFamily="34" charset="0"/>
            </a:endParaRPr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6F661B0-7481-43EB-B784-DCBB757DE33E}" type="slidenum">
              <a:rPr lang="cs-CZ" smtClean="0">
                <a:latin typeface="Arial" pitchFamily="34" charset="0"/>
              </a:rPr>
              <a:pPr>
                <a:defRPr/>
              </a:pPr>
              <a:t>33</a:t>
            </a:fld>
            <a:endParaRPr lang="cs-CZ" smtClean="0">
              <a:latin typeface="Arial" pitchFamily="34" charset="0"/>
            </a:endParaRPr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4F4F54F-848C-47B5-8D9E-2566A67799C2}" type="slidenum">
              <a:rPr lang="cs-CZ" smtClean="0">
                <a:latin typeface="Arial" pitchFamily="34" charset="0"/>
              </a:rPr>
              <a:pPr>
                <a:defRPr/>
              </a:pPr>
              <a:t>34</a:t>
            </a:fld>
            <a:endParaRPr lang="cs-CZ" smtClean="0">
              <a:latin typeface="Arial" pitchFamily="34" charset="0"/>
            </a:endParaRPr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6F661B0-7481-43EB-B784-DCBB757DE33E}" type="slidenum">
              <a:rPr lang="cs-CZ" smtClean="0">
                <a:latin typeface="Arial" pitchFamily="34" charset="0"/>
              </a:rPr>
              <a:pPr>
                <a:defRPr/>
              </a:pPr>
              <a:t>35</a:t>
            </a:fld>
            <a:endParaRPr lang="cs-CZ" smtClean="0">
              <a:latin typeface="Arial" pitchFamily="34" charset="0"/>
            </a:endParaRPr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6F661B0-7481-43EB-B784-DCBB757DE33E}" type="slidenum">
              <a:rPr lang="cs-CZ" smtClean="0">
                <a:latin typeface="Arial" pitchFamily="34" charset="0"/>
              </a:rPr>
              <a:pPr>
                <a:defRPr/>
              </a:pPr>
              <a:t>36</a:t>
            </a:fld>
            <a:endParaRPr lang="cs-CZ" smtClean="0">
              <a:latin typeface="Arial" pitchFamily="34" charset="0"/>
            </a:endParaRPr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4F4F54F-848C-47B5-8D9E-2566A67799C2}" type="slidenum">
              <a:rPr lang="cs-CZ" smtClean="0">
                <a:latin typeface="Arial" pitchFamily="34" charset="0"/>
              </a:rPr>
              <a:pPr>
                <a:defRPr/>
              </a:pPr>
              <a:t>37</a:t>
            </a:fld>
            <a:endParaRPr lang="cs-CZ" smtClean="0">
              <a:latin typeface="Arial" pitchFamily="34" charset="0"/>
            </a:endParaRPr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6F661B0-7481-43EB-B784-DCBB757DE33E}" type="slidenum">
              <a:rPr lang="cs-CZ" smtClean="0">
                <a:latin typeface="Arial" pitchFamily="34" charset="0"/>
              </a:rPr>
              <a:pPr>
                <a:defRPr/>
              </a:pPr>
              <a:t>38</a:t>
            </a:fld>
            <a:endParaRPr lang="cs-CZ" smtClean="0">
              <a:latin typeface="Arial" pitchFamily="34" charset="0"/>
            </a:endParaRPr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9B06FD7-8AED-4A7A-9F07-1E208205C0C5}" type="slidenum">
              <a:rPr lang="cs-CZ" smtClean="0">
                <a:latin typeface="Arial" pitchFamily="34" charset="0"/>
              </a:rPr>
              <a:pPr>
                <a:defRPr/>
              </a:pPr>
              <a:t>39</a:t>
            </a:fld>
            <a:endParaRPr lang="cs-CZ" smtClean="0">
              <a:latin typeface="Arial" pitchFamily="34" charset="0"/>
            </a:endParaRPr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D22B404-50A1-4748-8985-D5B181E8CA0B}" type="slidenum">
              <a:rPr lang="cs-CZ" smtClean="0">
                <a:latin typeface="Arial" pitchFamily="34" charset="0"/>
              </a:rPr>
              <a:pPr>
                <a:defRPr/>
              </a:pPr>
              <a:t>4</a:t>
            </a:fld>
            <a:endParaRPr lang="cs-CZ" smtClean="0">
              <a:latin typeface="Arial" pitchFamily="34" charset="0"/>
            </a:endParaRPr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62DDFE2-2039-4808-A00E-44FFCA4CD181}" type="slidenum">
              <a:rPr lang="cs-CZ" smtClean="0">
                <a:latin typeface="Arial" pitchFamily="34" charset="0"/>
              </a:rPr>
              <a:pPr>
                <a:defRPr/>
              </a:pPr>
              <a:t>40</a:t>
            </a:fld>
            <a:endParaRPr lang="cs-CZ" smtClean="0">
              <a:latin typeface="Arial" pitchFamily="34" charset="0"/>
            </a:endParaRPr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164AE38-DEE5-4B8F-ABEC-D2F96D05F93C}" type="slidenum">
              <a:rPr lang="cs-CZ" smtClean="0">
                <a:latin typeface="Arial" pitchFamily="34" charset="0"/>
              </a:rPr>
              <a:pPr>
                <a:defRPr/>
              </a:pPr>
              <a:t>41</a:t>
            </a:fld>
            <a:endParaRPr lang="cs-CZ" smtClean="0">
              <a:latin typeface="Arial" pitchFamily="34" charset="0"/>
            </a:endParaRPr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E8E927F-AB78-467B-9EC1-1A38988ACB86}" type="slidenum">
              <a:rPr lang="cs-CZ" smtClean="0">
                <a:latin typeface="Arial" pitchFamily="34" charset="0"/>
              </a:rPr>
              <a:pPr>
                <a:defRPr/>
              </a:pPr>
              <a:t>42</a:t>
            </a:fld>
            <a:endParaRPr lang="cs-CZ" smtClean="0">
              <a:latin typeface="Arial" pitchFamily="34" charset="0"/>
            </a:endParaRPr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B68E393-95A8-4D5E-AFD1-5037219EDE4F}" type="slidenum">
              <a:rPr lang="cs-CZ" smtClean="0">
                <a:latin typeface="Arial" pitchFamily="34" charset="0"/>
              </a:rPr>
              <a:pPr>
                <a:defRPr/>
              </a:pPr>
              <a:t>43</a:t>
            </a:fld>
            <a:endParaRPr lang="cs-CZ" smtClean="0">
              <a:latin typeface="Arial" pitchFamily="34" charset="0"/>
            </a:endParaRPr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CE5C65B-C6AB-44CE-AC41-B622075AFA78}" type="slidenum">
              <a:rPr lang="cs-CZ" smtClean="0">
                <a:latin typeface="Arial" pitchFamily="34" charset="0"/>
              </a:rPr>
              <a:pPr>
                <a:defRPr/>
              </a:pPr>
              <a:t>44</a:t>
            </a:fld>
            <a:endParaRPr lang="cs-CZ" smtClean="0">
              <a:latin typeface="Arial" pitchFamily="34" charset="0"/>
            </a:endParaRPr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BD34928-41B9-4284-9CC6-1515EBE4A9EA}" type="slidenum">
              <a:rPr lang="cs-CZ" smtClean="0">
                <a:latin typeface="Arial" pitchFamily="34" charset="0"/>
              </a:rPr>
              <a:pPr>
                <a:defRPr/>
              </a:pPr>
              <a:t>45</a:t>
            </a:fld>
            <a:endParaRPr lang="cs-CZ" smtClean="0">
              <a:latin typeface="Arial" pitchFamily="34" charset="0"/>
            </a:endParaRPr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728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>
              <a:latin typeface="Arial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F62CC49-421B-475A-ADA8-CAB281D8F00C}" type="slidenum">
              <a:rPr lang="cs-CZ" smtClean="0"/>
              <a:pPr>
                <a:defRPr/>
              </a:pPr>
              <a:t>46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DF26CFD-25B8-476C-AD62-FBA4CC0080A2}" type="slidenum">
              <a:rPr lang="cs-CZ" smtClean="0">
                <a:latin typeface="Arial" pitchFamily="34" charset="0"/>
              </a:rPr>
              <a:pPr>
                <a:defRPr/>
              </a:pPr>
              <a:t>5</a:t>
            </a:fld>
            <a:endParaRPr lang="cs-CZ" smtClean="0">
              <a:latin typeface="Arial" pitchFamily="34" charset="0"/>
            </a:endParaRPr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794D2A4-BBC1-43A5-9A65-8BEE1789FACA}" type="slidenum">
              <a:rPr lang="cs-CZ" smtClean="0">
                <a:latin typeface="Arial" pitchFamily="34" charset="0"/>
              </a:rPr>
              <a:pPr>
                <a:defRPr/>
              </a:pPr>
              <a:t>6</a:t>
            </a:fld>
            <a:endParaRPr lang="cs-CZ" smtClean="0">
              <a:latin typeface="Arial" pitchFamily="34" charset="0"/>
            </a:endParaRPr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B9D5E79-1789-45FB-B4CA-1F4E2F8A0F43}" type="slidenum">
              <a:rPr lang="cs-CZ" smtClean="0">
                <a:latin typeface="Arial" pitchFamily="34" charset="0"/>
              </a:rPr>
              <a:pPr>
                <a:defRPr/>
              </a:pPr>
              <a:t>7</a:t>
            </a:fld>
            <a:endParaRPr lang="cs-CZ" smtClean="0">
              <a:latin typeface="Arial" pitchFamily="34" charset="0"/>
            </a:endParaRP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782E5F6-ADA6-409C-BECE-B344626A9A4C}" type="slidenum">
              <a:rPr lang="cs-CZ" smtClean="0">
                <a:latin typeface="Arial" pitchFamily="34" charset="0"/>
              </a:rPr>
              <a:pPr>
                <a:defRPr/>
              </a:pPr>
              <a:t>8</a:t>
            </a:fld>
            <a:endParaRPr lang="cs-CZ" smtClean="0">
              <a:latin typeface="Arial" pitchFamily="34" charset="0"/>
            </a:endParaRP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C8915F6-7177-4DEA-A1A4-864285F591DE}" type="slidenum">
              <a:rPr lang="cs-CZ" smtClean="0">
                <a:latin typeface="Arial" pitchFamily="34" charset="0"/>
              </a:rPr>
              <a:pPr>
                <a:defRPr/>
              </a:pPr>
              <a:t>9</a:t>
            </a:fld>
            <a:endParaRPr lang="cs-CZ" smtClean="0">
              <a:latin typeface="Arial" pitchFamily="34" charset="0"/>
            </a:endParaRPr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charset="0"/>
                <a:cs typeface="+mn-cs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57" name="Oval 5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58" name="Oval 6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59" name="Oval 7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60" name="Oval 8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61" name="Oval 9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62" name="Freeform 10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63" name="Freeform 11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64" name="Freeform 12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65" name="Freeform 13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66" name="Freeform 14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67" name="Oval 15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</p:grpSp>
        <p:grpSp>
          <p:nvGrpSpPr>
            <p:cNvPr id="7" name="Group 16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39" name="Oval 17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40" name="Oval 18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41" name="Oval 19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42" name="Oval 20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43" name="Oval 21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44" name="Oval 22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45" name="Oval 23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46" name="Oval 24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47" name="Freeform 25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48" name="Freeform 26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49" name="Freeform 27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50" name="Freeform 28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51" name="Freeform 29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52" name="Freeform 30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53" name="Freeform 31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54" name="Freeform 32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55" name="Freeform 33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56" name="Freeform 34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</p:grpSp>
        <p:grpSp>
          <p:nvGrpSpPr>
            <p:cNvPr id="8" name="Group 35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22" name="Freeform 36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23" name="Freeform 37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24" name="Freeform 38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25" name="Freeform 39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26" name="Freeform 40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27" name="Freeform 41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28" name="Freeform 42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29" name="Freeform 43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30" name="Freeform 44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31" name="Freeform 45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32" name="Freeform 46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33" name="Oval 47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34" name="Oval 48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35" name="Oval 49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36" name="Oval 50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37" name="Oval 51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38" name="Oval 52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</p:grpSp>
        <p:grpSp>
          <p:nvGrpSpPr>
            <p:cNvPr id="9" name="Group 53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0" name="Freeform 54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11" name="Freeform 55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12" name="Freeform 56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13" name="Freeform 57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14" name="Freeform 58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15" name="Freeform 59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16" name="Freeform 60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grpSp>
            <p:nvGrpSpPr>
              <p:cNvPr id="17" name="Group 61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8" name="Oval 62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cs-CZ">
                    <a:latin typeface="Arial" charset="0"/>
                    <a:cs typeface="+mn-cs"/>
                  </a:endParaRPr>
                </a:p>
              </p:txBody>
            </p:sp>
            <p:sp>
              <p:nvSpPr>
                <p:cNvPr id="19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cs-CZ">
                    <a:latin typeface="Arial" charset="0"/>
                    <a:cs typeface="+mn-cs"/>
                  </a:endParaRPr>
                </a:p>
              </p:txBody>
            </p:sp>
            <p:sp>
              <p:nvSpPr>
                <p:cNvPr id="20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cs-CZ">
                    <a:latin typeface="Arial" charset="0"/>
                    <a:cs typeface="+mn-cs"/>
                  </a:endParaRPr>
                </a:p>
              </p:txBody>
            </p:sp>
            <p:sp>
              <p:nvSpPr>
                <p:cNvPr id="21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cs-CZ">
                    <a:latin typeface="Arial" charset="0"/>
                    <a:cs typeface="+mn-cs"/>
                  </a:endParaRPr>
                </a:p>
              </p:txBody>
            </p:sp>
          </p:grpSp>
        </p:grpSp>
      </p:grpSp>
      <p:sp>
        <p:nvSpPr>
          <p:cNvPr id="9282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9283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68" name="Rectangle 68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77A7B-F04B-4C69-8AD1-782CA952646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6701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4AABCF-7B01-4D1C-BA91-E3435AE3EA1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4836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4835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4835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656478-9CC0-4689-A8BC-F97AA2FAC5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8591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CD7D84-F164-47C1-A4AD-B23E094D4B3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1006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595988-D80F-488E-92F8-5BC1059FC2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1290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597FEE-6B82-4433-AE0F-C6CCA3E376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4495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96766E-B85F-4F51-9FF5-AC9812CA1E7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8779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7098C9-9E74-4936-A3BC-81DE9CF3396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2113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35ED2C-7E52-486A-97A6-02FFBC92F4C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7758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D7AB35-56E3-4A2F-97E8-EFDEA57BB86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731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C92521-194E-454D-AE7D-9FB07A5B886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093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reeform 2"/>
          <p:cNvSpPr>
            <a:spLocks/>
          </p:cNvSpPr>
          <p:nvPr/>
        </p:nvSpPr>
        <p:spPr bwMode="hidden">
          <a:xfrm>
            <a:off x="6627813" y="6429375"/>
            <a:ext cx="285750" cy="209550"/>
          </a:xfrm>
          <a:custGeom>
            <a:avLst/>
            <a:gdLst/>
            <a:ahLst/>
            <a:cxnLst>
              <a:cxn ang="0">
                <a:pos x="0" y="132"/>
              </a:cxn>
              <a:cxn ang="0">
                <a:pos x="29" y="132"/>
              </a:cxn>
              <a:cxn ang="0">
                <a:pos x="77" y="108"/>
              </a:cxn>
              <a:cxn ang="0">
                <a:pos x="119" y="78"/>
              </a:cxn>
              <a:cxn ang="0">
                <a:pos x="155" y="48"/>
              </a:cxn>
              <a:cxn ang="0">
                <a:pos x="179" y="12"/>
              </a:cxn>
              <a:cxn ang="0">
                <a:pos x="173" y="6"/>
              </a:cxn>
              <a:cxn ang="0">
                <a:pos x="167" y="0"/>
              </a:cxn>
              <a:cxn ang="0">
                <a:pos x="137" y="42"/>
              </a:cxn>
              <a:cxn ang="0">
                <a:pos x="101" y="78"/>
              </a:cxn>
              <a:cxn ang="0">
                <a:pos x="53" y="108"/>
              </a:cxn>
              <a:cxn ang="0">
                <a:pos x="0" y="132"/>
              </a:cxn>
              <a:cxn ang="0">
                <a:pos x="0" y="132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>
              <a:latin typeface="Arial" charset="0"/>
              <a:cs typeface="+mn-cs"/>
            </a:endParaRPr>
          </a:p>
        </p:txBody>
      </p:sp>
      <p:grpSp>
        <p:nvGrpSpPr>
          <p:cNvPr id="1027" name="Group 3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8196" name="Freeform 4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charset="0"/>
                <a:cs typeface="+mn-cs"/>
              </a:endParaRPr>
            </a:p>
          </p:txBody>
        </p:sp>
        <p:grpSp>
          <p:nvGrpSpPr>
            <p:cNvPr id="1034" name="Group 5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8198" name="Oval 6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8199" name="Oval 7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8200" name="Oval 8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8201" name="Oval 9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8202" name="Oval 10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8203" name="Freeform 11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8204" name="Freeform 12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8205" name="Freeform 13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8206" name="Freeform 14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8207" name="Freeform 15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8208" name="Oval 16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</p:grpSp>
        <p:grpSp>
          <p:nvGrpSpPr>
            <p:cNvPr id="1035" name="Group 17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8210" name="Oval 18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8211" name="Oval 19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8212" name="Oval 20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8213" name="Oval 21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8214" name="Oval 22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8215" name="Oval 23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8216" name="Oval 24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8217" name="Oval 25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8218" name="Freeform 26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8219" name="Freeform 27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8220" name="Freeform 28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8221" name="Freeform 29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8222" name="Freeform 30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8223" name="Freeform 31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8224" name="Freeform 32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8225" name="Freeform 33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8226" name="Freeform 34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8227" name="Freeform 35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</p:grpSp>
        <p:grpSp>
          <p:nvGrpSpPr>
            <p:cNvPr id="1036" name="Group 36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8229" name="Freeform 37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8230" name="Freeform 38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8231" name="Freeform 39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8232" name="Freeform 40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8233" name="Freeform 41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8234" name="Freeform 42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8235" name="Freeform 43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8236" name="Freeform 44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8237" name="Freeform 45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8238" name="Freeform 46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8239" name="Freeform 47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8240" name="Oval 48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8241" name="Oval 49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8242" name="Oval 50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8243" name="Oval 51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8244" name="Oval 52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8245" name="Oval 53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</p:grpSp>
        <p:grpSp>
          <p:nvGrpSpPr>
            <p:cNvPr id="1037" name="Group 54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8247" name="Freeform 55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8248" name="Freeform 56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8249" name="Freeform 57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8250" name="Freeform 58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8251" name="Freeform 59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8252" name="Freeform 60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8253" name="Freeform 61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grpSp>
            <p:nvGrpSpPr>
              <p:cNvPr id="1045" name="Group 62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8255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cs-CZ">
                    <a:latin typeface="Arial" charset="0"/>
                    <a:cs typeface="+mn-cs"/>
                  </a:endParaRPr>
                </a:p>
              </p:txBody>
            </p:sp>
            <p:sp>
              <p:nvSpPr>
                <p:cNvPr id="8256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cs-CZ">
                    <a:latin typeface="Arial" charset="0"/>
                    <a:cs typeface="+mn-cs"/>
                  </a:endParaRPr>
                </a:p>
              </p:txBody>
            </p:sp>
            <p:sp>
              <p:nvSpPr>
                <p:cNvPr id="8257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cs-CZ">
                    <a:latin typeface="Arial" charset="0"/>
                    <a:cs typeface="+mn-cs"/>
                  </a:endParaRPr>
                </a:p>
              </p:txBody>
            </p:sp>
            <p:sp>
              <p:nvSpPr>
                <p:cNvPr id="8258" name="Oval 66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cs-CZ">
                    <a:latin typeface="Arial" charset="0"/>
                    <a:cs typeface="+mn-cs"/>
                  </a:endParaRPr>
                </a:p>
              </p:txBody>
            </p:sp>
          </p:grpSp>
        </p:grpSp>
      </p:grpSp>
      <p:sp>
        <p:nvSpPr>
          <p:cNvPr id="8259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8260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8261" name="Rectangle 6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b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262" name="Rectangle 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b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263" name="Rectangle 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321B2AEA-E6F7-4D13-996A-4DCB0AE0AAE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56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Ø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bi.ac.uk/ontology-lookup/browse.do?ontName=TAIR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ebi.ac.uk/ontology-lookup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eneontology.org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enome.jp/kegg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rectome.org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bioinformatics.ca/links_directory/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cbi.nlm.nih.gov/pubmed" TargetMode="Externa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expasy.org/" TargetMode="Externa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ebi.ac.uk/services" TargetMode="External"/><Relationship Id="rId4" Type="http://schemas.openxmlformats.org/officeDocument/2006/relationships/hyperlink" Target="http://www.isb-sib.ch/" TargetMode="Externa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bioinformatics.ca/links_directory/" TargetMode="Externa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pax-db.org/#!home" TargetMode="External"/><Relationship Id="rId4" Type="http://schemas.openxmlformats.org/officeDocument/2006/relationships/hyperlink" Target="http://www.reactome.org/" TargetMode="Externa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niprot.org/" TargetMode="External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gmdd.shgmo.org/Computational-Biology/ANAP/ANAP_V1.1/" TargetMode="External"/><Relationship Id="rId4" Type="http://schemas.openxmlformats.org/officeDocument/2006/relationships/hyperlink" Target="http://david.abcc.ncifcrf.gov/home.jsp" TargetMode="Externa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ring-db.o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5"/>
          <p:cNvSpPr txBox="1">
            <a:spLocks noChangeArrowheads="1"/>
          </p:cNvSpPr>
          <p:nvPr/>
        </p:nvSpPr>
        <p:spPr bwMode="auto">
          <a:xfrm>
            <a:off x="381000" y="2011363"/>
            <a:ext cx="84582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cs-CZ" altLang="cs-CZ" sz="3200" i="1" dirty="0" smtClean="0">
                <a:solidFill>
                  <a:schemeClr val="hlink"/>
                </a:solidFill>
                <a:latin typeface="Arial_CE"/>
              </a:rPr>
              <a:t>11. </a:t>
            </a:r>
            <a:r>
              <a:rPr lang="cs-CZ" altLang="cs-CZ" sz="3200" i="1" dirty="0">
                <a:solidFill>
                  <a:schemeClr val="hlink"/>
                </a:solidFill>
                <a:latin typeface="Arial_CE"/>
              </a:rPr>
              <a:t>Bioinformatika a proteiny </a:t>
            </a:r>
            <a:r>
              <a:rPr lang="cs-CZ" altLang="cs-CZ" sz="3200" i="1" dirty="0" smtClean="0">
                <a:solidFill>
                  <a:schemeClr val="hlink"/>
                </a:solidFill>
                <a:latin typeface="Arial_CE"/>
              </a:rPr>
              <a:t>II</a:t>
            </a:r>
            <a:endParaRPr lang="cs-CZ" altLang="cs-CZ" sz="3200" i="1" dirty="0">
              <a:solidFill>
                <a:schemeClr val="hlink"/>
              </a:solidFill>
              <a:latin typeface="Arial_CE"/>
            </a:endParaRPr>
          </a:p>
        </p:txBody>
      </p:sp>
      <p:sp>
        <p:nvSpPr>
          <p:cNvPr id="3075" name="Text Box 16"/>
          <p:cNvSpPr txBox="1">
            <a:spLocks noChangeArrowheads="1"/>
          </p:cNvSpPr>
          <p:nvPr/>
        </p:nvSpPr>
        <p:spPr bwMode="auto">
          <a:xfrm>
            <a:off x="260350" y="3733800"/>
            <a:ext cx="8629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cs-CZ" altLang="cs-CZ"/>
              <a:t>David Potěšil</a:t>
            </a:r>
          </a:p>
        </p:txBody>
      </p:sp>
      <p:sp>
        <p:nvSpPr>
          <p:cNvPr id="3076" name="Text Box 17"/>
          <p:cNvSpPr txBox="1">
            <a:spLocks noChangeArrowheads="1"/>
          </p:cNvSpPr>
          <p:nvPr/>
        </p:nvSpPr>
        <p:spPr bwMode="auto">
          <a:xfrm>
            <a:off x="6172200" y="6491288"/>
            <a:ext cx="2971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cs-CZ" altLang="cs-CZ" b="0" i="1" dirty="0"/>
              <a:t>Proteomika, Podzim </a:t>
            </a:r>
            <a:r>
              <a:rPr lang="cs-CZ" altLang="cs-CZ" b="0" i="1" dirty="0" smtClean="0"/>
              <a:t>2013</a:t>
            </a:r>
            <a:endParaRPr lang="cs-CZ" altLang="cs-CZ" b="0" dirty="0"/>
          </a:p>
        </p:txBody>
      </p:sp>
      <p:sp>
        <p:nvSpPr>
          <p:cNvPr id="3077" name="Rectangle 20"/>
          <p:cNvSpPr>
            <a:spLocks noChangeArrowheads="1"/>
          </p:cNvSpPr>
          <p:nvPr/>
        </p:nvSpPr>
        <p:spPr bwMode="auto">
          <a:xfrm>
            <a:off x="76200" y="4800600"/>
            <a:ext cx="4572000" cy="192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1400"/>
              <a:t>Core Facility – Proteomics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sz="1400"/>
              <a:t>CEITEC-MU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sz="1400"/>
              <a:t>Masaryk University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sz="1400"/>
              <a:t>Kamenice 5, A2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sz="1400"/>
              <a:t>phone: +420 54949 7304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sz="1400"/>
              <a:t>email: </a:t>
            </a:r>
            <a:r>
              <a:rPr lang="cs-CZ" altLang="cs-CZ" sz="1400">
                <a:solidFill>
                  <a:srgbClr val="99FF99"/>
                </a:solidFill>
              </a:rPr>
              <a:t>david.potesil@ceitec.muni.cz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Line 2"/>
          <p:cNvSpPr>
            <a:spLocks noChangeShapeType="1"/>
          </p:cNvSpPr>
          <p:nvPr/>
        </p:nvSpPr>
        <p:spPr bwMode="auto">
          <a:xfrm>
            <a:off x="0" y="685800"/>
            <a:ext cx="9144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699" name="Text Box 4"/>
          <p:cNvSpPr txBox="1">
            <a:spLocks noChangeArrowheads="1"/>
          </p:cNvSpPr>
          <p:nvPr/>
        </p:nvSpPr>
        <p:spPr bwMode="auto">
          <a:xfrm>
            <a:off x="228600" y="609600"/>
            <a:ext cx="8686800" cy="604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55600" indent="-355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812800" indent="-355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cs-CZ" altLang="cs-CZ" sz="2400" dirty="0">
                <a:solidFill>
                  <a:schemeClr val="hlink"/>
                </a:solidFill>
              </a:rPr>
              <a:t>Biologické ontologie</a:t>
            </a: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>
                <a:sym typeface="Symbol" pitchFamily="18" charset="2"/>
              </a:rPr>
              <a:t>ontologie = systém kategorií (termínů; </a:t>
            </a:r>
            <a:r>
              <a:rPr lang="en-US" altLang="cs-CZ" i="1" dirty="0" smtClean="0">
                <a:sym typeface="Symbol" pitchFamily="18" charset="2"/>
              </a:rPr>
              <a:t>terms</a:t>
            </a:r>
            <a:r>
              <a:rPr lang="cs-CZ" altLang="cs-CZ" dirty="0" smtClean="0">
                <a:sym typeface="Symbol" pitchFamily="18" charset="2"/>
              </a:rPr>
              <a:t>) </a:t>
            </a:r>
            <a:r>
              <a:rPr lang="cs-CZ" altLang="cs-CZ" dirty="0">
                <a:sym typeface="Symbol" pitchFamily="18" charset="2"/>
              </a:rPr>
              <a:t>do kterých jsou zařazeny jednotlivé informační jednotky, spolu s jejich vlastnostmi a vztahy</a:t>
            </a:r>
          </a:p>
          <a:p>
            <a:pPr eaLnBrk="1" hangingPunct="1">
              <a:lnSpc>
                <a:spcPct val="150000"/>
              </a:lnSpc>
              <a:buFontTx/>
              <a:buChar char="•"/>
            </a:pPr>
            <a:endParaRPr lang="cs-CZ" altLang="cs-CZ" dirty="0">
              <a:sym typeface="Symbol" pitchFamily="18" charset="2"/>
            </a:endParaRP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>
                <a:sym typeface="Symbol" pitchFamily="18" charset="2"/>
              </a:rPr>
              <a:t>biologické ontologie – příklady</a:t>
            </a:r>
          </a:p>
          <a:p>
            <a:pPr lvl="1"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>
                <a:sym typeface="Symbol" pitchFamily="18" charset="2"/>
              </a:rPr>
              <a:t>proteiny </a:t>
            </a:r>
            <a:r>
              <a:rPr lang="cs-CZ" altLang="cs-CZ" dirty="0" smtClean="0">
                <a:sym typeface="Symbol" pitchFamily="18" charset="2"/>
              </a:rPr>
              <a:t>(</a:t>
            </a:r>
            <a:r>
              <a:rPr lang="en-US" altLang="cs-CZ" b="0" i="1" dirty="0" smtClean="0">
                <a:sym typeface="Symbol" pitchFamily="18" charset="2"/>
              </a:rPr>
              <a:t>gene products</a:t>
            </a:r>
            <a:r>
              <a:rPr lang="cs-CZ" altLang="cs-CZ" dirty="0" smtClean="0">
                <a:sym typeface="Symbol" pitchFamily="18" charset="2"/>
              </a:rPr>
              <a:t>) </a:t>
            </a:r>
            <a:r>
              <a:rPr lang="cs-CZ" altLang="cs-CZ" dirty="0">
                <a:sym typeface="Symbol" pitchFamily="18" charset="2"/>
              </a:rPr>
              <a:t>– </a:t>
            </a:r>
            <a:r>
              <a:rPr lang="cs-CZ" altLang="cs-CZ" dirty="0">
                <a:solidFill>
                  <a:srgbClr val="99FF99"/>
                </a:solidFill>
                <a:sym typeface="Symbol" pitchFamily="18" charset="2"/>
              </a:rPr>
              <a:t>genová ontologie (GO)...</a:t>
            </a:r>
          </a:p>
          <a:p>
            <a:pPr lvl="1" eaLnBrk="1" hangingPunct="1">
              <a:lnSpc>
                <a:spcPct val="150000"/>
              </a:lnSpc>
              <a:buFontTx/>
              <a:buChar char="•"/>
            </a:pPr>
            <a:r>
              <a:rPr lang="cs-CZ" altLang="cs-CZ" b="0" dirty="0">
                <a:sym typeface="Symbol" pitchFamily="18" charset="2"/>
              </a:rPr>
              <a:t>průběh buněčného dělení </a:t>
            </a:r>
            <a:r>
              <a:rPr lang="en-US" altLang="cs-CZ" b="0" dirty="0" smtClean="0">
                <a:sym typeface="Symbol" pitchFamily="18" charset="2"/>
              </a:rPr>
              <a:t>(</a:t>
            </a:r>
            <a:r>
              <a:rPr lang="en-US" altLang="cs-CZ" b="0" i="1" dirty="0" smtClean="0">
                <a:sym typeface="Symbol" pitchFamily="18" charset="2"/>
              </a:rPr>
              <a:t>Cell </a:t>
            </a:r>
            <a:r>
              <a:rPr lang="en-US" altLang="cs-CZ" b="0" i="1" dirty="0">
                <a:sym typeface="Symbol" pitchFamily="18" charset="2"/>
              </a:rPr>
              <a:t>Cycle </a:t>
            </a:r>
            <a:r>
              <a:rPr lang="en-US" altLang="cs-CZ" b="0" i="1" dirty="0" smtClean="0">
                <a:sym typeface="Symbol" pitchFamily="18" charset="2"/>
              </a:rPr>
              <a:t>Ontology</a:t>
            </a:r>
            <a:r>
              <a:rPr lang="en-US" altLang="cs-CZ" b="0" dirty="0" smtClean="0">
                <a:sym typeface="Symbol" pitchFamily="18" charset="2"/>
              </a:rPr>
              <a:t>)</a:t>
            </a:r>
            <a:endParaRPr lang="en-US" altLang="cs-CZ" b="0" dirty="0">
              <a:sym typeface="Symbol" pitchFamily="18" charset="2"/>
            </a:endParaRPr>
          </a:p>
          <a:p>
            <a:pPr lvl="1" eaLnBrk="1" hangingPunct="1">
              <a:lnSpc>
                <a:spcPct val="150000"/>
              </a:lnSpc>
              <a:buFontTx/>
              <a:buChar char="•"/>
            </a:pPr>
            <a:r>
              <a:rPr lang="cs-CZ" altLang="cs-CZ" b="0" dirty="0">
                <a:sym typeface="Symbol" pitchFamily="18" charset="2"/>
              </a:rPr>
              <a:t>vývoj rostliny </a:t>
            </a:r>
            <a:r>
              <a:rPr lang="cs-CZ" altLang="cs-CZ" b="0" i="1" dirty="0">
                <a:sym typeface="Symbol" pitchFamily="18" charset="2"/>
              </a:rPr>
              <a:t>A. </a:t>
            </a:r>
            <a:r>
              <a:rPr lang="cs-CZ" altLang="cs-CZ" b="0" i="1" dirty="0" err="1">
                <a:sym typeface="Symbol" pitchFamily="18" charset="2"/>
              </a:rPr>
              <a:t>thaliana</a:t>
            </a:r>
            <a:r>
              <a:rPr lang="cs-CZ" altLang="cs-CZ" b="0" dirty="0">
                <a:sym typeface="Symbol" pitchFamily="18" charset="2"/>
              </a:rPr>
              <a:t> </a:t>
            </a:r>
            <a:r>
              <a:rPr lang="cs-CZ" altLang="cs-CZ" b="0" dirty="0" smtClean="0">
                <a:sym typeface="Symbol" pitchFamily="18" charset="2"/>
              </a:rPr>
              <a:t>(</a:t>
            </a:r>
            <a:r>
              <a:rPr lang="en-US" altLang="cs-CZ" b="0" i="1" dirty="0" smtClean="0">
                <a:sym typeface="Symbol" pitchFamily="18" charset="2"/>
                <a:hlinkClick r:id="rId3"/>
              </a:rPr>
              <a:t>Arabidopsis development</a:t>
            </a:r>
            <a:r>
              <a:rPr lang="en-US" altLang="cs-CZ" b="0" dirty="0" smtClean="0">
                <a:sym typeface="Symbol" pitchFamily="18" charset="2"/>
              </a:rPr>
              <a:t>)</a:t>
            </a:r>
            <a:endParaRPr lang="cs-CZ" altLang="cs-CZ" b="0" dirty="0">
              <a:sym typeface="Symbol" pitchFamily="18" charset="2"/>
            </a:endParaRPr>
          </a:p>
          <a:p>
            <a:pPr lvl="1"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>
                <a:sym typeface="Symbol" pitchFamily="18" charset="2"/>
              </a:rPr>
              <a:t>stále živý proces úprav/oprav/doplnění ontologií; </a:t>
            </a:r>
            <a:r>
              <a:rPr lang="cs-CZ" altLang="cs-CZ" dirty="0">
                <a:solidFill>
                  <a:srgbClr val="99FF99"/>
                </a:solidFill>
                <a:sym typeface="Symbol" pitchFamily="18" charset="2"/>
              </a:rPr>
              <a:t>není statické</a:t>
            </a:r>
          </a:p>
          <a:p>
            <a:pPr eaLnBrk="1" hangingPunct="1">
              <a:lnSpc>
                <a:spcPct val="150000"/>
              </a:lnSpc>
              <a:buFontTx/>
              <a:buChar char="•"/>
            </a:pPr>
            <a:endParaRPr lang="cs-CZ" altLang="cs-CZ" dirty="0">
              <a:sym typeface="Symbol" pitchFamily="18" charset="2"/>
            </a:endParaRP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>
                <a:solidFill>
                  <a:srgbClr val="99FF99"/>
                </a:solidFill>
                <a:sym typeface="Symbol" pitchFamily="18" charset="2"/>
              </a:rPr>
              <a:t>OLS – </a:t>
            </a:r>
            <a:r>
              <a:rPr lang="en-US" altLang="cs-CZ" i="1" dirty="0" smtClean="0">
                <a:solidFill>
                  <a:srgbClr val="99FF99"/>
                </a:solidFill>
                <a:sym typeface="Symbol" pitchFamily="18" charset="2"/>
              </a:rPr>
              <a:t>Ontology </a:t>
            </a:r>
            <a:r>
              <a:rPr lang="en-US" altLang="cs-CZ" i="1" dirty="0">
                <a:solidFill>
                  <a:srgbClr val="99FF99"/>
                </a:solidFill>
                <a:sym typeface="Symbol" pitchFamily="18" charset="2"/>
              </a:rPr>
              <a:t>Lookup </a:t>
            </a:r>
            <a:r>
              <a:rPr lang="en-US" altLang="cs-CZ" i="1" dirty="0" smtClean="0">
                <a:solidFill>
                  <a:srgbClr val="99FF99"/>
                </a:solidFill>
                <a:sym typeface="Symbol" pitchFamily="18" charset="2"/>
              </a:rPr>
              <a:t>Service</a:t>
            </a:r>
            <a:endParaRPr lang="en-US" altLang="cs-CZ" i="1" dirty="0">
              <a:solidFill>
                <a:srgbClr val="99FF99"/>
              </a:solidFill>
              <a:sym typeface="Symbol" pitchFamily="18" charset="2"/>
              <a:hlinkClick r:id="rId4"/>
            </a:endParaRPr>
          </a:p>
          <a:p>
            <a:pPr lvl="1"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>
                <a:sym typeface="Symbol" pitchFamily="18" charset="2"/>
                <a:hlinkClick r:id="rId4"/>
              </a:rPr>
              <a:t>http://www.ebi.ac.uk/ontology-lookup/</a:t>
            </a:r>
            <a:endParaRPr lang="cs-CZ" altLang="cs-CZ" dirty="0">
              <a:sym typeface="Symbol" pitchFamily="18" charset="2"/>
            </a:endParaRPr>
          </a:p>
          <a:p>
            <a:pPr lvl="1"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>
                <a:sym typeface="Symbol" pitchFamily="18" charset="2"/>
              </a:rPr>
              <a:t>jednotný přístup k více ontologiím</a:t>
            </a:r>
          </a:p>
          <a:p>
            <a:pPr lvl="1"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>
                <a:sym typeface="Symbol" pitchFamily="18" charset="2"/>
              </a:rPr>
              <a:t>možnost procházet celé ontologie, případně vyhledávat termíny</a:t>
            </a:r>
          </a:p>
        </p:txBody>
      </p:sp>
      <p:sp>
        <p:nvSpPr>
          <p:cNvPr id="29700" name="Text Box 5"/>
          <p:cNvSpPr txBox="1">
            <a:spLocks noChangeArrowheads="1"/>
          </p:cNvSpPr>
          <p:nvPr/>
        </p:nvSpPr>
        <p:spPr bwMode="auto">
          <a:xfrm>
            <a:off x="8534400" y="150813"/>
            <a:ext cx="533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fld id="{32F836FA-459F-4898-9E0B-6609110BED04}" type="slidenum">
              <a:rPr lang="cs-CZ" altLang="cs-CZ"/>
              <a:pPr algn="r" eaLnBrk="1" hangingPunct="1"/>
              <a:t>10</a:t>
            </a:fld>
            <a:endParaRPr lang="cs-CZ" altLang="cs-CZ"/>
          </a:p>
        </p:txBody>
      </p:sp>
      <p:sp>
        <p:nvSpPr>
          <p:cNvPr id="29701" name="Text Box 3"/>
          <p:cNvSpPr txBox="1">
            <a:spLocks noChangeArrowheads="1"/>
          </p:cNvSpPr>
          <p:nvPr/>
        </p:nvSpPr>
        <p:spPr bwMode="auto">
          <a:xfrm>
            <a:off x="20638" y="22225"/>
            <a:ext cx="2922587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i="1" dirty="0" smtClean="0">
                <a:solidFill>
                  <a:schemeClr val="hlink"/>
                </a:solidFill>
              </a:rPr>
              <a:t>6. </a:t>
            </a:r>
            <a:r>
              <a:rPr lang="cs-CZ" altLang="cs-CZ" i="1" dirty="0">
                <a:solidFill>
                  <a:schemeClr val="hlink"/>
                </a:solidFill>
              </a:rPr>
              <a:t>Biologické sítě</a:t>
            </a:r>
          </a:p>
          <a:p>
            <a:pPr eaLnBrk="1" hangingPunct="1"/>
            <a:r>
              <a:rPr lang="cs-CZ" altLang="cs-CZ" sz="1600" dirty="0"/>
              <a:t>Biologické ontologie, KEGG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Line 2"/>
          <p:cNvSpPr>
            <a:spLocks noChangeShapeType="1"/>
          </p:cNvSpPr>
          <p:nvPr/>
        </p:nvSpPr>
        <p:spPr bwMode="auto">
          <a:xfrm>
            <a:off x="0" y="685800"/>
            <a:ext cx="9144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23" name="Text Box 4"/>
          <p:cNvSpPr txBox="1">
            <a:spLocks noChangeArrowheads="1"/>
          </p:cNvSpPr>
          <p:nvPr/>
        </p:nvSpPr>
        <p:spPr bwMode="auto">
          <a:xfrm>
            <a:off x="228600" y="609600"/>
            <a:ext cx="8686800" cy="6186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55600" indent="-355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812800" indent="-355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270000" indent="-355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cs-CZ" altLang="cs-CZ" sz="2400" dirty="0">
                <a:solidFill>
                  <a:schemeClr val="hlink"/>
                </a:solidFill>
              </a:rPr>
              <a:t>Genová ontologie (GO)</a:t>
            </a: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>
                <a:sym typeface="Symbol" pitchFamily="18" charset="2"/>
              </a:rPr>
              <a:t>nejvíce rozpracovaná biologická ontologie</a:t>
            </a:r>
          </a:p>
          <a:p>
            <a:pPr lvl="1" eaLnBrk="1" hangingPunct="1">
              <a:lnSpc>
                <a:spcPct val="150000"/>
              </a:lnSpc>
              <a:buFontTx/>
              <a:buChar char="•"/>
            </a:pPr>
            <a:r>
              <a:rPr lang="cs-CZ" altLang="cs-CZ" b="0" dirty="0">
                <a:sym typeface="Symbol" pitchFamily="18" charset="2"/>
              </a:rPr>
              <a:t>jak co do počtu termínů, tak co do počtu anotovaných položek (proteinů)</a:t>
            </a: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>
                <a:sym typeface="Symbol" pitchFamily="18" charset="2"/>
              </a:rPr>
              <a:t>společné termíny pro všechny organizmy</a:t>
            </a:r>
          </a:p>
          <a:p>
            <a:pPr eaLnBrk="1" hangingPunct="1">
              <a:lnSpc>
                <a:spcPct val="150000"/>
              </a:lnSpc>
              <a:buFontTx/>
              <a:buChar char="•"/>
            </a:pPr>
            <a:endParaRPr lang="cs-CZ" altLang="cs-CZ" sz="1200" dirty="0">
              <a:sym typeface="Symbol" pitchFamily="18" charset="2"/>
            </a:endParaRP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 smtClean="0">
                <a:solidFill>
                  <a:srgbClr val="99FF99"/>
                </a:solidFill>
                <a:sym typeface="Symbol" pitchFamily="18" charset="2"/>
              </a:rPr>
              <a:t>tři </a:t>
            </a:r>
            <a:r>
              <a:rPr lang="cs-CZ" altLang="cs-CZ" dirty="0">
                <a:solidFill>
                  <a:srgbClr val="99FF99"/>
                </a:solidFill>
                <a:sym typeface="Symbol" pitchFamily="18" charset="2"/>
              </a:rPr>
              <a:t>GO domény</a:t>
            </a:r>
          </a:p>
          <a:p>
            <a:pPr lvl="1"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 smtClean="0">
                <a:sym typeface="Symbol" pitchFamily="18" charset="2"/>
              </a:rPr>
              <a:t>buněčná </a:t>
            </a:r>
            <a:r>
              <a:rPr lang="cs-CZ" altLang="cs-CZ" dirty="0">
                <a:sym typeface="Symbol" pitchFamily="18" charset="2"/>
              </a:rPr>
              <a:t>komponenta </a:t>
            </a:r>
            <a:r>
              <a:rPr lang="cs-CZ" altLang="cs-CZ" dirty="0" smtClean="0">
                <a:sym typeface="Symbol" pitchFamily="18" charset="2"/>
              </a:rPr>
              <a:t>(</a:t>
            </a:r>
            <a:r>
              <a:rPr lang="en-US" altLang="cs-CZ" i="1" dirty="0" smtClean="0">
                <a:solidFill>
                  <a:srgbClr val="99FF99"/>
                </a:solidFill>
                <a:sym typeface="Symbol" pitchFamily="18" charset="2"/>
              </a:rPr>
              <a:t>cellular component</a:t>
            </a:r>
            <a:r>
              <a:rPr lang="cs-CZ" altLang="cs-CZ" dirty="0" smtClean="0">
                <a:sym typeface="Symbol" pitchFamily="18" charset="2"/>
              </a:rPr>
              <a:t>)</a:t>
            </a:r>
            <a:endParaRPr lang="cs-CZ" altLang="cs-CZ" dirty="0">
              <a:sym typeface="Symbol" pitchFamily="18" charset="2"/>
            </a:endParaRPr>
          </a:p>
          <a:p>
            <a:pPr lvl="2" eaLnBrk="1" hangingPunct="1">
              <a:lnSpc>
                <a:spcPct val="150000"/>
              </a:lnSpc>
              <a:buFontTx/>
              <a:buChar char="•"/>
            </a:pPr>
            <a:r>
              <a:rPr lang="cs-CZ" altLang="cs-CZ" b="0" dirty="0" smtClean="0">
                <a:sym typeface="Symbol" pitchFamily="18" charset="2"/>
              </a:rPr>
              <a:t>informace </a:t>
            </a:r>
            <a:r>
              <a:rPr lang="cs-CZ" altLang="cs-CZ" b="0" dirty="0">
                <a:sym typeface="Symbol" pitchFamily="18" charset="2"/>
              </a:rPr>
              <a:t>o buněčné lokalizaci proteinu</a:t>
            </a:r>
          </a:p>
          <a:p>
            <a:pPr lvl="1"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 smtClean="0">
                <a:sym typeface="Symbol" pitchFamily="18" charset="2"/>
              </a:rPr>
              <a:t>molekulární </a:t>
            </a:r>
            <a:r>
              <a:rPr lang="cs-CZ" altLang="cs-CZ" dirty="0">
                <a:sym typeface="Symbol" pitchFamily="18" charset="2"/>
              </a:rPr>
              <a:t>funkce </a:t>
            </a:r>
            <a:r>
              <a:rPr lang="cs-CZ" altLang="cs-CZ" dirty="0" smtClean="0">
                <a:sym typeface="Symbol" pitchFamily="18" charset="2"/>
              </a:rPr>
              <a:t>(</a:t>
            </a:r>
            <a:r>
              <a:rPr lang="en-US" altLang="cs-CZ" i="1" dirty="0" smtClean="0">
                <a:solidFill>
                  <a:srgbClr val="99FF99"/>
                </a:solidFill>
                <a:sym typeface="Symbol" pitchFamily="18" charset="2"/>
              </a:rPr>
              <a:t>molecular function</a:t>
            </a:r>
            <a:r>
              <a:rPr lang="cs-CZ" altLang="cs-CZ" dirty="0" smtClean="0">
                <a:sym typeface="Symbol" pitchFamily="18" charset="2"/>
              </a:rPr>
              <a:t>)</a:t>
            </a:r>
            <a:endParaRPr lang="cs-CZ" altLang="cs-CZ" dirty="0">
              <a:sym typeface="Symbol" pitchFamily="18" charset="2"/>
            </a:endParaRPr>
          </a:p>
          <a:p>
            <a:pPr lvl="2" eaLnBrk="1" hangingPunct="1">
              <a:lnSpc>
                <a:spcPct val="150000"/>
              </a:lnSpc>
              <a:buFontTx/>
              <a:buChar char="•"/>
            </a:pPr>
            <a:r>
              <a:rPr lang="cs-CZ" altLang="cs-CZ" b="0" dirty="0" smtClean="0">
                <a:sym typeface="Symbol" pitchFamily="18" charset="2"/>
              </a:rPr>
              <a:t>informace </a:t>
            </a:r>
            <a:r>
              <a:rPr lang="cs-CZ" altLang="cs-CZ" b="0" dirty="0">
                <a:sym typeface="Symbol" pitchFamily="18" charset="2"/>
              </a:rPr>
              <a:t>o funkci proteinu</a:t>
            </a:r>
          </a:p>
          <a:p>
            <a:pPr lvl="1"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 smtClean="0">
                <a:sym typeface="Symbol" pitchFamily="18" charset="2"/>
              </a:rPr>
              <a:t>biologický </a:t>
            </a:r>
            <a:r>
              <a:rPr lang="cs-CZ" altLang="cs-CZ" dirty="0">
                <a:sym typeface="Symbol" pitchFamily="18" charset="2"/>
              </a:rPr>
              <a:t>proces </a:t>
            </a:r>
            <a:r>
              <a:rPr lang="cs-CZ" altLang="cs-CZ" dirty="0" smtClean="0">
                <a:sym typeface="Symbol" pitchFamily="18" charset="2"/>
              </a:rPr>
              <a:t>(</a:t>
            </a:r>
            <a:r>
              <a:rPr lang="en-US" altLang="cs-CZ" i="1" dirty="0" smtClean="0">
                <a:solidFill>
                  <a:srgbClr val="99FF99"/>
                </a:solidFill>
                <a:sym typeface="Symbol" pitchFamily="18" charset="2"/>
              </a:rPr>
              <a:t>biological process</a:t>
            </a:r>
            <a:r>
              <a:rPr lang="cs-CZ" altLang="cs-CZ" dirty="0" smtClean="0">
                <a:sym typeface="Symbol" pitchFamily="18" charset="2"/>
              </a:rPr>
              <a:t>)</a:t>
            </a:r>
            <a:endParaRPr lang="cs-CZ" altLang="cs-CZ" dirty="0">
              <a:sym typeface="Symbol" pitchFamily="18" charset="2"/>
            </a:endParaRPr>
          </a:p>
          <a:p>
            <a:pPr lvl="2" eaLnBrk="1" hangingPunct="1">
              <a:lnSpc>
                <a:spcPct val="150000"/>
              </a:lnSpc>
              <a:buFontTx/>
              <a:buChar char="•"/>
            </a:pPr>
            <a:r>
              <a:rPr lang="cs-CZ" altLang="cs-CZ" b="0" dirty="0" smtClean="0">
                <a:sym typeface="Symbol" pitchFamily="18" charset="2"/>
              </a:rPr>
              <a:t>informace </a:t>
            </a:r>
            <a:r>
              <a:rPr lang="cs-CZ" altLang="cs-CZ" b="0" dirty="0">
                <a:sym typeface="Symbol" pitchFamily="18" charset="2"/>
              </a:rPr>
              <a:t>o procesech, kterých se protein účastní</a:t>
            </a:r>
          </a:p>
          <a:p>
            <a:pPr eaLnBrk="1" hangingPunct="1">
              <a:lnSpc>
                <a:spcPct val="150000"/>
              </a:lnSpc>
              <a:buFontTx/>
              <a:buChar char="•"/>
            </a:pPr>
            <a:endParaRPr lang="cs-CZ" altLang="cs-CZ" sz="1200" b="0" dirty="0">
              <a:sym typeface="Symbol" pitchFamily="18" charset="2"/>
            </a:endParaRP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 smtClean="0">
                <a:solidFill>
                  <a:srgbClr val="99FF99"/>
                </a:solidFill>
                <a:sym typeface="Symbol" pitchFamily="18" charset="2"/>
              </a:rPr>
              <a:t>GO </a:t>
            </a:r>
            <a:r>
              <a:rPr lang="cs-CZ" altLang="cs-CZ" dirty="0" err="1">
                <a:solidFill>
                  <a:srgbClr val="99FF99"/>
                </a:solidFill>
                <a:sym typeface="Symbol" pitchFamily="18" charset="2"/>
              </a:rPr>
              <a:t>Slims</a:t>
            </a:r>
            <a:r>
              <a:rPr lang="cs-CZ" altLang="cs-CZ" dirty="0">
                <a:sym typeface="Symbol" pitchFamily="18" charset="2"/>
              </a:rPr>
              <a:t> (podmnožina GO termínů; organizmus, specifická aplikace, ...)</a:t>
            </a: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 smtClean="0">
                <a:sym typeface="Symbol" pitchFamily="18" charset="2"/>
                <a:hlinkClick r:id="rId3"/>
              </a:rPr>
              <a:t>http://www.geneontology.org/</a:t>
            </a:r>
            <a:r>
              <a:rPr lang="cs-CZ" altLang="cs-CZ" dirty="0" smtClean="0">
                <a:sym typeface="Symbol" pitchFamily="18" charset="2"/>
              </a:rPr>
              <a:t> + </a:t>
            </a:r>
            <a:r>
              <a:rPr lang="cs-CZ" altLang="cs-CZ" dirty="0" err="1" smtClean="0">
                <a:solidFill>
                  <a:srgbClr val="99FF99"/>
                </a:solidFill>
                <a:sym typeface="Symbol" pitchFamily="18" charset="2"/>
              </a:rPr>
              <a:t>AmiGO</a:t>
            </a:r>
            <a:r>
              <a:rPr lang="cs-CZ" altLang="cs-CZ" dirty="0" smtClean="0">
                <a:solidFill>
                  <a:srgbClr val="99FF99"/>
                </a:solidFill>
                <a:sym typeface="Symbol" pitchFamily="18" charset="2"/>
              </a:rPr>
              <a:t> </a:t>
            </a:r>
            <a:r>
              <a:rPr lang="cs-CZ" altLang="cs-CZ" dirty="0" smtClean="0">
                <a:sym typeface="Symbol" pitchFamily="18" charset="2"/>
              </a:rPr>
              <a:t>prohlížeč (online, </a:t>
            </a:r>
            <a:r>
              <a:rPr lang="cs-CZ" altLang="cs-CZ" dirty="0" err="1" smtClean="0">
                <a:sym typeface="Symbol" pitchFamily="18" charset="2"/>
              </a:rPr>
              <a:t>offline</a:t>
            </a:r>
            <a:r>
              <a:rPr lang="cs-CZ" altLang="cs-CZ" dirty="0" smtClean="0">
                <a:sym typeface="Symbol" pitchFamily="18" charset="2"/>
              </a:rPr>
              <a:t>)</a:t>
            </a:r>
          </a:p>
        </p:txBody>
      </p:sp>
      <p:sp>
        <p:nvSpPr>
          <p:cNvPr id="30724" name="Text Box 5"/>
          <p:cNvSpPr txBox="1">
            <a:spLocks noChangeArrowheads="1"/>
          </p:cNvSpPr>
          <p:nvPr/>
        </p:nvSpPr>
        <p:spPr bwMode="auto">
          <a:xfrm>
            <a:off x="8534400" y="150813"/>
            <a:ext cx="533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fld id="{78381BFF-322C-4C5B-89C2-5B7C53FA46AB}" type="slidenum">
              <a:rPr lang="cs-CZ" altLang="cs-CZ"/>
              <a:pPr algn="r" eaLnBrk="1" hangingPunct="1"/>
              <a:t>11</a:t>
            </a:fld>
            <a:endParaRPr lang="cs-CZ" altLang="cs-CZ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0638" y="22225"/>
            <a:ext cx="2922587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i="1" dirty="0" smtClean="0">
                <a:solidFill>
                  <a:schemeClr val="hlink"/>
                </a:solidFill>
              </a:rPr>
              <a:t>6. </a:t>
            </a:r>
            <a:r>
              <a:rPr lang="cs-CZ" altLang="cs-CZ" i="1" dirty="0">
                <a:solidFill>
                  <a:schemeClr val="hlink"/>
                </a:solidFill>
              </a:rPr>
              <a:t>Biologické sítě</a:t>
            </a:r>
          </a:p>
          <a:p>
            <a:pPr eaLnBrk="1" hangingPunct="1"/>
            <a:r>
              <a:rPr lang="cs-CZ" altLang="cs-CZ" sz="1600" dirty="0"/>
              <a:t>Biologické ontologie, KEGG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Line 2"/>
          <p:cNvSpPr>
            <a:spLocks noChangeShapeType="1"/>
          </p:cNvSpPr>
          <p:nvPr/>
        </p:nvSpPr>
        <p:spPr bwMode="auto">
          <a:xfrm>
            <a:off x="0" y="685800"/>
            <a:ext cx="9144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747" name="Text Box 4"/>
          <p:cNvSpPr txBox="1">
            <a:spLocks noChangeArrowheads="1"/>
          </p:cNvSpPr>
          <p:nvPr/>
        </p:nvSpPr>
        <p:spPr bwMode="auto">
          <a:xfrm>
            <a:off x="228600" y="609600"/>
            <a:ext cx="8686800" cy="604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55600" indent="-355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812800" indent="-355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270000" indent="-355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727200" indent="-355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cs-CZ" altLang="cs-CZ" sz="2400" dirty="0">
                <a:solidFill>
                  <a:schemeClr val="hlink"/>
                </a:solidFill>
              </a:rPr>
              <a:t>Genová ontologie (GO) (2)</a:t>
            </a:r>
            <a:endParaRPr lang="cs-CZ" altLang="cs-CZ" dirty="0">
              <a:sym typeface="Symbol" pitchFamily="18" charset="2"/>
            </a:endParaRP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>
                <a:sym typeface="Symbol" pitchFamily="18" charset="2"/>
              </a:rPr>
              <a:t>kde se berou data pro GO?</a:t>
            </a:r>
          </a:p>
          <a:p>
            <a:pPr lvl="1"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>
                <a:solidFill>
                  <a:srgbClr val="99FF99"/>
                </a:solidFill>
                <a:sym typeface="Symbol" pitchFamily="18" charset="2"/>
              </a:rPr>
              <a:t>každá anotace </a:t>
            </a:r>
            <a:r>
              <a:rPr lang="cs-CZ" altLang="cs-CZ" dirty="0">
                <a:sym typeface="Symbol" pitchFamily="18" charset="2"/>
              </a:rPr>
              <a:t>obsahuje informaci o svém původu – </a:t>
            </a:r>
            <a:r>
              <a:rPr lang="en-US" altLang="cs-CZ" i="1" dirty="0" smtClean="0">
                <a:sym typeface="Symbol" pitchFamily="18" charset="2"/>
              </a:rPr>
              <a:t>evidence code</a:t>
            </a:r>
            <a:endParaRPr lang="cs-CZ" altLang="cs-CZ" dirty="0">
              <a:sym typeface="Symbol" pitchFamily="18" charset="2"/>
            </a:endParaRPr>
          </a:p>
          <a:p>
            <a:pPr lvl="1" eaLnBrk="1" hangingPunct="1">
              <a:lnSpc>
                <a:spcPct val="150000"/>
              </a:lnSpc>
              <a:buFontTx/>
              <a:buChar char="•"/>
            </a:pPr>
            <a:endParaRPr lang="cs-CZ" altLang="cs-CZ" dirty="0">
              <a:sym typeface="Symbol" pitchFamily="18" charset="2"/>
            </a:endParaRPr>
          </a:p>
          <a:p>
            <a:pPr lvl="1"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>
                <a:solidFill>
                  <a:srgbClr val="99FF99"/>
                </a:solidFill>
                <a:sym typeface="Symbol" pitchFamily="18" charset="2"/>
              </a:rPr>
              <a:t>A) manuálně přiřazené </a:t>
            </a:r>
            <a:r>
              <a:rPr lang="cs-CZ" altLang="cs-CZ" dirty="0">
                <a:sym typeface="Symbol" pitchFamily="18" charset="2"/>
              </a:rPr>
              <a:t>správcem/kurátorem </a:t>
            </a:r>
            <a:r>
              <a:rPr lang="cs-CZ" altLang="cs-CZ" dirty="0" smtClean="0">
                <a:sym typeface="Symbol" pitchFamily="18" charset="2"/>
              </a:rPr>
              <a:t>(</a:t>
            </a:r>
            <a:r>
              <a:rPr lang="en-US" altLang="cs-CZ" i="1" dirty="0" smtClean="0">
                <a:sym typeface="Symbol" pitchFamily="18" charset="2"/>
              </a:rPr>
              <a:t>curator</a:t>
            </a:r>
            <a:r>
              <a:rPr lang="cs-CZ" altLang="cs-CZ" dirty="0" smtClean="0">
                <a:sym typeface="Symbol" pitchFamily="18" charset="2"/>
              </a:rPr>
              <a:t>)</a:t>
            </a:r>
            <a:endParaRPr lang="cs-CZ" altLang="cs-CZ" dirty="0">
              <a:sym typeface="Symbol" pitchFamily="18" charset="2"/>
            </a:endParaRPr>
          </a:p>
          <a:p>
            <a:pPr lvl="2" eaLnBrk="1" hangingPunct="1">
              <a:lnSpc>
                <a:spcPct val="150000"/>
              </a:lnSpc>
              <a:buFontTx/>
              <a:buChar char="•"/>
            </a:pPr>
            <a:r>
              <a:rPr lang="en-US" altLang="cs-CZ" i="1" dirty="0" smtClean="0">
                <a:sym typeface="Symbol" pitchFamily="18" charset="2"/>
              </a:rPr>
              <a:t>experimental </a:t>
            </a:r>
            <a:r>
              <a:rPr lang="en-US" altLang="cs-CZ" i="1" dirty="0">
                <a:sym typeface="Symbol" pitchFamily="18" charset="2"/>
              </a:rPr>
              <a:t>evidence </a:t>
            </a:r>
            <a:r>
              <a:rPr lang="en-US" altLang="cs-CZ" i="1" dirty="0" smtClean="0">
                <a:sym typeface="Symbol" pitchFamily="18" charset="2"/>
              </a:rPr>
              <a:t>codes</a:t>
            </a:r>
            <a:r>
              <a:rPr lang="cs-CZ" altLang="cs-CZ" dirty="0" smtClean="0">
                <a:sym typeface="Symbol" pitchFamily="18" charset="2"/>
              </a:rPr>
              <a:t> </a:t>
            </a:r>
            <a:r>
              <a:rPr lang="cs-CZ" altLang="cs-CZ" dirty="0">
                <a:sym typeface="Symbol" pitchFamily="18" charset="2"/>
              </a:rPr>
              <a:t> z reálného experimentu</a:t>
            </a:r>
            <a:endParaRPr lang="en-US" altLang="cs-CZ" dirty="0">
              <a:sym typeface="Symbol" pitchFamily="18" charset="2"/>
            </a:endParaRPr>
          </a:p>
          <a:p>
            <a:pPr lvl="2" eaLnBrk="1" hangingPunct="1">
              <a:lnSpc>
                <a:spcPct val="150000"/>
              </a:lnSpc>
              <a:buFontTx/>
              <a:buChar char="•"/>
            </a:pPr>
            <a:r>
              <a:rPr lang="en-US" altLang="cs-CZ" i="1" dirty="0" smtClean="0">
                <a:sym typeface="Symbol" pitchFamily="18" charset="2"/>
              </a:rPr>
              <a:t>computational </a:t>
            </a:r>
            <a:r>
              <a:rPr lang="en-US" altLang="cs-CZ" i="1" dirty="0">
                <a:sym typeface="Symbol" pitchFamily="18" charset="2"/>
              </a:rPr>
              <a:t>analysis evidence </a:t>
            </a:r>
            <a:r>
              <a:rPr lang="en-US" altLang="cs-CZ" i="1" dirty="0" smtClean="0">
                <a:sym typeface="Symbol" pitchFamily="18" charset="2"/>
              </a:rPr>
              <a:t>codes</a:t>
            </a:r>
            <a:r>
              <a:rPr lang="cs-CZ" altLang="cs-CZ" dirty="0" smtClean="0">
                <a:sym typeface="Symbol" pitchFamily="18" charset="2"/>
              </a:rPr>
              <a:t> </a:t>
            </a:r>
            <a:r>
              <a:rPr lang="cs-CZ" altLang="cs-CZ" dirty="0">
                <a:sym typeface="Symbol" pitchFamily="18" charset="2"/>
              </a:rPr>
              <a:t> z </a:t>
            </a:r>
            <a:r>
              <a:rPr lang="cs-CZ" altLang="cs-CZ" i="1" dirty="0">
                <a:sym typeface="Symbol" pitchFamily="18" charset="2"/>
              </a:rPr>
              <a:t>in </a:t>
            </a:r>
            <a:r>
              <a:rPr lang="cs-CZ" altLang="cs-CZ" i="1" dirty="0" err="1">
                <a:sym typeface="Symbol" pitchFamily="18" charset="2"/>
              </a:rPr>
              <a:t>silico</a:t>
            </a:r>
            <a:r>
              <a:rPr lang="cs-CZ" altLang="cs-CZ" dirty="0">
                <a:sym typeface="Symbol" pitchFamily="18" charset="2"/>
              </a:rPr>
              <a:t> analýzy</a:t>
            </a:r>
            <a:endParaRPr lang="en-US" altLang="cs-CZ" dirty="0">
              <a:sym typeface="Symbol" pitchFamily="18" charset="2"/>
            </a:endParaRPr>
          </a:p>
          <a:p>
            <a:pPr lvl="2" eaLnBrk="1" hangingPunct="1">
              <a:lnSpc>
                <a:spcPct val="150000"/>
              </a:lnSpc>
              <a:buFontTx/>
              <a:buChar char="•"/>
            </a:pPr>
            <a:r>
              <a:rPr lang="en-US" altLang="cs-CZ" i="1" dirty="0" smtClean="0">
                <a:sym typeface="Symbol" pitchFamily="18" charset="2"/>
              </a:rPr>
              <a:t>author </a:t>
            </a:r>
            <a:r>
              <a:rPr lang="en-US" altLang="cs-CZ" i="1" dirty="0">
                <a:sym typeface="Symbol" pitchFamily="18" charset="2"/>
              </a:rPr>
              <a:t>statement evidence </a:t>
            </a:r>
            <a:r>
              <a:rPr lang="en-US" altLang="cs-CZ" i="1" dirty="0" smtClean="0">
                <a:sym typeface="Symbol" pitchFamily="18" charset="2"/>
              </a:rPr>
              <a:t>codes</a:t>
            </a:r>
            <a:r>
              <a:rPr lang="cs-CZ" altLang="cs-CZ" dirty="0" smtClean="0">
                <a:sym typeface="Symbol" pitchFamily="18" charset="2"/>
              </a:rPr>
              <a:t> </a:t>
            </a:r>
            <a:r>
              <a:rPr lang="cs-CZ" altLang="cs-CZ" dirty="0">
                <a:sym typeface="Symbol" pitchFamily="18" charset="2"/>
              </a:rPr>
              <a:t> tvrzení autora + citace</a:t>
            </a:r>
            <a:endParaRPr lang="en-US" altLang="cs-CZ" dirty="0">
              <a:sym typeface="Symbol" pitchFamily="18" charset="2"/>
            </a:endParaRPr>
          </a:p>
          <a:p>
            <a:pPr lvl="2" eaLnBrk="1" hangingPunct="1">
              <a:lnSpc>
                <a:spcPct val="150000"/>
              </a:lnSpc>
              <a:buFontTx/>
              <a:buChar char="•"/>
            </a:pPr>
            <a:r>
              <a:rPr lang="en-US" altLang="cs-CZ" i="1" dirty="0" smtClean="0">
                <a:sym typeface="Symbol" pitchFamily="18" charset="2"/>
              </a:rPr>
              <a:t>curatorial </a:t>
            </a:r>
            <a:r>
              <a:rPr lang="en-US" altLang="cs-CZ" i="1" dirty="0">
                <a:sym typeface="Symbol" pitchFamily="18" charset="2"/>
              </a:rPr>
              <a:t>statement </a:t>
            </a:r>
            <a:r>
              <a:rPr lang="en-US" altLang="cs-CZ" i="1" dirty="0" smtClean="0">
                <a:sym typeface="Symbol" pitchFamily="18" charset="2"/>
              </a:rPr>
              <a:t>codes</a:t>
            </a:r>
            <a:r>
              <a:rPr lang="cs-CZ" altLang="cs-CZ" dirty="0" smtClean="0">
                <a:sym typeface="Symbol" pitchFamily="18" charset="2"/>
              </a:rPr>
              <a:t> </a:t>
            </a:r>
            <a:r>
              <a:rPr lang="cs-CZ" altLang="cs-CZ" dirty="0">
                <a:sym typeface="Symbol" pitchFamily="18" charset="2"/>
              </a:rPr>
              <a:t> tvrzení správce, nepatří výše...</a:t>
            </a:r>
          </a:p>
          <a:p>
            <a:pPr lvl="2" eaLnBrk="1" hangingPunct="1">
              <a:lnSpc>
                <a:spcPct val="150000"/>
              </a:lnSpc>
            </a:pPr>
            <a:r>
              <a:rPr lang="cs-CZ" altLang="cs-CZ" dirty="0">
                <a:sym typeface="Symbol" pitchFamily="18" charset="2"/>
              </a:rPr>
              <a:t>	(všechny kategorie se dále dělí...)</a:t>
            </a:r>
            <a:endParaRPr lang="en-US" altLang="cs-CZ" dirty="0">
              <a:sym typeface="Symbol" pitchFamily="18" charset="2"/>
            </a:endParaRPr>
          </a:p>
          <a:p>
            <a:pPr lvl="2" eaLnBrk="1" hangingPunct="1">
              <a:lnSpc>
                <a:spcPct val="150000"/>
              </a:lnSpc>
              <a:buFontTx/>
              <a:buChar char="•"/>
            </a:pPr>
            <a:endParaRPr lang="cs-CZ" altLang="cs-CZ" dirty="0">
              <a:sym typeface="Symbol" pitchFamily="18" charset="2"/>
            </a:endParaRPr>
          </a:p>
          <a:p>
            <a:pPr lvl="1"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>
                <a:solidFill>
                  <a:srgbClr val="FF0000"/>
                </a:solidFill>
                <a:sym typeface="Symbol" pitchFamily="18" charset="2"/>
              </a:rPr>
              <a:t>B) automaticky přiřazené </a:t>
            </a:r>
            <a:r>
              <a:rPr lang="cs-CZ" altLang="cs-CZ" dirty="0">
                <a:sym typeface="Symbol" pitchFamily="18" charset="2"/>
              </a:rPr>
              <a:t>(bez zásahu správce)</a:t>
            </a:r>
          </a:p>
          <a:p>
            <a:pPr lvl="2" eaLnBrk="1" hangingPunct="1">
              <a:lnSpc>
                <a:spcPct val="150000"/>
              </a:lnSpc>
              <a:buFontTx/>
              <a:buChar char="•"/>
            </a:pPr>
            <a:r>
              <a:rPr lang="en-US" altLang="cs-CZ" i="1" dirty="0" smtClean="0">
                <a:sym typeface="Symbol" pitchFamily="18" charset="2"/>
              </a:rPr>
              <a:t>automatically-assigned </a:t>
            </a:r>
            <a:r>
              <a:rPr lang="en-US" altLang="cs-CZ" i="1" dirty="0">
                <a:sym typeface="Symbol" pitchFamily="18" charset="2"/>
              </a:rPr>
              <a:t>evidence </a:t>
            </a:r>
            <a:r>
              <a:rPr lang="en-US" altLang="cs-CZ" i="1" dirty="0" smtClean="0">
                <a:sym typeface="Symbol" pitchFamily="18" charset="2"/>
              </a:rPr>
              <a:t>code</a:t>
            </a:r>
            <a:endParaRPr lang="en-US" altLang="cs-CZ" i="1" dirty="0">
              <a:sym typeface="Symbol" pitchFamily="18" charset="2"/>
            </a:endParaRPr>
          </a:p>
          <a:p>
            <a:pPr lvl="3" eaLnBrk="1" hangingPunct="1">
              <a:lnSpc>
                <a:spcPct val="150000"/>
              </a:lnSpc>
              <a:buFontTx/>
              <a:buChar char="•"/>
            </a:pPr>
            <a:r>
              <a:rPr lang="en-US" altLang="cs-CZ" i="1" dirty="0" smtClean="0"/>
              <a:t>Inferred </a:t>
            </a:r>
            <a:r>
              <a:rPr lang="en-US" altLang="cs-CZ" i="1" dirty="0"/>
              <a:t>from Electronic </a:t>
            </a:r>
            <a:r>
              <a:rPr lang="en-US" altLang="cs-CZ" i="1" dirty="0" smtClean="0"/>
              <a:t>Annotation</a:t>
            </a:r>
            <a:r>
              <a:rPr lang="en-US" altLang="cs-CZ" dirty="0" smtClean="0"/>
              <a:t> </a:t>
            </a:r>
            <a:r>
              <a:rPr lang="en-US" altLang="cs-CZ" dirty="0"/>
              <a:t>(</a:t>
            </a:r>
            <a:r>
              <a:rPr lang="en-US" altLang="cs-CZ" dirty="0">
                <a:solidFill>
                  <a:srgbClr val="FF0000"/>
                </a:solidFill>
              </a:rPr>
              <a:t>IEA</a:t>
            </a:r>
            <a:r>
              <a:rPr lang="en-US" altLang="cs-CZ" dirty="0"/>
              <a:t>)</a:t>
            </a:r>
            <a:endParaRPr lang="cs-CZ" altLang="cs-CZ" dirty="0">
              <a:sym typeface="Symbol" pitchFamily="18" charset="2"/>
            </a:endParaRPr>
          </a:p>
        </p:txBody>
      </p:sp>
      <p:sp>
        <p:nvSpPr>
          <p:cNvPr id="31748" name="Text Box 5"/>
          <p:cNvSpPr txBox="1">
            <a:spLocks noChangeArrowheads="1"/>
          </p:cNvSpPr>
          <p:nvPr/>
        </p:nvSpPr>
        <p:spPr bwMode="auto">
          <a:xfrm>
            <a:off x="8534400" y="150813"/>
            <a:ext cx="533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fld id="{3F4F6BEA-AFAC-4DF8-89A7-2303DCD83043}" type="slidenum">
              <a:rPr lang="cs-CZ" altLang="cs-CZ"/>
              <a:pPr algn="r" eaLnBrk="1" hangingPunct="1"/>
              <a:t>12</a:t>
            </a:fld>
            <a:endParaRPr lang="cs-CZ" altLang="cs-CZ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0638" y="22225"/>
            <a:ext cx="2922587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i="1" dirty="0" smtClean="0">
                <a:solidFill>
                  <a:schemeClr val="hlink"/>
                </a:solidFill>
              </a:rPr>
              <a:t>6. </a:t>
            </a:r>
            <a:r>
              <a:rPr lang="cs-CZ" altLang="cs-CZ" i="1" dirty="0">
                <a:solidFill>
                  <a:schemeClr val="hlink"/>
                </a:solidFill>
              </a:rPr>
              <a:t>Biologické sítě</a:t>
            </a:r>
          </a:p>
          <a:p>
            <a:pPr eaLnBrk="1" hangingPunct="1"/>
            <a:r>
              <a:rPr lang="cs-CZ" altLang="cs-CZ" sz="1600" dirty="0"/>
              <a:t>Biologické ontologie, KEGG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Line 2"/>
          <p:cNvSpPr>
            <a:spLocks noChangeShapeType="1"/>
          </p:cNvSpPr>
          <p:nvPr/>
        </p:nvSpPr>
        <p:spPr bwMode="auto">
          <a:xfrm>
            <a:off x="0" y="685800"/>
            <a:ext cx="9144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771" name="Text Box 4"/>
          <p:cNvSpPr txBox="1">
            <a:spLocks noChangeArrowheads="1"/>
          </p:cNvSpPr>
          <p:nvPr/>
        </p:nvSpPr>
        <p:spPr bwMode="auto">
          <a:xfrm>
            <a:off x="228600" y="609600"/>
            <a:ext cx="8686800" cy="4801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55600" indent="-355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cs-CZ" altLang="cs-CZ" sz="2400" dirty="0">
                <a:solidFill>
                  <a:schemeClr val="hlink"/>
                </a:solidFill>
              </a:rPr>
              <a:t>Společné </a:t>
            </a:r>
            <a:r>
              <a:rPr lang="cs-CZ" altLang="cs-CZ" sz="2400" dirty="0" smtClean="0">
                <a:solidFill>
                  <a:schemeClr val="hlink"/>
                </a:solidFill>
              </a:rPr>
              <a:t>znaky anotovaných proteinů v ontologiích</a:t>
            </a:r>
            <a:endParaRPr lang="cs-CZ" altLang="cs-CZ" sz="2400" dirty="0">
              <a:solidFill>
                <a:schemeClr val="hlink"/>
              </a:solidFill>
            </a:endParaRP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 smtClean="0">
                <a:sym typeface="Symbol" pitchFamily="18" charset="2"/>
              </a:rPr>
              <a:t>srovnání proteinů na </a:t>
            </a:r>
            <a:r>
              <a:rPr lang="cs-CZ" altLang="cs-CZ" dirty="0">
                <a:sym typeface="Symbol" pitchFamily="18" charset="2"/>
              </a:rPr>
              <a:t>základě jejich anotace v rámci dané </a:t>
            </a:r>
            <a:r>
              <a:rPr lang="cs-CZ" altLang="cs-CZ" dirty="0" smtClean="0">
                <a:sym typeface="Symbol" pitchFamily="18" charset="2"/>
              </a:rPr>
              <a:t>ontologie, např. v GO </a:t>
            </a:r>
            <a:r>
              <a:rPr lang="cs-CZ" altLang="cs-CZ" dirty="0">
                <a:sym typeface="Symbol" pitchFamily="18" charset="2"/>
              </a:rPr>
              <a:t>– </a:t>
            </a:r>
            <a:r>
              <a:rPr lang="cs-CZ" altLang="cs-CZ" dirty="0">
                <a:solidFill>
                  <a:srgbClr val="99FF99"/>
                </a:solidFill>
                <a:sym typeface="Symbol" pitchFamily="18" charset="2"/>
              </a:rPr>
              <a:t>sémantická podobnost</a:t>
            </a:r>
          </a:p>
          <a:p>
            <a:pPr lvl="1"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 smtClean="0">
                <a:sym typeface="Symbol" pitchFamily="18" charset="2"/>
              </a:rPr>
              <a:t>jak jsou si proteiny blízké z pohledu jejich zařazení do GO termínů</a:t>
            </a:r>
          </a:p>
          <a:p>
            <a:pPr lvl="1"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 smtClean="0">
                <a:sym typeface="Symbol" pitchFamily="18" charset="2"/>
              </a:rPr>
              <a:t>většinou používána</a:t>
            </a:r>
          </a:p>
          <a:p>
            <a:pPr eaLnBrk="1" hangingPunct="1">
              <a:lnSpc>
                <a:spcPct val="150000"/>
              </a:lnSpc>
              <a:buFontTx/>
              <a:buChar char="•"/>
            </a:pPr>
            <a:endParaRPr lang="cs-CZ" altLang="cs-CZ" dirty="0">
              <a:sym typeface="Symbol" pitchFamily="18" charset="2"/>
            </a:endParaRP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>
                <a:sym typeface="Symbol" pitchFamily="18" charset="2"/>
              </a:rPr>
              <a:t>srovnání </a:t>
            </a:r>
            <a:r>
              <a:rPr lang="cs-CZ" altLang="cs-CZ" dirty="0" smtClean="0">
                <a:sym typeface="Symbol" pitchFamily="18" charset="2"/>
              </a:rPr>
              <a:t>proteinů na </a:t>
            </a:r>
            <a:r>
              <a:rPr lang="cs-CZ" altLang="cs-CZ" dirty="0">
                <a:sym typeface="Symbol" pitchFamily="18" charset="2"/>
              </a:rPr>
              <a:t>základě jejich funkce – </a:t>
            </a:r>
            <a:r>
              <a:rPr lang="cs-CZ" altLang="cs-CZ" dirty="0">
                <a:solidFill>
                  <a:srgbClr val="99FF99"/>
                </a:solidFill>
                <a:sym typeface="Symbol" pitchFamily="18" charset="2"/>
              </a:rPr>
              <a:t>funkční podobnost</a:t>
            </a:r>
          </a:p>
          <a:p>
            <a:pPr lvl="1"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 smtClean="0">
                <a:sym typeface="Symbol" pitchFamily="18" charset="2"/>
              </a:rPr>
              <a:t>např</a:t>
            </a:r>
            <a:r>
              <a:rPr lang="cs-CZ" altLang="cs-CZ" dirty="0">
                <a:sym typeface="Symbol" pitchFamily="18" charset="2"/>
              </a:rPr>
              <a:t>. proteiny se stejnou funkcí lokalizované v jiné části </a:t>
            </a:r>
            <a:r>
              <a:rPr lang="cs-CZ" altLang="cs-CZ" dirty="0" smtClean="0">
                <a:sym typeface="Symbol" pitchFamily="18" charset="2"/>
              </a:rPr>
              <a:t>buňky</a:t>
            </a:r>
          </a:p>
          <a:p>
            <a:pPr lvl="1"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 smtClean="0">
                <a:sym typeface="Symbol" pitchFamily="18" charset="2"/>
              </a:rPr>
              <a:t>z pohledu GO termínů mohou být relativně vzdálené</a:t>
            </a:r>
          </a:p>
          <a:p>
            <a:pPr eaLnBrk="1" hangingPunct="1">
              <a:lnSpc>
                <a:spcPct val="150000"/>
              </a:lnSpc>
              <a:buFontTx/>
              <a:buChar char="•"/>
            </a:pPr>
            <a:endParaRPr lang="cs-CZ" altLang="cs-CZ" dirty="0">
              <a:sym typeface="Symbol" pitchFamily="18" charset="2"/>
            </a:endParaRPr>
          </a:p>
          <a:p>
            <a:pPr marL="355600" lvl="1" indent="-355600"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>
                <a:solidFill>
                  <a:srgbClr val="99FF99"/>
                </a:solidFill>
                <a:sym typeface="Symbol" pitchFamily="18" charset="2"/>
              </a:rPr>
              <a:t>stejně jdou srovnávat společné znaky a blízkost i např. GO </a:t>
            </a:r>
            <a:r>
              <a:rPr lang="cs-CZ" altLang="cs-CZ" dirty="0" smtClean="0">
                <a:solidFill>
                  <a:srgbClr val="99FF99"/>
                </a:solidFill>
                <a:sym typeface="Symbol" pitchFamily="18" charset="2"/>
              </a:rPr>
              <a:t>termínů</a:t>
            </a:r>
            <a:endParaRPr lang="cs-CZ" altLang="cs-CZ" dirty="0">
              <a:solidFill>
                <a:srgbClr val="99FF99"/>
              </a:solidFill>
              <a:sym typeface="Symbol" pitchFamily="18" charset="2"/>
            </a:endParaRPr>
          </a:p>
        </p:txBody>
      </p:sp>
      <p:sp>
        <p:nvSpPr>
          <p:cNvPr id="32772" name="Text Box 5"/>
          <p:cNvSpPr txBox="1">
            <a:spLocks noChangeArrowheads="1"/>
          </p:cNvSpPr>
          <p:nvPr/>
        </p:nvSpPr>
        <p:spPr bwMode="auto">
          <a:xfrm>
            <a:off x="8534400" y="150813"/>
            <a:ext cx="533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fld id="{A8BCD973-56C5-41DB-B95A-4FD4CF8CAD06}" type="slidenum">
              <a:rPr lang="cs-CZ" altLang="cs-CZ"/>
              <a:pPr algn="r" eaLnBrk="1" hangingPunct="1"/>
              <a:t>13</a:t>
            </a:fld>
            <a:endParaRPr lang="cs-CZ" altLang="cs-CZ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0638" y="22225"/>
            <a:ext cx="2922587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i="1" dirty="0" smtClean="0">
                <a:solidFill>
                  <a:schemeClr val="hlink"/>
                </a:solidFill>
              </a:rPr>
              <a:t>6. </a:t>
            </a:r>
            <a:r>
              <a:rPr lang="cs-CZ" altLang="cs-CZ" i="1" dirty="0">
                <a:solidFill>
                  <a:schemeClr val="hlink"/>
                </a:solidFill>
              </a:rPr>
              <a:t>Biologické sítě</a:t>
            </a:r>
          </a:p>
          <a:p>
            <a:pPr eaLnBrk="1" hangingPunct="1"/>
            <a:r>
              <a:rPr lang="cs-CZ" altLang="cs-CZ" sz="1600" dirty="0"/>
              <a:t>Biologické ontologie, KEGG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Line 2"/>
          <p:cNvSpPr>
            <a:spLocks noChangeShapeType="1"/>
          </p:cNvSpPr>
          <p:nvPr/>
        </p:nvSpPr>
        <p:spPr bwMode="auto">
          <a:xfrm>
            <a:off x="0" y="685800"/>
            <a:ext cx="9144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795" name="Text Box 4"/>
          <p:cNvSpPr txBox="1">
            <a:spLocks noChangeArrowheads="1"/>
          </p:cNvSpPr>
          <p:nvPr/>
        </p:nvSpPr>
        <p:spPr bwMode="auto">
          <a:xfrm>
            <a:off x="228600" y="609600"/>
            <a:ext cx="8686800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55600" indent="-355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812800" indent="-355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cs-CZ" altLang="cs-CZ" sz="2400" dirty="0">
                <a:solidFill>
                  <a:schemeClr val="hlink"/>
                </a:solidFill>
              </a:rPr>
              <a:t>KEGG</a:t>
            </a: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en-US" altLang="cs-CZ" dirty="0" smtClean="0"/>
              <a:t>KEGG</a:t>
            </a:r>
            <a:r>
              <a:rPr lang="cs-CZ" altLang="cs-CZ" dirty="0" smtClean="0"/>
              <a:t> </a:t>
            </a:r>
            <a:r>
              <a:rPr lang="cs-CZ" altLang="cs-CZ" dirty="0"/>
              <a:t>=</a:t>
            </a:r>
            <a:r>
              <a:rPr lang="en-US" altLang="cs-CZ" dirty="0"/>
              <a:t> </a:t>
            </a:r>
            <a:r>
              <a:rPr lang="en-US" altLang="cs-CZ" i="1" dirty="0" smtClean="0">
                <a:solidFill>
                  <a:srgbClr val="99FF99"/>
                </a:solidFill>
              </a:rPr>
              <a:t>K</a:t>
            </a:r>
            <a:r>
              <a:rPr lang="en-US" altLang="cs-CZ" i="1" dirty="0" smtClean="0"/>
              <a:t>yoto </a:t>
            </a:r>
            <a:r>
              <a:rPr lang="en-US" altLang="cs-CZ" i="1" dirty="0">
                <a:solidFill>
                  <a:srgbClr val="99FF99"/>
                </a:solidFill>
              </a:rPr>
              <a:t>E</a:t>
            </a:r>
            <a:r>
              <a:rPr lang="en-US" altLang="cs-CZ" i="1" dirty="0"/>
              <a:t>ncyclopedia of </a:t>
            </a:r>
            <a:r>
              <a:rPr lang="en-US" altLang="cs-CZ" i="1" dirty="0">
                <a:solidFill>
                  <a:srgbClr val="99FF99"/>
                </a:solidFill>
              </a:rPr>
              <a:t>G</a:t>
            </a:r>
            <a:r>
              <a:rPr lang="en-US" altLang="cs-CZ" i="1" dirty="0"/>
              <a:t>enes and </a:t>
            </a:r>
            <a:r>
              <a:rPr lang="en-US" altLang="cs-CZ" i="1" dirty="0" smtClean="0">
                <a:solidFill>
                  <a:srgbClr val="99FF99"/>
                </a:solidFill>
              </a:rPr>
              <a:t>G</a:t>
            </a:r>
            <a:r>
              <a:rPr lang="en-US" altLang="cs-CZ" i="1" dirty="0" smtClean="0"/>
              <a:t>enomes</a:t>
            </a:r>
            <a:endParaRPr lang="cs-CZ" altLang="cs-CZ" i="1" dirty="0"/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>
                <a:hlinkClick r:id="rId3"/>
              </a:rPr>
              <a:t>http://www.genome.jp/kegg</a:t>
            </a:r>
            <a:r>
              <a:rPr lang="cs-CZ" altLang="cs-CZ" dirty="0" smtClean="0">
                <a:hlinkClick r:id="rId3"/>
              </a:rPr>
              <a:t>/</a:t>
            </a:r>
            <a:endParaRPr lang="cs-CZ" altLang="cs-CZ" dirty="0" smtClean="0"/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 smtClean="0">
                <a:solidFill>
                  <a:srgbClr val="99FF99"/>
                </a:solidFill>
              </a:rPr>
              <a:t>manuální </a:t>
            </a:r>
            <a:r>
              <a:rPr lang="cs-CZ" altLang="cs-CZ" dirty="0"/>
              <a:t>katalogizace znalostí biologických systémů v počítačově zpracovatelné podobě</a:t>
            </a: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 smtClean="0"/>
              <a:t>čerpá </a:t>
            </a:r>
            <a:r>
              <a:rPr lang="cs-CZ" altLang="cs-CZ" dirty="0"/>
              <a:t>z dosavadních znalostí v dané problematice</a:t>
            </a:r>
          </a:p>
          <a:p>
            <a:pPr eaLnBrk="1" hangingPunct="1">
              <a:lnSpc>
                <a:spcPct val="150000"/>
              </a:lnSpc>
              <a:buFontTx/>
              <a:buChar char="•"/>
            </a:pPr>
            <a:endParaRPr lang="cs-CZ" altLang="cs-CZ" dirty="0"/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/>
              <a:t>z informací na </a:t>
            </a:r>
            <a:r>
              <a:rPr lang="cs-CZ" altLang="cs-CZ" dirty="0">
                <a:solidFill>
                  <a:srgbClr val="99FF99"/>
                </a:solidFill>
              </a:rPr>
              <a:t>nízké biologické úrovni </a:t>
            </a:r>
            <a:r>
              <a:rPr lang="cs-CZ" altLang="cs-CZ" dirty="0"/>
              <a:t>nám umožní </a:t>
            </a:r>
            <a:r>
              <a:rPr lang="cs-CZ" altLang="cs-CZ" dirty="0">
                <a:solidFill>
                  <a:srgbClr val="99FF99"/>
                </a:solidFill>
              </a:rPr>
              <a:t>odvodit</a:t>
            </a:r>
            <a:r>
              <a:rPr lang="cs-CZ" altLang="cs-CZ" dirty="0"/>
              <a:t> informace na </a:t>
            </a:r>
            <a:r>
              <a:rPr lang="cs-CZ" altLang="cs-CZ" dirty="0">
                <a:solidFill>
                  <a:srgbClr val="99FF99"/>
                </a:solidFill>
              </a:rPr>
              <a:t>vyšší biologické úrovni</a:t>
            </a:r>
          </a:p>
          <a:p>
            <a:pPr lvl="1"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 smtClean="0"/>
              <a:t>například </a:t>
            </a:r>
            <a:r>
              <a:rPr lang="cs-CZ" altLang="cs-CZ" dirty="0"/>
              <a:t>ze seznamu regulovaných genů/proteinů odvodí informaci o ovlivněných metabolických drahách – </a:t>
            </a:r>
            <a:r>
              <a:rPr lang="en-US" altLang="cs-CZ" dirty="0">
                <a:solidFill>
                  <a:srgbClr val="99FF99"/>
                </a:solidFill>
              </a:rPr>
              <a:t>KEGG </a:t>
            </a:r>
            <a:r>
              <a:rPr lang="en-US" altLang="cs-CZ" dirty="0" smtClean="0">
                <a:solidFill>
                  <a:srgbClr val="99FF99"/>
                </a:solidFill>
              </a:rPr>
              <a:t>Pathway</a:t>
            </a:r>
          </a:p>
          <a:p>
            <a:pPr lvl="1" eaLnBrk="1" hangingPunct="1">
              <a:lnSpc>
                <a:spcPct val="150000"/>
              </a:lnSpc>
              <a:buFontTx/>
              <a:buChar char="•"/>
            </a:pPr>
            <a:endParaRPr lang="cs-CZ" altLang="cs-CZ" dirty="0" smtClean="0"/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 smtClean="0"/>
              <a:t>obdobně i např. </a:t>
            </a:r>
            <a:r>
              <a:rPr lang="cs-CZ" altLang="cs-CZ" dirty="0" smtClean="0">
                <a:hlinkClick r:id="rId4"/>
              </a:rPr>
              <a:t>http://www.rectome.org</a:t>
            </a:r>
            <a:endParaRPr lang="cs-CZ" altLang="cs-CZ" dirty="0" smtClean="0"/>
          </a:p>
        </p:txBody>
      </p:sp>
      <p:sp>
        <p:nvSpPr>
          <p:cNvPr id="33796" name="Text Box 5"/>
          <p:cNvSpPr txBox="1">
            <a:spLocks noChangeArrowheads="1"/>
          </p:cNvSpPr>
          <p:nvPr/>
        </p:nvSpPr>
        <p:spPr bwMode="auto">
          <a:xfrm>
            <a:off x="8534400" y="150813"/>
            <a:ext cx="533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fld id="{E89A15E9-0569-4605-8190-AA40DF1B0417}" type="slidenum">
              <a:rPr lang="cs-CZ" altLang="cs-CZ"/>
              <a:pPr algn="r" eaLnBrk="1" hangingPunct="1"/>
              <a:t>14</a:t>
            </a:fld>
            <a:endParaRPr lang="cs-CZ" altLang="cs-CZ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0638" y="22225"/>
            <a:ext cx="2922587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i="1" dirty="0" smtClean="0">
                <a:solidFill>
                  <a:schemeClr val="hlink"/>
                </a:solidFill>
              </a:rPr>
              <a:t>6. </a:t>
            </a:r>
            <a:r>
              <a:rPr lang="cs-CZ" altLang="cs-CZ" i="1" dirty="0">
                <a:solidFill>
                  <a:schemeClr val="hlink"/>
                </a:solidFill>
              </a:rPr>
              <a:t>Biologické sítě</a:t>
            </a:r>
          </a:p>
          <a:p>
            <a:pPr eaLnBrk="1" hangingPunct="1"/>
            <a:r>
              <a:rPr lang="cs-CZ" altLang="cs-CZ" sz="1600" dirty="0"/>
              <a:t>Biologické ontologie, KEGG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ww.genome.jp/kegg/pathway/hsa/hsa0501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290" y="0"/>
            <a:ext cx="7782910" cy="6831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9155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4"/>
          <p:cNvSpPr txBox="1">
            <a:spLocks noChangeArrowheads="1"/>
          </p:cNvSpPr>
          <p:nvPr/>
        </p:nvSpPr>
        <p:spPr bwMode="auto">
          <a:xfrm>
            <a:off x="228600" y="2590800"/>
            <a:ext cx="8686800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cs-CZ" altLang="cs-CZ" sz="3200" dirty="0" smtClean="0">
                <a:solidFill>
                  <a:schemeClr val="hlink"/>
                </a:solidFill>
              </a:rPr>
              <a:t>7. </a:t>
            </a:r>
            <a:r>
              <a:rPr lang="cs-CZ" altLang="cs-CZ" sz="3200" dirty="0">
                <a:solidFill>
                  <a:schemeClr val="hlink"/>
                </a:solidFill>
              </a:rPr>
              <a:t>Biologické sítě</a:t>
            </a:r>
          </a:p>
          <a:p>
            <a:pPr algn="ctr" eaLnBrk="1" hangingPunct="1">
              <a:lnSpc>
                <a:spcPct val="150000"/>
              </a:lnSpc>
            </a:pPr>
            <a:r>
              <a:rPr lang="cs-CZ" altLang="cs-CZ" sz="2800" dirty="0"/>
              <a:t>Příklady </a:t>
            </a:r>
            <a:r>
              <a:rPr lang="cs-CZ" altLang="cs-CZ" sz="2800" dirty="0" smtClean="0"/>
              <a:t>použití</a:t>
            </a:r>
            <a:endParaRPr lang="cs-CZ" altLang="cs-CZ" sz="2800" dirty="0"/>
          </a:p>
        </p:txBody>
      </p:sp>
      <p:sp>
        <p:nvSpPr>
          <p:cNvPr id="34819" name="Line 5"/>
          <p:cNvSpPr>
            <a:spLocks noChangeShapeType="1"/>
          </p:cNvSpPr>
          <p:nvPr/>
        </p:nvSpPr>
        <p:spPr bwMode="auto">
          <a:xfrm>
            <a:off x="0" y="685800"/>
            <a:ext cx="9144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20" name="Text Box 7"/>
          <p:cNvSpPr txBox="1">
            <a:spLocks noChangeArrowheads="1"/>
          </p:cNvSpPr>
          <p:nvPr/>
        </p:nvSpPr>
        <p:spPr bwMode="auto">
          <a:xfrm>
            <a:off x="20638" y="0"/>
            <a:ext cx="25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000">
                <a:solidFill>
                  <a:schemeClr val="hlink"/>
                </a:solidFill>
              </a:rPr>
              <a:t> </a:t>
            </a:r>
          </a:p>
          <a:p>
            <a:pPr eaLnBrk="1" hangingPunct="1"/>
            <a:endParaRPr lang="cs-CZ" altLang="cs-CZ" sz="1600"/>
          </a:p>
        </p:txBody>
      </p:sp>
      <p:sp>
        <p:nvSpPr>
          <p:cNvPr id="34821" name="Text Box 8"/>
          <p:cNvSpPr txBox="1">
            <a:spLocks noChangeArrowheads="1"/>
          </p:cNvSpPr>
          <p:nvPr/>
        </p:nvSpPr>
        <p:spPr bwMode="auto">
          <a:xfrm>
            <a:off x="8458200" y="150813"/>
            <a:ext cx="609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fld id="{F76AB784-1374-4817-BC99-CB5A3C11F4AC}" type="slidenum">
              <a:rPr lang="cs-CZ" altLang="cs-CZ"/>
              <a:pPr algn="r" eaLnBrk="1" hangingPunct="1"/>
              <a:t>16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Line 2"/>
          <p:cNvSpPr>
            <a:spLocks noChangeShapeType="1"/>
          </p:cNvSpPr>
          <p:nvPr/>
        </p:nvSpPr>
        <p:spPr bwMode="auto">
          <a:xfrm>
            <a:off x="0" y="685800"/>
            <a:ext cx="9144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5843" name="Text Box 4"/>
          <p:cNvSpPr txBox="1">
            <a:spLocks noChangeArrowheads="1"/>
          </p:cNvSpPr>
          <p:nvPr/>
        </p:nvSpPr>
        <p:spPr bwMode="auto">
          <a:xfrm>
            <a:off x="228600" y="609600"/>
            <a:ext cx="8686800" cy="4801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55600" indent="-355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812800" indent="-355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cs-CZ" altLang="cs-CZ" sz="2400" dirty="0" smtClean="0">
                <a:solidFill>
                  <a:srgbClr val="99FF99"/>
                </a:solidFill>
                <a:sym typeface="Symbol" pitchFamily="18" charset="2"/>
              </a:rPr>
              <a:t>Vliv </a:t>
            </a:r>
            <a:r>
              <a:rPr lang="cs-CZ" altLang="cs-CZ" sz="2400" dirty="0">
                <a:solidFill>
                  <a:srgbClr val="99FF99"/>
                </a:solidFill>
                <a:sym typeface="Symbol" pitchFamily="18" charset="2"/>
              </a:rPr>
              <a:t>nízkomolekulární látky na </a:t>
            </a:r>
            <a:r>
              <a:rPr lang="cs-CZ" altLang="cs-CZ" sz="2400" dirty="0" smtClean="0">
                <a:solidFill>
                  <a:srgbClr val="99FF99"/>
                </a:solidFill>
                <a:sym typeface="Symbol" pitchFamily="18" charset="2"/>
              </a:rPr>
              <a:t>rostlinu</a:t>
            </a:r>
            <a:endParaRPr lang="cs-CZ" altLang="cs-CZ" b="0" dirty="0">
              <a:sym typeface="Symbol" pitchFamily="18" charset="2"/>
            </a:endParaRP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 smtClean="0">
                <a:sym typeface="Symbol" pitchFamily="18" charset="2"/>
              </a:rPr>
              <a:t>identifikace sady </a:t>
            </a:r>
            <a:r>
              <a:rPr lang="cs-CZ" altLang="cs-CZ" dirty="0">
                <a:sym typeface="Symbol" pitchFamily="18" charset="2"/>
              </a:rPr>
              <a:t>ovlivněných </a:t>
            </a:r>
            <a:r>
              <a:rPr lang="cs-CZ" altLang="cs-CZ" dirty="0" smtClean="0">
                <a:sym typeface="Symbol" pitchFamily="18" charset="2"/>
              </a:rPr>
              <a:t>proteinů</a:t>
            </a:r>
            <a:endParaRPr lang="cs-CZ" altLang="cs-CZ" dirty="0">
              <a:sym typeface="Symbol" pitchFamily="18" charset="2"/>
            </a:endParaRP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 smtClean="0">
                <a:sym typeface="Symbol" pitchFamily="18" charset="2"/>
              </a:rPr>
              <a:t>jsou </a:t>
            </a:r>
            <a:r>
              <a:rPr lang="cs-CZ" altLang="cs-CZ" dirty="0">
                <a:sym typeface="Symbol" pitchFamily="18" charset="2"/>
              </a:rPr>
              <a:t>tyto proteiny zahrnuty v </a:t>
            </a:r>
            <a:r>
              <a:rPr lang="cs-CZ" altLang="cs-CZ" dirty="0" smtClean="0">
                <a:sym typeface="Symbol" pitchFamily="18" charset="2"/>
              </a:rPr>
              <a:t>odpovídající metabolické </a:t>
            </a:r>
            <a:r>
              <a:rPr lang="cs-CZ" altLang="cs-CZ" dirty="0">
                <a:sym typeface="Symbol" pitchFamily="18" charset="2"/>
              </a:rPr>
              <a:t>dráze? (KEGG</a:t>
            </a:r>
            <a:r>
              <a:rPr lang="cs-CZ" altLang="cs-CZ" dirty="0" smtClean="0">
                <a:sym typeface="Symbol" pitchFamily="18" charset="2"/>
              </a:rPr>
              <a:t>)</a:t>
            </a:r>
          </a:p>
          <a:p>
            <a:pPr lvl="1" eaLnBrk="1" hangingPunct="1">
              <a:lnSpc>
                <a:spcPct val="150000"/>
              </a:lnSpc>
              <a:buFontTx/>
              <a:buChar char="•"/>
            </a:pPr>
            <a:r>
              <a:rPr lang="cs-CZ" altLang="cs-CZ" b="0" dirty="0" smtClean="0">
                <a:sym typeface="Symbol" pitchFamily="18" charset="2"/>
              </a:rPr>
              <a:t>fungoval experiment dle předpokladu?</a:t>
            </a:r>
            <a:endParaRPr lang="cs-CZ" altLang="cs-CZ" b="0" dirty="0">
              <a:sym typeface="Symbol" pitchFamily="18" charset="2"/>
            </a:endParaRP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 smtClean="0">
                <a:sym typeface="Symbol" pitchFamily="18" charset="2"/>
              </a:rPr>
              <a:t>jaké jiné metabolické </a:t>
            </a:r>
            <a:r>
              <a:rPr lang="cs-CZ" altLang="cs-CZ" dirty="0">
                <a:sym typeface="Symbol" pitchFamily="18" charset="2"/>
              </a:rPr>
              <a:t>dráhy byly „významně“ zastoupeny</a:t>
            </a:r>
            <a:r>
              <a:rPr lang="cs-CZ" altLang="cs-CZ" dirty="0" smtClean="0">
                <a:sym typeface="Symbol" pitchFamily="18" charset="2"/>
              </a:rPr>
              <a:t>?</a:t>
            </a:r>
          </a:p>
          <a:p>
            <a:pPr lvl="1" eaLnBrk="1" hangingPunct="1">
              <a:lnSpc>
                <a:spcPct val="150000"/>
              </a:lnSpc>
              <a:buFontTx/>
              <a:buChar char="•"/>
            </a:pPr>
            <a:r>
              <a:rPr lang="cs-CZ" altLang="cs-CZ" b="0" dirty="0" smtClean="0">
                <a:sym typeface="Symbol" pitchFamily="18" charset="2"/>
              </a:rPr>
              <a:t>objevili jsme i jiné, dosud nepotvrzené, ale související metabolické dráhy?</a:t>
            </a: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 smtClean="0">
                <a:sym typeface="Symbol" pitchFamily="18" charset="2"/>
              </a:rPr>
              <a:t>jsou </a:t>
            </a:r>
            <a:r>
              <a:rPr lang="cs-CZ" altLang="cs-CZ" dirty="0">
                <a:sym typeface="Symbol" pitchFamily="18" charset="2"/>
              </a:rPr>
              <a:t>známy proteinové komplexy mezi nalezenými proteiny</a:t>
            </a:r>
            <a:r>
              <a:rPr lang="cs-CZ" altLang="cs-CZ" dirty="0" smtClean="0">
                <a:sym typeface="Symbol" pitchFamily="18" charset="2"/>
              </a:rPr>
              <a:t>?</a:t>
            </a:r>
          </a:p>
          <a:p>
            <a:pPr lvl="1" eaLnBrk="1" hangingPunct="1">
              <a:lnSpc>
                <a:spcPct val="150000"/>
              </a:lnSpc>
              <a:buFontTx/>
              <a:buChar char="•"/>
            </a:pPr>
            <a:r>
              <a:rPr lang="cs-CZ" altLang="cs-CZ" b="0" dirty="0" smtClean="0">
                <a:sym typeface="Symbol" pitchFamily="18" charset="2"/>
              </a:rPr>
              <a:t>dokáží nám tyto pomoci při interpretaci vlivu látky na rostlinu?</a:t>
            </a:r>
            <a:endParaRPr lang="cs-CZ" altLang="cs-CZ" b="0" dirty="0">
              <a:sym typeface="Symbol" pitchFamily="18" charset="2"/>
            </a:endParaRP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>
                <a:sym typeface="Symbol" pitchFamily="18" charset="2"/>
              </a:rPr>
              <a:t>je mezi proteiny zastoupeno více proteinů z konkrétního GO termínu</a:t>
            </a:r>
            <a:r>
              <a:rPr lang="cs-CZ" altLang="cs-CZ" dirty="0" smtClean="0">
                <a:sym typeface="Symbol" pitchFamily="18" charset="2"/>
              </a:rPr>
              <a:t>?</a:t>
            </a:r>
          </a:p>
          <a:p>
            <a:pPr lvl="1" eaLnBrk="1" hangingPunct="1">
              <a:lnSpc>
                <a:spcPct val="150000"/>
              </a:lnSpc>
              <a:buFontTx/>
              <a:buChar char="•"/>
            </a:pPr>
            <a:r>
              <a:rPr lang="cs-CZ" altLang="cs-CZ" b="0" dirty="0" smtClean="0">
                <a:sym typeface="Symbol" pitchFamily="18" charset="2"/>
              </a:rPr>
              <a:t>na základě daných GO termínů je možno odvodit souvislosti s funkcí či lokalizací probíhajících (i sekundárních) dějů</a:t>
            </a:r>
            <a:endParaRPr lang="cs-CZ" altLang="cs-CZ" b="0" dirty="0">
              <a:sym typeface="Symbol" pitchFamily="18" charset="2"/>
            </a:endParaRPr>
          </a:p>
        </p:txBody>
      </p:sp>
      <p:sp>
        <p:nvSpPr>
          <p:cNvPr id="35844" name="Text Box 5"/>
          <p:cNvSpPr txBox="1">
            <a:spLocks noChangeArrowheads="1"/>
          </p:cNvSpPr>
          <p:nvPr/>
        </p:nvSpPr>
        <p:spPr bwMode="auto">
          <a:xfrm>
            <a:off x="8534400" y="150813"/>
            <a:ext cx="533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fld id="{85B4DCF4-69FB-4A24-B0EC-2B1B976466EB}" type="slidenum">
              <a:rPr lang="cs-CZ" altLang="cs-CZ"/>
              <a:pPr algn="r" eaLnBrk="1" hangingPunct="1"/>
              <a:t>17</a:t>
            </a:fld>
            <a:endParaRPr lang="cs-CZ" altLang="cs-CZ"/>
          </a:p>
        </p:txBody>
      </p:sp>
      <p:sp>
        <p:nvSpPr>
          <p:cNvPr id="35845" name="Text Box 3"/>
          <p:cNvSpPr txBox="1">
            <a:spLocks noChangeArrowheads="1"/>
          </p:cNvSpPr>
          <p:nvPr/>
        </p:nvSpPr>
        <p:spPr bwMode="auto">
          <a:xfrm>
            <a:off x="20638" y="22225"/>
            <a:ext cx="2069797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i="1" dirty="0" smtClean="0">
                <a:solidFill>
                  <a:schemeClr val="hlink"/>
                </a:solidFill>
              </a:rPr>
              <a:t>7. </a:t>
            </a:r>
            <a:r>
              <a:rPr lang="cs-CZ" altLang="cs-CZ" i="1" dirty="0">
                <a:solidFill>
                  <a:schemeClr val="hlink"/>
                </a:solidFill>
              </a:rPr>
              <a:t>Biologické sítě</a:t>
            </a:r>
          </a:p>
          <a:p>
            <a:pPr eaLnBrk="1" hangingPunct="1"/>
            <a:r>
              <a:rPr lang="cs-CZ" altLang="cs-CZ" sz="1600" dirty="0"/>
              <a:t>Příklady použití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Line 2"/>
          <p:cNvSpPr>
            <a:spLocks noChangeShapeType="1"/>
          </p:cNvSpPr>
          <p:nvPr/>
        </p:nvSpPr>
        <p:spPr bwMode="auto">
          <a:xfrm>
            <a:off x="0" y="685800"/>
            <a:ext cx="9144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5843" name="Text Box 4"/>
          <p:cNvSpPr txBox="1">
            <a:spLocks noChangeArrowheads="1"/>
          </p:cNvSpPr>
          <p:nvPr/>
        </p:nvSpPr>
        <p:spPr bwMode="auto">
          <a:xfrm>
            <a:off x="228600" y="609600"/>
            <a:ext cx="8686800" cy="4801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55600" indent="-355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812800" indent="-355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cs-CZ" altLang="cs-CZ" sz="2400" dirty="0" smtClean="0">
                <a:solidFill>
                  <a:srgbClr val="99FF99"/>
                </a:solidFill>
                <a:sym typeface="Symbol" pitchFamily="18" charset="2"/>
              </a:rPr>
              <a:t>Vliv </a:t>
            </a:r>
            <a:r>
              <a:rPr lang="cs-CZ" altLang="cs-CZ" sz="2400" dirty="0">
                <a:solidFill>
                  <a:srgbClr val="99FF99"/>
                </a:solidFill>
                <a:sym typeface="Symbol" pitchFamily="18" charset="2"/>
              </a:rPr>
              <a:t>nízkomolekulární látky na </a:t>
            </a:r>
            <a:r>
              <a:rPr lang="cs-CZ" altLang="cs-CZ" sz="2400" dirty="0" smtClean="0">
                <a:solidFill>
                  <a:srgbClr val="99FF99"/>
                </a:solidFill>
                <a:sym typeface="Symbol" pitchFamily="18" charset="2"/>
              </a:rPr>
              <a:t>rostlinu</a:t>
            </a:r>
            <a:endParaRPr lang="cs-CZ" altLang="cs-CZ" b="0" dirty="0">
              <a:sym typeface="Symbol" pitchFamily="18" charset="2"/>
            </a:endParaRP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 smtClean="0">
                <a:sym typeface="Symbol" pitchFamily="18" charset="2"/>
              </a:rPr>
              <a:t>identifikace sady </a:t>
            </a:r>
            <a:r>
              <a:rPr lang="cs-CZ" altLang="cs-CZ" dirty="0">
                <a:sym typeface="Symbol" pitchFamily="18" charset="2"/>
              </a:rPr>
              <a:t>ovlivněných </a:t>
            </a:r>
            <a:r>
              <a:rPr lang="cs-CZ" altLang="cs-CZ" dirty="0" smtClean="0">
                <a:sym typeface="Symbol" pitchFamily="18" charset="2"/>
              </a:rPr>
              <a:t>proteinů</a:t>
            </a:r>
            <a:endParaRPr lang="cs-CZ" altLang="cs-CZ" dirty="0">
              <a:sym typeface="Symbol" pitchFamily="18" charset="2"/>
            </a:endParaRP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 smtClean="0">
                <a:sym typeface="Symbol" pitchFamily="18" charset="2"/>
              </a:rPr>
              <a:t>jsou </a:t>
            </a:r>
            <a:r>
              <a:rPr lang="cs-CZ" altLang="cs-CZ" dirty="0">
                <a:sym typeface="Symbol" pitchFamily="18" charset="2"/>
              </a:rPr>
              <a:t>tyto proteiny zahrnuty v </a:t>
            </a:r>
            <a:r>
              <a:rPr lang="cs-CZ" altLang="cs-CZ" dirty="0" smtClean="0">
                <a:sym typeface="Symbol" pitchFamily="18" charset="2"/>
              </a:rPr>
              <a:t>odpovídající metabolické </a:t>
            </a:r>
            <a:r>
              <a:rPr lang="cs-CZ" altLang="cs-CZ" dirty="0">
                <a:sym typeface="Symbol" pitchFamily="18" charset="2"/>
              </a:rPr>
              <a:t>dráze? (KEGG</a:t>
            </a:r>
            <a:r>
              <a:rPr lang="cs-CZ" altLang="cs-CZ" dirty="0" smtClean="0">
                <a:sym typeface="Symbol" pitchFamily="18" charset="2"/>
              </a:rPr>
              <a:t>)</a:t>
            </a:r>
          </a:p>
          <a:p>
            <a:pPr lvl="1" eaLnBrk="1" hangingPunct="1">
              <a:lnSpc>
                <a:spcPct val="150000"/>
              </a:lnSpc>
              <a:buFontTx/>
              <a:buChar char="•"/>
            </a:pPr>
            <a:r>
              <a:rPr lang="cs-CZ" altLang="cs-CZ" b="0" dirty="0" smtClean="0">
                <a:sym typeface="Symbol" pitchFamily="18" charset="2"/>
              </a:rPr>
              <a:t>fungoval experiment dle předpokladu?</a:t>
            </a:r>
            <a:endParaRPr lang="cs-CZ" altLang="cs-CZ" b="0" dirty="0">
              <a:sym typeface="Symbol" pitchFamily="18" charset="2"/>
            </a:endParaRP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 smtClean="0">
                <a:sym typeface="Symbol" pitchFamily="18" charset="2"/>
              </a:rPr>
              <a:t>jaké jiné metabolické </a:t>
            </a:r>
            <a:r>
              <a:rPr lang="cs-CZ" altLang="cs-CZ" dirty="0">
                <a:sym typeface="Symbol" pitchFamily="18" charset="2"/>
              </a:rPr>
              <a:t>dráhy byly „významně“ zastoupeny</a:t>
            </a:r>
            <a:r>
              <a:rPr lang="cs-CZ" altLang="cs-CZ" dirty="0" smtClean="0">
                <a:sym typeface="Symbol" pitchFamily="18" charset="2"/>
              </a:rPr>
              <a:t>?</a:t>
            </a:r>
          </a:p>
          <a:p>
            <a:pPr lvl="1" eaLnBrk="1" hangingPunct="1">
              <a:lnSpc>
                <a:spcPct val="150000"/>
              </a:lnSpc>
              <a:buFontTx/>
              <a:buChar char="•"/>
            </a:pPr>
            <a:r>
              <a:rPr lang="cs-CZ" altLang="cs-CZ" b="0" dirty="0" smtClean="0">
                <a:sym typeface="Symbol" pitchFamily="18" charset="2"/>
              </a:rPr>
              <a:t>objevili jsme i jiné, dosud nepotvrzené, ale související metabolické dráhy?</a:t>
            </a: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 smtClean="0">
                <a:sym typeface="Symbol" pitchFamily="18" charset="2"/>
              </a:rPr>
              <a:t>jsou </a:t>
            </a:r>
            <a:r>
              <a:rPr lang="cs-CZ" altLang="cs-CZ" dirty="0">
                <a:sym typeface="Symbol" pitchFamily="18" charset="2"/>
              </a:rPr>
              <a:t>známy proteinové komplexy mezi nalezenými proteiny</a:t>
            </a:r>
            <a:r>
              <a:rPr lang="cs-CZ" altLang="cs-CZ" dirty="0" smtClean="0">
                <a:sym typeface="Symbol" pitchFamily="18" charset="2"/>
              </a:rPr>
              <a:t>?</a:t>
            </a:r>
          </a:p>
          <a:p>
            <a:pPr lvl="1" eaLnBrk="1" hangingPunct="1">
              <a:lnSpc>
                <a:spcPct val="150000"/>
              </a:lnSpc>
              <a:buFontTx/>
              <a:buChar char="•"/>
            </a:pPr>
            <a:r>
              <a:rPr lang="cs-CZ" altLang="cs-CZ" b="0" dirty="0" smtClean="0">
                <a:sym typeface="Symbol" pitchFamily="18" charset="2"/>
              </a:rPr>
              <a:t>dokáží nám tyto pomoci při interpretaci vlivu látky na rostlinu?</a:t>
            </a:r>
            <a:endParaRPr lang="cs-CZ" altLang="cs-CZ" b="0" dirty="0">
              <a:sym typeface="Symbol" pitchFamily="18" charset="2"/>
            </a:endParaRP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>
                <a:sym typeface="Symbol" pitchFamily="18" charset="2"/>
              </a:rPr>
              <a:t>je mezi proteiny zastoupeno více proteinů z konkrétního GO termínu</a:t>
            </a:r>
            <a:r>
              <a:rPr lang="cs-CZ" altLang="cs-CZ" dirty="0" smtClean="0">
                <a:sym typeface="Symbol" pitchFamily="18" charset="2"/>
              </a:rPr>
              <a:t>?</a:t>
            </a:r>
          </a:p>
          <a:p>
            <a:pPr lvl="1" eaLnBrk="1" hangingPunct="1">
              <a:lnSpc>
                <a:spcPct val="150000"/>
              </a:lnSpc>
              <a:buFontTx/>
              <a:buChar char="•"/>
            </a:pPr>
            <a:r>
              <a:rPr lang="cs-CZ" altLang="cs-CZ" b="0" dirty="0" smtClean="0">
                <a:sym typeface="Symbol" pitchFamily="18" charset="2"/>
              </a:rPr>
              <a:t>na základě daných GO termínů je možno odvodit souvislosti s funkcí či lokalizací probíhajících (i sekundárních) dějů</a:t>
            </a:r>
            <a:endParaRPr lang="cs-CZ" altLang="cs-CZ" b="0" dirty="0">
              <a:sym typeface="Symbol" pitchFamily="18" charset="2"/>
            </a:endParaRPr>
          </a:p>
        </p:txBody>
      </p:sp>
      <p:sp>
        <p:nvSpPr>
          <p:cNvPr id="35844" name="Text Box 5"/>
          <p:cNvSpPr txBox="1">
            <a:spLocks noChangeArrowheads="1"/>
          </p:cNvSpPr>
          <p:nvPr/>
        </p:nvSpPr>
        <p:spPr bwMode="auto">
          <a:xfrm>
            <a:off x="8534400" y="150813"/>
            <a:ext cx="533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fld id="{85B4DCF4-69FB-4A24-B0EC-2B1B976466EB}" type="slidenum">
              <a:rPr lang="cs-CZ" altLang="cs-CZ"/>
              <a:pPr algn="r" eaLnBrk="1" hangingPunct="1"/>
              <a:t>18</a:t>
            </a:fld>
            <a:endParaRPr lang="cs-CZ" altLang="cs-CZ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9955" y="1371600"/>
            <a:ext cx="5019675" cy="51048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0" y="6553200"/>
            <a:ext cx="40318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Žd’árská</a:t>
            </a:r>
            <a:r>
              <a:rPr lang="en-US" sz="1200" dirty="0"/>
              <a:t>, M. </a:t>
            </a:r>
            <a:r>
              <a:rPr lang="en-US" sz="1200" i="1" dirty="0"/>
              <a:t>et al.</a:t>
            </a:r>
            <a:r>
              <a:rPr lang="en-US" sz="1200" dirty="0"/>
              <a:t> </a:t>
            </a:r>
            <a:r>
              <a:rPr lang="en-US" sz="1200" i="1" dirty="0" smtClean="0"/>
              <a:t>Plant </a:t>
            </a:r>
            <a:r>
              <a:rPr lang="en-US" sz="1200" i="1" dirty="0"/>
              <a:t>Physiol.</a:t>
            </a:r>
            <a:r>
              <a:rPr lang="en-US" sz="1200" dirty="0"/>
              <a:t> 161, 918–930 (2013</a:t>
            </a:r>
            <a:r>
              <a:rPr lang="en-US" sz="1200" dirty="0" smtClean="0"/>
              <a:t>).</a:t>
            </a:r>
            <a:endParaRPr lang="en-US" sz="1200" dirty="0"/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20638" y="22225"/>
            <a:ext cx="2069797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i="1" dirty="0" smtClean="0">
                <a:solidFill>
                  <a:schemeClr val="hlink"/>
                </a:solidFill>
              </a:rPr>
              <a:t>7. </a:t>
            </a:r>
            <a:r>
              <a:rPr lang="cs-CZ" altLang="cs-CZ" i="1" dirty="0">
                <a:solidFill>
                  <a:schemeClr val="hlink"/>
                </a:solidFill>
              </a:rPr>
              <a:t>Biologické sítě</a:t>
            </a:r>
          </a:p>
          <a:p>
            <a:pPr eaLnBrk="1" hangingPunct="1"/>
            <a:r>
              <a:rPr lang="cs-CZ" altLang="cs-CZ" sz="1600" dirty="0"/>
              <a:t>Příklady použití</a:t>
            </a:r>
          </a:p>
        </p:txBody>
      </p:sp>
    </p:spTree>
    <p:extLst>
      <p:ext uri="{BB962C8B-B14F-4D97-AF65-F5344CB8AC3E}">
        <p14:creationId xmlns:p14="http://schemas.microsoft.com/office/powerpoint/2010/main" val="2457050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Line 2"/>
          <p:cNvSpPr>
            <a:spLocks noChangeShapeType="1"/>
          </p:cNvSpPr>
          <p:nvPr/>
        </p:nvSpPr>
        <p:spPr bwMode="auto">
          <a:xfrm>
            <a:off x="0" y="685800"/>
            <a:ext cx="9144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5843" name="Text Box 4"/>
          <p:cNvSpPr txBox="1">
            <a:spLocks noChangeArrowheads="1"/>
          </p:cNvSpPr>
          <p:nvPr/>
        </p:nvSpPr>
        <p:spPr bwMode="auto">
          <a:xfrm>
            <a:off x="228600" y="609600"/>
            <a:ext cx="8686800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55600" indent="-355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812800" indent="-355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cs-CZ" altLang="cs-CZ" sz="2400" dirty="0" smtClean="0">
                <a:solidFill>
                  <a:schemeClr val="hlink"/>
                </a:solidFill>
              </a:rPr>
              <a:t>Interakční partneři zvoleného proteinu</a:t>
            </a:r>
            <a:endParaRPr lang="cs-CZ" altLang="cs-CZ" sz="2400" dirty="0">
              <a:solidFill>
                <a:schemeClr val="hlink"/>
              </a:solidFill>
            </a:endParaRP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 smtClean="0">
                <a:sym typeface="Symbol" pitchFamily="18" charset="2"/>
              </a:rPr>
              <a:t>vidíme </a:t>
            </a:r>
            <a:r>
              <a:rPr lang="cs-CZ" altLang="cs-CZ" dirty="0">
                <a:sym typeface="Symbol" pitchFamily="18" charset="2"/>
              </a:rPr>
              <a:t>již známé interakční partnery</a:t>
            </a:r>
            <a:r>
              <a:rPr lang="cs-CZ" altLang="cs-CZ" dirty="0" smtClean="0">
                <a:sym typeface="Symbol" pitchFamily="18" charset="2"/>
              </a:rPr>
              <a:t>?</a:t>
            </a:r>
          </a:p>
          <a:p>
            <a:pPr lvl="1" eaLnBrk="1" hangingPunct="1">
              <a:lnSpc>
                <a:spcPct val="150000"/>
              </a:lnSpc>
              <a:buFontTx/>
              <a:buChar char="•"/>
            </a:pPr>
            <a:r>
              <a:rPr lang="cs-CZ" altLang="cs-CZ" b="0" dirty="0" smtClean="0">
                <a:sym typeface="Symbol" pitchFamily="18" charset="2"/>
              </a:rPr>
              <a:t>pozitivní kontrola průběhu experimentu</a:t>
            </a:r>
            <a:endParaRPr lang="cs-CZ" altLang="cs-CZ" b="0" dirty="0">
              <a:sym typeface="Symbol" pitchFamily="18" charset="2"/>
            </a:endParaRP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 smtClean="0">
                <a:sym typeface="Symbol" pitchFamily="18" charset="2"/>
              </a:rPr>
              <a:t>nově pozorované interakce</a:t>
            </a:r>
          </a:p>
          <a:p>
            <a:pPr lvl="1"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 smtClean="0">
                <a:sym typeface="Symbol" pitchFamily="18" charset="2"/>
              </a:rPr>
              <a:t>předpoklad možných interakčních partnerů</a:t>
            </a:r>
          </a:p>
          <a:p>
            <a:pPr lvl="2" eaLnBrk="1" hangingPunct="1">
              <a:lnSpc>
                <a:spcPct val="150000"/>
              </a:lnSpc>
              <a:buFontTx/>
              <a:buChar char="•"/>
            </a:pPr>
            <a:r>
              <a:rPr lang="cs-CZ" altLang="cs-CZ" b="0" dirty="0" smtClean="0">
                <a:sym typeface="Symbol" pitchFamily="18" charset="2"/>
              </a:rPr>
              <a:t>vhodně provedená negativní kontrola!</a:t>
            </a:r>
          </a:p>
          <a:p>
            <a:pPr lvl="2" eaLnBrk="1" hangingPunct="1">
              <a:lnSpc>
                <a:spcPct val="150000"/>
              </a:lnSpc>
              <a:buFontTx/>
              <a:buChar char="•"/>
            </a:pPr>
            <a:r>
              <a:rPr lang="cs-CZ" altLang="cs-CZ" b="0" dirty="0" smtClean="0">
                <a:sym typeface="Symbol" pitchFamily="18" charset="2"/>
              </a:rPr>
              <a:t>několik biologických replikátů pro vzorek i kontrolu!</a:t>
            </a:r>
          </a:p>
          <a:p>
            <a:pPr lvl="1"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 smtClean="0">
                <a:sym typeface="Symbol" pitchFamily="18" charset="2"/>
              </a:rPr>
              <a:t>studium biologických vlastností možných interakčních partnerů</a:t>
            </a:r>
          </a:p>
          <a:p>
            <a:pPr marL="803275" lvl="1" indent="0" eaLnBrk="1" hangingPunct="1">
              <a:lnSpc>
                <a:spcPct val="150000"/>
              </a:lnSpc>
            </a:pPr>
            <a:r>
              <a:rPr lang="cs-CZ" altLang="cs-CZ" dirty="0" smtClean="0">
                <a:sym typeface="Symbol" pitchFamily="18" charset="2"/>
              </a:rPr>
              <a:t>(GO </a:t>
            </a:r>
            <a:r>
              <a:rPr lang="cs-CZ" altLang="cs-CZ" dirty="0">
                <a:sym typeface="Symbol" pitchFamily="18" charset="2"/>
              </a:rPr>
              <a:t>termíny, metabolické </a:t>
            </a:r>
            <a:r>
              <a:rPr lang="cs-CZ" altLang="cs-CZ" dirty="0" smtClean="0">
                <a:sym typeface="Symbol" pitchFamily="18" charset="2"/>
              </a:rPr>
              <a:t>dráhy, ...)</a:t>
            </a:r>
          </a:p>
          <a:p>
            <a:pPr lvl="2"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 smtClean="0">
                <a:sym typeface="Symbol" pitchFamily="18" charset="2"/>
              </a:rPr>
              <a:t>zapadají tyto do již známých informací o funkci, lokalizaci aj. zvoleného proteinu?</a:t>
            </a:r>
          </a:p>
          <a:p>
            <a:pPr lvl="2"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 smtClean="0">
                <a:sym typeface="Symbol" pitchFamily="18" charset="2"/>
              </a:rPr>
              <a:t>je možné predikovat nepotvrzenou funkci proteinu?</a:t>
            </a:r>
          </a:p>
          <a:p>
            <a:pPr lvl="2"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 smtClean="0">
                <a:sym typeface="Symbol" pitchFamily="18" charset="2"/>
              </a:rPr>
              <a:t>jsou patrné souvislosti s lokalizací našeho proteinu?</a:t>
            </a:r>
          </a:p>
        </p:txBody>
      </p:sp>
      <p:sp>
        <p:nvSpPr>
          <p:cNvPr id="35844" name="Text Box 5"/>
          <p:cNvSpPr txBox="1">
            <a:spLocks noChangeArrowheads="1"/>
          </p:cNvSpPr>
          <p:nvPr/>
        </p:nvSpPr>
        <p:spPr bwMode="auto">
          <a:xfrm>
            <a:off x="8534400" y="150813"/>
            <a:ext cx="533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fld id="{85B4DCF4-69FB-4A24-B0EC-2B1B976466EB}" type="slidenum">
              <a:rPr lang="cs-CZ" altLang="cs-CZ"/>
              <a:pPr algn="r" eaLnBrk="1" hangingPunct="1"/>
              <a:t>19</a:t>
            </a:fld>
            <a:endParaRPr lang="cs-CZ" altLang="cs-CZ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0638" y="22225"/>
            <a:ext cx="2069797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i="1" dirty="0" smtClean="0">
                <a:solidFill>
                  <a:schemeClr val="hlink"/>
                </a:solidFill>
              </a:rPr>
              <a:t>7. </a:t>
            </a:r>
            <a:r>
              <a:rPr lang="cs-CZ" altLang="cs-CZ" i="1" dirty="0">
                <a:solidFill>
                  <a:schemeClr val="hlink"/>
                </a:solidFill>
              </a:rPr>
              <a:t>Biologické sítě</a:t>
            </a:r>
          </a:p>
          <a:p>
            <a:pPr eaLnBrk="1" hangingPunct="1"/>
            <a:r>
              <a:rPr lang="cs-CZ" altLang="cs-CZ" sz="1600" dirty="0"/>
              <a:t>Příklady použití</a:t>
            </a:r>
          </a:p>
        </p:txBody>
      </p:sp>
    </p:spTree>
    <p:extLst>
      <p:ext uri="{BB962C8B-B14F-4D97-AF65-F5344CB8AC3E}">
        <p14:creationId xmlns:p14="http://schemas.microsoft.com/office/powerpoint/2010/main" val="2117503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4"/>
          <p:cNvSpPr>
            <a:spLocks noChangeShapeType="1"/>
          </p:cNvSpPr>
          <p:nvPr/>
        </p:nvSpPr>
        <p:spPr bwMode="auto">
          <a:xfrm>
            <a:off x="0" y="685800"/>
            <a:ext cx="9144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099" name="Text Box 5"/>
          <p:cNvSpPr txBox="1">
            <a:spLocks noChangeArrowheads="1"/>
          </p:cNvSpPr>
          <p:nvPr/>
        </p:nvSpPr>
        <p:spPr bwMode="auto">
          <a:xfrm>
            <a:off x="8458200" y="150813"/>
            <a:ext cx="609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fld id="{352E3786-2B95-4648-89BD-327FCDF71806}" type="slidenum">
              <a:rPr lang="cs-CZ" altLang="cs-CZ"/>
              <a:pPr algn="r" eaLnBrk="1" hangingPunct="1"/>
              <a:t>2</a:t>
            </a:fld>
            <a:endParaRPr lang="cs-CZ" altLang="cs-CZ"/>
          </a:p>
        </p:txBody>
      </p:sp>
      <p:sp>
        <p:nvSpPr>
          <p:cNvPr id="4100" name="Text Box 8"/>
          <p:cNvSpPr txBox="1">
            <a:spLocks noChangeArrowheads="1"/>
          </p:cNvSpPr>
          <p:nvPr/>
        </p:nvSpPr>
        <p:spPr bwMode="auto">
          <a:xfrm>
            <a:off x="228600" y="609600"/>
            <a:ext cx="8686800" cy="332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cs-CZ" altLang="cs-CZ" sz="3200" dirty="0">
                <a:solidFill>
                  <a:srgbClr val="99FF99"/>
                </a:solidFill>
              </a:rPr>
              <a:t>Obsah přednášky</a:t>
            </a:r>
          </a:p>
          <a:p>
            <a:pPr eaLnBrk="1" hangingPunct="1">
              <a:lnSpc>
                <a:spcPct val="150000"/>
              </a:lnSpc>
              <a:buFont typeface="+mj-lt"/>
              <a:buAutoNum type="arabicPeriod" startAt="5"/>
            </a:pPr>
            <a:r>
              <a:rPr lang="cs-CZ" altLang="cs-CZ" dirty="0" smtClean="0"/>
              <a:t>Biologické sítě</a:t>
            </a:r>
          </a:p>
          <a:p>
            <a:pPr eaLnBrk="1" hangingPunct="1">
              <a:lnSpc>
                <a:spcPct val="150000"/>
              </a:lnSpc>
              <a:buFont typeface="+mj-lt"/>
              <a:buAutoNum type="arabicPeriod" startAt="5"/>
            </a:pPr>
            <a:r>
              <a:rPr lang="cs-CZ" altLang="cs-CZ" dirty="0" smtClean="0"/>
              <a:t>Biologické sítě – biologické ontologie, </a:t>
            </a:r>
            <a:r>
              <a:rPr lang="cs-CZ" altLang="cs-CZ" dirty="0" smtClean="0"/>
              <a:t>KEGG</a:t>
            </a:r>
          </a:p>
          <a:p>
            <a:pPr eaLnBrk="1" hangingPunct="1">
              <a:lnSpc>
                <a:spcPct val="150000"/>
              </a:lnSpc>
              <a:buFont typeface="+mj-lt"/>
              <a:buAutoNum type="arabicPeriod" startAt="5"/>
            </a:pPr>
            <a:r>
              <a:rPr lang="cs-CZ" altLang="cs-CZ" dirty="0"/>
              <a:t>Biologické sítě – </a:t>
            </a:r>
            <a:r>
              <a:rPr lang="cs-CZ" altLang="cs-CZ" dirty="0" smtClean="0"/>
              <a:t>příklady použití</a:t>
            </a:r>
          </a:p>
          <a:p>
            <a:pPr eaLnBrk="1" hangingPunct="1">
              <a:lnSpc>
                <a:spcPct val="150000"/>
              </a:lnSpc>
              <a:buFont typeface="+mj-lt"/>
              <a:buAutoNum type="arabicPeriod" startAt="5"/>
            </a:pPr>
            <a:r>
              <a:rPr lang="cs-CZ" altLang="cs-CZ" dirty="0" smtClean="0"/>
              <a:t>Vybrané </a:t>
            </a:r>
            <a:r>
              <a:rPr lang="cs-CZ" altLang="cs-CZ" dirty="0"/>
              <a:t>on-line zdroje</a:t>
            </a:r>
          </a:p>
          <a:p>
            <a:pPr eaLnBrk="1" hangingPunct="1">
              <a:lnSpc>
                <a:spcPct val="150000"/>
              </a:lnSpc>
              <a:buFont typeface="+mj-lt"/>
              <a:buAutoNum type="arabicPeriod" startAt="5"/>
            </a:pPr>
            <a:r>
              <a:rPr lang="cs-CZ" altLang="cs-CZ" dirty="0" smtClean="0"/>
              <a:t>Několik </a:t>
            </a:r>
            <a:r>
              <a:rPr lang="cs-CZ" altLang="cs-CZ" dirty="0"/>
              <a:t>zamyšlení závěrem</a:t>
            </a:r>
          </a:p>
          <a:p>
            <a:pPr eaLnBrk="1" hangingPunct="1">
              <a:lnSpc>
                <a:spcPct val="150000"/>
              </a:lnSpc>
              <a:buFont typeface="+mj-lt"/>
              <a:buAutoNum type="arabicPeriod" startAt="5"/>
            </a:pPr>
            <a:r>
              <a:rPr lang="cs-CZ" altLang="cs-CZ" dirty="0" smtClean="0"/>
              <a:t>Příklad </a:t>
            </a:r>
            <a:r>
              <a:rPr lang="cs-CZ" altLang="cs-CZ" dirty="0"/>
              <a:t>využití bioinformatických </a:t>
            </a:r>
            <a:r>
              <a:rPr lang="cs-CZ" altLang="cs-CZ" dirty="0" smtClean="0"/>
              <a:t>nástrojů</a:t>
            </a:r>
            <a:endParaRPr lang="cs-CZ" altLang="cs-CZ" dirty="0"/>
          </a:p>
        </p:txBody>
      </p:sp>
      <p:sp>
        <p:nvSpPr>
          <p:cNvPr id="4101" name="Text Box 9"/>
          <p:cNvSpPr txBox="1">
            <a:spLocks noChangeArrowheads="1"/>
          </p:cNvSpPr>
          <p:nvPr/>
        </p:nvSpPr>
        <p:spPr bwMode="auto">
          <a:xfrm>
            <a:off x="20638" y="0"/>
            <a:ext cx="25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000">
                <a:solidFill>
                  <a:schemeClr val="hlink"/>
                </a:solidFill>
              </a:rPr>
              <a:t> </a:t>
            </a:r>
          </a:p>
          <a:p>
            <a:pPr eaLnBrk="1" hangingPunct="1"/>
            <a:endParaRPr lang="cs-CZ" altLang="cs-CZ" sz="1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Line 2"/>
          <p:cNvSpPr>
            <a:spLocks noChangeShapeType="1"/>
          </p:cNvSpPr>
          <p:nvPr/>
        </p:nvSpPr>
        <p:spPr bwMode="auto">
          <a:xfrm>
            <a:off x="0" y="685800"/>
            <a:ext cx="9144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6867" name="Text Box 4"/>
          <p:cNvSpPr txBox="1">
            <a:spLocks noChangeArrowheads="1"/>
          </p:cNvSpPr>
          <p:nvPr/>
        </p:nvSpPr>
        <p:spPr bwMode="auto">
          <a:xfrm>
            <a:off x="228600" y="609600"/>
            <a:ext cx="8686800" cy="6186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55600" indent="-355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812800" indent="-355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cs-CZ" altLang="cs-CZ" sz="2400" dirty="0" smtClean="0">
                <a:solidFill>
                  <a:srgbClr val="99FF99"/>
                </a:solidFill>
                <a:sym typeface="Symbol" pitchFamily="18" charset="2"/>
              </a:rPr>
              <a:t>Studium proteinu, se vztahem </a:t>
            </a:r>
            <a:r>
              <a:rPr lang="cs-CZ" altLang="cs-CZ" sz="2400" dirty="0">
                <a:solidFill>
                  <a:srgbClr val="99FF99"/>
                </a:solidFill>
                <a:sym typeface="Symbol" pitchFamily="18" charset="2"/>
              </a:rPr>
              <a:t>k </a:t>
            </a:r>
            <a:r>
              <a:rPr lang="cs-CZ" altLang="cs-CZ" sz="2400" dirty="0" err="1" smtClean="0">
                <a:solidFill>
                  <a:srgbClr val="99FF99"/>
                </a:solidFill>
                <a:sym typeface="Symbol" pitchFamily="18" charset="2"/>
              </a:rPr>
              <a:t>onkol</a:t>
            </a:r>
            <a:r>
              <a:rPr lang="cs-CZ" altLang="cs-CZ" sz="2400" dirty="0" smtClean="0">
                <a:solidFill>
                  <a:srgbClr val="99FF99"/>
                </a:solidFill>
                <a:sym typeface="Symbol" pitchFamily="18" charset="2"/>
              </a:rPr>
              <a:t>. </a:t>
            </a:r>
            <a:r>
              <a:rPr lang="cs-CZ" altLang="cs-CZ" sz="2400" dirty="0">
                <a:solidFill>
                  <a:srgbClr val="99FF99"/>
                </a:solidFill>
                <a:sym typeface="Symbol" pitchFamily="18" charset="2"/>
              </a:rPr>
              <a:t>onemocnění...</a:t>
            </a:r>
            <a:endParaRPr lang="cs-CZ" altLang="cs-CZ" sz="2400" dirty="0">
              <a:solidFill>
                <a:schemeClr val="hlink"/>
              </a:solidFill>
            </a:endParaRP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 smtClean="0">
                <a:sym typeface="Symbol" pitchFamily="18" charset="2"/>
              </a:rPr>
              <a:t>jsou pro tento protein známy proteinové interakce?</a:t>
            </a:r>
          </a:p>
          <a:p>
            <a:pPr lvl="1" eaLnBrk="1" hangingPunct="1">
              <a:lnSpc>
                <a:spcPct val="150000"/>
              </a:lnSpc>
              <a:buFontTx/>
              <a:buChar char="•"/>
            </a:pPr>
            <a:r>
              <a:rPr lang="cs-CZ" altLang="cs-CZ" b="0" dirty="0" smtClean="0">
                <a:sym typeface="Symbol" pitchFamily="18" charset="2"/>
              </a:rPr>
              <a:t>u interakčních partnerů zvýšená pravděpodobnost, že se tyto proteiny aktivně nebo pasivně účastní daného onemocnění; GO analýza</a:t>
            </a:r>
          </a:p>
          <a:p>
            <a:pPr eaLnBrk="1" hangingPunct="1">
              <a:lnSpc>
                <a:spcPct val="150000"/>
              </a:lnSpc>
              <a:buFontTx/>
              <a:buChar char="•"/>
            </a:pPr>
            <a:endParaRPr lang="cs-CZ" altLang="cs-CZ" dirty="0" smtClean="0">
              <a:sym typeface="Symbol" pitchFamily="18" charset="2"/>
            </a:endParaRP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 smtClean="0">
                <a:sym typeface="Symbol" pitchFamily="18" charset="2"/>
              </a:rPr>
              <a:t>je známa lokalizace proteinu v buňce?</a:t>
            </a:r>
          </a:p>
          <a:p>
            <a:pPr lvl="1" eaLnBrk="1" hangingPunct="1">
              <a:lnSpc>
                <a:spcPct val="150000"/>
              </a:lnSpc>
              <a:buFontTx/>
              <a:buChar char="•"/>
            </a:pPr>
            <a:r>
              <a:rPr lang="cs-CZ" altLang="cs-CZ" b="0" dirty="0" smtClean="0">
                <a:sym typeface="Symbol" pitchFamily="18" charset="2"/>
              </a:rPr>
              <a:t>lokalizace může souviset s funkcí (konkrétní funkce proteinu často vázána na jeho buněčnou lokalizaci)</a:t>
            </a:r>
          </a:p>
          <a:p>
            <a:pPr eaLnBrk="1" hangingPunct="1">
              <a:lnSpc>
                <a:spcPct val="150000"/>
              </a:lnSpc>
              <a:buFontTx/>
              <a:buChar char="•"/>
            </a:pPr>
            <a:endParaRPr lang="cs-CZ" altLang="cs-CZ" dirty="0" smtClean="0">
              <a:sym typeface="Symbol" pitchFamily="18" charset="2"/>
            </a:endParaRP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 smtClean="0">
                <a:sym typeface="Symbol" pitchFamily="18" charset="2"/>
              </a:rPr>
              <a:t>je známa úloha proteinu v některé metabolické dráze?</a:t>
            </a:r>
          </a:p>
          <a:p>
            <a:pPr lvl="1" eaLnBrk="1" hangingPunct="1">
              <a:lnSpc>
                <a:spcPct val="150000"/>
              </a:lnSpc>
              <a:buFontTx/>
              <a:buChar char="•"/>
            </a:pPr>
            <a:r>
              <a:rPr lang="cs-CZ" altLang="cs-CZ" b="0" dirty="0" smtClean="0">
                <a:sym typeface="Symbol" pitchFamily="18" charset="2"/>
              </a:rPr>
              <a:t>možná úloha (i nepřímá, ovlivňující např. „jen“ dostupnost klíčového proteinu) dráhy v onemocnění – její proteinové i neproteinové komponenty</a:t>
            </a:r>
          </a:p>
          <a:p>
            <a:pPr lvl="1" eaLnBrk="1" hangingPunct="1">
              <a:lnSpc>
                <a:spcPct val="150000"/>
              </a:lnSpc>
              <a:buFontTx/>
              <a:buChar char="•"/>
            </a:pPr>
            <a:endParaRPr lang="cs-CZ" altLang="cs-CZ" b="0" dirty="0">
              <a:sym typeface="Symbol" pitchFamily="18" charset="2"/>
            </a:endParaRPr>
          </a:p>
          <a:p>
            <a:pPr marL="457200" lvl="1" indent="0" eaLnBrk="1" hangingPunct="1">
              <a:lnSpc>
                <a:spcPct val="150000"/>
              </a:lnSpc>
            </a:pPr>
            <a:r>
              <a:rPr lang="cs-CZ" altLang="cs-CZ" dirty="0" smtClean="0">
                <a:solidFill>
                  <a:srgbClr val="99FF99"/>
                </a:solidFill>
                <a:sym typeface="Symbol" pitchFamily="18" charset="2"/>
              </a:rPr>
              <a:t>	</a:t>
            </a:r>
            <a:r>
              <a:rPr lang="cs-CZ" altLang="cs-CZ" sz="2400" dirty="0" smtClean="0">
                <a:solidFill>
                  <a:srgbClr val="99FF99"/>
                </a:solidFill>
                <a:sym typeface="Symbol" pitchFamily="18" charset="2"/>
              </a:rPr>
              <a:t> </a:t>
            </a:r>
            <a:r>
              <a:rPr lang="cs-CZ" altLang="cs-CZ" sz="2400" dirty="0">
                <a:solidFill>
                  <a:srgbClr val="99FF99"/>
                </a:solidFill>
                <a:sym typeface="Symbol" pitchFamily="18" charset="2"/>
              </a:rPr>
              <a:t>potencionální cíle dalšího studia a nové </a:t>
            </a:r>
            <a:r>
              <a:rPr lang="cs-CZ" altLang="cs-CZ" sz="2400" dirty="0" smtClean="0">
                <a:solidFill>
                  <a:srgbClr val="99FF99"/>
                </a:solidFill>
                <a:sym typeface="Symbol" pitchFamily="18" charset="2"/>
              </a:rPr>
              <a:t>léčby</a:t>
            </a:r>
            <a:endParaRPr lang="cs-CZ" altLang="cs-CZ" sz="2400" dirty="0">
              <a:solidFill>
                <a:srgbClr val="99FF99"/>
              </a:solidFill>
              <a:sym typeface="Symbol" pitchFamily="18" charset="2"/>
            </a:endParaRPr>
          </a:p>
        </p:txBody>
      </p:sp>
      <p:sp>
        <p:nvSpPr>
          <p:cNvPr id="36868" name="Text Box 5"/>
          <p:cNvSpPr txBox="1">
            <a:spLocks noChangeArrowheads="1"/>
          </p:cNvSpPr>
          <p:nvPr/>
        </p:nvSpPr>
        <p:spPr bwMode="auto">
          <a:xfrm>
            <a:off x="8534400" y="150813"/>
            <a:ext cx="533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fld id="{4581A1AC-9809-4AA8-9367-9B379A3CCCB5}" type="slidenum">
              <a:rPr lang="cs-CZ" altLang="cs-CZ"/>
              <a:pPr algn="r" eaLnBrk="1" hangingPunct="1"/>
              <a:t>20</a:t>
            </a:fld>
            <a:endParaRPr lang="cs-CZ" altLang="cs-CZ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0638" y="22225"/>
            <a:ext cx="2069797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i="1" dirty="0" smtClean="0">
                <a:solidFill>
                  <a:schemeClr val="hlink"/>
                </a:solidFill>
              </a:rPr>
              <a:t>7. </a:t>
            </a:r>
            <a:r>
              <a:rPr lang="cs-CZ" altLang="cs-CZ" i="1" dirty="0">
                <a:solidFill>
                  <a:schemeClr val="hlink"/>
                </a:solidFill>
              </a:rPr>
              <a:t>Biologické sítě</a:t>
            </a:r>
          </a:p>
          <a:p>
            <a:pPr eaLnBrk="1" hangingPunct="1"/>
            <a:r>
              <a:rPr lang="cs-CZ" altLang="cs-CZ" sz="1600" dirty="0"/>
              <a:t>Příklady použití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Line 2"/>
          <p:cNvSpPr>
            <a:spLocks noChangeShapeType="1"/>
          </p:cNvSpPr>
          <p:nvPr/>
        </p:nvSpPr>
        <p:spPr bwMode="auto">
          <a:xfrm>
            <a:off x="0" y="685800"/>
            <a:ext cx="9144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6867" name="Text Box 4"/>
          <p:cNvSpPr txBox="1">
            <a:spLocks noChangeArrowheads="1"/>
          </p:cNvSpPr>
          <p:nvPr/>
        </p:nvSpPr>
        <p:spPr bwMode="auto">
          <a:xfrm>
            <a:off x="228600" y="609600"/>
            <a:ext cx="8686800" cy="4385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55600" indent="-355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812800" indent="-355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cs-CZ" altLang="cs-CZ" sz="2400" dirty="0" smtClean="0">
                <a:solidFill>
                  <a:srgbClr val="99FF99"/>
                </a:solidFill>
                <a:sym typeface="Symbol" pitchFamily="18" charset="2"/>
              </a:rPr>
              <a:t>„Zdraví </a:t>
            </a:r>
            <a:r>
              <a:rPr lang="cs-CZ" altLang="cs-CZ" sz="2400" dirty="0">
                <a:solidFill>
                  <a:srgbClr val="99FF99"/>
                </a:solidFill>
                <a:sym typeface="Symbol" pitchFamily="18" charset="2"/>
              </a:rPr>
              <a:t>versus nemocní“ – rozdílně exprimované proteiny</a:t>
            </a:r>
            <a:endParaRPr lang="cs-CZ" altLang="cs-CZ" sz="2400" dirty="0">
              <a:solidFill>
                <a:schemeClr val="hlink"/>
              </a:solidFill>
            </a:endParaRP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 smtClean="0">
                <a:sym typeface="Symbol" pitchFamily="18" charset="2"/>
              </a:rPr>
              <a:t>kterých </a:t>
            </a:r>
            <a:r>
              <a:rPr lang="cs-CZ" altLang="cs-CZ" dirty="0">
                <a:sym typeface="Symbol" pitchFamily="18" charset="2"/>
              </a:rPr>
              <a:t>metabolických drah se </a:t>
            </a:r>
            <a:r>
              <a:rPr lang="cs-CZ" altLang="cs-CZ" dirty="0" smtClean="0">
                <a:sym typeface="Symbol" pitchFamily="18" charset="2"/>
              </a:rPr>
              <a:t>proteiny účastní?</a:t>
            </a:r>
          </a:p>
          <a:p>
            <a:pPr lvl="1" eaLnBrk="1" hangingPunct="1">
              <a:lnSpc>
                <a:spcPct val="150000"/>
              </a:lnSpc>
              <a:buFontTx/>
              <a:buChar char="•"/>
            </a:pPr>
            <a:r>
              <a:rPr lang="cs-CZ" altLang="cs-CZ" b="0" dirty="0" smtClean="0">
                <a:sym typeface="Symbol" pitchFamily="18" charset="2"/>
              </a:rPr>
              <a:t>vysvětluje </a:t>
            </a:r>
            <a:r>
              <a:rPr lang="cs-CZ" altLang="cs-CZ" b="0" dirty="0">
                <a:sym typeface="Symbol" pitchFamily="18" charset="2"/>
              </a:rPr>
              <a:t>to </a:t>
            </a:r>
            <a:r>
              <a:rPr lang="cs-CZ" altLang="cs-CZ" b="0" dirty="0" smtClean="0">
                <a:sym typeface="Symbol" pitchFamily="18" charset="2"/>
              </a:rPr>
              <a:t>důsledky, průběh, ... vlastní </a:t>
            </a:r>
            <a:r>
              <a:rPr lang="cs-CZ" altLang="cs-CZ" b="0" dirty="0">
                <a:sym typeface="Symbol" pitchFamily="18" charset="2"/>
              </a:rPr>
              <a:t>nemoci</a:t>
            </a:r>
            <a:r>
              <a:rPr lang="cs-CZ" altLang="cs-CZ" b="0" dirty="0" smtClean="0">
                <a:sym typeface="Symbol" pitchFamily="18" charset="2"/>
              </a:rPr>
              <a:t>?</a:t>
            </a:r>
          </a:p>
          <a:p>
            <a:pPr lvl="1" eaLnBrk="1" hangingPunct="1">
              <a:lnSpc>
                <a:spcPct val="150000"/>
              </a:lnSpc>
              <a:buFontTx/>
              <a:buChar char="•"/>
            </a:pPr>
            <a:endParaRPr lang="cs-CZ" altLang="cs-CZ" b="0" dirty="0">
              <a:sym typeface="Symbol" pitchFamily="18" charset="2"/>
            </a:endParaRP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>
                <a:sym typeface="Symbol" pitchFamily="18" charset="2"/>
              </a:rPr>
              <a:t>jsou rozdílné proteiny převážně lokalizované v některé z organel</a:t>
            </a:r>
            <a:r>
              <a:rPr lang="cs-CZ" altLang="cs-CZ" dirty="0" smtClean="0">
                <a:sym typeface="Symbol" pitchFamily="18" charset="2"/>
              </a:rPr>
              <a:t>?</a:t>
            </a:r>
          </a:p>
          <a:p>
            <a:pPr lvl="1" eaLnBrk="1" hangingPunct="1">
              <a:lnSpc>
                <a:spcPct val="150000"/>
              </a:lnSpc>
              <a:buFontTx/>
              <a:buChar char="•"/>
            </a:pPr>
            <a:r>
              <a:rPr lang="cs-CZ" altLang="cs-CZ" b="0" dirty="0" smtClean="0">
                <a:sym typeface="Symbol" pitchFamily="18" charset="2"/>
              </a:rPr>
              <a:t>má tato informace souvislost se vznikem/průběhem/vznikem nemoci v konkrétním místě organizmu?</a:t>
            </a:r>
          </a:p>
          <a:p>
            <a:pPr eaLnBrk="1" hangingPunct="1">
              <a:lnSpc>
                <a:spcPct val="150000"/>
              </a:lnSpc>
              <a:buFontTx/>
              <a:buChar char="•"/>
            </a:pPr>
            <a:endParaRPr lang="cs-CZ" altLang="cs-CZ" dirty="0">
              <a:sym typeface="Symbol" pitchFamily="18" charset="2"/>
            </a:endParaRP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 smtClean="0">
                <a:sym typeface="Symbol" pitchFamily="18" charset="2"/>
              </a:rPr>
              <a:t>je mezi proteiny „často“ přítomen konkrétní GO termín?</a:t>
            </a:r>
          </a:p>
          <a:p>
            <a:pPr lvl="1" eaLnBrk="1" hangingPunct="1">
              <a:lnSpc>
                <a:spcPct val="150000"/>
              </a:lnSpc>
              <a:buFontTx/>
              <a:buChar char="•"/>
            </a:pPr>
            <a:r>
              <a:rPr lang="cs-CZ" altLang="cs-CZ" b="0" dirty="0" smtClean="0">
                <a:sym typeface="Symbol" pitchFamily="18" charset="2"/>
              </a:rPr>
              <a:t>má tento termín souvislost se vznikem, průběhem, projevem onemocnění?</a:t>
            </a:r>
            <a:endParaRPr lang="cs-CZ" altLang="cs-CZ" b="0" dirty="0">
              <a:sym typeface="Symbol" pitchFamily="18" charset="2"/>
            </a:endParaRPr>
          </a:p>
        </p:txBody>
      </p:sp>
      <p:sp>
        <p:nvSpPr>
          <p:cNvPr id="36868" name="Text Box 5"/>
          <p:cNvSpPr txBox="1">
            <a:spLocks noChangeArrowheads="1"/>
          </p:cNvSpPr>
          <p:nvPr/>
        </p:nvSpPr>
        <p:spPr bwMode="auto">
          <a:xfrm>
            <a:off x="8534400" y="150813"/>
            <a:ext cx="533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fld id="{4581A1AC-9809-4AA8-9367-9B379A3CCCB5}" type="slidenum">
              <a:rPr lang="cs-CZ" altLang="cs-CZ"/>
              <a:pPr algn="r" eaLnBrk="1" hangingPunct="1"/>
              <a:t>21</a:t>
            </a:fld>
            <a:endParaRPr lang="cs-CZ" altLang="cs-CZ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0638" y="22225"/>
            <a:ext cx="2069797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i="1" dirty="0" smtClean="0">
                <a:solidFill>
                  <a:schemeClr val="hlink"/>
                </a:solidFill>
              </a:rPr>
              <a:t>7. </a:t>
            </a:r>
            <a:r>
              <a:rPr lang="cs-CZ" altLang="cs-CZ" i="1" dirty="0">
                <a:solidFill>
                  <a:schemeClr val="hlink"/>
                </a:solidFill>
              </a:rPr>
              <a:t>Biologické sítě</a:t>
            </a:r>
          </a:p>
          <a:p>
            <a:pPr eaLnBrk="1" hangingPunct="1"/>
            <a:r>
              <a:rPr lang="cs-CZ" altLang="cs-CZ" sz="1600" dirty="0"/>
              <a:t>Příklady použití</a:t>
            </a:r>
          </a:p>
        </p:txBody>
      </p:sp>
    </p:spTree>
    <p:extLst>
      <p:ext uri="{BB962C8B-B14F-4D97-AF65-F5344CB8AC3E}">
        <p14:creationId xmlns:p14="http://schemas.microsoft.com/office/powerpoint/2010/main" val="2444577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Line 2"/>
          <p:cNvSpPr>
            <a:spLocks noChangeShapeType="1"/>
          </p:cNvSpPr>
          <p:nvPr/>
        </p:nvSpPr>
        <p:spPr bwMode="auto">
          <a:xfrm>
            <a:off x="0" y="685800"/>
            <a:ext cx="9144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7891" name="Text Box 4"/>
          <p:cNvSpPr txBox="1">
            <a:spLocks noChangeArrowheads="1"/>
          </p:cNvSpPr>
          <p:nvPr/>
        </p:nvSpPr>
        <p:spPr bwMode="auto">
          <a:xfrm>
            <a:off x="228600" y="609600"/>
            <a:ext cx="8686800" cy="60478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55600" indent="-355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812800" indent="-355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cs-CZ" altLang="cs-CZ" sz="2400" dirty="0" smtClean="0">
                <a:solidFill>
                  <a:schemeClr val="hlink"/>
                </a:solidFill>
              </a:rPr>
              <a:t>Analýza sítí (</a:t>
            </a:r>
            <a:r>
              <a:rPr lang="en-US" altLang="cs-CZ" sz="2400" i="1" dirty="0" smtClean="0">
                <a:solidFill>
                  <a:schemeClr val="hlink"/>
                </a:solidFill>
              </a:rPr>
              <a:t>network analysis</a:t>
            </a:r>
            <a:r>
              <a:rPr lang="cs-CZ" altLang="cs-CZ" sz="2400" dirty="0" smtClean="0">
                <a:solidFill>
                  <a:schemeClr val="hlink"/>
                </a:solidFill>
              </a:rPr>
              <a:t>) – na co si dát pozor?</a:t>
            </a:r>
            <a:endParaRPr lang="cs-CZ" altLang="cs-CZ" sz="2400" dirty="0">
              <a:solidFill>
                <a:schemeClr val="hlink"/>
              </a:solidFill>
            </a:endParaRP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 smtClean="0">
                <a:sym typeface="Symbol" pitchFamily="18" charset="2"/>
              </a:rPr>
              <a:t>falešně </a:t>
            </a:r>
            <a:r>
              <a:rPr lang="cs-CZ" altLang="cs-CZ" dirty="0">
                <a:sym typeface="Symbol" pitchFamily="18" charset="2"/>
              </a:rPr>
              <a:t>pozitivní i negativní informace v biologických </a:t>
            </a:r>
            <a:r>
              <a:rPr lang="cs-CZ" altLang="cs-CZ" dirty="0" smtClean="0">
                <a:sym typeface="Symbol" pitchFamily="18" charset="2"/>
              </a:rPr>
              <a:t>sítích</a:t>
            </a:r>
          </a:p>
          <a:p>
            <a:pPr lvl="1" eaLnBrk="1" hangingPunct="1">
              <a:lnSpc>
                <a:spcPct val="150000"/>
              </a:lnSpc>
              <a:buFontTx/>
              <a:buChar char="•"/>
            </a:pPr>
            <a:r>
              <a:rPr lang="cs-CZ" altLang="cs-CZ" b="0" dirty="0" smtClean="0">
                <a:sym typeface="Symbol" pitchFamily="18" charset="2"/>
              </a:rPr>
              <a:t>častěji falešně negativní – absence příslušných proteinů v sítích</a:t>
            </a:r>
          </a:p>
          <a:p>
            <a:pPr lvl="1" eaLnBrk="1" hangingPunct="1">
              <a:lnSpc>
                <a:spcPct val="150000"/>
              </a:lnSpc>
              <a:buFontTx/>
              <a:buChar char="•"/>
            </a:pPr>
            <a:r>
              <a:rPr lang="cs-CZ" altLang="cs-CZ" b="0" dirty="0" smtClean="0">
                <a:sym typeface="Symbol" pitchFamily="18" charset="2"/>
              </a:rPr>
              <a:t>důvodem nedostatečná citlivost/specifita </a:t>
            </a:r>
            <a:r>
              <a:rPr lang="cs-CZ" altLang="cs-CZ" b="0" dirty="0">
                <a:sym typeface="Symbol" pitchFamily="18" charset="2"/>
              </a:rPr>
              <a:t>současných přístupů pro </a:t>
            </a:r>
            <a:r>
              <a:rPr lang="cs-CZ" altLang="cs-CZ" b="0" dirty="0" smtClean="0">
                <a:sym typeface="Symbol" pitchFamily="18" charset="2"/>
              </a:rPr>
              <a:t>studium</a:t>
            </a:r>
            <a:endParaRPr lang="cs-CZ" altLang="cs-CZ" dirty="0">
              <a:sym typeface="Symbol" pitchFamily="18" charset="2"/>
            </a:endParaRPr>
          </a:p>
          <a:p>
            <a:pPr eaLnBrk="1" hangingPunct="1">
              <a:lnSpc>
                <a:spcPct val="150000"/>
              </a:lnSpc>
              <a:buFontTx/>
              <a:buChar char="•"/>
            </a:pPr>
            <a:endParaRPr lang="cs-CZ" altLang="cs-CZ" b="0" dirty="0">
              <a:sym typeface="Symbol" pitchFamily="18" charset="2"/>
            </a:endParaRP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>
                <a:sym typeface="Symbol" pitchFamily="18" charset="2"/>
              </a:rPr>
              <a:t>mnoho dat v databázích z predikčních </a:t>
            </a:r>
            <a:r>
              <a:rPr lang="cs-CZ" altLang="cs-CZ" dirty="0" smtClean="0">
                <a:sym typeface="Symbol" pitchFamily="18" charset="2"/>
              </a:rPr>
              <a:t>studií</a:t>
            </a:r>
          </a:p>
          <a:p>
            <a:pPr lvl="1" eaLnBrk="1" hangingPunct="1">
              <a:lnSpc>
                <a:spcPct val="150000"/>
              </a:lnSpc>
              <a:buFontTx/>
              <a:buChar char="•"/>
            </a:pPr>
            <a:r>
              <a:rPr lang="cs-CZ" altLang="cs-CZ" b="0" dirty="0" smtClean="0">
                <a:sym typeface="Symbol" pitchFamily="18" charset="2"/>
              </a:rPr>
              <a:t>i </a:t>
            </a:r>
            <a:r>
              <a:rPr lang="cs-CZ" altLang="cs-CZ" b="0" dirty="0">
                <a:sym typeface="Symbol" pitchFamily="18" charset="2"/>
              </a:rPr>
              <a:t>přes kontrolu nemusí zcela </a:t>
            </a:r>
            <a:r>
              <a:rPr lang="cs-CZ" altLang="cs-CZ" b="0" dirty="0" smtClean="0">
                <a:sym typeface="Symbol" pitchFamily="18" charset="2"/>
              </a:rPr>
              <a:t>odpovídat zdrojovým datům a skutečnosti</a:t>
            </a:r>
          </a:p>
          <a:p>
            <a:pPr lvl="1" eaLnBrk="1" hangingPunct="1">
              <a:lnSpc>
                <a:spcPct val="150000"/>
              </a:lnSpc>
              <a:buFontTx/>
              <a:buChar char="•"/>
            </a:pPr>
            <a:r>
              <a:rPr lang="cs-CZ" altLang="cs-CZ" b="0" dirty="0" smtClean="0">
                <a:sym typeface="Symbol" pitchFamily="18" charset="2"/>
              </a:rPr>
              <a:t>někdy lze vyloučit z analýzy (např. automaticky anotované GO...)</a:t>
            </a:r>
            <a:endParaRPr lang="cs-CZ" altLang="cs-CZ" b="0" dirty="0">
              <a:sym typeface="Symbol" pitchFamily="18" charset="2"/>
            </a:endParaRPr>
          </a:p>
          <a:p>
            <a:pPr eaLnBrk="1" hangingPunct="1">
              <a:lnSpc>
                <a:spcPct val="150000"/>
              </a:lnSpc>
              <a:buFontTx/>
              <a:buChar char="•"/>
            </a:pPr>
            <a:endParaRPr lang="cs-CZ" altLang="cs-CZ" b="0" dirty="0">
              <a:sym typeface="Symbol" pitchFamily="18" charset="2"/>
            </a:endParaRP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>
                <a:sym typeface="Symbol" pitchFamily="18" charset="2"/>
              </a:rPr>
              <a:t>stále víme </a:t>
            </a:r>
            <a:r>
              <a:rPr lang="cs-CZ" altLang="cs-CZ" dirty="0" smtClean="0">
                <a:sym typeface="Symbol" pitchFamily="18" charset="2"/>
              </a:rPr>
              <a:t>velmi málo...</a:t>
            </a:r>
          </a:p>
          <a:p>
            <a:pPr lvl="1" eaLnBrk="1" hangingPunct="1">
              <a:lnSpc>
                <a:spcPct val="150000"/>
              </a:lnSpc>
              <a:buFontTx/>
              <a:buChar char="•"/>
            </a:pPr>
            <a:r>
              <a:rPr lang="cs-CZ" altLang="cs-CZ" b="0" dirty="0" smtClean="0">
                <a:sym typeface="Symbol" pitchFamily="18" charset="2"/>
              </a:rPr>
              <a:t>důležitost sekvenčních a funkčních homologií u proteinů bez anotace</a:t>
            </a:r>
          </a:p>
          <a:p>
            <a:pPr lvl="1"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 smtClean="0">
                <a:solidFill>
                  <a:srgbClr val="99FF99"/>
                </a:solidFill>
                <a:sym typeface="Symbol" pitchFamily="18" charset="2"/>
              </a:rPr>
              <a:t>rychlý vývoj v anotaci proteinů a vývoji bioinformatických nástrojů!</a:t>
            </a:r>
            <a:endParaRPr lang="cs-CZ" altLang="cs-CZ" dirty="0">
              <a:solidFill>
                <a:srgbClr val="99FF99"/>
              </a:solidFill>
              <a:sym typeface="Symbol" pitchFamily="18" charset="2"/>
            </a:endParaRPr>
          </a:p>
          <a:p>
            <a:pPr eaLnBrk="1" hangingPunct="1">
              <a:lnSpc>
                <a:spcPct val="150000"/>
              </a:lnSpc>
              <a:buFontTx/>
              <a:buChar char="•"/>
            </a:pPr>
            <a:endParaRPr lang="cs-CZ" altLang="cs-CZ" b="0" dirty="0">
              <a:sym typeface="Symbol" pitchFamily="18" charset="2"/>
            </a:endParaRP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>
                <a:solidFill>
                  <a:srgbClr val="99FF99"/>
                </a:solidFill>
                <a:sym typeface="Symbol" pitchFamily="18" charset="2"/>
              </a:rPr>
              <a:t>volba vhodných otázek, na které nám </a:t>
            </a:r>
            <a:r>
              <a:rPr lang="cs-CZ" altLang="cs-CZ" dirty="0" smtClean="0">
                <a:solidFill>
                  <a:srgbClr val="99FF99"/>
                </a:solidFill>
                <a:sym typeface="Symbol" pitchFamily="18" charset="2"/>
              </a:rPr>
              <a:t>biologické sítě </a:t>
            </a:r>
            <a:r>
              <a:rPr lang="cs-CZ" altLang="cs-CZ" dirty="0">
                <a:solidFill>
                  <a:srgbClr val="99FF99"/>
                </a:solidFill>
                <a:sym typeface="Symbol" pitchFamily="18" charset="2"/>
              </a:rPr>
              <a:t>dokážou </a:t>
            </a:r>
            <a:r>
              <a:rPr lang="cs-CZ" altLang="cs-CZ" dirty="0" smtClean="0">
                <a:solidFill>
                  <a:srgbClr val="99FF99"/>
                </a:solidFill>
                <a:sym typeface="Symbol" pitchFamily="18" charset="2"/>
              </a:rPr>
              <a:t>dát </a:t>
            </a:r>
            <a:r>
              <a:rPr lang="cs-CZ" altLang="cs-CZ" dirty="0">
                <a:solidFill>
                  <a:srgbClr val="99FF99"/>
                </a:solidFill>
                <a:sym typeface="Symbol" pitchFamily="18" charset="2"/>
              </a:rPr>
              <a:t>odpověď</a:t>
            </a:r>
          </a:p>
        </p:txBody>
      </p:sp>
      <p:sp>
        <p:nvSpPr>
          <p:cNvPr id="37892" name="Text Box 5"/>
          <p:cNvSpPr txBox="1">
            <a:spLocks noChangeArrowheads="1"/>
          </p:cNvSpPr>
          <p:nvPr/>
        </p:nvSpPr>
        <p:spPr bwMode="auto">
          <a:xfrm>
            <a:off x="8534400" y="150813"/>
            <a:ext cx="533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fld id="{F5BF7FCC-17F5-441B-AD61-946E57425602}" type="slidenum">
              <a:rPr lang="cs-CZ" altLang="cs-CZ"/>
              <a:pPr algn="r" eaLnBrk="1" hangingPunct="1"/>
              <a:t>22</a:t>
            </a:fld>
            <a:endParaRPr lang="cs-CZ" altLang="cs-CZ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0638" y="22225"/>
            <a:ext cx="2069797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i="1" dirty="0" smtClean="0">
                <a:solidFill>
                  <a:schemeClr val="hlink"/>
                </a:solidFill>
              </a:rPr>
              <a:t>7. </a:t>
            </a:r>
            <a:r>
              <a:rPr lang="cs-CZ" altLang="cs-CZ" i="1" dirty="0">
                <a:solidFill>
                  <a:schemeClr val="hlink"/>
                </a:solidFill>
              </a:rPr>
              <a:t>Biologické sítě</a:t>
            </a:r>
          </a:p>
          <a:p>
            <a:pPr eaLnBrk="1" hangingPunct="1"/>
            <a:r>
              <a:rPr lang="cs-CZ" altLang="cs-CZ" sz="1600" dirty="0"/>
              <a:t>Příklady použití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Line 2"/>
          <p:cNvSpPr>
            <a:spLocks noChangeShapeType="1"/>
          </p:cNvSpPr>
          <p:nvPr/>
        </p:nvSpPr>
        <p:spPr bwMode="auto">
          <a:xfrm>
            <a:off x="0" y="685800"/>
            <a:ext cx="9144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8915" name="Text Box 4"/>
          <p:cNvSpPr txBox="1">
            <a:spLocks noChangeArrowheads="1"/>
          </p:cNvSpPr>
          <p:nvPr/>
        </p:nvSpPr>
        <p:spPr bwMode="auto">
          <a:xfrm>
            <a:off x="228600" y="609600"/>
            <a:ext cx="8686800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55600" indent="-355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812800" indent="-355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cs-CZ" altLang="cs-CZ" sz="2400" dirty="0">
                <a:solidFill>
                  <a:schemeClr val="hlink"/>
                </a:solidFill>
              </a:rPr>
              <a:t>Analýza </a:t>
            </a:r>
            <a:r>
              <a:rPr lang="cs-CZ" altLang="cs-CZ" sz="2400" dirty="0" smtClean="0">
                <a:solidFill>
                  <a:schemeClr val="hlink"/>
                </a:solidFill>
              </a:rPr>
              <a:t>sítí – jak se postavit k výstupům?</a:t>
            </a:r>
            <a:endParaRPr lang="cs-CZ" altLang="cs-CZ" sz="2400" dirty="0">
              <a:solidFill>
                <a:schemeClr val="hlink"/>
              </a:solidFill>
            </a:endParaRP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 smtClean="0">
                <a:sym typeface="Symbol" pitchFamily="18" charset="2"/>
              </a:rPr>
              <a:t>manuální </a:t>
            </a:r>
            <a:r>
              <a:rPr lang="cs-CZ" altLang="cs-CZ" dirty="0">
                <a:sym typeface="Symbol" pitchFamily="18" charset="2"/>
              </a:rPr>
              <a:t>validace </a:t>
            </a:r>
            <a:r>
              <a:rPr lang="cs-CZ" altLang="cs-CZ" dirty="0" smtClean="0">
                <a:sym typeface="Symbol" pitchFamily="18" charset="2"/>
              </a:rPr>
              <a:t>výstupů</a:t>
            </a:r>
          </a:p>
          <a:p>
            <a:pPr eaLnBrk="1" hangingPunct="1">
              <a:lnSpc>
                <a:spcPct val="150000"/>
              </a:lnSpc>
              <a:buFontTx/>
              <a:buChar char="•"/>
            </a:pPr>
            <a:endParaRPr lang="cs-CZ" altLang="cs-CZ" dirty="0">
              <a:sym typeface="Symbol" pitchFamily="18" charset="2"/>
            </a:endParaRP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>
                <a:sym typeface="Symbol" pitchFamily="18" charset="2"/>
              </a:rPr>
              <a:t>ověřením původních zdrojů</a:t>
            </a:r>
          </a:p>
          <a:p>
            <a:pPr eaLnBrk="1" hangingPunct="1">
              <a:lnSpc>
                <a:spcPct val="150000"/>
              </a:lnSpc>
              <a:buFontTx/>
              <a:buChar char="•"/>
            </a:pPr>
            <a:endParaRPr lang="cs-CZ" altLang="cs-CZ" dirty="0">
              <a:sym typeface="Symbol" pitchFamily="18" charset="2"/>
            </a:endParaRP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>
                <a:sym typeface="Symbol" pitchFamily="18" charset="2"/>
              </a:rPr>
              <a:t>pochybovat a ptát </a:t>
            </a:r>
            <a:r>
              <a:rPr lang="cs-CZ" altLang="cs-CZ" dirty="0" smtClean="0">
                <a:sym typeface="Symbol" pitchFamily="18" charset="2"/>
              </a:rPr>
              <a:t>se</a:t>
            </a:r>
          </a:p>
          <a:p>
            <a:pPr eaLnBrk="1" hangingPunct="1">
              <a:lnSpc>
                <a:spcPct val="150000"/>
              </a:lnSpc>
              <a:buFontTx/>
              <a:buChar char="•"/>
            </a:pPr>
            <a:endParaRPr lang="cs-CZ" altLang="cs-CZ" dirty="0">
              <a:sym typeface="Symbol" pitchFamily="18" charset="2"/>
            </a:endParaRP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 smtClean="0">
                <a:sym typeface="Symbol" pitchFamily="18" charset="2"/>
              </a:rPr>
              <a:t>nesnažit se proces analýzy a ověření výsledků urychlit</a:t>
            </a:r>
          </a:p>
          <a:p>
            <a:pPr eaLnBrk="1" hangingPunct="1">
              <a:lnSpc>
                <a:spcPct val="150000"/>
              </a:lnSpc>
              <a:buFontTx/>
              <a:buChar char="•"/>
            </a:pPr>
            <a:endParaRPr lang="cs-CZ" altLang="cs-CZ" dirty="0">
              <a:sym typeface="Symbol" pitchFamily="18" charset="2"/>
            </a:endParaRP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>
                <a:sym typeface="Symbol" pitchFamily="18" charset="2"/>
              </a:rPr>
              <a:t>experimentální ověření </a:t>
            </a:r>
            <a:r>
              <a:rPr lang="cs-CZ" altLang="cs-CZ" dirty="0" smtClean="0">
                <a:sym typeface="Symbol" pitchFamily="18" charset="2"/>
              </a:rPr>
              <a:t>závěrů (</a:t>
            </a:r>
            <a:r>
              <a:rPr lang="cs-CZ" altLang="cs-CZ" b="0" dirty="0" smtClean="0">
                <a:sym typeface="Symbol" pitchFamily="18" charset="2"/>
              </a:rPr>
              <a:t>např. buněčné linie s mutantní formou genu</a:t>
            </a:r>
            <a:r>
              <a:rPr lang="cs-CZ" altLang="cs-CZ" dirty="0" smtClean="0">
                <a:sym typeface="Symbol" pitchFamily="18" charset="2"/>
              </a:rPr>
              <a:t>)</a:t>
            </a:r>
          </a:p>
          <a:p>
            <a:pPr lvl="1"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 smtClean="0">
                <a:sym typeface="Symbol" pitchFamily="18" charset="2"/>
              </a:rPr>
              <a:t>drahé a časově </a:t>
            </a:r>
            <a:r>
              <a:rPr lang="cs-CZ" altLang="cs-CZ" dirty="0">
                <a:sym typeface="Symbol" pitchFamily="18" charset="2"/>
              </a:rPr>
              <a:t>náročné </a:t>
            </a:r>
            <a:r>
              <a:rPr lang="cs-CZ" altLang="cs-CZ" dirty="0" smtClean="0">
                <a:sym typeface="Symbol" pitchFamily="18" charset="2"/>
              </a:rPr>
              <a:t> </a:t>
            </a:r>
            <a:r>
              <a:rPr lang="cs-CZ" altLang="cs-CZ" dirty="0" smtClean="0">
                <a:solidFill>
                  <a:srgbClr val="99FF99"/>
                </a:solidFill>
                <a:sym typeface="Symbol" pitchFamily="18" charset="2"/>
              </a:rPr>
              <a:t>důkladné ověření předchozích kroků!</a:t>
            </a:r>
            <a:endParaRPr lang="cs-CZ" altLang="cs-CZ" dirty="0">
              <a:solidFill>
                <a:srgbClr val="99FF99"/>
              </a:solidFill>
              <a:sym typeface="Symbol" pitchFamily="18" charset="2"/>
            </a:endParaRPr>
          </a:p>
          <a:p>
            <a:pPr eaLnBrk="1" hangingPunct="1">
              <a:lnSpc>
                <a:spcPct val="150000"/>
              </a:lnSpc>
              <a:buFontTx/>
              <a:buChar char="•"/>
            </a:pPr>
            <a:endParaRPr lang="cs-CZ" altLang="cs-CZ" dirty="0">
              <a:sym typeface="Symbol" pitchFamily="18" charset="2"/>
            </a:endParaRP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>
                <a:solidFill>
                  <a:srgbClr val="99FF99"/>
                </a:solidFill>
                <a:sym typeface="Symbol" pitchFamily="18" charset="2"/>
              </a:rPr>
              <a:t>není důležité jak to vypadá, ale </a:t>
            </a:r>
            <a:r>
              <a:rPr lang="cs-CZ" altLang="cs-CZ" dirty="0" smtClean="0">
                <a:solidFill>
                  <a:srgbClr val="99FF99"/>
                </a:solidFill>
                <a:sym typeface="Symbol" pitchFamily="18" charset="2"/>
              </a:rPr>
              <a:t>co a jak </a:t>
            </a:r>
            <a:r>
              <a:rPr lang="cs-CZ" altLang="cs-CZ" dirty="0">
                <a:solidFill>
                  <a:srgbClr val="99FF99"/>
                </a:solidFill>
                <a:sym typeface="Symbol" pitchFamily="18" charset="2"/>
              </a:rPr>
              <a:t>se z toho dá </a:t>
            </a:r>
            <a:r>
              <a:rPr lang="cs-CZ" altLang="cs-CZ" dirty="0" smtClean="0">
                <a:solidFill>
                  <a:srgbClr val="99FF99"/>
                </a:solidFill>
                <a:sym typeface="Symbol" pitchFamily="18" charset="2"/>
              </a:rPr>
              <a:t>vyčíst...</a:t>
            </a:r>
            <a:endParaRPr lang="cs-CZ" altLang="cs-CZ" dirty="0">
              <a:solidFill>
                <a:srgbClr val="99FF99"/>
              </a:solidFill>
              <a:sym typeface="Symbol" pitchFamily="18" charset="2"/>
            </a:endParaRPr>
          </a:p>
        </p:txBody>
      </p:sp>
      <p:sp>
        <p:nvSpPr>
          <p:cNvPr id="38916" name="Text Box 5"/>
          <p:cNvSpPr txBox="1">
            <a:spLocks noChangeArrowheads="1"/>
          </p:cNvSpPr>
          <p:nvPr/>
        </p:nvSpPr>
        <p:spPr bwMode="auto">
          <a:xfrm>
            <a:off x="8534400" y="150813"/>
            <a:ext cx="533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fld id="{29D73DB1-DD79-439A-827D-8044F6A9346E}" type="slidenum">
              <a:rPr lang="cs-CZ" altLang="cs-CZ"/>
              <a:pPr algn="r" eaLnBrk="1" hangingPunct="1"/>
              <a:t>23</a:t>
            </a:fld>
            <a:endParaRPr lang="cs-CZ" altLang="cs-CZ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0638" y="22225"/>
            <a:ext cx="2069797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i="1" dirty="0" smtClean="0">
                <a:solidFill>
                  <a:schemeClr val="hlink"/>
                </a:solidFill>
              </a:rPr>
              <a:t>7. </a:t>
            </a:r>
            <a:r>
              <a:rPr lang="cs-CZ" altLang="cs-CZ" i="1" dirty="0">
                <a:solidFill>
                  <a:schemeClr val="hlink"/>
                </a:solidFill>
              </a:rPr>
              <a:t>Biologické sítě</a:t>
            </a:r>
          </a:p>
          <a:p>
            <a:pPr eaLnBrk="1" hangingPunct="1"/>
            <a:r>
              <a:rPr lang="cs-CZ" altLang="cs-CZ" sz="1600" dirty="0"/>
              <a:t>Příklady použití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4"/>
          <p:cNvSpPr txBox="1">
            <a:spLocks noChangeArrowheads="1"/>
          </p:cNvSpPr>
          <p:nvPr/>
        </p:nvSpPr>
        <p:spPr bwMode="auto">
          <a:xfrm>
            <a:off x="228600" y="2590800"/>
            <a:ext cx="86868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cs-CZ" altLang="cs-CZ" sz="3200" dirty="0" smtClean="0">
                <a:solidFill>
                  <a:schemeClr val="hlink"/>
                </a:solidFill>
              </a:rPr>
              <a:t>8. Vybrané on-line zdroje</a:t>
            </a:r>
            <a:endParaRPr lang="cs-CZ" altLang="cs-CZ" sz="3200" dirty="0">
              <a:solidFill>
                <a:schemeClr val="hlink"/>
              </a:solidFill>
            </a:endParaRPr>
          </a:p>
        </p:txBody>
      </p:sp>
      <p:sp>
        <p:nvSpPr>
          <p:cNvPr id="39939" name="Line 5"/>
          <p:cNvSpPr>
            <a:spLocks noChangeShapeType="1"/>
          </p:cNvSpPr>
          <p:nvPr/>
        </p:nvSpPr>
        <p:spPr bwMode="auto">
          <a:xfrm>
            <a:off x="0" y="685800"/>
            <a:ext cx="9144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9940" name="Text Box 7"/>
          <p:cNvSpPr txBox="1">
            <a:spLocks noChangeArrowheads="1"/>
          </p:cNvSpPr>
          <p:nvPr/>
        </p:nvSpPr>
        <p:spPr bwMode="auto">
          <a:xfrm>
            <a:off x="20638" y="0"/>
            <a:ext cx="25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000">
                <a:solidFill>
                  <a:schemeClr val="hlink"/>
                </a:solidFill>
              </a:rPr>
              <a:t> </a:t>
            </a:r>
          </a:p>
          <a:p>
            <a:pPr eaLnBrk="1" hangingPunct="1"/>
            <a:endParaRPr lang="cs-CZ" altLang="cs-CZ" sz="1600"/>
          </a:p>
        </p:txBody>
      </p:sp>
      <p:sp>
        <p:nvSpPr>
          <p:cNvPr id="39941" name="Text Box 8"/>
          <p:cNvSpPr txBox="1">
            <a:spLocks noChangeArrowheads="1"/>
          </p:cNvSpPr>
          <p:nvPr/>
        </p:nvSpPr>
        <p:spPr bwMode="auto">
          <a:xfrm>
            <a:off x="8458200" y="150813"/>
            <a:ext cx="609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fld id="{2A03A7EF-6858-43F6-A379-37C7E2A31A23}" type="slidenum">
              <a:rPr lang="cs-CZ" altLang="cs-CZ"/>
              <a:pPr algn="r" eaLnBrk="1" hangingPunct="1"/>
              <a:t>24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27972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Line 2"/>
          <p:cNvSpPr>
            <a:spLocks noChangeShapeType="1"/>
          </p:cNvSpPr>
          <p:nvPr/>
        </p:nvSpPr>
        <p:spPr bwMode="auto">
          <a:xfrm>
            <a:off x="0" y="685800"/>
            <a:ext cx="9144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20638" y="22225"/>
            <a:ext cx="2912016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i="1" dirty="0">
                <a:solidFill>
                  <a:schemeClr val="hlink"/>
                </a:solidFill>
              </a:rPr>
              <a:t>8</a:t>
            </a:r>
            <a:r>
              <a:rPr lang="cs-CZ" altLang="cs-CZ" i="1" smtClean="0">
                <a:solidFill>
                  <a:schemeClr val="hlink"/>
                </a:solidFill>
              </a:rPr>
              <a:t>. </a:t>
            </a:r>
            <a:r>
              <a:rPr lang="cs-CZ" altLang="cs-CZ" i="1" dirty="0" smtClean="0">
                <a:solidFill>
                  <a:schemeClr val="hlink"/>
                </a:solidFill>
              </a:rPr>
              <a:t>Vybrané on-line zdroje</a:t>
            </a:r>
            <a:endParaRPr lang="cs-CZ" altLang="cs-CZ" i="1" dirty="0">
              <a:solidFill>
                <a:schemeClr val="hlink"/>
              </a:solidFill>
            </a:endParaRPr>
          </a:p>
          <a:p>
            <a:pPr eaLnBrk="1" hangingPunct="1"/>
            <a:endParaRPr lang="cs-CZ" altLang="cs-CZ" sz="1600" dirty="0"/>
          </a:p>
        </p:txBody>
      </p:sp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228600" y="609600"/>
            <a:ext cx="8686800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55600" indent="-355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812800" indent="-355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270000" indent="-355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cs-CZ" altLang="cs-CZ" sz="2400" i="1" dirty="0" smtClean="0">
                <a:solidFill>
                  <a:schemeClr val="hlink"/>
                </a:solidFill>
              </a:rPr>
              <a:t>Universal Protein </a:t>
            </a:r>
            <a:r>
              <a:rPr lang="cs-CZ" altLang="cs-CZ" sz="2400" i="1" dirty="0" err="1" smtClean="0">
                <a:solidFill>
                  <a:schemeClr val="hlink"/>
                </a:solidFill>
              </a:rPr>
              <a:t>Resource</a:t>
            </a:r>
            <a:r>
              <a:rPr lang="cs-CZ" altLang="cs-CZ" sz="2400" dirty="0" smtClean="0">
                <a:solidFill>
                  <a:schemeClr val="hlink"/>
                </a:solidFill>
              </a:rPr>
              <a:t> (</a:t>
            </a:r>
            <a:r>
              <a:rPr lang="cs-CZ" altLang="cs-CZ" sz="2400" dirty="0" err="1" smtClean="0">
                <a:solidFill>
                  <a:schemeClr val="hlink"/>
                </a:solidFill>
              </a:rPr>
              <a:t>UniProt</a:t>
            </a:r>
            <a:r>
              <a:rPr lang="cs-CZ" altLang="cs-CZ" sz="2400" dirty="0" smtClean="0">
                <a:solidFill>
                  <a:schemeClr val="hlink"/>
                </a:solidFill>
              </a:rPr>
              <a:t>)</a:t>
            </a: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 smtClean="0">
                <a:sym typeface="Symbol" pitchFamily="18" charset="2"/>
                <a:hlinkClick r:id="rId3"/>
              </a:rPr>
              <a:t>http://www.uniprot.org</a:t>
            </a:r>
            <a:endParaRPr lang="cs-CZ" altLang="cs-CZ" dirty="0" smtClean="0">
              <a:sym typeface="Symbol" pitchFamily="18" charset="2"/>
            </a:endParaRP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 smtClean="0">
                <a:sym typeface="Symbol" pitchFamily="18" charset="2"/>
              </a:rPr>
              <a:t>bohatá anotace proteinů s odkazy na specializované databáze/zdroje</a:t>
            </a: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 smtClean="0">
                <a:sym typeface="Symbol" pitchFamily="18" charset="2"/>
              </a:rPr>
              <a:t>široké možnosti využití v databázi přítomných informací</a:t>
            </a:r>
          </a:p>
          <a:p>
            <a:pPr lvl="1"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 smtClean="0">
                <a:sym typeface="Symbol" pitchFamily="18" charset="2"/>
              </a:rPr>
              <a:t>„mapování“ identifikátorů z různých databází (</a:t>
            </a:r>
            <a:r>
              <a:rPr lang="cs-CZ" altLang="cs-CZ" b="0" dirty="0" smtClean="0">
                <a:sym typeface="Symbol" pitchFamily="18" charset="2"/>
              </a:rPr>
              <a:t>např. </a:t>
            </a:r>
            <a:r>
              <a:rPr lang="cs-CZ" altLang="cs-CZ" b="0" dirty="0" err="1" smtClean="0">
                <a:sym typeface="Symbol" pitchFamily="18" charset="2"/>
              </a:rPr>
              <a:t>UniProt</a:t>
            </a:r>
            <a:r>
              <a:rPr lang="cs-CZ" altLang="cs-CZ" b="0" dirty="0" smtClean="0">
                <a:sym typeface="Symbol" pitchFamily="18" charset="2"/>
              </a:rPr>
              <a:t> → KEGG</a:t>
            </a:r>
            <a:r>
              <a:rPr lang="cs-CZ" altLang="cs-CZ" dirty="0" smtClean="0">
                <a:sym typeface="Symbol" pitchFamily="18" charset="2"/>
              </a:rPr>
              <a:t>)</a:t>
            </a:r>
          </a:p>
          <a:p>
            <a:pPr lvl="1"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 smtClean="0">
                <a:sym typeface="Symbol" pitchFamily="18" charset="2"/>
              </a:rPr>
              <a:t>tabulkový formát s vybranými informacemi o sadě proteinů (</a:t>
            </a:r>
            <a:r>
              <a:rPr lang="cs-CZ" altLang="cs-CZ" b="0" dirty="0" smtClean="0">
                <a:sym typeface="Symbol" pitchFamily="18" charset="2"/>
              </a:rPr>
              <a:t>stažení...</a:t>
            </a:r>
            <a:r>
              <a:rPr lang="cs-CZ" altLang="cs-CZ" dirty="0" smtClean="0">
                <a:sym typeface="Symbol" pitchFamily="18" charset="2"/>
              </a:rPr>
              <a:t>)</a:t>
            </a:r>
          </a:p>
          <a:p>
            <a:pPr lvl="1"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 smtClean="0">
                <a:sym typeface="Symbol" pitchFamily="18" charset="2"/>
              </a:rPr>
              <a:t>možný pohled ze strany určité taxonomie, nemoci, buněčné lokalizace...</a:t>
            </a:r>
          </a:p>
          <a:p>
            <a:pPr lvl="1"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 smtClean="0">
                <a:sym typeface="Symbol" pitchFamily="18" charset="2"/>
              </a:rPr>
              <a:t>informace o přítomnosti sady proteinů v metabolických drahách, GO</a:t>
            </a:r>
          </a:p>
        </p:txBody>
      </p:sp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8534400" y="150813"/>
            <a:ext cx="533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fld id="{B825B985-0E2F-4107-96C4-CCA8E2A3FF50}" type="slidenum">
              <a:rPr lang="cs-CZ" altLang="cs-CZ"/>
              <a:pPr algn="r" eaLnBrk="1" hangingPunct="1"/>
              <a:t>25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30222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Line 2"/>
          <p:cNvSpPr>
            <a:spLocks noChangeShapeType="1"/>
          </p:cNvSpPr>
          <p:nvPr/>
        </p:nvSpPr>
        <p:spPr bwMode="auto">
          <a:xfrm>
            <a:off x="0" y="685800"/>
            <a:ext cx="9144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228600" y="609600"/>
            <a:ext cx="8686800" cy="60478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55600" indent="-355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812800" indent="-355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270000" indent="-355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cs-CZ" altLang="cs-CZ" sz="2400" i="1" dirty="0" smtClean="0">
                <a:solidFill>
                  <a:schemeClr val="hlink"/>
                </a:solidFill>
              </a:rPr>
              <a:t>Universal Protein </a:t>
            </a:r>
            <a:r>
              <a:rPr lang="cs-CZ" altLang="cs-CZ" sz="2400" i="1" dirty="0" err="1" smtClean="0">
                <a:solidFill>
                  <a:schemeClr val="hlink"/>
                </a:solidFill>
              </a:rPr>
              <a:t>Resource</a:t>
            </a:r>
            <a:r>
              <a:rPr lang="cs-CZ" altLang="cs-CZ" sz="2400" dirty="0" smtClean="0">
                <a:solidFill>
                  <a:schemeClr val="hlink"/>
                </a:solidFill>
              </a:rPr>
              <a:t> (</a:t>
            </a:r>
            <a:r>
              <a:rPr lang="cs-CZ" altLang="cs-CZ" sz="2400" dirty="0" err="1" smtClean="0">
                <a:solidFill>
                  <a:schemeClr val="hlink"/>
                </a:solidFill>
              </a:rPr>
              <a:t>UniProt</a:t>
            </a:r>
            <a:r>
              <a:rPr lang="cs-CZ" altLang="cs-CZ" sz="2400" dirty="0" smtClean="0">
                <a:solidFill>
                  <a:schemeClr val="hlink"/>
                </a:solidFill>
              </a:rPr>
              <a:t>) (2)</a:t>
            </a: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 smtClean="0">
                <a:sym typeface="Symbol" pitchFamily="18" charset="2"/>
              </a:rPr>
              <a:t>odkud bere proteinové sekvence?</a:t>
            </a:r>
          </a:p>
          <a:p>
            <a:pPr lvl="1"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 smtClean="0">
                <a:sym typeface="Symbol" pitchFamily="18" charset="2"/>
              </a:rPr>
              <a:t>většina (</a:t>
            </a:r>
            <a:r>
              <a:rPr lang="en-US" altLang="cs-CZ" b="0" dirty="0" smtClean="0">
                <a:sym typeface="Symbol" pitchFamily="18" charset="2"/>
              </a:rPr>
              <a:t>~</a:t>
            </a:r>
            <a:r>
              <a:rPr lang="cs-CZ" altLang="cs-CZ" b="0" dirty="0" smtClean="0">
                <a:sym typeface="Symbol" pitchFamily="18" charset="2"/>
              </a:rPr>
              <a:t>98 %</a:t>
            </a:r>
            <a:r>
              <a:rPr lang="cs-CZ" altLang="cs-CZ" dirty="0" smtClean="0">
                <a:sym typeface="Symbol" pitchFamily="18" charset="2"/>
              </a:rPr>
              <a:t>) z nukleotidových databází CDS (</a:t>
            </a:r>
            <a:r>
              <a:rPr lang="cs-CZ" i="1" dirty="0" err="1" smtClean="0"/>
              <a:t>coding</a:t>
            </a:r>
            <a:r>
              <a:rPr lang="cs-CZ" i="1" dirty="0" smtClean="0"/>
              <a:t> </a:t>
            </a:r>
            <a:r>
              <a:rPr lang="cs-CZ" i="1" dirty="0" err="1" smtClean="0"/>
              <a:t>sequences</a:t>
            </a:r>
            <a:r>
              <a:rPr lang="cs-CZ" dirty="0" smtClean="0"/>
              <a:t>)</a:t>
            </a:r>
          </a:p>
          <a:p>
            <a:pPr lvl="2" eaLnBrk="1" hangingPunct="1">
              <a:lnSpc>
                <a:spcPct val="150000"/>
              </a:lnSpc>
              <a:buFontTx/>
              <a:buChar char="•"/>
            </a:pPr>
            <a:r>
              <a:rPr lang="cs-CZ" b="0" dirty="0" smtClean="0"/>
              <a:t>sekvence zadávány jednotlivými výzkumnými skupinami</a:t>
            </a:r>
          </a:p>
          <a:p>
            <a:pPr lvl="2" eaLnBrk="1" hangingPunct="1">
              <a:lnSpc>
                <a:spcPct val="150000"/>
              </a:lnSpc>
              <a:buFontTx/>
              <a:buChar char="•"/>
            </a:pPr>
            <a:r>
              <a:rPr lang="cs-CZ" b="0" dirty="0" smtClean="0"/>
              <a:t>EMBL-Bank/</a:t>
            </a:r>
            <a:r>
              <a:rPr lang="cs-CZ" b="0" dirty="0" err="1" smtClean="0"/>
              <a:t>GenBank</a:t>
            </a:r>
            <a:r>
              <a:rPr lang="cs-CZ" b="0" dirty="0" smtClean="0"/>
              <a:t>/DDBJ</a:t>
            </a:r>
          </a:p>
          <a:p>
            <a:pPr lvl="3" eaLnBrk="1" hangingPunct="1">
              <a:lnSpc>
                <a:spcPct val="150000"/>
              </a:lnSpc>
              <a:buFontTx/>
              <a:buChar char="•"/>
            </a:pPr>
            <a:r>
              <a:rPr lang="cs-CZ" b="0" dirty="0" smtClean="0"/>
              <a:t>pod </a:t>
            </a:r>
            <a:r>
              <a:rPr lang="cs-CZ" b="0" i="1" dirty="0" smtClean="0"/>
              <a:t>International </a:t>
            </a:r>
            <a:r>
              <a:rPr lang="cs-CZ" b="0" i="1" dirty="0" err="1"/>
              <a:t>Nucleotide</a:t>
            </a:r>
            <a:r>
              <a:rPr lang="cs-CZ" b="0" i="1" dirty="0"/>
              <a:t> </a:t>
            </a:r>
            <a:r>
              <a:rPr lang="cs-CZ" b="0" i="1" dirty="0" err="1"/>
              <a:t>Sequence</a:t>
            </a:r>
            <a:r>
              <a:rPr lang="cs-CZ" b="0" i="1" dirty="0"/>
              <a:t> </a:t>
            </a:r>
            <a:r>
              <a:rPr lang="cs-CZ" b="0" i="1" dirty="0" err="1"/>
              <a:t>Databases</a:t>
            </a:r>
            <a:r>
              <a:rPr lang="cs-CZ" b="0" i="1" dirty="0"/>
              <a:t> </a:t>
            </a:r>
            <a:r>
              <a:rPr lang="cs-CZ" b="0" dirty="0"/>
              <a:t>(</a:t>
            </a:r>
            <a:r>
              <a:rPr lang="cs-CZ" b="0" dirty="0" smtClean="0"/>
              <a:t>INSD)</a:t>
            </a:r>
            <a:endParaRPr lang="cs-CZ" altLang="cs-CZ" b="0" dirty="0" smtClean="0">
              <a:sym typeface="Symbol" pitchFamily="18" charset="2"/>
            </a:endParaRPr>
          </a:p>
          <a:p>
            <a:pPr lvl="1" eaLnBrk="1" hangingPunct="1">
              <a:lnSpc>
                <a:spcPct val="150000"/>
              </a:lnSpc>
              <a:buFontTx/>
              <a:buChar char="•"/>
            </a:pPr>
            <a:r>
              <a:rPr lang="cs-CZ" dirty="0" smtClean="0"/>
              <a:t>translace na proteinovou sekvenci</a:t>
            </a:r>
          </a:p>
          <a:p>
            <a:pPr lvl="1" eaLnBrk="1" hangingPunct="1">
              <a:lnSpc>
                <a:spcPct val="150000"/>
              </a:lnSpc>
              <a:buFontTx/>
              <a:buChar char="•"/>
            </a:pPr>
            <a:r>
              <a:rPr lang="cs-CZ" dirty="0" smtClean="0"/>
              <a:t>automatické zpracování za účelem anotace a klasifikace proteinů</a:t>
            </a:r>
          </a:p>
          <a:p>
            <a:pPr lvl="2" eaLnBrk="1" hangingPunct="1">
              <a:lnSpc>
                <a:spcPct val="150000"/>
              </a:lnSpc>
              <a:buFontTx/>
              <a:buChar char="•"/>
            </a:pPr>
            <a:r>
              <a:rPr lang="cs-CZ" dirty="0" smtClean="0"/>
              <a:t>na základě </a:t>
            </a:r>
            <a:r>
              <a:rPr lang="cs-CZ" dirty="0" err="1" smtClean="0"/>
              <a:t>sekv</a:t>
            </a:r>
            <a:r>
              <a:rPr lang="cs-CZ" dirty="0" smtClean="0"/>
              <a:t>. homologií</a:t>
            </a:r>
          </a:p>
          <a:p>
            <a:pPr lvl="1" eaLnBrk="1" hangingPunct="1">
              <a:lnSpc>
                <a:spcPct val="150000"/>
              </a:lnSpc>
              <a:buFontTx/>
              <a:buChar char="•"/>
            </a:pPr>
            <a:endParaRPr lang="cs-CZ" dirty="0"/>
          </a:p>
          <a:p>
            <a:pPr lvl="1" eaLnBrk="1" hangingPunct="1">
              <a:lnSpc>
                <a:spcPct val="150000"/>
              </a:lnSpc>
              <a:buFontTx/>
              <a:buChar char="•"/>
            </a:pPr>
            <a:r>
              <a:rPr lang="cs-CZ" dirty="0" smtClean="0"/>
              <a:t>takto zpracovaný protein je zaveden do </a:t>
            </a:r>
            <a:r>
              <a:rPr lang="cs-CZ" dirty="0" err="1" smtClean="0">
                <a:solidFill>
                  <a:srgbClr val="99FF99"/>
                </a:solidFill>
              </a:rPr>
              <a:t>UniProtKB</a:t>
            </a:r>
            <a:r>
              <a:rPr lang="cs-CZ" dirty="0" smtClean="0">
                <a:solidFill>
                  <a:srgbClr val="99FF99"/>
                </a:solidFill>
              </a:rPr>
              <a:t>/</a:t>
            </a:r>
            <a:r>
              <a:rPr lang="cs-CZ" dirty="0" err="1" smtClean="0">
                <a:solidFill>
                  <a:srgbClr val="99FF99"/>
                </a:solidFill>
              </a:rPr>
              <a:t>TrEMBL</a:t>
            </a:r>
            <a:r>
              <a:rPr lang="cs-CZ" dirty="0" smtClean="0">
                <a:solidFill>
                  <a:srgbClr val="99FF99"/>
                </a:solidFill>
              </a:rPr>
              <a:t> </a:t>
            </a:r>
            <a:r>
              <a:rPr lang="cs-CZ" dirty="0" smtClean="0"/>
              <a:t>databáze</a:t>
            </a:r>
          </a:p>
          <a:p>
            <a:pPr lvl="1" eaLnBrk="1" hangingPunct="1">
              <a:lnSpc>
                <a:spcPct val="150000"/>
              </a:lnSpc>
              <a:buFontTx/>
              <a:buChar char="•"/>
            </a:pPr>
            <a:endParaRPr lang="cs-CZ" dirty="0" smtClean="0"/>
          </a:p>
          <a:p>
            <a:pPr lvl="1" eaLnBrk="1" hangingPunct="1">
              <a:lnSpc>
                <a:spcPct val="150000"/>
              </a:lnSpc>
              <a:buFontTx/>
              <a:buChar char="•"/>
            </a:pPr>
            <a:r>
              <a:rPr lang="cs-CZ" dirty="0" smtClean="0"/>
              <a:t>je-li protein vybrán pro manuální zpracování, provede správce (</a:t>
            </a:r>
            <a:r>
              <a:rPr lang="cs-CZ" b="0" i="1" dirty="0" err="1" smtClean="0"/>
              <a:t>curator</a:t>
            </a:r>
            <a:r>
              <a:rPr lang="cs-CZ" dirty="0" smtClean="0"/>
              <a:t>) jeho manuální zařazení do </a:t>
            </a:r>
            <a:r>
              <a:rPr lang="cs-CZ" dirty="0" err="1" smtClean="0">
                <a:solidFill>
                  <a:srgbClr val="99FF99"/>
                </a:solidFill>
              </a:rPr>
              <a:t>UniProtKB</a:t>
            </a:r>
            <a:r>
              <a:rPr lang="cs-CZ" dirty="0" smtClean="0">
                <a:solidFill>
                  <a:srgbClr val="99FF99"/>
                </a:solidFill>
              </a:rPr>
              <a:t>/</a:t>
            </a:r>
            <a:r>
              <a:rPr lang="cs-CZ" dirty="0" err="1" smtClean="0">
                <a:solidFill>
                  <a:srgbClr val="99FF99"/>
                </a:solidFill>
              </a:rPr>
              <a:t>SwissProt</a:t>
            </a:r>
            <a:r>
              <a:rPr lang="cs-CZ" dirty="0" smtClean="0">
                <a:solidFill>
                  <a:srgbClr val="99FF99"/>
                </a:solidFill>
              </a:rPr>
              <a:t> </a:t>
            </a:r>
            <a:r>
              <a:rPr lang="cs-CZ" dirty="0" smtClean="0"/>
              <a:t>databáze</a:t>
            </a:r>
          </a:p>
        </p:txBody>
      </p:sp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8534400" y="150813"/>
            <a:ext cx="533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fld id="{B825B985-0E2F-4107-96C4-CCA8E2A3FF50}" type="slidenum">
              <a:rPr lang="cs-CZ" altLang="cs-CZ"/>
              <a:pPr algn="r" eaLnBrk="1" hangingPunct="1"/>
              <a:t>26</a:t>
            </a:fld>
            <a:endParaRPr lang="cs-CZ" altLang="cs-CZ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0638" y="22225"/>
            <a:ext cx="2912016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i="1" dirty="0">
                <a:solidFill>
                  <a:schemeClr val="hlink"/>
                </a:solidFill>
              </a:rPr>
              <a:t>8</a:t>
            </a:r>
            <a:r>
              <a:rPr lang="cs-CZ" altLang="cs-CZ" i="1" smtClean="0">
                <a:solidFill>
                  <a:schemeClr val="hlink"/>
                </a:solidFill>
              </a:rPr>
              <a:t>. </a:t>
            </a:r>
            <a:r>
              <a:rPr lang="cs-CZ" altLang="cs-CZ" i="1" dirty="0" smtClean="0">
                <a:solidFill>
                  <a:schemeClr val="hlink"/>
                </a:solidFill>
              </a:rPr>
              <a:t>Vybrané on-line zdroje</a:t>
            </a:r>
            <a:endParaRPr lang="cs-CZ" altLang="cs-CZ" i="1" dirty="0">
              <a:solidFill>
                <a:schemeClr val="hlink"/>
              </a:solidFill>
            </a:endParaRPr>
          </a:p>
          <a:p>
            <a:pPr eaLnBrk="1" hangingPunct="1"/>
            <a:endParaRPr lang="cs-CZ" altLang="cs-CZ" sz="1600" dirty="0"/>
          </a:p>
        </p:txBody>
      </p:sp>
    </p:spTree>
    <p:extLst>
      <p:ext uri="{BB962C8B-B14F-4D97-AF65-F5344CB8AC3E}">
        <p14:creationId xmlns:p14="http://schemas.microsoft.com/office/powerpoint/2010/main" val="1134144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Line 2"/>
          <p:cNvSpPr>
            <a:spLocks noChangeShapeType="1"/>
          </p:cNvSpPr>
          <p:nvPr/>
        </p:nvSpPr>
        <p:spPr bwMode="auto">
          <a:xfrm>
            <a:off x="0" y="685800"/>
            <a:ext cx="9144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228600" y="609600"/>
            <a:ext cx="8686800" cy="60478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55600" indent="-355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812800" indent="-355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270000" indent="-355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cs-CZ" altLang="cs-CZ" sz="2400" i="1" dirty="0" smtClean="0">
                <a:solidFill>
                  <a:schemeClr val="hlink"/>
                </a:solidFill>
              </a:rPr>
              <a:t>Universal Protein </a:t>
            </a:r>
            <a:r>
              <a:rPr lang="cs-CZ" altLang="cs-CZ" sz="2400" i="1" dirty="0" err="1" smtClean="0">
                <a:solidFill>
                  <a:schemeClr val="hlink"/>
                </a:solidFill>
              </a:rPr>
              <a:t>Resource</a:t>
            </a:r>
            <a:r>
              <a:rPr lang="cs-CZ" altLang="cs-CZ" sz="2400" dirty="0" smtClean="0">
                <a:solidFill>
                  <a:schemeClr val="hlink"/>
                </a:solidFill>
              </a:rPr>
              <a:t> (</a:t>
            </a:r>
            <a:r>
              <a:rPr lang="cs-CZ" altLang="cs-CZ" sz="2400" dirty="0" err="1" smtClean="0">
                <a:solidFill>
                  <a:schemeClr val="hlink"/>
                </a:solidFill>
              </a:rPr>
              <a:t>UniProt</a:t>
            </a:r>
            <a:r>
              <a:rPr lang="cs-CZ" altLang="cs-CZ" sz="2400" dirty="0" smtClean="0">
                <a:solidFill>
                  <a:schemeClr val="hlink"/>
                </a:solidFill>
              </a:rPr>
              <a:t>) (3)</a:t>
            </a: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 err="1" smtClean="0">
                <a:sym typeface="Symbol" pitchFamily="18" charset="2"/>
              </a:rPr>
              <a:t>UniProtKB</a:t>
            </a:r>
            <a:r>
              <a:rPr lang="cs-CZ" altLang="cs-CZ" dirty="0" smtClean="0">
                <a:sym typeface="Symbol" pitchFamily="18" charset="2"/>
              </a:rPr>
              <a:t>/</a:t>
            </a:r>
            <a:r>
              <a:rPr lang="cs-CZ" altLang="cs-CZ" dirty="0" err="1" smtClean="0">
                <a:sym typeface="Symbol" pitchFamily="18" charset="2"/>
              </a:rPr>
              <a:t>SwissProt</a:t>
            </a:r>
            <a:r>
              <a:rPr lang="cs-CZ" altLang="cs-CZ" dirty="0" smtClean="0">
                <a:sym typeface="Symbol" pitchFamily="18" charset="2"/>
              </a:rPr>
              <a:t> – manuální  zpracování (</a:t>
            </a:r>
            <a:r>
              <a:rPr lang="cs-CZ" altLang="cs-CZ" i="1" dirty="0" err="1" smtClean="0">
                <a:sym typeface="Symbol" pitchFamily="18" charset="2"/>
              </a:rPr>
              <a:t>curation</a:t>
            </a:r>
            <a:r>
              <a:rPr lang="cs-CZ" altLang="cs-CZ" dirty="0" smtClean="0">
                <a:sym typeface="Symbol" pitchFamily="18" charset="2"/>
              </a:rPr>
              <a:t>) správcem</a:t>
            </a:r>
          </a:p>
          <a:p>
            <a:pPr lvl="1"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 smtClean="0">
                <a:solidFill>
                  <a:srgbClr val="99FF99"/>
                </a:solidFill>
                <a:sym typeface="Symbol" pitchFamily="18" charset="2"/>
              </a:rPr>
              <a:t>kontrola sekvence </a:t>
            </a:r>
            <a:r>
              <a:rPr lang="cs-CZ" altLang="cs-CZ" dirty="0" smtClean="0">
                <a:sym typeface="Symbol" pitchFamily="18" charset="2"/>
              </a:rPr>
              <a:t>– není-li v původní sekvenci chyba</a:t>
            </a:r>
          </a:p>
          <a:p>
            <a:pPr lvl="1"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 smtClean="0">
                <a:solidFill>
                  <a:srgbClr val="99FF99"/>
                </a:solidFill>
                <a:sym typeface="Symbol" pitchFamily="18" charset="2"/>
              </a:rPr>
              <a:t>sekvenční analýza </a:t>
            </a:r>
            <a:r>
              <a:rPr lang="cs-CZ" altLang="cs-CZ" dirty="0" smtClean="0">
                <a:sym typeface="Symbol" pitchFamily="18" charset="2"/>
              </a:rPr>
              <a:t>– manuálně kontrolované predikce atd.</a:t>
            </a:r>
          </a:p>
          <a:p>
            <a:pPr lvl="1"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 smtClean="0">
                <a:solidFill>
                  <a:srgbClr val="99FF99"/>
                </a:solidFill>
                <a:sym typeface="Symbol" pitchFamily="18" charset="2"/>
              </a:rPr>
              <a:t>studium literárních zdrojů </a:t>
            </a:r>
            <a:r>
              <a:rPr lang="cs-CZ" altLang="cs-CZ" dirty="0" smtClean="0">
                <a:sym typeface="Symbol" pitchFamily="18" charset="2"/>
              </a:rPr>
              <a:t>– dodány biologicky relevantní informace k proteinu na základě dostupných publikací; název genu, funkce proteinu, </a:t>
            </a:r>
            <a:r>
              <a:rPr lang="cs-CZ" altLang="cs-CZ" dirty="0" err="1" smtClean="0">
                <a:sym typeface="Symbol" pitchFamily="18" charset="2"/>
              </a:rPr>
              <a:t>enz</a:t>
            </a:r>
            <a:r>
              <a:rPr lang="cs-CZ" altLang="cs-CZ" dirty="0" smtClean="0">
                <a:sym typeface="Symbol" pitchFamily="18" charset="2"/>
              </a:rPr>
              <a:t>. aktivita, </a:t>
            </a:r>
            <a:r>
              <a:rPr lang="cs-CZ" altLang="cs-CZ" dirty="0" err="1" smtClean="0">
                <a:sym typeface="Symbol" pitchFamily="18" charset="2"/>
              </a:rPr>
              <a:t>subc</a:t>
            </a:r>
            <a:r>
              <a:rPr lang="cs-CZ" altLang="cs-CZ" dirty="0" smtClean="0">
                <a:sym typeface="Symbol" pitchFamily="18" charset="2"/>
              </a:rPr>
              <a:t>. lokalizace, přiřazení GO termínů k proteinu atd.</a:t>
            </a:r>
          </a:p>
          <a:p>
            <a:pPr lvl="1"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 smtClean="0">
                <a:solidFill>
                  <a:srgbClr val="99FF99"/>
                </a:solidFill>
                <a:sym typeface="Symbol" pitchFamily="18" charset="2"/>
              </a:rPr>
              <a:t>získání informací o proteinové rodině </a:t>
            </a:r>
            <a:r>
              <a:rPr lang="cs-CZ" altLang="cs-CZ" dirty="0" smtClean="0">
                <a:sym typeface="Symbol" pitchFamily="18" charset="2"/>
              </a:rPr>
              <a:t>– zjištění případných členů proteinové rodiny a jejich společné zpracování</a:t>
            </a:r>
          </a:p>
          <a:p>
            <a:pPr lvl="1"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 smtClean="0">
                <a:solidFill>
                  <a:srgbClr val="99FF99"/>
                </a:solidFill>
                <a:sym typeface="Symbol" pitchFamily="18" charset="2"/>
              </a:rPr>
              <a:t>přidání zdrojů </a:t>
            </a:r>
            <a:r>
              <a:rPr lang="cs-CZ" altLang="cs-CZ" dirty="0" smtClean="0">
                <a:sym typeface="Symbol" pitchFamily="18" charset="2"/>
              </a:rPr>
              <a:t>– z jakého </a:t>
            </a:r>
            <a:r>
              <a:rPr lang="cs-CZ" altLang="cs-CZ" dirty="0" err="1" smtClean="0">
                <a:sym typeface="Symbol" pitchFamily="18" charset="2"/>
              </a:rPr>
              <a:t>konkr</a:t>
            </a:r>
            <a:r>
              <a:rPr lang="cs-CZ" altLang="cs-CZ" dirty="0" smtClean="0">
                <a:sym typeface="Symbol" pitchFamily="18" charset="2"/>
              </a:rPr>
              <a:t>. zdroje pochází ta které informace; možnost ověření přítomných informací „u zdroje“</a:t>
            </a:r>
          </a:p>
          <a:p>
            <a:pPr lvl="1"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 smtClean="0">
                <a:solidFill>
                  <a:srgbClr val="99FF99"/>
                </a:solidFill>
                <a:sym typeface="Symbol" pitchFamily="18" charset="2"/>
              </a:rPr>
              <a:t>kontrola kvality, integrace, aktualizace </a:t>
            </a:r>
            <a:r>
              <a:rPr lang="cs-CZ" altLang="cs-CZ" dirty="0" smtClean="0">
                <a:sym typeface="Symbol" pitchFamily="18" charset="2"/>
              </a:rPr>
              <a:t>– všechna manuálně přidaná data zkontrolována a zakomponována do nové verze </a:t>
            </a:r>
            <a:r>
              <a:rPr lang="cs-CZ" altLang="cs-CZ" dirty="0" err="1" smtClean="0">
                <a:sym typeface="Symbol" pitchFamily="18" charset="2"/>
              </a:rPr>
              <a:t>SwissProt</a:t>
            </a:r>
            <a:r>
              <a:rPr lang="cs-CZ" altLang="cs-CZ" dirty="0" smtClean="0">
                <a:sym typeface="Symbol" pitchFamily="18" charset="2"/>
              </a:rPr>
              <a:t> </a:t>
            </a:r>
            <a:r>
              <a:rPr lang="cs-CZ" altLang="cs-CZ" dirty="0" err="1" smtClean="0">
                <a:sym typeface="Symbol" pitchFamily="18" charset="2"/>
              </a:rPr>
              <a:t>db</a:t>
            </a:r>
            <a:r>
              <a:rPr lang="cs-CZ" altLang="cs-CZ" dirty="0" smtClean="0">
                <a:sym typeface="Symbol" pitchFamily="18" charset="2"/>
              </a:rPr>
              <a:t>.</a:t>
            </a:r>
          </a:p>
        </p:txBody>
      </p:sp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8534400" y="150813"/>
            <a:ext cx="533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fld id="{B825B985-0E2F-4107-96C4-CCA8E2A3FF50}" type="slidenum">
              <a:rPr lang="cs-CZ" altLang="cs-CZ"/>
              <a:pPr algn="r" eaLnBrk="1" hangingPunct="1"/>
              <a:t>27</a:t>
            </a:fld>
            <a:endParaRPr lang="cs-CZ" altLang="cs-CZ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0638" y="22225"/>
            <a:ext cx="2912016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i="1" dirty="0">
                <a:solidFill>
                  <a:schemeClr val="hlink"/>
                </a:solidFill>
              </a:rPr>
              <a:t>8</a:t>
            </a:r>
            <a:r>
              <a:rPr lang="cs-CZ" altLang="cs-CZ" i="1" smtClean="0">
                <a:solidFill>
                  <a:schemeClr val="hlink"/>
                </a:solidFill>
              </a:rPr>
              <a:t>. </a:t>
            </a:r>
            <a:r>
              <a:rPr lang="cs-CZ" altLang="cs-CZ" i="1" dirty="0" smtClean="0">
                <a:solidFill>
                  <a:schemeClr val="hlink"/>
                </a:solidFill>
              </a:rPr>
              <a:t>Vybrané on-line zdroje</a:t>
            </a:r>
            <a:endParaRPr lang="cs-CZ" altLang="cs-CZ" i="1" dirty="0">
              <a:solidFill>
                <a:schemeClr val="hlink"/>
              </a:solidFill>
            </a:endParaRPr>
          </a:p>
          <a:p>
            <a:pPr eaLnBrk="1" hangingPunct="1"/>
            <a:endParaRPr lang="cs-CZ" altLang="cs-CZ" sz="1600" dirty="0"/>
          </a:p>
        </p:txBody>
      </p:sp>
    </p:spTree>
    <p:extLst>
      <p:ext uri="{BB962C8B-B14F-4D97-AF65-F5344CB8AC3E}">
        <p14:creationId xmlns:p14="http://schemas.microsoft.com/office/powerpoint/2010/main" val="3787502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Line 2"/>
          <p:cNvSpPr>
            <a:spLocks noChangeShapeType="1"/>
          </p:cNvSpPr>
          <p:nvPr/>
        </p:nvSpPr>
        <p:spPr bwMode="auto">
          <a:xfrm>
            <a:off x="0" y="685800"/>
            <a:ext cx="9144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228600" y="609600"/>
            <a:ext cx="8686800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55600" indent="-355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812800" indent="-355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270000" indent="-355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cs-CZ" altLang="cs-CZ" sz="2400" dirty="0" err="1" smtClean="0">
                <a:solidFill>
                  <a:schemeClr val="hlink"/>
                </a:solidFill>
              </a:rPr>
              <a:t>TrEMBL</a:t>
            </a:r>
            <a:r>
              <a:rPr lang="cs-CZ" altLang="cs-CZ" sz="2400" dirty="0" smtClean="0">
                <a:solidFill>
                  <a:schemeClr val="hlink"/>
                </a:solidFill>
              </a:rPr>
              <a:t>/</a:t>
            </a:r>
            <a:r>
              <a:rPr lang="cs-CZ" altLang="cs-CZ" sz="2400" dirty="0" err="1" smtClean="0">
                <a:solidFill>
                  <a:schemeClr val="hlink"/>
                </a:solidFill>
              </a:rPr>
              <a:t>SwissProt</a:t>
            </a:r>
            <a:endParaRPr lang="cs-CZ" altLang="cs-CZ" sz="2400" dirty="0" smtClean="0">
              <a:solidFill>
                <a:schemeClr val="hlink"/>
              </a:solidFill>
            </a:endParaRPr>
          </a:p>
        </p:txBody>
      </p:sp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8534400" y="150813"/>
            <a:ext cx="533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fld id="{B825B985-0E2F-4107-96C4-CCA8E2A3FF50}" type="slidenum">
              <a:rPr lang="cs-CZ" altLang="cs-CZ"/>
              <a:pPr algn="r" eaLnBrk="1" hangingPunct="1"/>
              <a:t>28</a:t>
            </a:fld>
            <a:endParaRPr lang="cs-CZ" altLang="cs-CZ"/>
          </a:p>
        </p:txBody>
      </p:sp>
      <p:pic>
        <p:nvPicPr>
          <p:cNvPr id="5122" name="Picture 2" descr="http://web.expasy.org/docs/relnotes/relstat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768" y="3719597"/>
            <a:ext cx="5968232" cy="3133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imag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381" y="685800"/>
            <a:ext cx="5968619" cy="312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914400" y="4952486"/>
            <a:ext cx="12811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99FF99"/>
                </a:solidFill>
              </a:rPr>
              <a:t>„závazek“</a:t>
            </a:r>
            <a:endParaRPr lang="cs-CZ" dirty="0">
              <a:solidFill>
                <a:srgbClr val="99FF99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532889" y="2247900"/>
            <a:ext cx="2044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i="1" dirty="0" smtClean="0">
                <a:solidFill>
                  <a:srgbClr val="99FF99"/>
                </a:solidFill>
              </a:rPr>
              <a:t>high</a:t>
            </a:r>
            <a:r>
              <a:rPr lang="cs-CZ" i="1" dirty="0" smtClean="0">
                <a:solidFill>
                  <a:srgbClr val="99FF99"/>
                </a:solidFill>
              </a:rPr>
              <a:t>-</a:t>
            </a:r>
            <a:r>
              <a:rPr lang="en-US" i="1" dirty="0" smtClean="0">
                <a:solidFill>
                  <a:srgbClr val="99FF99"/>
                </a:solidFill>
              </a:rPr>
              <a:t>throughput</a:t>
            </a:r>
            <a:endParaRPr lang="en-US" i="1" dirty="0">
              <a:solidFill>
                <a:srgbClr val="99FF99"/>
              </a:solidFill>
            </a:endParaRP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20638" y="22225"/>
            <a:ext cx="2912016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i="1" dirty="0">
                <a:solidFill>
                  <a:schemeClr val="hlink"/>
                </a:solidFill>
              </a:rPr>
              <a:t>8</a:t>
            </a:r>
            <a:r>
              <a:rPr lang="cs-CZ" altLang="cs-CZ" i="1" smtClean="0">
                <a:solidFill>
                  <a:schemeClr val="hlink"/>
                </a:solidFill>
              </a:rPr>
              <a:t>. </a:t>
            </a:r>
            <a:r>
              <a:rPr lang="cs-CZ" altLang="cs-CZ" i="1" dirty="0" smtClean="0">
                <a:solidFill>
                  <a:schemeClr val="hlink"/>
                </a:solidFill>
              </a:rPr>
              <a:t>Vybrané on-line zdroje</a:t>
            </a:r>
            <a:endParaRPr lang="cs-CZ" altLang="cs-CZ" i="1" dirty="0">
              <a:solidFill>
                <a:schemeClr val="hlink"/>
              </a:solidFill>
            </a:endParaRPr>
          </a:p>
          <a:p>
            <a:pPr eaLnBrk="1" hangingPunct="1"/>
            <a:endParaRPr lang="cs-CZ" altLang="cs-CZ" sz="1600" dirty="0"/>
          </a:p>
        </p:txBody>
      </p:sp>
    </p:spTree>
    <p:extLst>
      <p:ext uri="{BB962C8B-B14F-4D97-AF65-F5344CB8AC3E}">
        <p14:creationId xmlns:p14="http://schemas.microsoft.com/office/powerpoint/2010/main" val="356368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Line 2"/>
          <p:cNvSpPr>
            <a:spLocks noChangeShapeType="1"/>
          </p:cNvSpPr>
          <p:nvPr/>
        </p:nvSpPr>
        <p:spPr bwMode="auto">
          <a:xfrm>
            <a:off x="0" y="685800"/>
            <a:ext cx="9144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228600" y="609600"/>
            <a:ext cx="8686800" cy="313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55600" indent="-355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812800" indent="-355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270000" indent="-355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cs-CZ" altLang="cs-CZ" sz="2400" i="1" dirty="0" smtClean="0">
                <a:solidFill>
                  <a:schemeClr val="hlink"/>
                </a:solidFill>
              </a:rPr>
              <a:t>Universal Protein </a:t>
            </a:r>
            <a:r>
              <a:rPr lang="cs-CZ" altLang="cs-CZ" sz="2400" i="1" dirty="0" err="1" smtClean="0">
                <a:solidFill>
                  <a:schemeClr val="hlink"/>
                </a:solidFill>
              </a:rPr>
              <a:t>Resource</a:t>
            </a:r>
            <a:r>
              <a:rPr lang="cs-CZ" altLang="cs-CZ" sz="2400" dirty="0" smtClean="0">
                <a:solidFill>
                  <a:schemeClr val="hlink"/>
                </a:solidFill>
              </a:rPr>
              <a:t> (</a:t>
            </a:r>
            <a:r>
              <a:rPr lang="cs-CZ" altLang="cs-CZ" sz="2400" dirty="0" err="1" smtClean="0">
                <a:solidFill>
                  <a:schemeClr val="hlink"/>
                </a:solidFill>
              </a:rPr>
              <a:t>UniProt</a:t>
            </a:r>
            <a:r>
              <a:rPr lang="cs-CZ" altLang="cs-CZ" sz="2400" dirty="0" smtClean="0">
                <a:solidFill>
                  <a:schemeClr val="hlink"/>
                </a:solidFill>
              </a:rPr>
              <a:t>) (5)</a:t>
            </a: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 smtClean="0">
                <a:sym typeface="Symbol" pitchFamily="18" charset="2"/>
              </a:rPr>
              <a:t>typy proteinových setů v </a:t>
            </a:r>
            <a:r>
              <a:rPr lang="cs-CZ" altLang="cs-CZ" dirty="0" err="1" smtClean="0">
                <a:sym typeface="Symbol" pitchFamily="18" charset="2"/>
              </a:rPr>
              <a:t>UniProtKB</a:t>
            </a:r>
            <a:r>
              <a:rPr lang="cs-CZ" altLang="cs-CZ" dirty="0" smtClean="0">
                <a:sym typeface="Symbol" pitchFamily="18" charset="2"/>
              </a:rPr>
              <a:t> proteinové databázi</a:t>
            </a:r>
          </a:p>
          <a:p>
            <a:pPr lvl="1"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 err="1" smtClean="0">
                <a:solidFill>
                  <a:srgbClr val="99FF99"/>
                </a:solidFill>
                <a:sym typeface="Symbol" pitchFamily="18" charset="2"/>
              </a:rPr>
              <a:t>UniProtKB</a:t>
            </a:r>
            <a:r>
              <a:rPr lang="cs-CZ" altLang="cs-CZ" dirty="0" smtClean="0">
                <a:solidFill>
                  <a:srgbClr val="99FF99"/>
                </a:solidFill>
                <a:sym typeface="Symbol" pitchFamily="18" charset="2"/>
              </a:rPr>
              <a:t>/</a:t>
            </a:r>
            <a:r>
              <a:rPr lang="cs-CZ" altLang="cs-CZ" dirty="0" err="1" smtClean="0">
                <a:solidFill>
                  <a:srgbClr val="99FF99"/>
                </a:solidFill>
                <a:sym typeface="Symbol" pitchFamily="18" charset="2"/>
              </a:rPr>
              <a:t>TrEMBL</a:t>
            </a:r>
            <a:r>
              <a:rPr lang="cs-CZ" altLang="cs-CZ" dirty="0" smtClean="0">
                <a:solidFill>
                  <a:srgbClr val="99FF99"/>
                </a:solidFill>
                <a:sym typeface="Symbol" pitchFamily="18" charset="2"/>
              </a:rPr>
              <a:t> </a:t>
            </a:r>
            <a:r>
              <a:rPr lang="cs-CZ" altLang="cs-CZ" dirty="0" smtClean="0">
                <a:sym typeface="Symbol" pitchFamily="18" charset="2"/>
              </a:rPr>
              <a:t>– automaticky klasifikované a anotované</a:t>
            </a:r>
          </a:p>
          <a:p>
            <a:pPr lvl="2" eaLnBrk="1" hangingPunct="1">
              <a:lnSpc>
                <a:spcPct val="150000"/>
              </a:lnSpc>
              <a:buFontTx/>
              <a:buChar char="•"/>
            </a:pPr>
            <a:r>
              <a:rPr lang="cs-CZ" altLang="cs-CZ" b="0" dirty="0" smtClean="0">
                <a:sym typeface="Symbol" pitchFamily="18" charset="2"/>
              </a:rPr>
              <a:t>i zde probíhají automaticky řízené opravy...</a:t>
            </a:r>
          </a:p>
          <a:p>
            <a:pPr lvl="1"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 err="1" smtClean="0">
                <a:solidFill>
                  <a:srgbClr val="99FF99"/>
                </a:solidFill>
                <a:sym typeface="Symbol" pitchFamily="18" charset="2"/>
              </a:rPr>
              <a:t>UniProtKB</a:t>
            </a:r>
            <a:r>
              <a:rPr lang="cs-CZ" altLang="cs-CZ" dirty="0" smtClean="0">
                <a:solidFill>
                  <a:srgbClr val="99FF99"/>
                </a:solidFill>
                <a:sym typeface="Symbol" pitchFamily="18" charset="2"/>
              </a:rPr>
              <a:t>/</a:t>
            </a:r>
            <a:r>
              <a:rPr lang="cs-CZ" altLang="cs-CZ" dirty="0" err="1" smtClean="0">
                <a:solidFill>
                  <a:srgbClr val="99FF99"/>
                </a:solidFill>
                <a:sym typeface="Symbol" pitchFamily="18" charset="2"/>
              </a:rPr>
              <a:t>SwissProt</a:t>
            </a:r>
            <a:r>
              <a:rPr lang="cs-CZ" altLang="cs-CZ" dirty="0" smtClean="0">
                <a:solidFill>
                  <a:srgbClr val="99FF99"/>
                </a:solidFill>
                <a:sym typeface="Symbol" pitchFamily="18" charset="2"/>
              </a:rPr>
              <a:t> </a:t>
            </a:r>
            <a:r>
              <a:rPr lang="cs-CZ" altLang="cs-CZ" dirty="0" smtClean="0">
                <a:sym typeface="Symbol" pitchFamily="18" charset="2"/>
              </a:rPr>
              <a:t>– po manuální opravě správcem (</a:t>
            </a:r>
            <a:r>
              <a:rPr lang="cs-CZ" altLang="cs-CZ" b="0" i="1" dirty="0" err="1" smtClean="0">
                <a:sym typeface="Symbol" pitchFamily="18" charset="2"/>
              </a:rPr>
              <a:t>curation</a:t>
            </a:r>
            <a:r>
              <a:rPr lang="cs-CZ" altLang="cs-CZ" dirty="0" smtClean="0">
                <a:sym typeface="Symbol" pitchFamily="18" charset="2"/>
              </a:rPr>
              <a:t>)</a:t>
            </a:r>
          </a:p>
          <a:p>
            <a:pPr lvl="1" eaLnBrk="1" hangingPunct="1">
              <a:lnSpc>
                <a:spcPct val="150000"/>
              </a:lnSpc>
              <a:buFontTx/>
              <a:buChar char="•"/>
            </a:pPr>
            <a:r>
              <a:rPr lang="cs-CZ" altLang="cs-CZ" i="1" dirty="0" err="1" smtClean="0">
                <a:solidFill>
                  <a:srgbClr val="99FF99"/>
                </a:solidFill>
                <a:sym typeface="Symbol" pitchFamily="18" charset="2"/>
              </a:rPr>
              <a:t>Complete</a:t>
            </a:r>
            <a:r>
              <a:rPr lang="cs-CZ" altLang="cs-CZ" i="1" dirty="0" smtClean="0">
                <a:solidFill>
                  <a:srgbClr val="99FF99"/>
                </a:solidFill>
                <a:sym typeface="Symbol" pitchFamily="18" charset="2"/>
              </a:rPr>
              <a:t> </a:t>
            </a:r>
            <a:r>
              <a:rPr lang="cs-CZ" altLang="cs-CZ" i="1" dirty="0" err="1" smtClean="0">
                <a:solidFill>
                  <a:srgbClr val="99FF99"/>
                </a:solidFill>
                <a:sym typeface="Symbol" pitchFamily="18" charset="2"/>
              </a:rPr>
              <a:t>Proteome</a:t>
            </a:r>
            <a:r>
              <a:rPr lang="cs-CZ" altLang="cs-CZ" i="1" dirty="0" smtClean="0">
                <a:solidFill>
                  <a:srgbClr val="99FF99"/>
                </a:solidFill>
                <a:sym typeface="Symbol" pitchFamily="18" charset="2"/>
              </a:rPr>
              <a:t> Set </a:t>
            </a:r>
            <a:r>
              <a:rPr lang="cs-CZ" altLang="cs-CZ" dirty="0" smtClean="0">
                <a:sym typeface="Symbol" pitchFamily="18" charset="2"/>
              </a:rPr>
              <a:t>– pro kompletně </a:t>
            </a:r>
            <a:r>
              <a:rPr lang="cs-CZ" altLang="cs-CZ" dirty="0" err="1" smtClean="0">
                <a:sym typeface="Symbol" pitchFamily="18" charset="2"/>
              </a:rPr>
              <a:t>sekv</a:t>
            </a:r>
            <a:r>
              <a:rPr lang="cs-CZ" altLang="cs-CZ" dirty="0" smtClean="0">
                <a:sym typeface="Symbol" pitchFamily="18" charset="2"/>
              </a:rPr>
              <a:t>. organizmy (</a:t>
            </a:r>
            <a:r>
              <a:rPr lang="cs-CZ" altLang="cs-CZ" b="0" dirty="0" smtClean="0">
                <a:sym typeface="Symbol" pitchFamily="18" charset="2"/>
              </a:rPr>
              <a:t>T+S</a:t>
            </a:r>
            <a:r>
              <a:rPr lang="cs-CZ" altLang="cs-CZ" dirty="0" smtClean="0">
                <a:sym typeface="Symbol" pitchFamily="18" charset="2"/>
              </a:rPr>
              <a:t>)</a:t>
            </a:r>
          </a:p>
          <a:p>
            <a:pPr lvl="1" eaLnBrk="1" hangingPunct="1">
              <a:lnSpc>
                <a:spcPct val="150000"/>
              </a:lnSpc>
              <a:buFontTx/>
              <a:buChar char="•"/>
            </a:pPr>
            <a:r>
              <a:rPr lang="cs-CZ" altLang="cs-CZ" i="1" dirty="0" smtClean="0">
                <a:solidFill>
                  <a:srgbClr val="99FF99"/>
                </a:solidFill>
                <a:sym typeface="Symbol" pitchFamily="18" charset="2"/>
              </a:rPr>
              <a:t>Reference </a:t>
            </a:r>
            <a:r>
              <a:rPr lang="cs-CZ" altLang="cs-CZ" i="1" dirty="0" err="1" smtClean="0">
                <a:solidFill>
                  <a:srgbClr val="99FF99"/>
                </a:solidFill>
                <a:sym typeface="Symbol" pitchFamily="18" charset="2"/>
              </a:rPr>
              <a:t>Proteome</a:t>
            </a:r>
            <a:r>
              <a:rPr lang="cs-CZ" altLang="cs-CZ" i="1" dirty="0" smtClean="0">
                <a:solidFill>
                  <a:srgbClr val="99FF99"/>
                </a:solidFill>
                <a:sym typeface="Symbol" pitchFamily="18" charset="2"/>
              </a:rPr>
              <a:t> Set </a:t>
            </a:r>
            <a:r>
              <a:rPr lang="cs-CZ" altLang="cs-CZ" dirty="0" smtClean="0">
                <a:sym typeface="Symbol" pitchFamily="18" charset="2"/>
              </a:rPr>
              <a:t>– vybrané modelové organizmy (</a:t>
            </a:r>
            <a:r>
              <a:rPr lang="cs-CZ" altLang="cs-CZ" b="0" dirty="0" smtClean="0">
                <a:sym typeface="Symbol" pitchFamily="18" charset="2"/>
              </a:rPr>
              <a:t>T+S</a:t>
            </a:r>
            <a:r>
              <a:rPr lang="cs-CZ" altLang="cs-CZ" dirty="0" smtClean="0">
                <a:sym typeface="Symbol" pitchFamily="18" charset="2"/>
              </a:rPr>
              <a:t>)</a:t>
            </a:r>
          </a:p>
        </p:txBody>
      </p:sp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8534400" y="150813"/>
            <a:ext cx="533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fld id="{B825B985-0E2F-4107-96C4-CCA8E2A3FF50}" type="slidenum">
              <a:rPr lang="cs-CZ" altLang="cs-CZ"/>
              <a:pPr algn="r" eaLnBrk="1" hangingPunct="1"/>
              <a:t>29</a:t>
            </a:fld>
            <a:endParaRPr lang="cs-CZ" altLang="cs-CZ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0638" y="22225"/>
            <a:ext cx="2912016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i="1" dirty="0">
                <a:solidFill>
                  <a:schemeClr val="hlink"/>
                </a:solidFill>
              </a:rPr>
              <a:t>8</a:t>
            </a:r>
            <a:r>
              <a:rPr lang="cs-CZ" altLang="cs-CZ" i="1" smtClean="0">
                <a:solidFill>
                  <a:schemeClr val="hlink"/>
                </a:solidFill>
              </a:rPr>
              <a:t>. </a:t>
            </a:r>
            <a:r>
              <a:rPr lang="cs-CZ" altLang="cs-CZ" i="1" dirty="0" smtClean="0">
                <a:solidFill>
                  <a:schemeClr val="hlink"/>
                </a:solidFill>
              </a:rPr>
              <a:t>Vybrané on-line zdroje</a:t>
            </a:r>
            <a:endParaRPr lang="cs-CZ" altLang="cs-CZ" i="1" dirty="0">
              <a:solidFill>
                <a:schemeClr val="hlink"/>
              </a:solidFill>
            </a:endParaRPr>
          </a:p>
          <a:p>
            <a:pPr eaLnBrk="1" hangingPunct="1"/>
            <a:endParaRPr lang="cs-CZ" altLang="cs-CZ" sz="1600" dirty="0"/>
          </a:p>
        </p:txBody>
      </p:sp>
    </p:spTree>
    <p:extLst>
      <p:ext uri="{BB962C8B-B14F-4D97-AF65-F5344CB8AC3E}">
        <p14:creationId xmlns:p14="http://schemas.microsoft.com/office/powerpoint/2010/main" val="3399391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4"/>
          <p:cNvSpPr txBox="1">
            <a:spLocks noChangeArrowheads="1"/>
          </p:cNvSpPr>
          <p:nvPr/>
        </p:nvSpPr>
        <p:spPr bwMode="auto">
          <a:xfrm>
            <a:off x="228600" y="2590800"/>
            <a:ext cx="86868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cs-CZ" altLang="cs-CZ" sz="3200" dirty="0">
                <a:solidFill>
                  <a:schemeClr val="hlink"/>
                </a:solidFill>
              </a:rPr>
              <a:t>5</a:t>
            </a:r>
            <a:r>
              <a:rPr lang="cs-CZ" altLang="cs-CZ" sz="3200" dirty="0" smtClean="0">
                <a:solidFill>
                  <a:schemeClr val="hlink"/>
                </a:solidFill>
              </a:rPr>
              <a:t>. </a:t>
            </a:r>
            <a:r>
              <a:rPr lang="cs-CZ" altLang="cs-CZ" sz="3200" dirty="0">
                <a:solidFill>
                  <a:schemeClr val="hlink"/>
                </a:solidFill>
              </a:rPr>
              <a:t>Biologické sítě</a:t>
            </a:r>
          </a:p>
        </p:txBody>
      </p:sp>
      <p:sp>
        <p:nvSpPr>
          <p:cNvPr id="22531" name="Line 5"/>
          <p:cNvSpPr>
            <a:spLocks noChangeShapeType="1"/>
          </p:cNvSpPr>
          <p:nvPr/>
        </p:nvSpPr>
        <p:spPr bwMode="auto">
          <a:xfrm>
            <a:off x="0" y="685800"/>
            <a:ext cx="9144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532" name="Text Box 7"/>
          <p:cNvSpPr txBox="1">
            <a:spLocks noChangeArrowheads="1"/>
          </p:cNvSpPr>
          <p:nvPr/>
        </p:nvSpPr>
        <p:spPr bwMode="auto">
          <a:xfrm>
            <a:off x="20638" y="0"/>
            <a:ext cx="25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000">
                <a:solidFill>
                  <a:schemeClr val="hlink"/>
                </a:solidFill>
              </a:rPr>
              <a:t> </a:t>
            </a:r>
          </a:p>
          <a:p>
            <a:pPr eaLnBrk="1" hangingPunct="1"/>
            <a:endParaRPr lang="cs-CZ" altLang="cs-CZ" sz="1600"/>
          </a:p>
        </p:txBody>
      </p:sp>
      <p:sp>
        <p:nvSpPr>
          <p:cNvPr id="22533" name="Text Box 8"/>
          <p:cNvSpPr txBox="1">
            <a:spLocks noChangeArrowheads="1"/>
          </p:cNvSpPr>
          <p:nvPr/>
        </p:nvSpPr>
        <p:spPr bwMode="auto">
          <a:xfrm>
            <a:off x="8458200" y="150813"/>
            <a:ext cx="609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fld id="{4FE6C4AC-FB3C-42EF-9D7C-B6C4F386FFA5}" type="slidenum">
              <a:rPr lang="cs-CZ" altLang="cs-CZ"/>
              <a:pPr algn="r" eaLnBrk="1" hangingPunct="1"/>
              <a:t>3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Line 2"/>
          <p:cNvSpPr>
            <a:spLocks noChangeShapeType="1"/>
          </p:cNvSpPr>
          <p:nvPr/>
        </p:nvSpPr>
        <p:spPr bwMode="auto">
          <a:xfrm>
            <a:off x="0" y="685800"/>
            <a:ext cx="9144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228600" y="609600"/>
            <a:ext cx="8686800" cy="60478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55600" indent="-355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812800" indent="-355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270000" indent="-355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cs-CZ" altLang="cs-CZ" sz="2400" i="1" dirty="0" smtClean="0">
                <a:solidFill>
                  <a:schemeClr val="hlink"/>
                </a:solidFill>
              </a:rPr>
              <a:t>Universal Protein </a:t>
            </a:r>
            <a:r>
              <a:rPr lang="cs-CZ" altLang="cs-CZ" sz="2400" i="1" dirty="0" err="1" smtClean="0">
                <a:solidFill>
                  <a:schemeClr val="hlink"/>
                </a:solidFill>
              </a:rPr>
              <a:t>Resource</a:t>
            </a:r>
            <a:r>
              <a:rPr lang="cs-CZ" altLang="cs-CZ" sz="2400" dirty="0" smtClean="0">
                <a:solidFill>
                  <a:schemeClr val="hlink"/>
                </a:solidFill>
              </a:rPr>
              <a:t> (</a:t>
            </a:r>
            <a:r>
              <a:rPr lang="cs-CZ" altLang="cs-CZ" sz="2400" dirty="0" err="1" smtClean="0">
                <a:solidFill>
                  <a:schemeClr val="hlink"/>
                </a:solidFill>
              </a:rPr>
              <a:t>UniProt</a:t>
            </a:r>
            <a:r>
              <a:rPr lang="cs-CZ" altLang="cs-CZ" sz="2400" dirty="0" smtClean="0">
                <a:solidFill>
                  <a:schemeClr val="hlink"/>
                </a:solidFill>
              </a:rPr>
              <a:t>) (6)</a:t>
            </a: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 smtClean="0">
                <a:sym typeface="Symbol" pitchFamily="18" charset="2"/>
              </a:rPr>
              <a:t>typy proteinových setů v </a:t>
            </a:r>
            <a:r>
              <a:rPr lang="cs-CZ" altLang="cs-CZ" dirty="0" err="1" smtClean="0">
                <a:sym typeface="Symbol" pitchFamily="18" charset="2"/>
              </a:rPr>
              <a:t>UniProtKB</a:t>
            </a:r>
            <a:r>
              <a:rPr lang="cs-CZ" altLang="cs-CZ" dirty="0" smtClean="0">
                <a:sym typeface="Symbol" pitchFamily="18" charset="2"/>
              </a:rPr>
              <a:t> proteinové databázi</a:t>
            </a:r>
          </a:p>
          <a:p>
            <a:pPr lvl="1"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 err="1" smtClean="0">
                <a:solidFill>
                  <a:srgbClr val="99FF99"/>
                </a:solidFill>
                <a:sym typeface="Symbol" pitchFamily="18" charset="2"/>
              </a:rPr>
              <a:t>UniRef</a:t>
            </a:r>
            <a:r>
              <a:rPr lang="cs-CZ" altLang="cs-CZ" dirty="0" smtClean="0">
                <a:solidFill>
                  <a:srgbClr val="99FF99"/>
                </a:solidFill>
                <a:sym typeface="Symbol" pitchFamily="18" charset="2"/>
              </a:rPr>
              <a:t> </a:t>
            </a:r>
            <a:r>
              <a:rPr lang="cs-CZ" altLang="cs-CZ" dirty="0">
                <a:sym typeface="Symbol" pitchFamily="18" charset="2"/>
              </a:rPr>
              <a:t>– </a:t>
            </a:r>
            <a:r>
              <a:rPr lang="cs-CZ" altLang="cs-CZ" i="1" dirty="0" err="1">
                <a:sym typeface="Symbol" pitchFamily="18" charset="2"/>
              </a:rPr>
              <a:t>UniProt</a:t>
            </a:r>
            <a:r>
              <a:rPr lang="cs-CZ" altLang="cs-CZ" i="1" dirty="0">
                <a:sym typeface="Symbol" pitchFamily="18" charset="2"/>
              </a:rPr>
              <a:t> Reference </a:t>
            </a:r>
            <a:r>
              <a:rPr lang="cs-CZ" altLang="cs-CZ" i="1" dirty="0" err="1" smtClean="0">
                <a:sym typeface="Symbol" pitchFamily="18" charset="2"/>
              </a:rPr>
              <a:t>Clusters</a:t>
            </a:r>
            <a:endParaRPr lang="cs-CZ" altLang="cs-CZ" i="1" dirty="0" smtClean="0">
              <a:sym typeface="Symbol" pitchFamily="18" charset="2"/>
            </a:endParaRPr>
          </a:p>
          <a:p>
            <a:pPr lvl="2"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 smtClean="0">
                <a:sym typeface="Symbol" pitchFamily="18" charset="2"/>
              </a:rPr>
              <a:t>seskupené primární sekvence do klastrů na základě </a:t>
            </a:r>
            <a:r>
              <a:rPr lang="cs-CZ" altLang="cs-CZ" dirty="0" err="1" smtClean="0">
                <a:sym typeface="Symbol" pitchFamily="18" charset="2"/>
              </a:rPr>
              <a:t>sekv</a:t>
            </a:r>
            <a:r>
              <a:rPr lang="cs-CZ" altLang="cs-CZ" dirty="0" smtClean="0">
                <a:sym typeface="Symbol" pitchFamily="18" charset="2"/>
              </a:rPr>
              <a:t>. podobnosti</a:t>
            </a:r>
          </a:p>
          <a:p>
            <a:pPr lvl="2"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 smtClean="0">
                <a:sym typeface="Symbol" pitchFamily="18" charset="2"/>
              </a:rPr>
              <a:t>umožňuje skrýt „redundantní“ proteinové sekvence</a:t>
            </a:r>
          </a:p>
          <a:p>
            <a:pPr lvl="2"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 smtClean="0">
                <a:sym typeface="Symbol" pitchFamily="18" charset="2"/>
              </a:rPr>
              <a:t>UniRef100 – seskupeny sekvence se 100% identitou</a:t>
            </a:r>
          </a:p>
          <a:p>
            <a:pPr lvl="2"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 smtClean="0">
                <a:sym typeface="Symbol" pitchFamily="18" charset="2"/>
              </a:rPr>
              <a:t>UniRef90; UniRef50</a:t>
            </a:r>
          </a:p>
          <a:p>
            <a:pPr lvl="2"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 smtClean="0">
                <a:sym typeface="Symbol" pitchFamily="18" charset="2"/>
              </a:rPr>
              <a:t>snížení počtu sekvencí (</a:t>
            </a:r>
            <a:r>
              <a:rPr lang="cs-CZ" altLang="cs-CZ" b="0" dirty="0" smtClean="0">
                <a:sym typeface="Symbol" pitchFamily="18" charset="2"/>
              </a:rPr>
              <a:t>o </a:t>
            </a:r>
            <a:r>
              <a:rPr lang="en-US" altLang="cs-CZ" b="0" dirty="0" smtClean="0">
                <a:sym typeface="Symbol" pitchFamily="18" charset="2"/>
              </a:rPr>
              <a:t>~</a:t>
            </a:r>
            <a:r>
              <a:rPr lang="cs-CZ" altLang="cs-CZ" b="0" dirty="0" smtClean="0">
                <a:sym typeface="Symbol" pitchFamily="18" charset="2"/>
              </a:rPr>
              <a:t>58 a 79%</a:t>
            </a:r>
            <a:r>
              <a:rPr lang="cs-CZ" altLang="cs-CZ" dirty="0" smtClean="0">
                <a:sym typeface="Symbol" pitchFamily="18" charset="2"/>
              </a:rPr>
              <a:t>) – BLAST aj.</a:t>
            </a:r>
          </a:p>
          <a:p>
            <a:pPr lvl="2"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 smtClean="0">
                <a:sym typeface="Symbol" pitchFamily="18" charset="2"/>
              </a:rPr>
              <a:t>seskupováno dle kritérií – </a:t>
            </a:r>
            <a:r>
              <a:rPr lang="cs-CZ" altLang="cs-CZ" dirty="0" err="1" smtClean="0">
                <a:sym typeface="Symbol" pitchFamily="18" charset="2"/>
              </a:rPr>
              <a:t>SwissProt</a:t>
            </a:r>
            <a:r>
              <a:rPr lang="cs-CZ" altLang="cs-CZ" dirty="0" smtClean="0">
                <a:sym typeface="Symbol" pitchFamily="18" charset="2"/>
              </a:rPr>
              <a:t>, jméno, organizmus, délka</a:t>
            </a:r>
          </a:p>
          <a:p>
            <a:pPr lvl="1"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 err="1" smtClean="0">
                <a:solidFill>
                  <a:srgbClr val="99FF99"/>
                </a:solidFill>
                <a:sym typeface="Symbol" pitchFamily="18" charset="2"/>
              </a:rPr>
              <a:t>UniParc</a:t>
            </a:r>
            <a:r>
              <a:rPr lang="cs-CZ" altLang="cs-CZ" dirty="0" smtClean="0">
                <a:solidFill>
                  <a:srgbClr val="99FF99"/>
                </a:solidFill>
                <a:sym typeface="Symbol" pitchFamily="18" charset="2"/>
              </a:rPr>
              <a:t> </a:t>
            </a:r>
            <a:r>
              <a:rPr lang="cs-CZ" altLang="cs-CZ" dirty="0" smtClean="0">
                <a:sym typeface="Symbol" pitchFamily="18" charset="2"/>
              </a:rPr>
              <a:t>– databáze proteinových sekvencí</a:t>
            </a:r>
          </a:p>
          <a:p>
            <a:pPr lvl="2"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 smtClean="0">
                <a:sym typeface="Symbol" pitchFamily="18" charset="2"/>
              </a:rPr>
              <a:t>unikátní identifikátor pro každou primární sekvenci (UNI)</a:t>
            </a:r>
          </a:p>
          <a:p>
            <a:pPr lvl="2"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 smtClean="0">
                <a:sym typeface="Symbol" pitchFamily="18" charset="2"/>
              </a:rPr>
              <a:t>identifikátor se nikdy nemění, ani nemaže</a:t>
            </a:r>
          </a:p>
          <a:p>
            <a:pPr lvl="2"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 smtClean="0">
                <a:sym typeface="Symbol" pitchFamily="18" charset="2"/>
              </a:rPr>
              <a:t>vedle sekvence informace o zdrojové databázi, identifikátoru atd.</a:t>
            </a:r>
          </a:p>
        </p:txBody>
      </p:sp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8534400" y="150813"/>
            <a:ext cx="533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fld id="{B825B985-0E2F-4107-96C4-CCA8E2A3FF50}" type="slidenum">
              <a:rPr lang="cs-CZ" altLang="cs-CZ"/>
              <a:pPr algn="r" eaLnBrk="1" hangingPunct="1"/>
              <a:t>30</a:t>
            </a:fld>
            <a:endParaRPr lang="cs-CZ" altLang="cs-CZ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0638" y="22225"/>
            <a:ext cx="2912016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i="1" dirty="0">
                <a:solidFill>
                  <a:schemeClr val="hlink"/>
                </a:solidFill>
              </a:rPr>
              <a:t>8</a:t>
            </a:r>
            <a:r>
              <a:rPr lang="cs-CZ" altLang="cs-CZ" i="1" smtClean="0">
                <a:solidFill>
                  <a:schemeClr val="hlink"/>
                </a:solidFill>
              </a:rPr>
              <a:t>. </a:t>
            </a:r>
            <a:r>
              <a:rPr lang="cs-CZ" altLang="cs-CZ" i="1" dirty="0" smtClean="0">
                <a:solidFill>
                  <a:schemeClr val="hlink"/>
                </a:solidFill>
              </a:rPr>
              <a:t>Vybrané on-line zdroje</a:t>
            </a:r>
            <a:endParaRPr lang="cs-CZ" altLang="cs-CZ" i="1" dirty="0">
              <a:solidFill>
                <a:schemeClr val="hlink"/>
              </a:solidFill>
            </a:endParaRPr>
          </a:p>
          <a:p>
            <a:pPr eaLnBrk="1" hangingPunct="1"/>
            <a:endParaRPr lang="cs-CZ" altLang="cs-CZ" sz="1600" dirty="0"/>
          </a:p>
        </p:txBody>
      </p:sp>
    </p:spTree>
    <p:extLst>
      <p:ext uri="{BB962C8B-B14F-4D97-AF65-F5344CB8AC3E}">
        <p14:creationId xmlns:p14="http://schemas.microsoft.com/office/powerpoint/2010/main" val="618055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Line 2"/>
          <p:cNvSpPr>
            <a:spLocks noChangeShapeType="1"/>
          </p:cNvSpPr>
          <p:nvPr/>
        </p:nvSpPr>
        <p:spPr bwMode="auto">
          <a:xfrm>
            <a:off x="0" y="685800"/>
            <a:ext cx="9144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228600" y="609600"/>
            <a:ext cx="8686800" cy="5216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55600" indent="-355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812800" indent="-355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270000" indent="-355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lvl="0" indent="0" eaLnBrk="1" hangingPunct="1">
              <a:lnSpc>
                <a:spcPct val="150000"/>
              </a:lnSpc>
            </a:pPr>
            <a:r>
              <a:rPr lang="cs-CZ" altLang="cs-CZ" sz="2400" dirty="0" err="1" smtClean="0">
                <a:solidFill>
                  <a:srgbClr val="99FF99"/>
                </a:solidFill>
              </a:rPr>
              <a:t>PubMed</a:t>
            </a:r>
            <a:endParaRPr lang="cs-CZ" altLang="cs-CZ" sz="2400" dirty="0">
              <a:solidFill>
                <a:srgbClr val="99FF99"/>
              </a:solidFill>
            </a:endParaRP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cs-CZ" dirty="0" smtClean="0">
                <a:hlinkClick r:id="rId3"/>
              </a:rPr>
              <a:t>http</a:t>
            </a:r>
            <a:r>
              <a:rPr lang="cs-CZ" dirty="0">
                <a:hlinkClick r:id="rId3"/>
              </a:rPr>
              <a:t>://</a:t>
            </a:r>
            <a:r>
              <a:rPr lang="cs-CZ" dirty="0" smtClean="0">
                <a:hlinkClick r:id="rId3"/>
              </a:rPr>
              <a:t>www.ncbi.nlm.nih.gov/pubmed</a:t>
            </a:r>
            <a:endParaRPr lang="cs-CZ" dirty="0" smtClean="0"/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 smtClean="0">
                <a:sym typeface="Symbol" pitchFamily="18" charset="2"/>
              </a:rPr>
              <a:t>více orientovaná na genomová data, ale...</a:t>
            </a: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 smtClean="0">
                <a:solidFill>
                  <a:srgbClr val="99FF99"/>
                </a:solidFill>
                <a:sym typeface="Symbol" pitchFamily="18" charset="2"/>
              </a:rPr>
              <a:t>Protein </a:t>
            </a:r>
            <a:r>
              <a:rPr lang="cs-CZ" altLang="cs-CZ" dirty="0" err="1" smtClean="0">
                <a:solidFill>
                  <a:srgbClr val="99FF99"/>
                </a:solidFill>
                <a:sym typeface="Symbol" pitchFamily="18" charset="2"/>
              </a:rPr>
              <a:t>Clusters</a:t>
            </a:r>
            <a:r>
              <a:rPr lang="cs-CZ" altLang="cs-CZ" dirty="0" smtClean="0">
                <a:solidFill>
                  <a:srgbClr val="99FF99"/>
                </a:solidFill>
                <a:sym typeface="Symbol" pitchFamily="18" charset="2"/>
              </a:rPr>
              <a:t> </a:t>
            </a:r>
            <a:r>
              <a:rPr lang="cs-CZ" altLang="cs-CZ" dirty="0" smtClean="0">
                <a:sym typeface="Symbol" pitchFamily="18" charset="2"/>
              </a:rPr>
              <a:t>– obdoba </a:t>
            </a:r>
            <a:r>
              <a:rPr lang="cs-CZ" altLang="cs-CZ" dirty="0" err="1" smtClean="0">
                <a:sym typeface="Symbol" pitchFamily="18" charset="2"/>
              </a:rPr>
              <a:t>UniRef</a:t>
            </a:r>
            <a:endParaRPr lang="cs-CZ" altLang="cs-CZ" dirty="0" smtClean="0">
              <a:sym typeface="Symbol" pitchFamily="18" charset="2"/>
            </a:endParaRP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 err="1" smtClean="0">
                <a:solidFill>
                  <a:srgbClr val="99FF99"/>
                </a:solidFill>
                <a:sym typeface="Symbol" pitchFamily="18" charset="2"/>
              </a:rPr>
              <a:t>RefSeq</a:t>
            </a:r>
            <a:r>
              <a:rPr lang="cs-CZ" altLang="cs-CZ" dirty="0" smtClean="0">
                <a:solidFill>
                  <a:srgbClr val="99FF99"/>
                </a:solidFill>
                <a:sym typeface="Symbol" pitchFamily="18" charset="2"/>
              </a:rPr>
              <a:t> </a:t>
            </a:r>
            <a:r>
              <a:rPr lang="cs-CZ" altLang="cs-CZ" dirty="0" smtClean="0">
                <a:sym typeface="Symbol" pitchFamily="18" charset="2"/>
              </a:rPr>
              <a:t>– obdoba </a:t>
            </a:r>
            <a:r>
              <a:rPr lang="cs-CZ" altLang="cs-CZ" dirty="0" err="1" smtClean="0">
                <a:sym typeface="Symbol" pitchFamily="18" charset="2"/>
              </a:rPr>
              <a:t>SwissProt</a:t>
            </a:r>
            <a:r>
              <a:rPr lang="cs-CZ" altLang="cs-CZ" dirty="0" smtClean="0">
                <a:sym typeface="Symbol" pitchFamily="18" charset="2"/>
              </a:rPr>
              <a:t>; méně informačně „hodnotné“; oproti </a:t>
            </a:r>
            <a:r>
              <a:rPr lang="cs-CZ" altLang="cs-CZ" dirty="0" err="1" smtClean="0">
                <a:sym typeface="Symbol" pitchFamily="18" charset="2"/>
              </a:rPr>
              <a:t>SwissProt</a:t>
            </a:r>
            <a:r>
              <a:rPr lang="cs-CZ" altLang="cs-CZ" dirty="0" smtClean="0">
                <a:sym typeface="Symbol" pitchFamily="18" charset="2"/>
              </a:rPr>
              <a:t> cca 4M </a:t>
            </a:r>
            <a:r>
              <a:rPr lang="cs-CZ" altLang="cs-CZ" dirty="0" err="1" smtClean="0">
                <a:sym typeface="Symbol" pitchFamily="18" charset="2"/>
              </a:rPr>
              <a:t>RefSeq</a:t>
            </a:r>
            <a:r>
              <a:rPr lang="cs-CZ" altLang="cs-CZ" dirty="0" smtClean="0">
                <a:sym typeface="Symbol" pitchFamily="18" charset="2"/>
              </a:rPr>
              <a:t> záznamů</a:t>
            </a:r>
          </a:p>
          <a:p>
            <a:pPr eaLnBrk="1" hangingPunct="1">
              <a:lnSpc>
                <a:spcPct val="150000"/>
              </a:lnSpc>
              <a:buFontTx/>
              <a:buChar char="•"/>
            </a:pPr>
            <a:endParaRPr lang="cs-CZ" altLang="cs-CZ" dirty="0">
              <a:sym typeface="Symbol" pitchFamily="18" charset="2"/>
            </a:endParaRP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 smtClean="0">
                <a:sym typeface="Symbol" pitchFamily="18" charset="2"/>
              </a:rPr>
              <a:t>obdobně informace o jednotlivých organizmech, taxonomiích aj.</a:t>
            </a:r>
          </a:p>
          <a:p>
            <a:pPr lvl="1"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 smtClean="0">
                <a:sym typeface="Symbol" pitchFamily="18" charset="2"/>
              </a:rPr>
              <a:t>nenabízí tak široké možnosti filtrování a práce s proteinovými sekvencemi jako </a:t>
            </a:r>
            <a:r>
              <a:rPr lang="cs-CZ" altLang="cs-CZ" dirty="0" err="1" smtClean="0">
                <a:sym typeface="Symbol" pitchFamily="18" charset="2"/>
              </a:rPr>
              <a:t>UniProt</a:t>
            </a:r>
            <a:endParaRPr lang="cs-CZ" altLang="cs-CZ" dirty="0" smtClean="0">
              <a:sym typeface="Symbol" pitchFamily="18" charset="2"/>
            </a:endParaRPr>
          </a:p>
          <a:p>
            <a:pPr eaLnBrk="1" hangingPunct="1">
              <a:lnSpc>
                <a:spcPct val="150000"/>
              </a:lnSpc>
              <a:buFontTx/>
              <a:buChar char="•"/>
            </a:pPr>
            <a:endParaRPr lang="cs-CZ" altLang="cs-CZ" dirty="0">
              <a:sym typeface="Symbol" pitchFamily="18" charset="2"/>
            </a:endParaRP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 smtClean="0">
                <a:sym typeface="Symbol" pitchFamily="18" charset="2"/>
              </a:rPr>
              <a:t>mimo to i indexace vědeckých publikací aj.</a:t>
            </a:r>
          </a:p>
        </p:txBody>
      </p:sp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8534400" y="150813"/>
            <a:ext cx="533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fld id="{B825B985-0E2F-4107-96C4-CCA8E2A3FF50}" type="slidenum">
              <a:rPr lang="cs-CZ" altLang="cs-CZ"/>
              <a:pPr algn="r" eaLnBrk="1" hangingPunct="1"/>
              <a:t>31</a:t>
            </a:fld>
            <a:endParaRPr lang="cs-CZ" altLang="cs-CZ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0638" y="22225"/>
            <a:ext cx="2912016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i="1" dirty="0">
                <a:solidFill>
                  <a:schemeClr val="hlink"/>
                </a:solidFill>
              </a:rPr>
              <a:t>8</a:t>
            </a:r>
            <a:r>
              <a:rPr lang="cs-CZ" altLang="cs-CZ" i="1" smtClean="0">
                <a:solidFill>
                  <a:schemeClr val="hlink"/>
                </a:solidFill>
              </a:rPr>
              <a:t>. </a:t>
            </a:r>
            <a:r>
              <a:rPr lang="cs-CZ" altLang="cs-CZ" i="1" dirty="0" smtClean="0">
                <a:solidFill>
                  <a:schemeClr val="hlink"/>
                </a:solidFill>
              </a:rPr>
              <a:t>Vybrané on-line zdroje</a:t>
            </a:r>
            <a:endParaRPr lang="cs-CZ" altLang="cs-CZ" i="1" dirty="0">
              <a:solidFill>
                <a:schemeClr val="hlink"/>
              </a:solidFill>
            </a:endParaRPr>
          </a:p>
          <a:p>
            <a:pPr eaLnBrk="1" hangingPunct="1"/>
            <a:endParaRPr lang="cs-CZ" altLang="cs-CZ" sz="1600" dirty="0"/>
          </a:p>
        </p:txBody>
      </p:sp>
    </p:spTree>
    <p:extLst>
      <p:ext uri="{BB962C8B-B14F-4D97-AF65-F5344CB8AC3E}">
        <p14:creationId xmlns:p14="http://schemas.microsoft.com/office/powerpoint/2010/main" val="864736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Line 2"/>
          <p:cNvSpPr>
            <a:spLocks noChangeShapeType="1"/>
          </p:cNvSpPr>
          <p:nvPr/>
        </p:nvSpPr>
        <p:spPr bwMode="auto">
          <a:xfrm>
            <a:off x="0" y="685800"/>
            <a:ext cx="9144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228600" y="609600"/>
            <a:ext cx="8686800" cy="5770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55600" indent="-355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812800" indent="-355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270000" indent="-355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lvl="0" indent="0" eaLnBrk="1" hangingPunct="1">
              <a:lnSpc>
                <a:spcPct val="150000"/>
              </a:lnSpc>
            </a:pPr>
            <a:r>
              <a:rPr lang="cs-CZ" altLang="cs-CZ" sz="2400" dirty="0" err="1" smtClean="0">
                <a:solidFill>
                  <a:srgbClr val="99FF99"/>
                </a:solidFill>
              </a:rPr>
              <a:t>Expasy</a:t>
            </a:r>
            <a:endParaRPr lang="cs-CZ" altLang="cs-CZ" sz="2400" dirty="0">
              <a:solidFill>
                <a:srgbClr val="99FF99"/>
              </a:solidFill>
            </a:endParaRP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cs-CZ" dirty="0" smtClean="0">
                <a:hlinkClick r:id="rId3"/>
              </a:rPr>
              <a:t>http://expasy.org</a:t>
            </a:r>
            <a:endParaRPr lang="cs-CZ" altLang="cs-CZ" dirty="0" smtClean="0">
              <a:sym typeface="Symbol" pitchFamily="18" charset="2"/>
            </a:endParaRP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 smtClean="0">
                <a:sym typeface="Symbol" pitchFamily="18" charset="2"/>
              </a:rPr>
              <a:t>sada nástrojů pro práci s proteiny/geny</a:t>
            </a: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 smtClean="0">
                <a:sym typeface="Symbol" pitchFamily="18" charset="2"/>
              </a:rPr>
              <a:t>převážně nástroje z dílny </a:t>
            </a:r>
            <a:r>
              <a:rPr lang="cs-CZ" altLang="cs-CZ" i="1" dirty="0" err="1" smtClean="0">
                <a:sym typeface="Symbol" pitchFamily="18" charset="2"/>
              </a:rPr>
              <a:t>Swiss</a:t>
            </a:r>
            <a:r>
              <a:rPr lang="cs-CZ" altLang="cs-CZ" i="1" dirty="0" smtClean="0">
                <a:sym typeface="Symbol" pitchFamily="18" charset="2"/>
              </a:rPr>
              <a:t> Institute </a:t>
            </a:r>
            <a:r>
              <a:rPr lang="cs-CZ" altLang="cs-CZ" i="1" dirty="0" err="1" smtClean="0">
                <a:sym typeface="Symbol" pitchFamily="18" charset="2"/>
              </a:rPr>
              <a:t>of</a:t>
            </a:r>
            <a:r>
              <a:rPr lang="cs-CZ" altLang="cs-CZ" i="1" dirty="0" smtClean="0">
                <a:sym typeface="Symbol" pitchFamily="18" charset="2"/>
              </a:rPr>
              <a:t> </a:t>
            </a:r>
            <a:r>
              <a:rPr lang="cs-CZ" altLang="cs-CZ" i="1" dirty="0" err="1" smtClean="0">
                <a:sym typeface="Symbol" pitchFamily="18" charset="2"/>
              </a:rPr>
              <a:t>BioInformatics</a:t>
            </a:r>
            <a:endParaRPr lang="cs-CZ" altLang="cs-CZ" i="1" dirty="0">
              <a:sym typeface="Symbol" pitchFamily="18" charset="2"/>
            </a:endParaRPr>
          </a:p>
          <a:p>
            <a:pPr indent="0" eaLnBrk="1" hangingPunct="1">
              <a:lnSpc>
                <a:spcPct val="150000"/>
              </a:lnSpc>
            </a:pPr>
            <a:r>
              <a:rPr lang="cs-CZ" altLang="cs-CZ" dirty="0" smtClean="0">
                <a:sym typeface="Symbol" pitchFamily="18" charset="2"/>
              </a:rPr>
              <a:t>(</a:t>
            </a:r>
            <a:r>
              <a:rPr lang="cs-CZ" altLang="cs-CZ" b="0" dirty="0" smtClean="0">
                <a:sym typeface="Symbol" pitchFamily="18" charset="2"/>
              </a:rPr>
              <a:t>SIB</a:t>
            </a:r>
            <a:r>
              <a:rPr lang="cs-CZ" altLang="cs-CZ" b="0" dirty="0">
                <a:sym typeface="Symbol" pitchFamily="18" charset="2"/>
              </a:rPr>
              <a:t>; </a:t>
            </a:r>
            <a:r>
              <a:rPr lang="cs-CZ" altLang="cs-CZ" b="0" dirty="0">
                <a:sym typeface="Symbol" pitchFamily="18" charset="2"/>
                <a:hlinkClick r:id="rId4"/>
              </a:rPr>
              <a:t>http://www.isb-sib.ch</a:t>
            </a:r>
            <a:r>
              <a:rPr lang="cs-CZ" altLang="cs-CZ" b="0" dirty="0" smtClean="0">
                <a:sym typeface="Symbol" pitchFamily="18" charset="2"/>
                <a:hlinkClick r:id="rId4"/>
              </a:rPr>
              <a:t>/</a:t>
            </a:r>
            <a:r>
              <a:rPr lang="cs-CZ" altLang="cs-CZ" dirty="0" smtClean="0">
                <a:sym typeface="Symbol" pitchFamily="18" charset="2"/>
              </a:rPr>
              <a:t>)</a:t>
            </a: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 smtClean="0">
                <a:sym typeface="Symbol" pitchFamily="18" charset="2"/>
              </a:rPr>
              <a:t>původně pouze </a:t>
            </a:r>
            <a:r>
              <a:rPr lang="cs-CZ" altLang="cs-CZ" dirty="0" err="1" smtClean="0">
                <a:sym typeface="Symbol" pitchFamily="18" charset="2"/>
              </a:rPr>
              <a:t>proteomický</a:t>
            </a:r>
            <a:r>
              <a:rPr lang="cs-CZ" altLang="cs-CZ" dirty="0" smtClean="0">
                <a:sym typeface="Symbol" pitchFamily="18" charset="2"/>
              </a:rPr>
              <a:t> portál</a:t>
            </a: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 smtClean="0">
                <a:sym typeface="Symbol" pitchFamily="18" charset="2"/>
              </a:rPr>
              <a:t>rozšířen (</a:t>
            </a:r>
            <a:r>
              <a:rPr lang="cs-CZ" altLang="cs-CZ" b="0" dirty="0" smtClean="0">
                <a:sym typeface="Symbol" pitchFamily="18" charset="2"/>
              </a:rPr>
              <a:t>2011</a:t>
            </a:r>
            <a:r>
              <a:rPr lang="cs-CZ" altLang="cs-CZ" dirty="0" smtClean="0">
                <a:sym typeface="Symbol" pitchFamily="18" charset="2"/>
              </a:rPr>
              <a:t>) o </a:t>
            </a:r>
            <a:r>
              <a:rPr lang="cs-CZ" altLang="cs-CZ" dirty="0" err="1" smtClean="0">
                <a:sym typeface="Symbol" pitchFamily="18" charset="2"/>
              </a:rPr>
              <a:t>genomické</a:t>
            </a:r>
            <a:r>
              <a:rPr lang="cs-CZ" altLang="cs-CZ" dirty="0" smtClean="0">
                <a:sym typeface="Symbol" pitchFamily="18" charset="2"/>
              </a:rPr>
              <a:t>, </a:t>
            </a:r>
            <a:r>
              <a:rPr lang="cs-CZ" altLang="cs-CZ" dirty="0" err="1" smtClean="0">
                <a:sym typeface="Symbol" pitchFamily="18" charset="2"/>
              </a:rPr>
              <a:t>transkriptomické</a:t>
            </a:r>
            <a:r>
              <a:rPr lang="cs-CZ" altLang="cs-CZ" dirty="0" smtClean="0">
                <a:sym typeface="Symbol" pitchFamily="18" charset="2"/>
              </a:rPr>
              <a:t> aj. informace a nástroje</a:t>
            </a:r>
          </a:p>
          <a:p>
            <a:pPr eaLnBrk="1" hangingPunct="1">
              <a:lnSpc>
                <a:spcPct val="150000"/>
              </a:lnSpc>
              <a:buFontTx/>
              <a:buChar char="•"/>
            </a:pPr>
            <a:endParaRPr lang="cs-CZ" altLang="cs-CZ" dirty="0" smtClean="0">
              <a:sym typeface="Symbol" pitchFamily="18" charset="2"/>
            </a:endParaRPr>
          </a:p>
          <a:p>
            <a:pPr marL="0" lvl="0" indent="0" eaLnBrk="1" hangingPunct="1">
              <a:lnSpc>
                <a:spcPct val="150000"/>
              </a:lnSpc>
            </a:pPr>
            <a:r>
              <a:rPr lang="cs-CZ" altLang="cs-CZ" sz="2400" i="1" dirty="0" err="1" smtClean="0">
                <a:solidFill>
                  <a:srgbClr val="99FF99"/>
                </a:solidFill>
              </a:rPr>
              <a:t>European</a:t>
            </a:r>
            <a:r>
              <a:rPr lang="cs-CZ" altLang="cs-CZ" sz="2400" i="1" dirty="0" smtClean="0">
                <a:solidFill>
                  <a:srgbClr val="99FF99"/>
                </a:solidFill>
              </a:rPr>
              <a:t> </a:t>
            </a:r>
            <a:r>
              <a:rPr lang="cs-CZ" altLang="cs-CZ" sz="2400" i="1" dirty="0" err="1">
                <a:solidFill>
                  <a:srgbClr val="99FF99"/>
                </a:solidFill>
              </a:rPr>
              <a:t>Bioinformatics</a:t>
            </a:r>
            <a:r>
              <a:rPr lang="cs-CZ" altLang="cs-CZ" sz="2400" i="1" dirty="0">
                <a:solidFill>
                  <a:srgbClr val="99FF99"/>
                </a:solidFill>
              </a:rPr>
              <a:t> Institute</a:t>
            </a:r>
            <a:r>
              <a:rPr lang="cs-CZ" altLang="cs-CZ" sz="2400" dirty="0">
                <a:solidFill>
                  <a:srgbClr val="99FF99"/>
                </a:solidFill>
              </a:rPr>
              <a:t> (EBI)</a:t>
            </a:r>
            <a:endParaRPr lang="cs-CZ" altLang="cs-CZ" b="0" dirty="0">
              <a:solidFill>
                <a:srgbClr val="FFFFFF"/>
              </a:solidFill>
              <a:sym typeface="Symbol" pitchFamily="18" charset="2"/>
            </a:endParaRP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cs-CZ" dirty="0" smtClean="0">
                <a:solidFill>
                  <a:srgbClr val="FFFFFF"/>
                </a:solidFill>
                <a:hlinkClick r:id="rId5"/>
              </a:rPr>
              <a:t>http</a:t>
            </a:r>
            <a:r>
              <a:rPr lang="cs-CZ" dirty="0">
                <a:solidFill>
                  <a:srgbClr val="FFFFFF"/>
                </a:solidFill>
                <a:hlinkClick r:id="rId5"/>
              </a:rPr>
              <a:t>://www.ebi.ac.uk/services</a:t>
            </a: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 smtClean="0">
                <a:sym typeface="Symbol" pitchFamily="18" charset="2"/>
              </a:rPr>
              <a:t>opět sada bioinformatických nástrojů a databází pro studium proteinů a souvisejících informací</a:t>
            </a: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 smtClean="0">
                <a:sym typeface="Symbol" pitchFamily="18" charset="2"/>
              </a:rPr>
              <a:t>např. zmiňované </a:t>
            </a:r>
            <a:r>
              <a:rPr lang="cs-CZ" altLang="cs-CZ" dirty="0" err="1" smtClean="0">
                <a:sym typeface="Symbol" pitchFamily="18" charset="2"/>
              </a:rPr>
              <a:t>InterPro</a:t>
            </a:r>
            <a:r>
              <a:rPr lang="cs-CZ" altLang="cs-CZ" dirty="0" smtClean="0">
                <a:sym typeface="Symbol" pitchFamily="18" charset="2"/>
              </a:rPr>
              <a:t>; GeneOntology.org; OLS; ...</a:t>
            </a:r>
          </a:p>
        </p:txBody>
      </p:sp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8534400" y="150813"/>
            <a:ext cx="533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fld id="{B825B985-0E2F-4107-96C4-CCA8E2A3FF50}" type="slidenum">
              <a:rPr lang="cs-CZ" altLang="cs-CZ"/>
              <a:pPr algn="r" eaLnBrk="1" hangingPunct="1"/>
              <a:t>32</a:t>
            </a:fld>
            <a:endParaRPr lang="cs-CZ" altLang="cs-CZ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0638" y="22225"/>
            <a:ext cx="2912016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i="1" dirty="0">
                <a:solidFill>
                  <a:schemeClr val="hlink"/>
                </a:solidFill>
              </a:rPr>
              <a:t>8</a:t>
            </a:r>
            <a:r>
              <a:rPr lang="cs-CZ" altLang="cs-CZ" i="1" smtClean="0">
                <a:solidFill>
                  <a:schemeClr val="hlink"/>
                </a:solidFill>
              </a:rPr>
              <a:t>. </a:t>
            </a:r>
            <a:r>
              <a:rPr lang="cs-CZ" altLang="cs-CZ" i="1" dirty="0" smtClean="0">
                <a:solidFill>
                  <a:schemeClr val="hlink"/>
                </a:solidFill>
              </a:rPr>
              <a:t>Vybrané on-line zdroje</a:t>
            </a:r>
            <a:endParaRPr lang="cs-CZ" altLang="cs-CZ" i="1" dirty="0">
              <a:solidFill>
                <a:schemeClr val="hlink"/>
              </a:solidFill>
            </a:endParaRPr>
          </a:p>
          <a:p>
            <a:pPr eaLnBrk="1" hangingPunct="1"/>
            <a:endParaRPr lang="cs-CZ" altLang="cs-CZ" sz="1600" dirty="0"/>
          </a:p>
        </p:txBody>
      </p:sp>
    </p:spTree>
    <p:extLst>
      <p:ext uri="{BB962C8B-B14F-4D97-AF65-F5344CB8AC3E}">
        <p14:creationId xmlns:p14="http://schemas.microsoft.com/office/powerpoint/2010/main" val="3687775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Line 2"/>
          <p:cNvSpPr>
            <a:spLocks noChangeShapeType="1"/>
          </p:cNvSpPr>
          <p:nvPr/>
        </p:nvSpPr>
        <p:spPr bwMode="auto">
          <a:xfrm>
            <a:off x="0" y="685800"/>
            <a:ext cx="9144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228600" y="609600"/>
            <a:ext cx="8686800" cy="63248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55600" indent="-355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812800" indent="-355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270000" indent="-355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cs-CZ" altLang="cs-CZ" sz="2400" dirty="0" smtClean="0">
                <a:solidFill>
                  <a:schemeClr val="hlink"/>
                </a:solidFill>
              </a:rPr>
              <a:t>bioinformatics.ca </a:t>
            </a:r>
            <a:r>
              <a:rPr lang="cs-CZ" altLang="cs-CZ" sz="2400" dirty="0" err="1">
                <a:solidFill>
                  <a:schemeClr val="hlink"/>
                </a:solidFill>
              </a:rPr>
              <a:t>Links</a:t>
            </a:r>
            <a:r>
              <a:rPr lang="cs-CZ" altLang="cs-CZ" sz="2400" dirty="0">
                <a:solidFill>
                  <a:schemeClr val="hlink"/>
                </a:solidFill>
              </a:rPr>
              <a:t> </a:t>
            </a:r>
            <a:r>
              <a:rPr lang="cs-CZ" altLang="cs-CZ" sz="2400" dirty="0" err="1">
                <a:solidFill>
                  <a:schemeClr val="hlink"/>
                </a:solidFill>
              </a:rPr>
              <a:t>Directory</a:t>
            </a:r>
            <a:endParaRPr lang="cs-CZ" altLang="cs-CZ" sz="2400" dirty="0">
              <a:solidFill>
                <a:schemeClr val="hlink"/>
              </a:solidFill>
            </a:endParaRP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>
                <a:sym typeface="Symbol" pitchFamily="18" charset="2"/>
                <a:hlinkClick r:id="rId3"/>
              </a:rPr>
              <a:t>http://bioinformatics.ca/links_directory/</a:t>
            </a:r>
            <a:endParaRPr lang="cs-CZ" altLang="cs-CZ" dirty="0">
              <a:sym typeface="Symbol" pitchFamily="18" charset="2"/>
            </a:endParaRP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>
                <a:sym typeface="Symbol" pitchFamily="18" charset="2"/>
              </a:rPr>
              <a:t>sady odkazů na různé kategorie on-line zdrojů</a:t>
            </a: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>
                <a:sym typeface="Symbol" pitchFamily="18" charset="2"/>
              </a:rPr>
              <a:t>některé nástroje/databáze již nejsou aktualizované, nutno ověřit</a:t>
            </a: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>
                <a:sym typeface="Symbol" pitchFamily="18" charset="2"/>
              </a:rPr>
              <a:t>možnost komentovat aj.</a:t>
            </a:r>
          </a:p>
          <a:p>
            <a:pPr eaLnBrk="1" hangingPunct="1">
              <a:lnSpc>
                <a:spcPct val="150000"/>
              </a:lnSpc>
              <a:buFontTx/>
              <a:buChar char="•"/>
            </a:pPr>
            <a:endParaRPr lang="cs-CZ" altLang="cs-CZ" dirty="0">
              <a:sym typeface="Symbol" pitchFamily="18" charset="2"/>
            </a:endParaRPr>
          </a:p>
          <a:p>
            <a:pPr marL="0" lvl="0" indent="0" eaLnBrk="1" hangingPunct="1">
              <a:lnSpc>
                <a:spcPct val="150000"/>
              </a:lnSpc>
            </a:pPr>
            <a:r>
              <a:rPr lang="cs-CZ" altLang="cs-CZ" sz="2400" dirty="0" err="1">
                <a:solidFill>
                  <a:srgbClr val="99FF99"/>
                </a:solidFill>
              </a:rPr>
              <a:t>Reactome</a:t>
            </a:r>
            <a:endParaRPr lang="cs-CZ" altLang="cs-CZ" b="0" dirty="0">
              <a:sym typeface="Symbol" pitchFamily="18" charset="2"/>
            </a:endParaRP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cs-CZ" dirty="0">
                <a:hlinkClick r:id="rId4"/>
              </a:rPr>
              <a:t>http://www.reactome.org</a:t>
            </a:r>
            <a:endParaRPr lang="cs-CZ" dirty="0"/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>
                <a:sym typeface="Symbol" pitchFamily="18" charset="2"/>
              </a:rPr>
              <a:t>obdoba KEGG</a:t>
            </a: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>
                <a:sym typeface="Symbol" pitchFamily="18" charset="2"/>
              </a:rPr>
              <a:t>převážně pro lidské </a:t>
            </a:r>
            <a:r>
              <a:rPr lang="cs-CZ" altLang="cs-CZ" dirty="0" smtClean="0">
                <a:sym typeface="Symbol" pitchFamily="18" charset="2"/>
              </a:rPr>
              <a:t>dráhy</a:t>
            </a:r>
          </a:p>
          <a:p>
            <a:pPr eaLnBrk="1" hangingPunct="1">
              <a:lnSpc>
                <a:spcPct val="150000"/>
              </a:lnSpc>
              <a:buFontTx/>
              <a:buChar char="•"/>
            </a:pPr>
            <a:endParaRPr lang="cs-CZ" altLang="cs-CZ" dirty="0">
              <a:sym typeface="Symbol" pitchFamily="18" charset="2"/>
            </a:endParaRPr>
          </a:p>
          <a:p>
            <a:pPr marL="0" lvl="0" indent="0" eaLnBrk="1" hangingPunct="1">
              <a:lnSpc>
                <a:spcPct val="150000"/>
              </a:lnSpc>
            </a:pPr>
            <a:r>
              <a:rPr lang="cs-CZ" altLang="cs-CZ" sz="2400" dirty="0" smtClean="0">
                <a:solidFill>
                  <a:srgbClr val="99FF99"/>
                </a:solidFill>
              </a:rPr>
              <a:t>Pax-DB</a:t>
            </a:r>
            <a:endParaRPr lang="cs-CZ" altLang="cs-CZ" b="0" dirty="0">
              <a:sym typeface="Symbol" pitchFamily="18" charset="2"/>
            </a:endParaRP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cs-CZ" dirty="0">
                <a:hlinkClick r:id="rId5"/>
              </a:rPr>
              <a:t>http://pax-db.org/#!</a:t>
            </a:r>
            <a:r>
              <a:rPr lang="cs-CZ" dirty="0" smtClean="0">
                <a:hlinkClick r:id="rId5"/>
              </a:rPr>
              <a:t>home</a:t>
            </a:r>
            <a:endParaRPr lang="cs-CZ" dirty="0" smtClean="0"/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 smtClean="0">
                <a:sym typeface="Symbol" pitchFamily="18" charset="2"/>
              </a:rPr>
              <a:t>databáze abundancí jednotlivých proteinů v organizmech či jejich částech</a:t>
            </a:r>
            <a:endParaRPr lang="cs-CZ" altLang="cs-CZ" dirty="0">
              <a:sym typeface="Symbol" pitchFamily="18" charset="2"/>
            </a:endParaRPr>
          </a:p>
        </p:txBody>
      </p:sp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8534400" y="150813"/>
            <a:ext cx="533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fld id="{B825B985-0E2F-4107-96C4-CCA8E2A3FF50}" type="slidenum">
              <a:rPr lang="cs-CZ" altLang="cs-CZ"/>
              <a:pPr algn="r" eaLnBrk="1" hangingPunct="1"/>
              <a:t>33</a:t>
            </a:fld>
            <a:endParaRPr lang="cs-CZ" altLang="cs-CZ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0638" y="22225"/>
            <a:ext cx="2912016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i="1" dirty="0">
                <a:solidFill>
                  <a:schemeClr val="hlink"/>
                </a:solidFill>
              </a:rPr>
              <a:t>8</a:t>
            </a:r>
            <a:r>
              <a:rPr lang="cs-CZ" altLang="cs-CZ" i="1" smtClean="0">
                <a:solidFill>
                  <a:schemeClr val="hlink"/>
                </a:solidFill>
              </a:rPr>
              <a:t>. </a:t>
            </a:r>
            <a:r>
              <a:rPr lang="cs-CZ" altLang="cs-CZ" i="1" dirty="0" smtClean="0">
                <a:solidFill>
                  <a:schemeClr val="hlink"/>
                </a:solidFill>
              </a:rPr>
              <a:t>Vybrané on-line zdroje</a:t>
            </a:r>
            <a:endParaRPr lang="cs-CZ" altLang="cs-CZ" i="1" dirty="0">
              <a:solidFill>
                <a:schemeClr val="hlink"/>
              </a:solidFill>
            </a:endParaRPr>
          </a:p>
          <a:p>
            <a:pPr eaLnBrk="1" hangingPunct="1"/>
            <a:endParaRPr lang="cs-CZ" altLang="cs-CZ" sz="1600" dirty="0"/>
          </a:p>
        </p:txBody>
      </p:sp>
    </p:spTree>
    <p:extLst>
      <p:ext uri="{BB962C8B-B14F-4D97-AF65-F5344CB8AC3E}">
        <p14:creationId xmlns:p14="http://schemas.microsoft.com/office/powerpoint/2010/main" val="2428269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4"/>
          <p:cNvSpPr txBox="1">
            <a:spLocks noChangeArrowheads="1"/>
          </p:cNvSpPr>
          <p:nvPr/>
        </p:nvSpPr>
        <p:spPr bwMode="auto">
          <a:xfrm>
            <a:off x="228600" y="2590800"/>
            <a:ext cx="86868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cs-CZ" altLang="cs-CZ" sz="3200" dirty="0" smtClean="0">
                <a:solidFill>
                  <a:schemeClr val="hlink"/>
                </a:solidFill>
              </a:rPr>
              <a:t>9. Několik zamyšlení závěrem</a:t>
            </a:r>
            <a:endParaRPr lang="cs-CZ" altLang="cs-CZ" sz="3200" dirty="0">
              <a:solidFill>
                <a:schemeClr val="hlink"/>
              </a:solidFill>
            </a:endParaRPr>
          </a:p>
        </p:txBody>
      </p:sp>
      <p:sp>
        <p:nvSpPr>
          <p:cNvPr id="39939" name="Line 5"/>
          <p:cNvSpPr>
            <a:spLocks noChangeShapeType="1"/>
          </p:cNvSpPr>
          <p:nvPr/>
        </p:nvSpPr>
        <p:spPr bwMode="auto">
          <a:xfrm>
            <a:off x="0" y="685800"/>
            <a:ext cx="9144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9940" name="Text Box 7"/>
          <p:cNvSpPr txBox="1">
            <a:spLocks noChangeArrowheads="1"/>
          </p:cNvSpPr>
          <p:nvPr/>
        </p:nvSpPr>
        <p:spPr bwMode="auto">
          <a:xfrm>
            <a:off x="20638" y="0"/>
            <a:ext cx="25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000">
                <a:solidFill>
                  <a:schemeClr val="hlink"/>
                </a:solidFill>
              </a:rPr>
              <a:t> </a:t>
            </a:r>
          </a:p>
          <a:p>
            <a:pPr eaLnBrk="1" hangingPunct="1"/>
            <a:endParaRPr lang="cs-CZ" altLang="cs-CZ" sz="1600"/>
          </a:p>
        </p:txBody>
      </p:sp>
      <p:sp>
        <p:nvSpPr>
          <p:cNvPr id="39941" name="Text Box 8"/>
          <p:cNvSpPr txBox="1">
            <a:spLocks noChangeArrowheads="1"/>
          </p:cNvSpPr>
          <p:nvPr/>
        </p:nvSpPr>
        <p:spPr bwMode="auto">
          <a:xfrm>
            <a:off x="8458200" y="150813"/>
            <a:ext cx="609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fld id="{2A03A7EF-6858-43F6-A379-37C7E2A31A23}" type="slidenum">
              <a:rPr lang="cs-CZ" altLang="cs-CZ"/>
              <a:pPr algn="r" eaLnBrk="1" hangingPunct="1"/>
              <a:t>34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7507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Line 2"/>
          <p:cNvSpPr>
            <a:spLocks noChangeShapeType="1"/>
          </p:cNvSpPr>
          <p:nvPr/>
        </p:nvSpPr>
        <p:spPr bwMode="auto">
          <a:xfrm>
            <a:off x="0" y="685800"/>
            <a:ext cx="9144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20638" y="22225"/>
            <a:ext cx="3416320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i="1" dirty="0">
                <a:solidFill>
                  <a:schemeClr val="hlink"/>
                </a:solidFill>
              </a:rPr>
              <a:t>9</a:t>
            </a:r>
            <a:r>
              <a:rPr lang="cs-CZ" altLang="cs-CZ" i="1" dirty="0" smtClean="0">
                <a:solidFill>
                  <a:schemeClr val="hlink"/>
                </a:solidFill>
              </a:rPr>
              <a:t>. Několik zamyšlení závěrem</a:t>
            </a:r>
            <a:endParaRPr lang="cs-CZ" altLang="cs-CZ" i="1" dirty="0">
              <a:solidFill>
                <a:schemeClr val="hlink"/>
              </a:solidFill>
            </a:endParaRPr>
          </a:p>
          <a:p>
            <a:pPr eaLnBrk="1" hangingPunct="1"/>
            <a:endParaRPr lang="cs-CZ" altLang="cs-CZ" sz="1600" dirty="0"/>
          </a:p>
        </p:txBody>
      </p:sp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228600" y="609600"/>
            <a:ext cx="8686800" cy="60478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55600" indent="-355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812800" indent="-355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270000" indent="-355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cs-CZ" altLang="cs-CZ" sz="2400" dirty="0" smtClean="0">
                <a:solidFill>
                  <a:schemeClr val="hlink"/>
                </a:solidFill>
              </a:rPr>
              <a:t>Rychlý vývoj bioinformatických aplikací/databází</a:t>
            </a:r>
            <a:endParaRPr lang="cs-CZ" altLang="cs-CZ" sz="2400" dirty="0">
              <a:solidFill>
                <a:schemeClr val="hlink"/>
              </a:solidFill>
            </a:endParaRP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 smtClean="0">
                <a:sym typeface="Symbol" pitchFamily="18" charset="2"/>
              </a:rPr>
              <a:t>vzniká hodně nástrojů/databází, které nejsou následně používané</a:t>
            </a:r>
          </a:p>
          <a:p>
            <a:pPr lvl="1" eaLnBrk="1" hangingPunct="1">
              <a:lnSpc>
                <a:spcPct val="150000"/>
              </a:lnSpc>
              <a:buFontTx/>
              <a:buChar char="•"/>
            </a:pPr>
            <a:r>
              <a:rPr lang="cs-CZ" altLang="cs-CZ" b="0" dirty="0" smtClean="0">
                <a:sym typeface="Symbol" pitchFamily="18" charset="2"/>
              </a:rPr>
              <a:t>nepoužívané nástroje často dále nevyvíjené, neaktualizované (přítomnost chyb, které se objeví až při masivním používání...), používají zastaralé algoritmy, používají starší proteinové databáze...</a:t>
            </a:r>
            <a:endParaRPr lang="cs-CZ" altLang="cs-CZ" dirty="0" smtClean="0">
              <a:sym typeface="Symbol" pitchFamily="18" charset="2"/>
            </a:endParaRP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 smtClean="0">
                <a:sym typeface="Symbol" pitchFamily="18" charset="2"/>
              </a:rPr>
              <a:t>význam „zavedených“ zdrojů bioinformatických nástrojů/databází</a:t>
            </a:r>
          </a:p>
          <a:p>
            <a:pPr indent="0" eaLnBrk="1" hangingPunct="1">
              <a:lnSpc>
                <a:spcPct val="150000"/>
              </a:lnSpc>
            </a:pPr>
            <a:r>
              <a:rPr lang="cs-CZ" altLang="cs-CZ" dirty="0" smtClean="0">
                <a:sym typeface="Symbol" pitchFamily="18" charset="2"/>
              </a:rPr>
              <a:t>(</a:t>
            </a:r>
            <a:r>
              <a:rPr lang="cs-CZ" altLang="cs-CZ" b="0" dirty="0" err="1" smtClean="0">
                <a:sym typeface="Symbol" pitchFamily="18" charset="2"/>
              </a:rPr>
              <a:t>UniProt</a:t>
            </a:r>
            <a:r>
              <a:rPr lang="cs-CZ" altLang="cs-CZ" b="0" dirty="0" smtClean="0">
                <a:sym typeface="Symbol" pitchFamily="18" charset="2"/>
              </a:rPr>
              <a:t>, </a:t>
            </a:r>
            <a:r>
              <a:rPr lang="cs-CZ" altLang="cs-CZ" b="0" dirty="0" err="1" smtClean="0">
                <a:sym typeface="Symbol" pitchFamily="18" charset="2"/>
              </a:rPr>
              <a:t>Pubmed</a:t>
            </a:r>
            <a:r>
              <a:rPr lang="cs-CZ" altLang="cs-CZ" b="0" dirty="0" smtClean="0">
                <a:sym typeface="Symbol" pitchFamily="18" charset="2"/>
              </a:rPr>
              <a:t>, EBI, </a:t>
            </a:r>
            <a:r>
              <a:rPr lang="cs-CZ" altLang="cs-CZ" b="0" dirty="0" err="1" smtClean="0">
                <a:sym typeface="Symbol" pitchFamily="18" charset="2"/>
              </a:rPr>
              <a:t>Expasy</a:t>
            </a:r>
            <a:r>
              <a:rPr lang="cs-CZ" altLang="cs-CZ" dirty="0" smtClean="0">
                <a:sym typeface="Symbol" pitchFamily="18" charset="2"/>
              </a:rPr>
              <a:t>)</a:t>
            </a:r>
          </a:p>
          <a:p>
            <a:pPr lvl="1" eaLnBrk="1" hangingPunct="1">
              <a:lnSpc>
                <a:spcPct val="150000"/>
              </a:lnSpc>
              <a:buFontTx/>
              <a:buChar char="•"/>
            </a:pPr>
            <a:r>
              <a:rPr lang="cs-CZ" altLang="cs-CZ" b="0" dirty="0" smtClean="0">
                <a:sym typeface="Symbol" pitchFamily="18" charset="2"/>
              </a:rPr>
              <a:t>např. anotace proteinů, vytváření biologických sítí – </a:t>
            </a:r>
            <a:r>
              <a:rPr lang="cs-CZ" altLang="cs-CZ" dirty="0" smtClean="0">
                <a:sym typeface="Symbol" pitchFamily="18" charset="2"/>
              </a:rPr>
              <a:t>lidské kapacity</a:t>
            </a:r>
          </a:p>
          <a:p>
            <a:pPr lvl="1" eaLnBrk="1" hangingPunct="1">
              <a:lnSpc>
                <a:spcPct val="150000"/>
              </a:lnSpc>
              <a:buFontTx/>
              <a:buChar char="•"/>
            </a:pPr>
            <a:r>
              <a:rPr lang="cs-CZ" altLang="cs-CZ" b="0" dirty="0" smtClean="0">
                <a:sym typeface="Symbol" pitchFamily="18" charset="2"/>
              </a:rPr>
              <a:t>dlouholeté zkušenosti nutné k střednědobému </a:t>
            </a:r>
            <a:r>
              <a:rPr lang="cs-CZ" altLang="cs-CZ" dirty="0" smtClean="0">
                <a:sym typeface="Symbol" pitchFamily="18" charset="2"/>
              </a:rPr>
              <a:t>směřování vývoje</a:t>
            </a: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 smtClean="0">
                <a:sym typeface="Symbol" pitchFamily="18" charset="2"/>
              </a:rPr>
              <a:t>důležitá grafická stránka programu/databáze a prvotní „jednoduchost“</a:t>
            </a:r>
          </a:p>
          <a:p>
            <a:pPr lvl="1" eaLnBrk="1" hangingPunct="1">
              <a:lnSpc>
                <a:spcPct val="150000"/>
              </a:lnSpc>
              <a:buFontTx/>
              <a:buChar char="•"/>
            </a:pPr>
            <a:r>
              <a:rPr lang="cs-CZ" altLang="cs-CZ" b="0" dirty="0" smtClean="0">
                <a:sym typeface="Symbol" pitchFamily="18" charset="2"/>
              </a:rPr>
              <a:t>důležité pro rychlé „rozkoukání“, </a:t>
            </a:r>
            <a:r>
              <a:rPr lang="en-US" altLang="cs-CZ" b="0" i="1" dirty="0" smtClean="0">
                <a:sym typeface="Symbol" pitchFamily="18" charset="2"/>
              </a:rPr>
              <a:t>user friendly</a:t>
            </a:r>
            <a:r>
              <a:rPr lang="en-US" altLang="cs-CZ" b="0" dirty="0" smtClean="0">
                <a:sym typeface="Symbol" pitchFamily="18" charset="2"/>
              </a:rPr>
              <a:t> </a:t>
            </a:r>
            <a:r>
              <a:rPr lang="cs-CZ" altLang="cs-CZ" b="0" dirty="0" smtClean="0">
                <a:sym typeface="Symbol" pitchFamily="18" charset="2"/>
              </a:rPr>
              <a:t>uživatelské prostředí</a:t>
            </a: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 smtClean="0">
                <a:sym typeface="Symbol" pitchFamily="18" charset="2"/>
              </a:rPr>
              <a:t>významná předchozí zkušenost s prací v aplikaci/s databází</a:t>
            </a:r>
          </a:p>
          <a:p>
            <a:pPr lvl="1" eaLnBrk="1" hangingPunct="1">
              <a:lnSpc>
                <a:spcPct val="150000"/>
              </a:lnSpc>
              <a:buFontTx/>
              <a:buChar char="•"/>
            </a:pPr>
            <a:r>
              <a:rPr lang="cs-CZ" altLang="cs-CZ" b="0" dirty="0" smtClean="0">
                <a:sym typeface="Symbol" pitchFamily="18" charset="2"/>
              </a:rPr>
              <a:t>nové aplikace to nemají snadné...</a:t>
            </a:r>
          </a:p>
          <a:p>
            <a:pPr lvl="1" eaLnBrk="1" hangingPunct="1">
              <a:lnSpc>
                <a:spcPct val="150000"/>
              </a:lnSpc>
              <a:buFontTx/>
              <a:buChar char="•"/>
            </a:pPr>
            <a:r>
              <a:rPr lang="cs-CZ" altLang="cs-CZ" b="0" dirty="0" smtClean="0">
                <a:sym typeface="Symbol" pitchFamily="18" charset="2"/>
              </a:rPr>
              <a:t>důvod proč i nápadité nástroje mohou zůstat nepoužívány</a:t>
            </a:r>
          </a:p>
        </p:txBody>
      </p:sp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8534400" y="150813"/>
            <a:ext cx="533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fld id="{B825B985-0E2F-4107-96C4-CCA8E2A3FF50}" type="slidenum">
              <a:rPr lang="cs-CZ" altLang="cs-CZ"/>
              <a:pPr algn="r" eaLnBrk="1" hangingPunct="1"/>
              <a:t>35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98843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Line 2"/>
          <p:cNvSpPr>
            <a:spLocks noChangeShapeType="1"/>
          </p:cNvSpPr>
          <p:nvPr/>
        </p:nvSpPr>
        <p:spPr bwMode="auto">
          <a:xfrm>
            <a:off x="0" y="685800"/>
            <a:ext cx="9144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20638" y="22225"/>
            <a:ext cx="3416320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i="1" dirty="0">
                <a:solidFill>
                  <a:schemeClr val="hlink"/>
                </a:solidFill>
              </a:rPr>
              <a:t>9</a:t>
            </a:r>
            <a:r>
              <a:rPr lang="cs-CZ" altLang="cs-CZ" i="1" dirty="0" smtClean="0">
                <a:solidFill>
                  <a:schemeClr val="hlink"/>
                </a:solidFill>
              </a:rPr>
              <a:t>. Několik zamyšlení závěrem</a:t>
            </a:r>
            <a:endParaRPr lang="cs-CZ" altLang="cs-CZ" i="1" dirty="0">
              <a:solidFill>
                <a:schemeClr val="hlink"/>
              </a:solidFill>
            </a:endParaRPr>
          </a:p>
          <a:p>
            <a:pPr eaLnBrk="1" hangingPunct="1"/>
            <a:endParaRPr lang="cs-CZ" altLang="cs-CZ" sz="1600" dirty="0"/>
          </a:p>
        </p:txBody>
      </p:sp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228600" y="609600"/>
            <a:ext cx="8686800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55600" indent="-355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812800" indent="-355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270000" indent="-355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cs-CZ" altLang="cs-CZ" sz="2400" dirty="0" smtClean="0">
                <a:solidFill>
                  <a:schemeClr val="hlink"/>
                </a:solidFill>
              </a:rPr>
              <a:t>Rychlý vývoj bioinformatických aplikací/databází (2)</a:t>
            </a:r>
            <a:endParaRPr lang="cs-CZ" altLang="cs-CZ" sz="2400" dirty="0">
              <a:solidFill>
                <a:schemeClr val="hlink"/>
              </a:solidFill>
            </a:endParaRP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 smtClean="0">
                <a:sym typeface="Symbol" pitchFamily="18" charset="2"/>
              </a:rPr>
              <a:t>několik let (nejen v bioinformatice) je velmi dlouhá doba</a:t>
            </a:r>
          </a:p>
          <a:p>
            <a:pPr lvl="1" eaLnBrk="1" hangingPunct="1">
              <a:lnSpc>
                <a:spcPct val="150000"/>
              </a:lnSpc>
              <a:buFontTx/>
              <a:buChar char="•"/>
            </a:pPr>
            <a:r>
              <a:rPr lang="cs-CZ" altLang="cs-CZ" b="0" dirty="0" smtClean="0">
                <a:sym typeface="Symbol" pitchFamily="18" charset="2"/>
              </a:rPr>
              <a:t>aktualizace minimálně 1× ročně, optimálně měsíční, půlroční</a:t>
            </a:r>
          </a:p>
          <a:p>
            <a:pPr lvl="1" eaLnBrk="1" hangingPunct="1">
              <a:lnSpc>
                <a:spcPct val="150000"/>
              </a:lnSpc>
              <a:buFontTx/>
              <a:buChar char="•"/>
            </a:pPr>
            <a:r>
              <a:rPr lang="cs-CZ" altLang="cs-CZ" b="0" dirty="0" smtClean="0">
                <a:sym typeface="Symbol" pitchFamily="18" charset="2"/>
              </a:rPr>
              <a:t>i přes to mohou starší nástroje fungovat lépe než novější...</a:t>
            </a:r>
          </a:p>
          <a:p>
            <a:pPr lvl="1" eaLnBrk="1" hangingPunct="1">
              <a:lnSpc>
                <a:spcPct val="150000"/>
              </a:lnSpc>
              <a:buFontTx/>
              <a:buChar char="•"/>
            </a:pPr>
            <a:r>
              <a:rPr lang="cs-CZ" altLang="cs-CZ" b="0" dirty="0" smtClean="0">
                <a:sym typeface="Symbol" pitchFamily="18" charset="2"/>
              </a:rPr>
              <a:t>případně nic „lepšího“ není</a:t>
            </a:r>
          </a:p>
          <a:p>
            <a:pPr lvl="1" eaLnBrk="1" hangingPunct="1">
              <a:lnSpc>
                <a:spcPct val="150000"/>
              </a:lnSpc>
              <a:buFontTx/>
              <a:buChar char="•"/>
            </a:pPr>
            <a:r>
              <a:rPr lang="cs-CZ" altLang="cs-CZ" b="0" dirty="0" smtClean="0">
                <a:sym typeface="Symbol" pitchFamily="18" charset="2"/>
              </a:rPr>
              <a:t>důležité celosvětové reference a citovanost/používání (recentní) daného nástroje/databáze</a:t>
            </a: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 err="1" smtClean="0">
                <a:sym typeface="Symbol" pitchFamily="18" charset="2"/>
              </a:rPr>
              <a:t>bioinformatické</a:t>
            </a:r>
            <a:r>
              <a:rPr lang="cs-CZ" altLang="cs-CZ" dirty="0" smtClean="0">
                <a:sym typeface="Symbol" pitchFamily="18" charset="2"/>
              </a:rPr>
              <a:t> aplikace/databáze není možné nevyvíjet/neaktualizovat</a:t>
            </a:r>
          </a:p>
          <a:p>
            <a:pPr lvl="1" eaLnBrk="1" hangingPunct="1">
              <a:lnSpc>
                <a:spcPct val="150000"/>
              </a:lnSpc>
              <a:buFontTx/>
              <a:buChar char="•"/>
            </a:pPr>
            <a:r>
              <a:rPr lang="cs-CZ" altLang="cs-CZ" b="0" dirty="0" smtClean="0">
                <a:sym typeface="Symbol" pitchFamily="18" charset="2"/>
              </a:rPr>
              <a:t>při vytváření nástroje/databáze nutno počítat s udržitelností jeho vývoje...</a:t>
            </a: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 smtClean="0">
                <a:solidFill>
                  <a:srgbClr val="99FF99"/>
                </a:solidFill>
                <a:sym typeface="Symbol" pitchFamily="18" charset="2"/>
              </a:rPr>
              <a:t>školící programy/workshopy/stáže v bioinformatických centrech</a:t>
            </a:r>
          </a:p>
          <a:p>
            <a:pPr lvl="1" eaLnBrk="1" hangingPunct="1">
              <a:lnSpc>
                <a:spcPct val="150000"/>
              </a:lnSpc>
              <a:buFontTx/>
              <a:buChar char="•"/>
            </a:pPr>
            <a:r>
              <a:rPr lang="cs-CZ" altLang="cs-CZ" b="0" dirty="0" smtClean="0">
                <a:sym typeface="Symbol" pitchFamily="18" charset="2"/>
              </a:rPr>
              <a:t>EBI, SIB aj.</a:t>
            </a: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 smtClean="0">
                <a:solidFill>
                  <a:srgbClr val="99FF99"/>
                </a:solidFill>
                <a:sym typeface="Symbol" pitchFamily="18" charset="2"/>
              </a:rPr>
              <a:t>význam spoluprací </a:t>
            </a:r>
            <a:r>
              <a:rPr lang="cs-CZ" altLang="cs-CZ" dirty="0" smtClean="0">
                <a:sym typeface="Symbol" pitchFamily="18" charset="2"/>
              </a:rPr>
              <a:t>– jeden tým často nedokáže pojmout celé spektrum použitých nástrojů, přístupů včetně interpretace výstupů</a:t>
            </a:r>
          </a:p>
        </p:txBody>
      </p:sp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8534400" y="150813"/>
            <a:ext cx="533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fld id="{B825B985-0E2F-4107-96C4-CCA8E2A3FF50}" type="slidenum">
              <a:rPr lang="cs-CZ" altLang="cs-CZ"/>
              <a:pPr algn="r" eaLnBrk="1" hangingPunct="1"/>
              <a:t>36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44639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4"/>
          <p:cNvSpPr txBox="1">
            <a:spLocks noChangeArrowheads="1"/>
          </p:cNvSpPr>
          <p:nvPr/>
        </p:nvSpPr>
        <p:spPr bwMode="auto">
          <a:xfrm>
            <a:off x="228600" y="2590800"/>
            <a:ext cx="86868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cs-CZ" altLang="cs-CZ" sz="3200" dirty="0" smtClean="0">
                <a:solidFill>
                  <a:schemeClr val="hlink"/>
                </a:solidFill>
              </a:rPr>
              <a:t>10. </a:t>
            </a:r>
            <a:r>
              <a:rPr lang="cs-CZ" altLang="cs-CZ" sz="3200" dirty="0">
                <a:solidFill>
                  <a:schemeClr val="hlink"/>
                </a:solidFill>
              </a:rPr>
              <a:t>Příklad využití bioinformatických nástrojů</a:t>
            </a:r>
          </a:p>
        </p:txBody>
      </p:sp>
      <p:sp>
        <p:nvSpPr>
          <p:cNvPr id="39939" name="Line 5"/>
          <p:cNvSpPr>
            <a:spLocks noChangeShapeType="1"/>
          </p:cNvSpPr>
          <p:nvPr/>
        </p:nvSpPr>
        <p:spPr bwMode="auto">
          <a:xfrm>
            <a:off x="0" y="685800"/>
            <a:ext cx="9144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9940" name="Text Box 7"/>
          <p:cNvSpPr txBox="1">
            <a:spLocks noChangeArrowheads="1"/>
          </p:cNvSpPr>
          <p:nvPr/>
        </p:nvSpPr>
        <p:spPr bwMode="auto">
          <a:xfrm>
            <a:off x="20638" y="0"/>
            <a:ext cx="25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000">
                <a:solidFill>
                  <a:schemeClr val="hlink"/>
                </a:solidFill>
              </a:rPr>
              <a:t> </a:t>
            </a:r>
          </a:p>
          <a:p>
            <a:pPr eaLnBrk="1" hangingPunct="1"/>
            <a:endParaRPr lang="cs-CZ" altLang="cs-CZ" sz="1600"/>
          </a:p>
        </p:txBody>
      </p:sp>
      <p:sp>
        <p:nvSpPr>
          <p:cNvPr id="39941" name="Text Box 8"/>
          <p:cNvSpPr txBox="1">
            <a:spLocks noChangeArrowheads="1"/>
          </p:cNvSpPr>
          <p:nvPr/>
        </p:nvSpPr>
        <p:spPr bwMode="auto">
          <a:xfrm>
            <a:off x="8458200" y="150813"/>
            <a:ext cx="609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fld id="{2A03A7EF-6858-43F6-A379-37C7E2A31A23}" type="slidenum">
              <a:rPr lang="cs-CZ" altLang="cs-CZ"/>
              <a:pPr algn="r" eaLnBrk="1" hangingPunct="1"/>
              <a:t>37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Line 2"/>
          <p:cNvSpPr>
            <a:spLocks noChangeShapeType="1"/>
          </p:cNvSpPr>
          <p:nvPr/>
        </p:nvSpPr>
        <p:spPr bwMode="auto">
          <a:xfrm>
            <a:off x="0" y="685800"/>
            <a:ext cx="9144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20638" y="22225"/>
            <a:ext cx="5147563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i="1" dirty="0" smtClean="0">
                <a:solidFill>
                  <a:schemeClr val="hlink"/>
                </a:solidFill>
              </a:rPr>
              <a:t>10. </a:t>
            </a:r>
            <a:r>
              <a:rPr lang="cs-CZ" altLang="cs-CZ" i="1" dirty="0">
                <a:solidFill>
                  <a:schemeClr val="hlink"/>
                </a:solidFill>
              </a:rPr>
              <a:t>Příklad využití bioinformatických nástrojů</a:t>
            </a:r>
          </a:p>
          <a:p>
            <a:pPr eaLnBrk="1" hangingPunct="1"/>
            <a:endParaRPr lang="cs-CZ" altLang="cs-CZ" sz="1600" dirty="0"/>
          </a:p>
        </p:txBody>
      </p:sp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228600" y="609600"/>
            <a:ext cx="8686800" cy="60478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55600" indent="-355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812800" indent="-355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270000" indent="-355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cs-CZ" altLang="cs-CZ" sz="2400" dirty="0">
                <a:solidFill>
                  <a:schemeClr val="hlink"/>
                </a:solidFill>
              </a:rPr>
              <a:t>Zavedení problému</a:t>
            </a: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>
                <a:sym typeface="Symbol" pitchFamily="18" charset="2"/>
              </a:rPr>
              <a:t>studium proteinových komplexů vybraného proteinu</a:t>
            </a:r>
          </a:p>
          <a:p>
            <a:pPr eaLnBrk="1" hangingPunct="1">
              <a:lnSpc>
                <a:spcPct val="150000"/>
              </a:lnSpc>
              <a:buFontTx/>
              <a:buChar char="•"/>
            </a:pPr>
            <a:endParaRPr lang="cs-CZ" altLang="cs-CZ" dirty="0">
              <a:sym typeface="Symbol" pitchFamily="18" charset="2"/>
            </a:endParaRP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 err="1">
                <a:sym typeface="Symbol" pitchFamily="18" charset="2"/>
              </a:rPr>
              <a:t>imunoprecipitace</a:t>
            </a:r>
            <a:r>
              <a:rPr lang="cs-CZ" altLang="cs-CZ" dirty="0">
                <a:sym typeface="Symbol" pitchFamily="18" charset="2"/>
              </a:rPr>
              <a:t> proteinových komplexů </a:t>
            </a:r>
            <a:r>
              <a:rPr lang="cs-CZ" altLang="cs-CZ" dirty="0" smtClean="0">
                <a:sym typeface="Symbol" pitchFamily="18" charset="2"/>
              </a:rPr>
              <a:t>(</a:t>
            </a:r>
            <a:r>
              <a:rPr lang="cs-CZ" altLang="cs-CZ" i="1" dirty="0" smtClean="0">
                <a:sym typeface="Symbol" pitchFamily="18" charset="2"/>
              </a:rPr>
              <a:t>IP experiment</a:t>
            </a:r>
            <a:r>
              <a:rPr lang="cs-CZ" altLang="cs-CZ" dirty="0" smtClean="0">
                <a:sym typeface="Symbol" pitchFamily="18" charset="2"/>
              </a:rPr>
              <a:t>)</a:t>
            </a:r>
            <a:endParaRPr lang="cs-CZ" altLang="cs-CZ" dirty="0">
              <a:sym typeface="Symbol" pitchFamily="18" charset="2"/>
            </a:endParaRPr>
          </a:p>
          <a:p>
            <a:pPr lvl="1" eaLnBrk="1" hangingPunct="1">
              <a:lnSpc>
                <a:spcPct val="150000"/>
              </a:lnSpc>
              <a:buFontTx/>
              <a:buChar char="•"/>
            </a:pPr>
            <a:r>
              <a:rPr lang="cs-CZ" altLang="cs-CZ" b="0" dirty="0">
                <a:sym typeface="Symbol" pitchFamily="18" charset="2"/>
              </a:rPr>
              <a:t>protilátka proti proteinu, u kterého chceme zjistit jeho partnery </a:t>
            </a:r>
            <a:r>
              <a:rPr lang="cs-CZ" altLang="cs-CZ" b="0" dirty="0" smtClean="0">
                <a:sym typeface="Symbol" pitchFamily="18" charset="2"/>
              </a:rPr>
              <a:t>(</a:t>
            </a:r>
            <a:r>
              <a:rPr lang="en-US" altLang="cs-CZ" b="0" i="1" dirty="0" smtClean="0">
                <a:sym typeface="Symbol" pitchFamily="18" charset="2"/>
              </a:rPr>
              <a:t>bait</a:t>
            </a:r>
            <a:r>
              <a:rPr lang="cs-CZ" altLang="cs-CZ" b="0" dirty="0" smtClean="0">
                <a:sym typeface="Symbol" pitchFamily="18" charset="2"/>
              </a:rPr>
              <a:t>)</a:t>
            </a:r>
            <a:endParaRPr lang="cs-CZ" altLang="cs-CZ" b="0" dirty="0">
              <a:sym typeface="Symbol" pitchFamily="18" charset="2"/>
            </a:endParaRPr>
          </a:p>
          <a:p>
            <a:pPr lvl="1" eaLnBrk="1" hangingPunct="1">
              <a:lnSpc>
                <a:spcPct val="150000"/>
              </a:lnSpc>
              <a:buFontTx/>
              <a:buChar char="•"/>
            </a:pPr>
            <a:r>
              <a:rPr lang="cs-CZ" altLang="cs-CZ" b="0" dirty="0">
                <a:sym typeface="Symbol" pitchFamily="18" charset="2"/>
              </a:rPr>
              <a:t>dva hlavní přístupy</a:t>
            </a:r>
          </a:p>
          <a:p>
            <a:pPr lvl="2" eaLnBrk="1" hangingPunct="1">
              <a:lnSpc>
                <a:spcPct val="150000"/>
              </a:lnSpc>
              <a:buFontTx/>
              <a:buChar char="•"/>
            </a:pPr>
            <a:r>
              <a:rPr lang="cs-CZ" altLang="cs-CZ" b="0" dirty="0">
                <a:sym typeface="Symbol" pitchFamily="18" charset="2"/>
              </a:rPr>
              <a:t>protilátka imobilizovaná např. na kuličkách (magnetické, v kolonkách)</a:t>
            </a:r>
          </a:p>
          <a:p>
            <a:pPr lvl="2" eaLnBrk="1" hangingPunct="1">
              <a:lnSpc>
                <a:spcPct val="150000"/>
              </a:lnSpc>
              <a:buFontTx/>
              <a:buChar char="•"/>
            </a:pPr>
            <a:r>
              <a:rPr lang="cs-CZ" altLang="cs-CZ" b="0" dirty="0">
                <a:sym typeface="Symbol" pitchFamily="18" charset="2"/>
              </a:rPr>
              <a:t>protilátka se přidá do volného roztoku a následně „lovíme“ protilátku</a:t>
            </a:r>
          </a:p>
          <a:p>
            <a:pPr lvl="1" eaLnBrk="1" hangingPunct="1">
              <a:lnSpc>
                <a:spcPct val="150000"/>
              </a:lnSpc>
              <a:buFontTx/>
              <a:buChar char="•"/>
            </a:pPr>
            <a:r>
              <a:rPr lang="cs-CZ" altLang="cs-CZ" b="0" dirty="0">
                <a:sym typeface="Symbol" pitchFamily="18" charset="2"/>
              </a:rPr>
              <a:t>nutno opakovat experiment s různými protilátkami (epitopy, </a:t>
            </a:r>
            <a:r>
              <a:rPr lang="cs-CZ" altLang="cs-CZ" b="0" dirty="0" err="1">
                <a:sym typeface="Symbol" pitchFamily="18" charset="2"/>
              </a:rPr>
              <a:t>stérické</a:t>
            </a:r>
            <a:r>
              <a:rPr lang="cs-CZ" altLang="cs-CZ" b="0" dirty="0">
                <a:sym typeface="Symbol" pitchFamily="18" charset="2"/>
              </a:rPr>
              <a:t> zábrany, potvrzení předchozích experimentů)</a:t>
            </a:r>
          </a:p>
          <a:p>
            <a:pPr lvl="1" eaLnBrk="1" hangingPunct="1">
              <a:lnSpc>
                <a:spcPct val="150000"/>
              </a:lnSpc>
              <a:buFontTx/>
              <a:buChar char="•"/>
            </a:pPr>
            <a:r>
              <a:rPr lang="cs-CZ" altLang="cs-CZ" b="0" dirty="0">
                <a:sym typeface="Symbol" pitchFamily="18" charset="2"/>
              </a:rPr>
              <a:t>nativní prostředí při </a:t>
            </a:r>
            <a:r>
              <a:rPr lang="cs-CZ" altLang="cs-CZ" b="0" dirty="0" smtClean="0">
                <a:sym typeface="Symbol" pitchFamily="18" charset="2"/>
              </a:rPr>
              <a:t>experimentech – podmínky pro interakce jako </a:t>
            </a:r>
            <a:r>
              <a:rPr lang="cs-CZ" altLang="cs-CZ" b="0" i="1" dirty="0" smtClean="0">
                <a:sym typeface="Symbol" pitchFamily="18" charset="2"/>
              </a:rPr>
              <a:t>in </a:t>
            </a:r>
            <a:r>
              <a:rPr lang="cs-CZ" altLang="cs-CZ" b="0" i="1" dirty="0" err="1" smtClean="0">
                <a:sym typeface="Symbol" pitchFamily="18" charset="2"/>
              </a:rPr>
              <a:t>vivo</a:t>
            </a:r>
            <a:endParaRPr lang="cs-CZ" altLang="cs-CZ" b="0" i="1" dirty="0">
              <a:sym typeface="Symbol" pitchFamily="18" charset="2"/>
            </a:endParaRPr>
          </a:p>
          <a:p>
            <a:pPr lvl="1" eaLnBrk="1" hangingPunct="1">
              <a:lnSpc>
                <a:spcPct val="150000"/>
              </a:lnSpc>
              <a:buFontTx/>
              <a:buChar char="•"/>
            </a:pPr>
            <a:r>
              <a:rPr lang="cs-CZ" altLang="cs-CZ" b="0" dirty="0" smtClean="0">
                <a:sym typeface="Symbol" pitchFamily="18" charset="2"/>
              </a:rPr>
              <a:t>výstupem </a:t>
            </a:r>
            <a:r>
              <a:rPr lang="cs-CZ" altLang="cs-CZ" b="0" i="1" dirty="0" err="1" smtClean="0">
                <a:sym typeface="Symbol" pitchFamily="18" charset="2"/>
              </a:rPr>
              <a:t>pull-down</a:t>
            </a:r>
            <a:r>
              <a:rPr lang="cs-CZ" altLang="cs-CZ" b="0" dirty="0" smtClean="0">
                <a:sym typeface="Symbol" pitchFamily="18" charset="2"/>
              </a:rPr>
              <a:t> roztoky – proteiny vázající se na </a:t>
            </a:r>
            <a:r>
              <a:rPr lang="cs-CZ" altLang="cs-CZ" b="0" i="1" dirty="0" err="1" smtClean="0">
                <a:sym typeface="Symbol" pitchFamily="18" charset="2"/>
              </a:rPr>
              <a:t>bait</a:t>
            </a:r>
            <a:r>
              <a:rPr lang="cs-CZ" altLang="cs-CZ" b="0" i="1" dirty="0" smtClean="0">
                <a:sym typeface="Symbol" pitchFamily="18" charset="2"/>
              </a:rPr>
              <a:t> </a:t>
            </a:r>
            <a:r>
              <a:rPr lang="cs-CZ" altLang="cs-CZ" b="0" dirty="0" smtClean="0">
                <a:sym typeface="Symbol" pitchFamily="18" charset="2"/>
              </a:rPr>
              <a:t>a </a:t>
            </a:r>
            <a:r>
              <a:rPr lang="cs-CZ" altLang="cs-CZ" b="0" dirty="0" err="1" smtClean="0">
                <a:sym typeface="Symbol" pitchFamily="18" charset="2"/>
              </a:rPr>
              <a:t>nesp</a:t>
            </a:r>
            <a:r>
              <a:rPr lang="cs-CZ" altLang="cs-CZ" b="0" dirty="0" smtClean="0">
                <a:sym typeface="Symbol" pitchFamily="18" charset="2"/>
              </a:rPr>
              <a:t>. proteiny</a:t>
            </a:r>
          </a:p>
          <a:p>
            <a:pPr lvl="1" eaLnBrk="1" hangingPunct="1">
              <a:lnSpc>
                <a:spcPct val="150000"/>
              </a:lnSpc>
              <a:buFontTx/>
              <a:buChar char="•"/>
            </a:pPr>
            <a:r>
              <a:rPr lang="cs-CZ" altLang="cs-CZ" b="0" dirty="0" smtClean="0">
                <a:sym typeface="Symbol" pitchFamily="18" charset="2"/>
              </a:rPr>
              <a:t>paralelně </a:t>
            </a:r>
            <a:r>
              <a:rPr lang="cs-CZ" altLang="cs-CZ" b="0" dirty="0">
                <a:sym typeface="Symbol" pitchFamily="18" charset="2"/>
              </a:rPr>
              <a:t>experimenty bez </a:t>
            </a:r>
            <a:r>
              <a:rPr lang="en-US" altLang="cs-CZ" b="0" i="1" dirty="0" smtClean="0">
                <a:sym typeface="Symbol" pitchFamily="18" charset="2"/>
              </a:rPr>
              <a:t>bait</a:t>
            </a:r>
            <a:r>
              <a:rPr lang="cs-CZ" altLang="cs-CZ" b="0" dirty="0" smtClean="0">
                <a:sym typeface="Symbol" pitchFamily="18" charset="2"/>
              </a:rPr>
              <a:t> – negativní kontrola – </a:t>
            </a:r>
            <a:r>
              <a:rPr lang="en-US" altLang="cs-CZ" b="0" i="1" dirty="0" smtClean="0">
                <a:sym typeface="Symbol" pitchFamily="18" charset="2"/>
              </a:rPr>
              <a:t>bead proteome</a:t>
            </a:r>
            <a:endParaRPr lang="cs-CZ" altLang="cs-CZ" b="0" i="1" dirty="0" smtClean="0">
              <a:sym typeface="Symbol" pitchFamily="18" charset="2"/>
            </a:endParaRPr>
          </a:p>
          <a:p>
            <a:pPr lvl="1" eaLnBrk="1" hangingPunct="1">
              <a:lnSpc>
                <a:spcPct val="150000"/>
              </a:lnSpc>
              <a:buFontTx/>
              <a:buChar char="•"/>
            </a:pPr>
            <a:r>
              <a:rPr lang="cs-CZ" altLang="cs-CZ" b="0" dirty="0" smtClean="0">
                <a:sym typeface="Symbol" pitchFamily="18" charset="2"/>
              </a:rPr>
              <a:t>minimálně 3 biologické </a:t>
            </a:r>
            <a:r>
              <a:rPr lang="cs-CZ" altLang="cs-CZ" b="0" dirty="0" err="1" smtClean="0">
                <a:sym typeface="Symbol" pitchFamily="18" charset="2"/>
              </a:rPr>
              <a:t>replikáty</a:t>
            </a:r>
            <a:r>
              <a:rPr lang="cs-CZ" altLang="cs-CZ" b="0" dirty="0" smtClean="0">
                <a:sym typeface="Symbol" pitchFamily="18" charset="2"/>
              </a:rPr>
              <a:t>, lépe 5 od vzorku i negativní kontroly</a:t>
            </a:r>
          </a:p>
        </p:txBody>
      </p:sp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8534400" y="150813"/>
            <a:ext cx="533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fld id="{B825B985-0E2F-4107-96C4-CCA8E2A3FF50}" type="slidenum">
              <a:rPr lang="cs-CZ" altLang="cs-CZ"/>
              <a:pPr algn="r" eaLnBrk="1" hangingPunct="1"/>
              <a:t>38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Line 2"/>
          <p:cNvSpPr>
            <a:spLocks noChangeShapeType="1"/>
          </p:cNvSpPr>
          <p:nvPr/>
        </p:nvSpPr>
        <p:spPr bwMode="auto">
          <a:xfrm>
            <a:off x="0" y="685800"/>
            <a:ext cx="9144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1987" name="Text Box 4"/>
          <p:cNvSpPr txBox="1">
            <a:spLocks noChangeArrowheads="1"/>
          </p:cNvSpPr>
          <p:nvPr/>
        </p:nvSpPr>
        <p:spPr bwMode="auto">
          <a:xfrm>
            <a:off x="228600" y="609600"/>
            <a:ext cx="8686800" cy="2723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55600" indent="-355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812800" indent="-355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cs-CZ" altLang="cs-CZ" sz="2400" dirty="0" smtClean="0">
                <a:solidFill>
                  <a:schemeClr val="hlink"/>
                </a:solidFill>
              </a:rPr>
              <a:t>LC-MS/MS </a:t>
            </a:r>
            <a:r>
              <a:rPr lang="cs-CZ" altLang="cs-CZ" sz="2400" dirty="0">
                <a:solidFill>
                  <a:schemeClr val="hlink"/>
                </a:solidFill>
              </a:rPr>
              <a:t>analýza </a:t>
            </a:r>
            <a:r>
              <a:rPr lang="cs-CZ" altLang="cs-CZ" sz="2400" i="1" dirty="0" err="1" smtClean="0">
                <a:solidFill>
                  <a:schemeClr val="hlink"/>
                </a:solidFill>
              </a:rPr>
              <a:t>pull-down</a:t>
            </a:r>
            <a:r>
              <a:rPr lang="cs-CZ" altLang="cs-CZ" sz="2400" dirty="0" smtClean="0">
                <a:solidFill>
                  <a:schemeClr val="hlink"/>
                </a:solidFill>
              </a:rPr>
              <a:t> </a:t>
            </a:r>
            <a:r>
              <a:rPr lang="cs-CZ" altLang="cs-CZ" sz="2400" dirty="0">
                <a:solidFill>
                  <a:schemeClr val="hlink"/>
                </a:solidFill>
              </a:rPr>
              <a:t>vzorků</a:t>
            </a: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>
                <a:sym typeface="Symbol" pitchFamily="18" charset="2"/>
              </a:rPr>
              <a:t>digesce proteinů  </a:t>
            </a:r>
            <a:r>
              <a:rPr lang="cs-CZ" altLang="cs-CZ" dirty="0" smtClean="0">
                <a:sym typeface="Symbol" pitchFamily="18" charset="2"/>
              </a:rPr>
              <a:t>peptidy (</a:t>
            </a:r>
            <a:r>
              <a:rPr lang="cs-CZ" altLang="cs-CZ" b="0" dirty="0" smtClean="0">
                <a:sym typeface="Symbol" pitchFamily="18" charset="2"/>
              </a:rPr>
              <a:t>např. trypsinem; peptidy končí R nebo K</a:t>
            </a:r>
            <a:r>
              <a:rPr lang="cs-CZ" altLang="cs-CZ" dirty="0" smtClean="0">
                <a:sym typeface="Symbol" pitchFamily="18" charset="2"/>
              </a:rPr>
              <a:t>)</a:t>
            </a:r>
            <a:endParaRPr lang="cs-CZ" altLang="cs-CZ" dirty="0">
              <a:sym typeface="Symbol" pitchFamily="18" charset="2"/>
            </a:endParaRP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>
                <a:sym typeface="Symbol" pitchFamily="18" charset="2"/>
              </a:rPr>
              <a:t>LC-MS/MS analýza směsi peptidů</a:t>
            </a:r>
          </a:p>
          <a:p>
            <a:pPr lvl="1"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>
                <a:sym typeface="Symbol" pitchFamily="18" charset="2"/>
              </a:rPr>
              <a:t>peptidy vstupují do MS v pořadí rostoucí </a:t>
            </a:r>
            <a:r>
              <a:rPr lang="cs-CZ" altLang="cs-CZ" dirty="0" err="1">
                <a:sym typeface="Symbol" pitchFamily="18" charset="2"/>
              </a:rPr>
              <a:t>hydrofobicity</a:t>
            </a:r>
            <a:r>
              <a:rPr lang="cs-CZ" altLang="cs-CZ" dirty="0">
                <a:sym typeface="Symbol" pitchFamily="18" charset="2"/>
              </a:rPr>
              <a:t> (</a:t>
            </a:r>
            <a:r>
              <a:rPr lang="cs-CZ" altLang="cs-CZ" b="0" dirty="0">
                <a:sym typeface="Symbol" pitchFamily="18" charset="2"/>
              </a:rPr>
              <a:t>LC separace</a:t>
            </a:r>
            <a:r>
              <a:rPr lang="cs-CZ" altLang="cs-CZ" dirty="0">
                <a:sym typeface="Symbol" pitchFamily="18" charset="2"/>
              </a:rPr>
              <a:t>)</a:t>
            </a: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>
                <a:sym typeface="Symbol" pitchFamily="18" charset="2"/>
              </a:rPr>
              <a:t>MS zjistí MW peptidů a získá MS/MS spektra</a:t>
            </a:r>
          </a:p>
          <a:p>
            <a:pPr eaLnBrk="1" hangingPunct="1">
              <a:lnSpc>
                <a:spcPct val="150000"/>
              </a:lnSpc>
            </a:pPr>
            <a:r>
              <a:rPr lang="cs-CZ" altLang="cs-CZ" dirty="0">
                <a:sym typeface="Symbol" pitchFamily="18" charset="2"/>
              </a:rPr>
              <a:t>	(</a:t>
            </a:r>
            <a:r>
              <a:rPr lang="cs-CZ" altLang="cs-CZ" b="0" dirty="0">
                <a:sym typeface="Symbol" pitchFamily="18" charset="2"/>
              </a:rPr>
              <a:t>fragmentační spektrum vybraného peptidu</a:t>
            </a:r>
            <a:r>
              <a:rPr lang="cs-CZ" altLang="cs-CZ" dirty="0">
                <a:sym typeface="Symbol" pitchFamily="18" charset="2"/>
              </a:rPr>
              <a:t>)</a:t>
            </a:r>
          </a:p>
        </p:txBody>
      </p:sp>
      <p:sp>
        <p:nvSpPr>
          <p:cNvPr id="41988" name="Text Box 5"/>
          <p:cNvSpPr txBox="1">
            <a:spLocks noChangeArrowheads="1"/>
          </p:cNvSpPr>
          <p:nvPr/>
        </p:nvSpPr>
        <p:spPr bwMode="auto">
          <a:xfrm>
            <a:off x="8534400" y="150813"/>
            <a:ext cx="533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fld id="{900251BB-ECBB-4B26-B3F6-AE34A4747EAD}" type="slidenum">
              <a:rPr lang="cs-CZ" altLang="cs-CZ"/>
              <a:pPr algn="r" eaLnBrk="1" hangingPunct="1"/>
              <a:t>39</a:t>
            </a:fld>
            <a:endParaRPr lang="cs-CZ" altLang="cs-CZ"/>
          </a:p>
        </p:txBody>
      </p:sp>
      <p:pic>
        <p:nvPicPr>
          <p:cNvPr id="41989" name="Picture 2" descr="http://www.bioinfor.com/images/stories/denovo%20screenshot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3414713"/>
            <a:ext cx="5257800" cy="3443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990" name="TextovéPole 6"/>
          <p:cNvSpPr txBox="1">
            <a:spLocks noChangeArrowheads="1"/>
          </p:cNvSpPr>
          <p:nvPr/>
        </p:nvSpPr>
        <p:spPr bwMode="auto">
          <a:xfrm>
            <a:off x="304800" y="3429000"/>
            <a:ext cx="29591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dirty="0"/>
              <a:t>např. </a:t>
            </a:r>
            <a:r>
              <a:rPr lang="cs-CZ" altLang="cs-CZ" dirty="0">
                <a:solidFill>
                  <a:srgbClr val="99FF99"/>
                </a:solidFill>
              </a:rPr>
              <a:t>peptid ANELLLNVK</a:t>
            </a:r>
          </a:p>
          <a:p>
            <a:pPr eaLnBrk="1" hangingPunct="1"/>
            <a:r>
              <a:rPr lang="cs-CZ" altLang="cs-CZ" dirty="0"/>
              <a:t>(</a:t>
            </a:r>
            <a:r>
              <a:rPr lang="cs-CZ" altLang="cs-CZ" b="0" dirty="0"/>
              <a:t>MW 1012.59</a:t>
            </a:r>
            <a:r>
              <a:rPr lang="cs-CZ" altLang="cs-CZ" b="0" dirty="0">
                <a:solidFill>
                  <a:srgbClr val="99FF99"/>
                </a:solidFill>
              </a:rPr>
              <a:t>17</a:t>
            </a:r>
            <a:r>
              <a:rPr lang="cs-CZ" altLang="cs-CZ" b="0" dirty="0"/>
              <a:t> Da</a:t>
            </a:r>
            <a:r>
              <a:rPr lang="cs-CZ" altLang="cs-CZ" dirty="0"/>
              <a:t>)</a:t>
            </a:r>
            <a:endParaRPr lang="cs-CZ" altLang="cs-CZ" dirty="0">
              <a:solidFill>
                <a:srgbClr val="99FF99"/>
              </a:solidFill>
            </a:endParaRPr>
          </a:p>
        </p:txBody>
      </p:sp>
      <p:sp>
        <p:nvSpPr>
          <p:cNvPr id="41991" name="TextovéPole 7"/>
          <p:cNvSpPr txBox="1">
            <a:spLocks noChangeArrowheads="1"/>
          </p:cNvSpPr>
          <p:nvPr/>
        </p:nvSpPr>
        <p:spPr bwMode="auto">
          <a:xfrm>
            <a:off x="533400" y="4953000"/>
            <a:ext cx="291306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buFontTx/>
              <a:buAutoNum type="arabicPeriod"/>
            </a:pPr>
            <a:r>
              <a:rPr lang="cs-CZ" altLang="cs-CZ"/>
              <a:t>MW</a:t>
            </a:r>
            <a:r>
              <a:rPr lang="cs-CZ" altLang="cs-CZ" baseline="-25000"/>
              <a:t>exp</a:t>
            </a:r>
            <a:r>
              <a:rPr lang="cs-CZ" altLang="cs-CZ"/>
              <a:t> = 1012.59</a:t>
            </a:r>
            <a:r>
              <a:rPr lang="cs-CZ" altLang="cs-CZ">
                <a:solidFill>
                  <a:srgbClr val="99FF99"/>
                </a:solidFill>
              </a:rPr>
              <a:t>23</a:t>
            </a:r>
            <a:r>
              <a:rPr lang="cs-CZ" altLang="cs-CZ"/>
              <a:t> Da</a:t>
            </a:r>
          </a:p>
          <a:p>
            <a:pPr algn="ctr" eaLnBrk="1" hangingPunct="1"/>
            <a:r>
              <a:rPr lang="cs-CZ" altLang="cs-CZ" b="0"/>
              <a:t>(0,6 ppm chyba)</a:t>
            </a:r>
          </a:p>
        </p:txBody>
      </p:sp>
      <p:sp>
        <p:nvSpPr>
          <p:cNvPr id="41992" name="TextovéPole 8"/>
          <p:cNvSpPr txBox="1">
            <a:spLocks noChangeArrowheads="1"/>
          </p:cNvSpPr>
          <p:nvPr/>
        </p:nvSpPr>
        <p:spPr bwMode="auto">
          <a:xfrm>
            <a:off x="-38100" y="5705475"/>
            <a:ext cx="39814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cs-CZ" altLang="cs-CZ" dirty="0"/>
              <a:t>2. změřené fragmentační</a:t>
            </a:r>
          </a:p>
          <a:p>
            <a:pPr algn="ctr" eaLnBrk="1" hangingPunct="1"/>
            <a:r>
              <a:rPr lang="cs-CZ" altLang="cs-CZ" dirty="0"/>
              <a:t>(MS/MS) spektrum </a:t>
            </a:r>
            <a:r>
              <a:rPr lang="cs-CZ" altLang="cs-CZ" dirty="0">
                <a:sym typeface="Symbol" pitchFamily="18" charset="2"/>
              </a:rPr>
              <a:t></a:t>
            </a:r>
          </a:p>
          <a:p>
            <a:pPr algn="ctr" eaLnBrk="1" hangingPunct="1"/>
            <a:r>
              <a:rPr lang="en-US" altLang="cs-CZ" dirty="0">
                <a:sym typeface="Symbol" pitchFamily="18" charset="2"/>
              </a:rPr>
              <a:t>(</a:t>
            </a:r>
            <a:r>
              <a:rPr lang="en-US" altLang="cs-CZ" b="0" dirty="0">
                <a:sym typeface="Symbol" pitchFamily="18" charset="2"/>
              </a:rPr>
              <a:t>CID; „collision induced dissociation“</a:t>
            </a:r>
            <a:r>
              <a:rPr lang="cs-CZ" altLang="cs-CZ" dirty="0">
                <a:sym typeface="Symbol" pitchFamily="18" charset="2"/>
              </a:rPr>
              <a:t>)</a:t>
            </a:r>
            <a:endParaRPr lang="cs-CZ" altLang="cs-CZ" dirty="0"/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20638" y="22225"/>
            <a:ext cx="5147563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i="1" dirty="0" smtClean="0">
                <a:solidFill>
                  <a:schemeClr val="hlink"/>
                </a:solidFill>
              </a:rPr>
              <a:t>10. </a:t>
            </a:r>
            <a:r>
              <a:rPr lang="cs-CZ" altLang="cs-CZ" i="1" dirty="0">
                <a:solidFill>
                  <a:schemeClr val="hlink"/>
                </a:solidFill>
              </a:rPr>
              <a:t>Příklad využití bioinformatických nástrojů</a:t>
            </a:r>
          </a:p>
          <a:p>
            <a:pPr eaLnBrk="1" hangingPunct="1"/>
            <a:endParaRPr lang="cs-CZ" alt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Line 2"/>
          <p:cNvSpPr>
            <a:spLocks noChangeShapeType="1"/>
          </p:cNvSpPr>
          <p:nvPr/>
        </p:nvSpPr>
        <p:spPr bwMode="auto">
          <a:xfrm>
            <a:off x="0" y="685800"/>
            <a:ext cx="9144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555" name="Text Box 4"/>
          <p:cNvSpPr txBox="1">
            <a:spLocks noChangeArrowheads="1"/>
          </p:cNvSpPr>
          <p:nvPr/>
        </p:nvSpPr>
        <p:spPr bwMode="auto">
          <a:xfrm>
            <a:off x="228600" y="609600"/>
            <a:ext cx="8686800" cy="355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55600" indent="-355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812800" indent="-355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cs-CZ" altLang="cs-CZ" sz="2400" dirty="0">
                <a:solidFill>
                  <a:schemeClr val="hlink"/>
                </a:solidFill>
              </a:rPr>
              <a:t>Biologické sítě</a:t>
            </a: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>
                <a:sym typeface="Symbol" pitchFamily="18" charset="2"/>
              </a:rPr>
              <a:t>snaha o zachycení celého světa pomocí jeho jednotlivých složek </a:t>
            </a:r>
            <a:r>
              <a:rPr lang="cs-CZ" altLang="cs-CZ" dirty="0" smtClean="0">
                <a:sym typeface="Symbol" pitchFamily="18" charset="2"/>
              </a:rPr>
              <a:t>(</a:t>
            </a:r>
            <a:r>
              <a:rPr lang="en-US" altLang="cs-CZ" i="1" dirty="0" smtClean="0">
                <a:solidFill>
                  <a:srgbClr val="99FF99"/>
                </a:solidFill>
                <a:sym typeface="Symbol" pitchFamily="18" charset="2"/>
              </a:rPr>
              <a:t>nodes</a:t>
            </a:r>
            <a:r>
              <a:rPr lang="cs-CZ" altLang="cs-CZ" dirty="0" smtClean="0">
                <a:sym typeface="Symbol" pitchFamily="18" charset="2"/>
              </a:rPr>
              <a:t>) </a:t>
            </a:r>
            <a:r>
              <a:rPr lang="cs-CZ" altLang="cs-CZ" dirty="0">
                <a:sym typeface="Symbol" pitchFamily="18" charset="2"/>
              </a:rPr>
              <a:t>a vztahů mezi nimi </a:t>
            </a:r>
            <a:r>
              <a:rPr lang="en-US" altLang="cs-CZ" dirty="0" smtClean="0">
                <a:sym typeface="Symbol" pitchFamily="18" charset="2"/>
              </a:rPr>
              <a:t>(</a:t>
            </a:r>
            <a:r>
              <a:rPr lang="en-US" altLang="cs-CZ" i="1" dirty="0" smtClean="0">
                <a:solidFill>
                  <a:srgbClr val="99FF99"/>
                </a:solidFill>
                <a:sym typeface="Symbol" pitchFamily="18" charset="2"/>
              </a:rPr>
              <a:t>edges</a:t>
            </a:r>
            <a:r>
              <a:rPr lang="cs-CZ" altLang="cs-CZ" dirty="0" smtClean="0">
                <a:sym typeface="Symbol" pitchFamily="18" charset="2"/>
              </a:rPr>
              <a:t>) </a:t>
            </a:r>
            <a:r>
              <a:rPr lang="cs-CZ" altLang="cs-CZ" dirty="0">
                <a:sym typeface="Symbol" pitchFamily="18" charset="2"/>
              </a:rPr>
              <a:t>– </a:t>
            </a:r>
            <a:r>
              <a:rPr lang="cs-CZ" altLang="cs-CZ" dirty="0">
                <a:solidFill>
                  <a:srgbClr val="99FF99"/>
                </a:solidFill>
                <a:sym typeface="Symbol" pitchFamily="18" charset="2"/>
              </a:rPr>
              <a:t>vytváření sítí </a:t>
            </a:r>
            <a:r>
              <a:rPr lang="cs-CZ" altLang="cs-CZ" dirty="0" smtClean="0">
                <a:sym typeface="Symbol" pitchFamily="18" charset="2"/>
              </a:rPr>
              <a:t>(</a:t>
            </a:r>
            <a:r>
              <a:rPr lang="en-US" altLang="cs-CZ" i="1" dirty="0" smtClean="0">
                <a:solidFill>
                  <a:srgbClr val="99FF99"/>
                </a:solidFill>
                <a:sym typeface="Symbol" pitchFamily="18" charset="2"/>
              </a:rPr>
              <a:t>networks</a:t>
            </a:r>
            <a:r>
              <a:rPr lang="cs-CZ" altLang="cs-CZ" dirty="0" smtClean="0">
                <a:sym typeface="Symbol" pitchFamily="18" charset="2"/>
              </a:rPr>
              <a:t>)</a:t>
            </a:r>
            <a:endParaRPr lang="cs-CZ" altLang="cs-CZ" dirty="0">
              <a:sym typeface="Symbol" pitchFamily="18" charset="2"/>
            </a:endParaRPr>
          </a:p>
          <a:p>
            <a:pPr lvl="1" eaLnBrk="1" hangingPunct="1">
              <a:lnSpc>
                <a:spcPct val="150000"/>
              </a:lnSpc>
              <a:buFontTx/>
              <a:buChar char="•"/>
            </a:pPr>
            <a:r>
              <a:rPr lang="cs-CZ" altLang="cs-CZ" b="0" dirty="0">
                <a:sym typeface="Symbol" pitchFamily="18" charset="2"/>
              </a:rPr>
              <a:t>prvopočátky již v 18. století...</a:t>
            </a:r>
          </a:p>
          <a:p>
            <a:pPr eaLnBrk="1" hangingPunct="1">
              <a:lnSpc>
                <a:spcPct val="150000"/>
              </a:lnSpc>
              <a:buFontTx/>
              <a:buChar char="•"/>
            </a:pPr>
            <a:endParaRPr lang="cs-CZ" altLang="cs-CZ" dirty="0">
              <a:sym typeface="Symbol" pitchFamily="18" charset="2"/>
            </a:endParaRP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>
                <a:sym typeface="Symbol" pitchFamily="18" charset="2"/>
              </a:rPr>
              <a:t>biologická síť = sada molekul (</a:t>
            </a:r>
            <a:r>
              <a:rPr lang="cs-CZ" altLang="cs-CZ" b="0" dirty="0">
                <a:sym typeface="Symbol" pitchFamily="18" charset="2"/>
              </a:rPr>
              <a:t>např. proteinů, geny, metabolity = </a:t>
            </a:r>
            <a:r>
              <a:rPr lang="en-US" altLang="cs-CZ" b="0" i="1" dirty="0" smtClean="0">
                <a:sym typeface="Symbol" pitchFamily="18" charset="2"/>
              </a:rPr>
              <a:t>nodes</a:t>
            </a:r>
            <a:r>
              <a:rPr lang="cs-CZ" altLang="cs-CZ" dirty="0" smtClean="0">
                <a:sym typeface="Symbol" pitchFamily="18" charset="2"/>
              </a:rPr>
              <a:t>) </a:t>
            </a:r>
            <a:r>
              <a:rPr lang="cs-CZ" altLang="cs-CZ" dirty="0">
                <a:sym typeface="Symbol" pitchFamily="18" charset="2"/>
              </a:rPr>
              <a:t>propojených pomocí definovaných, funkčních vztahů (</a:t>
            </a:r>
            <a:r>
              <a:rPr lang="cs-CZ" altLang="cs-CZ" b="0" dirty="0">
                <a:sym typeface="Symbol" pitchFamily="18" charset="2"/>
              </a:rPr>
              <a:t>např. protein-protein interakce = </a:t>
            </a:r>
            <a:r>
              <a:rPr lang="en-US" altLang="cs-CZ" b="0" i="1" dirty="0" smtClean="0">
                <a:sym typeface="Symbol" pitchFamily="18" charset="2"/>
              </a:rPr>
              <a:t>edges</a:t>
            </a:r>
            <a:r>
              <a:rPr lang="cs-CZ" altLang="cs-CZ" dirty="0" smtClean="0">
                <a:sym typeface="Symbol" pitchFamily="18" charset="2"/>
              </a:rPr>
              <a:t>)</a:t>
            </a:r>
            <a:endParaRPr lang="cs-CZ" altLang="cs-CZ" dirty="0">
              <a:sym typeface="Symbol" pitchFamily="18" charset="2"/>
            </a:endParaRPr>
          </a:p>
        </p:txBody>
      </p:sp>
      <p:sp>
        <p:nvSpPr>
          <p:cNvPr id="23556" name="Text Box 5"/>
          <p:cNvSpPr txBox="1">
            <a:spLocks noChangeArrowheads="1"/>
          </p:cNvSpPr>
          <p:nvPr/>
        </p:nvSpPr>
        <p:spPr bwMode="auto">
          <a:xfrm>
            <a:off x="8534400" y="150813"/>
            <a:ext cx="533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fld id="{E129E809-84F3-4B30-A1EE-497F34272A0D}" type="slidenum">
              <a:rPr lang="cs-CZ" altLang="cs-CZ"/>
              <a:pPr algn="r" eaLnBrk="1" hangingPunct="1"/>
              <a:t>4</a:t>
            </a:fld>
            <a:endParaRPr lang="cs-CZ" altLang="cs-CZ"/>
          </a:p>
        </p:txBody>
      </p:sp>
      <p:sp>
        <p:nvSpPr>
          <p:cNvPr id="23557" name="Text Box 3"/>
          <p:cNvSpPr txBox="1">
            <a:spLocks noChangeArrowheads="1"/>
          </p:cNvSpPr>
          <p:nvPr/>
        </p:nvSpPr>
        <p:spPr bwMode="auto">
          <a:xfrm>
            <a:off x="20638" y="22225"/>
            <a:ext cx="2069797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i="1" dirty="0">
                <a:solidFill>
                  <a:schemeClr val="hlink"/>
                </a:solidFill>
              </a:rPr>
              <a:t>5</a:t>
            </a:r>
            <a:r>
              <a:rPr lang="cs-CZ" altLang="cs-CZ" i="1" dirty="0" smtClean="0">
                <a:solidFill>
                  <a:schemeClr val="hlink"/>
                </a:solidFill>
              </a:rPr>
              <a:t>. </a:t>
            </a:r>
            <a:r>
              <a:rPr lang="cs-CZ" altLang="cs-CZ" i="1" dirty="0">
                <a:solidFill>
                  <a:schemeClr val="hlink"/>
                </a:solidFill>
              </a:rPr>
              <a:t>Biologické sítě</a:t>
            </a:r>
          </a:p>
          <a:p>
            <a:pPr eaLnBrk="1" hangingPunct="1"/>
            <a:endParaRPr lang="cs-CZ" alt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Line 2"/>
          <p:cNvSpPr>
            <a:spLocks noChangeShapeType="1"/>
          </p:cNvSpPr>
          <p:nvPr/>
        </p:nvSpPr>
        <p:spPr bwMode="auto">
          <a:xfrm>
            <a:off x="0" y="685800"/>
            <a:ext cx="9144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3011" name="Text Box 4"/>
          <p:cNvSpPr txBox="1">
            <a:spLocks noChangeArrowheads="1"/>
          </p:cNvSpPr>
          <p:nvPr/>
        </p:nvSpPr>
        <p:spPr bwMode="auto">
          <a:xfrm>
            <a:off x="228600" y="609600"/>
            <a:ext cx="8686800" cy="4801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55600" indent="-355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812800" indent="-355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cs-CZ" altLang="cs-CZ" sz="2400" dirty="0">
                <a:solidFill>
                  <a:schemeClr val="hlink"/>
                </a:solidFill>
              </a:rPr>
              <a:t>Zpracování LC-MS/MS dat</a:t>
            </a: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>
                <a:sym typeface="Symbol" pitchFamily="18" charset="2"/>
              </a:rPr>
              <a:t>LC-MS/MS data z analýz </a:t>
            </a:r>
            <a:r>
              <a:rPr lang="cs-CZ" altLang="cs-CZ" i="1" dirty="0" err="1" smtClean="0">
                <a:sym typeface="Symbol" pitchFamily="18" charset="2"/>
              </a:rPr>
              <a:t>pull-down</a:t>
            </a:r>
            <a:r>
              <a:rPr lang="cs-CZ" altLang="cs-CZ" dirty="0" smtClean="0">
                <a:sym typeface="Symbol" pitchFamily="18" charset="2"/>
              </a:rPr>
              <a:t> </a:t>
            </a:r>
            <a:r>
              <a:rPr lang="cs-CZ" altLang="cs-CZ" dirty="0">
                <a:sym typeface="Symbol" pitchFamily="18" charset="2"/>
              </a:rPr>
              <a:t>vzorků po digesci = </a:t>
            </a:r>
            <a:r>
              <a:rPr lang="cs-CZ" altLang="cs-CZ" dirty="0">
                <a:solidFill>
                  <a:srgbClr val="99FF99"/>
                </a:solidFill>
                <a:sym typeface="Symbol" pitchFamily="18" charset="2"/>
              </a:rPr>
              <a:t>MS/MS spektra</a:t>
            </a:r>
            <a:endParaRPr lang="cs-CZ" altLang="cs-CZ" dirty="0">
              <a:sym typeface="Symbol" pitchFamily="18" charset="2"/>
            </a:endParaRP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>
                <a:sym typeface="Symbol" pitchFamily="18" charset="2"/>
              </a:rPr>
              <a:t>řádově </a:t>
            </a:r>
            <a:r>
              <a:rPr lang="cs-CZ" altLang="cs-CZ" dirty="0" smtClean="0">
                <a:sym typeface="Symbol" pitchFamily="18" charset="2"/>
              </a:rPr>
              <a:t>10 </a:t>
            </a:r>
            <a:r>
              <a:rPr lang="cs-CZ" altLang="cs-CZ" dirty="0">
                <a:sym typeface="Symbol" pitchFamily="18" charset="2"/>
              </a:rPr>
              <a:t>000 – </a:t>
            </a:r>
            <a:r>
              <a:rPr lang="cs-CZ" altLang="cs-CZ" dirty="0" smtClean="0">
                <a:sym typeface="Symbol" pitchFamily="18" charset="2"/>
              </a:rPr>
              <a:t>1 000 </a:t>
            </a:r>
            <a:r>
              <a:rPr lang="cs-CZ" altLang="cs-CZ" dirty="0">
                <a:sym typeface="Symbol" pitchFamily="18" charset="2"/>
              </a:rPr>
              <a:t>000 MS/MS spekter</a:t>
            </a: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>
                <a:sym typeface="Symbol" pitchFamily="18" charset="2"/>
              </a:rPr>
              <a:t>identifikace peptidů</a:t>
            </a:r>
          </a:p>
          <a:p>
            <a:pPr lvl="1"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>
                <a:sym typeface="Symbol" pitchFamily="18" charset="2"/>
              </a:rPr>
              <a:t>vycházíme z proteinové databáze, např. </a:t>
            </a:r>
            <a:r>
              <a:rPr lang="cs-CZ" altLang="cs-CZ" dirty="0" smtClean="0">
                <a:sym typeface="Symbol" pitchFamily="18" charset="2"/>
              </a:rPr>
              <a:t>TAIR (</a:t>
            </a:r>
            <a:r>
              <a:rPr lang="cs-CZ" altLang="cs-CZ" b="0" i="1" dirty="0" err="1" smtClean="0">
                <a:sym typeface="Symbol" pitchFamily="18" charset="2"/>
              </a:rPr>
              <a:t>Arabidopsis</a:t>
            </a:r>
            <a:r>
              <a:rPr lang="cs-CZ" altLang="cs-CZ" b="0" i="1" dirty="0" smtClean="0">
                <a:sym typeface="Symbol" pitchFamily="18" charset="2"/>
              </a:rPr>
              <a:t> </a:t>
            </a:r>
            <a:r>
              <a:rPr lang="cs-CZ" altLang="cs-CZ" b="0" i="1" dirty="0" err="1" smtClean="0">
                <a:sym typeface="Symbol" pitchFamily="18" charset="2"/>
              </a:rPr>
              <a:t>thaliana</a:t>
            </a:r>
            <a:r>
              <a:rPr lang="cs-CZ" altLang="cs-CZ" dirty="0" smtClean="0">
                <a:sym typeface="Symbol" pitchFamily="18" charset="2"/>
              </a:rPr>
              <a:t>)</a:t>
            </a:r>
            <a:endParaRPr lang="cs-CZ" altLang="cs-CZ" i="1" dirty="0">
              <a:sym typeface="Symbol" pitchFamily="18" charset="2"/>
            </a:endParaRPr>
          </a:p>
          <a:p>
            <a:pPr lvl="1" eaLnBrk="1" hangingPunct="1">
              <a:lnSpc>
                <a:spcPct val="150000"/>
              </a:lnSpc>
              <a:buFontTx/>
              <a:buChar char="•"/>
            </a:pPr>
            <a:r>
              <a:rPr lang="cs-CZ" altLang="cs-CZ" i="1" dirty="0">
                <a:sym typeface="Symbol" pitchFamily="18" charset="2"/>
              </a:rPr>
              <a:t>in </a:t>
            </a:r>
            <a:r>
              <a:rPr lang="cs-CZ" altLang="cs-CZ" i="1" dirty="0" err="1">
                <a:sym typeface="Symbol" pitchFamily="18" charset="2"/>
              </a:rPr>
              <a:t>silico</a:t>
            </a:r>
            <a:r>
              <a:rPr lang="cs-CZ" altLang="cs-CZ" i="1" dirty="0">
                <a:sym typeface="Symbol" pitchFamily="18" charset="2"/>
              </a:rPr>
              <a:t> </a:t>
            </a:r>
            <a:r>
              <a:rPr lang="cs-CZ" altLang="cs-CZ" dirty="0">
                <a:sym typeface="Symbol" pitchFamily="18" charset="2"/>
              </a:rPr>
              <a:t>se vytvoří seznam možných peptidů</a:t>
            </a:r>
          </a:p>
          <a:p>
            <a:pPr lvl="1"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>
                <a:sym typeface="Symbol" pitchFamily="18" charset="2"/>
              </a:rPr>
              <a:t>&gt;20 algoritmů pro automat. přiřazení MS spektra možným peptidům</a:t>
            </a:r>
          </a:p>
          <a:p>
            <a:pPr lvl="1" eaLnBrk="1" hangingPunct="1">
              <a:lnSpc>
                <a:spcPct val="150000"/>
              </a:lnSpc>
            </a:pPr>
            <a:r>
              <a:rPr lang="cs-CZ" altLang="cs-CZ" b="0" dirty="0">
                <a:sym typeface="Symbol" pitchFamily="18" charset="2"/>
              </a:rPr>
              <a:t>	(</a:t>
            </a:r>
            <a:r>
              <a:rPr lang="cs-CZ" altLang="cs-CZ" b="0" dirty="0" err="1">
                <a:sym typeface="Symbol" pitchFamily="18" charset="2"/>
              </a:rPr>
              <a:t>Sequest</a:t>
            </a:r>
            <a:r>
              <a:rPr lang="cs-CZ" altLang="cs-CZ" b="0" dirty="0">
                <a:sym typeface="Symbol" pitchFamily="18" charset="2"/>
              </a:rPr>
              <a:t>, </a:t>
            </a:r>
            <a:r>
              <a:rPr lang="cs-CZ" altLang="cs-CZ" b="0" dirty="0" err="1">
                <a:sym typeface="Symbol" pitchFamily="18" charset="2"/>
              </a:rPr>
              <a:t>Mascot</a:t>
            </a:r>
            <a:r>
              <a:rPr lang="cs-CZ" altLang="cs-CZ" b="0" dirty="0">
                <a:sym typeface="Symbol" pitchFamily="18" charset="2"/>
              </a:rPr>
              <a:t>, </a:t>
            </a:r>
            <a:r>
              <a:rPr lang="cs-CZ" altLang="cs-CZ" b="0" dirty="0" err="1">
                <a:sym typeface="Symbol" pitchFamily="18" charset="2"/>
              </a:rPr>
              <a:t>XTandem</a:t>
            </a:r>
            <a:r>
              <a:rPr lang="cs-CZ" altLang="cs-CZ" b="0" dirty="0">
                <a:sym typeface="Symbol" pitchFamily="18" charset="2"/>
              </a:rPr>
              <a:t>!, OMSSA, </a:t>
            </a:r>
            <a:r>
              <a:rPr lang="cs-CZ" altLang="cs-CZ" b="0" dirty="0" err="1">
                <a:sym typeface="Symbol" pitchFamily="18" charset="2"/>
              </a:rPr>
              <a:t>Phenyx</a:t>
            </a:r>
            <a:r>
              <a:rPr lang="cs-CZ" altLang="cs-CZ" b="0" dirty="0">
                <a:sym typeface="Symbol" pitchFamily="18" charset="2"/>
              </a:rPr>
              <a:t>, Andromeda, ...)</a:t>
            </a:r>
            <a:endParaRPr lang="cs-CZ" altLang="cs-CZ" dirty="0">
              <a:sym typeface="Symbol" pitchFamily="18" charset="2"/>
            </a:endParaRPr>
          </a:p>
          <a:p>
            <a:pPr lvl="1"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>
                <a:sym typeface="Symbol" pitchFamily="18" charset="2"/>
              </a:rPr>
              <a:t>jiný algoritmus  jiný přístup  různá citlivost  odlišné výsledky</a:t>
            </a:r>
          </a:p>
          <a:p>
            <a:pPr marL="1168400" lvl="1" indent="0" eaLnBrk="1" hangingPunct="1">
              <a:lnSpc>
                <a:spcPct val="150000"/>
              </a:lnSpc>
            </a:pPr>
            <a:r>
              <a:rPr lang="cs-CZ" altLang="cs-CZ" dirty="0" smtClean="0">
                <a:solidFill>
                  <a:srgbClr val="99FF99"/>
                </a:solidFill>
                <a:sym typeface="Symbol" pitchFamily="18" charset="2"/>
              </a:rPr>
              <a:t> kombinace algoritmů</a:t>
            </a:r>
            <a:endParaRPr lang="cs-CZ" altLang="cs-CZ" dirty="0">
              <a:solidFill>
                <a:srgbClr val="99FF99"/>
              </a:solidFill>
              <a:sym typeface="Symbol" pitchFamily="18" charset="2"/>
            </a:endParaRPr>
          </a:p>
          <a:p>
            <a:pPr marL="1798638" lvl="1" indent="0" eaLnBrk="1" hangingPunct="1">
              <a:lnSpc>
                <a:spcPct val="150000"/>
              </a:lnSpc>
            </a:pPr>
            <a:r>
              <a:rPr lang="cs-CZ" altLang="cs-CZ" dirty="0" smtClean="0">
                <a:solidFill>
                  <a:srgbClr val="99FF99"/>
                </a:solidFill>
                <a:sym typeface="Symbol" pitchFamily="18" charset="2"/>
              </a:rPr>
              <a:t> </a:t>
            </a:r>
            <a:r>
              <a:rPr lang="cs-CZ" altLang="cs-CZ" dirty="0">
                <a:solidFill>
                  <a:srgbClr val="99FF99"/>
                </a:solidFill>
                <a:sym typeface="Symbol" pitchFamily="18" charset="2"/>
              </a:rPr>
              <a:t>zvýšení počtu </a:t>
            </a:r>
            <a:r>
              <a:rPr lang="cs-CZ" altLang="cs-CZ" dirty="0" smtClean="0">
                <a:solidFill>
                  <a:srgbClr val="99FF99"/>
                </a:solidFill>
                <a:sym typeface="Symbol" pitchFamily="18" charset="2"/>
              </a:rPr>
              <a:t>pozitivních identifikací</a:t>
            </a:r>
            <a:endParaRPr lang="cs-CZ" altLang="cs-CZ" dirty="0">
              <a:sym typeface="Symbol" pitchFamily="18" charset="2"/>
            </a:endParaRPr>
          </a:p>
        </p:txBody>
      </p:sp>
      <p:sp>
        <p:nvSpPr>
          <p:cNvPr id="43012" name="Text Box 5"/>
          <p:cNvSpPr txBox="1">
            <a:spLocks noChangeArrowheads="1"/>
          </p:cNvSpPr>
          <p:nvPr/>
        </p:nvSpPr>
        <p:spPr bwMode="auto">
          <a:xfrm>
            <a:off x="8534400" y="150813"/>
            <a:ext cx="533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fld id="{174252A7-AC73-48A1-A1D1-CD6748AFD34F}" type="slidenum">
              <a:rPr lang="cs-CZ" altLang="cs-CZ"/>
              <a:pPr algn="r" eaLnBrk="1" hangingPunct="1"/>
              <a:t>40</a:t>
            </a:fld>
            <a:endParaRPr lang="cs-CZ" altLang="cs-CZ"/>
          </a:p>
        </p:txBody>
      </p:sp>
      <p:grpSp>
        <p:nvGrpSpPr>
          <p:cNvPr id="43013" name="Skupina 32"/>
          <p:cNvGrpSpPr>
            <a:grpSpLocks/>
          </p:cNvGrpSpPr>
          <p:nvPr/>
        </p:nvGrpSpPr>
        <p:grpSpPr bwMode="auto">
          <a:xfrm>
            <a:off x="5334000" y="4495800"/>
            <a:ext cx="3924300" cy="2319338"/>
            <a:chOff x="5334000" y="4495799"/>
            <a:chExt cx="3924300" cy="2319152"/>
          </a:xfrm>
        </p:grpSpPr>
        <p:sp>
          <p:nvSpPr>
            <p:cNvPr id="43015" name="Oval 5"/>
            <p:cNvSpPr>
              <a:spLocks noChangeArrowheads="1"/>
            </p:cNvSpPr>
            <p:nvPr/>
          </p:nvSpPr>
          <p:spPr bwMode="auto">
            <a:xfrm>
              <a:off x="6581464" y="4910031"/>
              <a:ext cx="1466843" cy="1465481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/>
              <a:endParaRPr lang="cs-CZ" altLang="cs-CZ" sz="1400"/>
            </a:p>
          </p:txBody>
        </p:sp>
        <p:sp>
          <p:nvSpPr>
            <p:cNvPr id="43016" name="Oval 6"/>
            <p:cNvSpPr>
              <a:spLocks noChangeArrowheads="1"/>
            </p:cNvSpPr>
            <p:nvPr/>
          </p:nvSpPr>
          <p:spPr bwMode="auto">
            <a:xfrm>
              <a:off x="6324613" y="5348789"/>
              <a:ext cx="1466844" cy="1466162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/>
              <a:endParaRPr lang="cs-CZ" altLang="cs-CZ" sz="1400"/>
            </a:p>
          </p:txBody>
        </p:sp>
        <p:sp>
          <p:nvSpPr>
            <p:cNvPr id="43017" name="Oval 7"/>
            <p:cNvSpPr>
              <a:spLocks noChangeArrowheads="1"/>
            </p:cNvSpPr>
            <p:nvPr/>
          </p:nvSpPr>
          <p:spPr bwMode="auto">
            <a:xfrm>
              <a:off x="6837634" y="5348789"/>
              <a:ext cx="1468206" cy="1466162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cs-CZ" altLang="cs-CZ" sz="1400"/>
            </a:p>
          </p:txBody>
        </p:sp>
        <p:sp>
          <p:nvSpPr>
            <p:cNvPr id="43018" name="Text Box 8"/>
            <p:cNvSpPr txBox="1">
              <a:spLocks noChangeArrowheads="1"/>
            </p:cNvSpPr>
            <p:nvPr/>
          </p:nvSpPr>
          <p:spPr bwMode="auto">
            <a:xfrm>
              <a:off x="7131275" y="4982249"/>
              <a:ext cx="438759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/>
              <a:r>
                <a:rPr lang="en-US" altLang="cs-CZ" sz="1200"/>
                <a:t>9%</a:t>
              </a:r>
            </a:p>
          </p:txBody>
        </p:sp>
        <p:sp>
          <p:nvSpPr>
            <p:cNvPr id="43019" name="Text Box 9"/>
            <p:cNvSpPr txBox="1">
              <a:spLocks noChangeArrowheads="1"/>
            </p:cNvSpPr>
            <p:nvPr/>
          </p:nvSpPr>
          <p:spPr bwMode="auto">
            <a:xfrm>
              <a:off x="6361404" y="6156133"/>
              <a:ext cx="549811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/>
              <a:r>
                <a:rPr lang="en-US" altLang="cs-CZ" sz="1200"/>
                <a:t>19%</a:t>
              </a:r>
            </a:p>
          </p:txBody>
        </p:sp>
        <p:sp>
          <p:nvSpPr>
            <p:cNvPr id="43020" name="Text Box 10"/>
            <p:cNvSpPr txBox="1">
              <a:spLocks noChangeArrowheads="1"/>
            </p:cNvSpPr>
            <p:nvPr/>
          </p:nvSpPr>
          <p:spPr bwMode="auto">
            <a:xfrm>
              <a:off x="7728777" y="6156133"/>
              <a:ext cx="549811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/>
              <a:r>
                <a:rPr lang="en-US" altLang="cs-CZ" sz="1200"/>
                <a:t>7%</a:t>
              </a:r>
            </a:p>
          </p:txBody>
        </p:sp>
        <p:sp>
          <p:nvSpPr>
            <p:cNvPr id="43021" name="Text Box 11"/>
            <p:cNvSpPr txBox="1">
              <a:spLocks noChangeArrowheads="1"/>
            </p:cNvSpPr>
            <p:nvPr/>
          </p:nvSpPr>
          <p:spPr bwMode="auto">
            <a:xfrm>
              <a:off x="7022267" y="5773241"/>
              <a:ext cx="623391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/>
              <a:r>
                <a:rPr lang="en-US" altLang="cs-CZ" sz="1200"/>
                <a:t>34%</a:t>
              </a:r>
            </a:p>
          </p:txBody>
        </p:sp>
        <p:sp>
          <p:nvSpPr>
            <p:cNvPr id="43022" name="Text Box 12"/>
            <p:cNvSpPr txBox="1">
              <a:spLocks noChangeArrowheads="1"/>
            </p:cNvSpPr>
            <p:nvPr/>
          </p:nvSpPr>
          <p:spPr bwMode="auto">
            <a:xfrm>
              <a:off x="7131275" y="6397995"/>
              <a:ext cx="438759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/>
              <a:r>
                <a:rPr lang="en-US" altLang="cs-CZ" sz="1200"/>
                <a:t>5%</a:t>
              </a:r>
            </a:p>
          </p:txBody>
        </p:sp>
        <p:sp>
          <p:nvSpPr>
            <p:cNvPr id="43023" name="Text Box 13"/>
            <p:cNvSpPr txBox="1">
              <a:spLocks noChangeArrowheads="1"/>
            </p:cNvSpPr>
            <p:nvPr/>
          </p:nvSpPr>
          <p:spPr bwMode="auto">
            <a:xfrm>
              <a:off x="7645658" y="5444171"/>
              <a:ext cx="43944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/>
              <a:r>
                <a:rPr lang="en-US" altLang="cs-CZ" sz="1200"/>
                <a:t>4%</a:t>
              </a:r>
            </a:p>
          </p:txBody>
        </p:sp>
        <p:sp>
          <p:nvSpPr>
            <p:cNvPr id="43024" name="Text Box 14"/>
            <p:cNvSpPr txBox="1">
              <a:spLocks noChangeArrowheads="1"/>
            </p:cNvSpPr>
            <p:nvPr/>
          </p:nvSpPr>
          <p:spPr bwMode="auto">
            <a:xfrm>
              <a:off x="6496301" y="5444171"/>
              <a:ext cx="58796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/>
              <a:r>
                <a:rPr lang="en-US" altLang="cs-CZ" sz="1200"/>
                <a:t>22%</a:t>
              </a:r>
            </a:p>
          </p:txBody>
        </p:sp>
        <p:sp>
          <p:nvSpPr>
            <p:cNvPr id="43025" name="Text Box 15"/>
            <p:cNvSpPr txBox="1">
              <a:spLocks noChangeArrowheads="1"/>
            </p:cNvSpPr>
            <p:nvPr/>
          </p:nvSpPr>
          <p:spPr bwMode="auto">
            <a:xfrm>
              <a:off x="6282373" y="4495799"/>
              <a:ext cx="2053444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/>
              <a:r>
                <a:rPr lang="en-US" altLang="cs-CZ" sz="1400">
                  <a:solidFill>
                    <a:srgbClr val="99FF99"/>
                  </a:solidFill>
                </a:rPr>
                <a:t>SEQUEST</a:t>
              </a:r>
            </a:p>
          </p:txBody>
        </p:sp>
        <p:sp>
          <p:nvSpPr>
            <p:cNvPr id="43026" name="Text Box 16"/>
            <p:cNvSpPr txBox="1">
              <a:spLocks noChangeArrowheads="1"/>
            </p:cNvSpPr>
            <p:nvPr/>
          </p:nvSpPr>
          <p:spPr bwMode="auto">
            <a:xfrm>
              <a:off x="5334000" y="6154770"/>
              <a:ext cx="1064194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/>
              <a:r>
                <a:rPr lang="en-US" altLang="cs-CZ" sz="1400">
                  <a:solidFill>
                    <a:srgbClr val="99FF99"/>
                  </a:solidFill>
                </a:rPr>
                <a:t>X!Tandem</a:t>
              </a:r>
            </a:p>
          </p:txBody>
        </p:sp>
        <p:sp>
          <p:nvSpPr>
            <p:cNvPr id="43027" name="Text Box 17"/>
            <p:cNvSpPr txBox="1">
              <a:spLocks noChangeArrowheads="1"/>
            </p:cNvSpPr>
            <p:nvPr/>
          </p:nvSpPr>
          <p:spPr bwMode="auto">
            <a:xfrm>
              <a:off x="8194106" y="6154770"/>
              <a:ext cx="1064194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/>
              <a:r>
                <a:rPr lang="en-US" altLang="cs-CZ" sz="1400">
                  <a:solidFill>
                    <a:srgbClr val="99FF99"/>
                  </a:solidFill>
                </a:rPr>
                <a:t>Mascot</a:t>
              </a:r>
            </a:p>
          </p:txBody>
        </p:sp>
      </p:grpSp>
      <p:sp>
        <p:nvSpPr>
          <p:cNvPr id="20" name="Text Box 3"/>
          <p:cNvSpPr txBox="1">
            <a:spLocks noChangeArrowheads="1"/>
          </p:cNvSpPr>
          <p:nvPr/>
        </p:nvSpPr>
        <p:spPr bwMode="auto">
          <a:xfrm>
            <a:off x="20638" y="22225"/>
            <a:ext cx="5147563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i="1" dirty="0" smtClean="0">
                <a:solidFill>
                  <a:schemeClr val="hlink"/>
                </a:solidFill>
              </a:rPr>
              <a:t>10. </a:t>
            </a:r>
            <a:r>
              <a:rPr lang="cs-CZ" altLang="cs-CZ" i="1" dirty="0">
                <a:solidFill>
                  <a:schemeClr val="hlink"/>
                </a:solidFill>
              </a:rPr>
              <a:t>Příklad využití bioinformatických nástrojů</a:t>
            </a:r>
          </a:p>
          <a:p>
            <a:pPr eaLnBrk="1" hangingPunct="1"/>
            <a:endParaRPr lang="cs-CZ" alt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Line 2"/>
          <p:cNvSpPr>
            <a:spLocks noChangeShapeType="1"/>
          </p:cNvSpPr>
          <p:nvPr/>
        </p:nvSpPr>
        <p:spPr bwMode="auto">
          <a:xfrm>
            <a:off x="0" y="685800"/>
            <a:ext cx="9144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4035" name="Text Box 4"/>
          <p:cNvSpPr txBox="1">
            <a:spLocks noChangeArrowheads="1"/>
          </p:cNvSpPr>
          <p:nvPr/>
        </p:nvSpPr>
        <p:spPr bwMode="auto">
          <a:xfrm>
            <a:off x="228600" y="609600"/>
            <a:ext cx="86868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55600" indent="-355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812800" indent="-355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cs-CZ" altLang="cs-CZ" sz="2400" dirty="0">
                <a:solidFill>
                  <a:schemeClr val="hlink"/>
                </a:solidFill>
              </a:rPr>
              <a:t>Zpracování LC-MS/MS dat (2)</a:t>
            </a: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en-US" altLang="cs-CZ" i="1" dirty="0" smtClean="0">
                <a:sym typeface="Symbol" pitchFamily="18" charset="2"/>
              </a:rPr>
              <a:t>decoy</a:t>
            </a:r>
            <a:r>
              <a:rPr lang="cs-CZ" altLang="cs-CZ" dirty="0" smtClean="0">
                <a:sym typeface="Symbol" pitchFamily="18" charset="2"/>
              </a:rPr>
              <a:t> </a:t>
            </a:r>
            <a:r>
              <a:rPr lang="cs-CZ" altLang="cs-CZ" dirty="0">
                <a:sym typeface="Symbol" pitchFamily="18" charset="2"/>
              </a:rPr>
              <a:t>proteinová databáze a FDR </a:t>
            </a:r>
            <a:r>
              <a:rPr lang="cs-CZ" altLang="cs-CZ" dirty="0" smtClean="0">
                <a:sym typeface="Symbol" pitchFamily="18" charset="2"/>
              </a:rPr>
              <a:t>(</a:t>
            </a:r>
            <a:r>
              <a:rPr lang="en-US" altLang="cs-CZ" i="1" dirty="0" smtClean="0">
                <a:sym typeface="Symbol" pitchFamily="18" charset="2"/>
              </a:rPr>
              <a:t>false </a:t>
            </a:r>
            <a:r>
              <a:rPr lang="en-US" altLang="cs-CZ" i="1" dirty="0">
                <a:sym typeface="Symbol" pitchFamily="18" charset="2"/>
              </a:rPr>
              <a:t>discovery </a:t>
            </a:r>
            <a:r>
              <a:rPr lang="en-US" altLang="cs-CZ" i="1" dirty="0" smtClean="0">
                <a:sym typeface="Symbol" pitchFamily="18" charset="2"/>
              </a:rPr>
              <a:t>rate</a:t>
            </a:r>
            <a:r>
              <a:rPr lang="cs-CZ" altLang="cs-CZ" dirty="0" smtClean="0">
                <a:sym typeface="Symbol" pitchFamily="18" charset="2"/>
              </a:rPr>
              <a:t>)</a:t>
            </a:r>
            <a:endParaRPr lang="cs-CZ" altLang="cs-CZ" dirty="0">
              <a:sym typeface="Symbol" pitchFamily="18" charset="2"/>
            </a:endParaRPr>
          </a:p>
          <a:p>
            <a:pPr lvl="1" eaLnBrk="1" hangingPunct="1">
              <a:lnSpc>
                <a:spcPct val="150000"/>
              </a:lnSpc>
              <a:buFontTx/>
              <a:buChar char="•"/>
            </a:pPr>
            <a:r>
              <a:rPr lang="en-US" altLang="cs-CZ" b="0" i="1" dirty="0" smtClean="0">
                <a:sym typeface="Symbol" pitchFamily="18" charset="2"/>
              </a:rPr>
              <a:t>decoy</a:t>
            </a:r>
            <a:r>
              <a:rPr lang="cs-CZ" altLang="cs-CZ" b="0" dirty="0" smtClean="0">
                <a:sym typeface="Symbol" pitchFamily="18" charset="2"/>
              </a:rPr>
              <a:t> </a:t>
            </a:r>
            <a:r>
              <a:rPr lang="cs-CZ" altLang="cs-CZ" b="0" dirty="0">
                <a:sym typeface="Symbol" pitchFamily="18" charset="2"/>
              </a:rPr>
              <a:t>databáze – např. obrácené sekvence, náhodné sekvence proteinů</a:t>
            </a:r>
          </a:p>
          <a:p>
            <a:pPr lvl="1" eaLnBrk="1" hangingPunct="1">
              <a:lnSpc>
                <a:spcPct val="150000"/>
              </a:lnSpc>
              <a:buFontTx/>
              <a:buChar char="•"/>
            </a:pPr>
            <a:r>
              <a:rPr lang="cs-CZ" altLang="cs-CZ" b="0" dirty="0">
                <a:sym typeface="Symbol" pitchFamily="18" charset="2"/>
              </a:rPr>
              <a:t>identifikace peptidů v </a:t>
            </a:r>
            <a:r>
              <a:rPr lang="cs-CZ" altLang="cs-CZ" b="0" dirty="0" smtClean="0">
                <a:sym typeface="Symbol" pitchFamily="18" charset="2"/>
              </a:rPr>
              <a:t>cílové (TAIR) </a:t>
            </a:r>
            <a:r>
              <a:rPr lang="cs-CZ" altLang="cs-CZ" b="0" dirty="0">
                <a:sym typeface="Symbol" pitchFamily="18" charset="2"/>
              </a:rPr>
              <a:t>i </a:t>
            </a:r>
            <a:r>
              <a:rPr lang="en-US" altLang="cs-CZ" b="0" i="1" dirty="0" smtClean="0">
                <a:sym typeface="Symbol" pitchFamily="18" charset="2"/>
              </a:rPr>
              <a:t>decoy</a:t>
            </a:r>
            <a:r>
              <a:rPr lang="cs-CZ" altLang="cs-CZ" b="0" dirty="0" smtClean="0">
                <a:sym typeface="Symbol" pitchFamily="18" charset="2"/>
              </a:rPr>
              <a:t> </a:t>
            </a:r>
            <a:r>
              <a:rPr lang="cs-CZ" altLang="cs-CZ" b="0" dirty="0">
                <a:sym typeface="Symbol" pitchFamily="18" charset="2"/>
              </a:rPr>
              <a:t>proteinové databázi</a:t>
            </a:r>
          </a:p>
          <a:p>
            <a:pPr lvl="1" eaLnBrk="1" hangingPunct="1">
              <a:lnSpc>
                <a:spcPct val="150000"/>
              </a:lnSpc>
            </a:pPr>
            <a:r>
              <a:rPr lang="cs-CZ" altLang="cs-CZ" dirty="0">
                <a:solidFill>
                  <a:srgbClr val="99FF99"/>
                </a:solidFill>
                <a:sym typeface="Symbol" pitchFamily="18" charset="2"/>
              </a:rPr>
              <a:t>		 jeden z možných přístupů jak určit FDR – peptidová úroveň</a:t>
            </a:r>
          </a:p>
        </p:txBody>
      </p:sp>
      <p:sp>
        <p:nvSpPr>
          <p:cNvPr id="44036" name="Text Box 5"/>
          <p:cNvSpPr txBox="1">
            <a:spLocks noChangeArrowheads="1"/>
          </p:cNvSpPr>
          <p:nvPr/>
        </p:nvSpPr>
        <p:spPr bwMode="auto">
          <a:xfrm>
            <a:off x="8534400" y="150813"/>
            <a:ext cx="533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fld id="{67D85201-5A3E-4F28-B536-9A40A5215386}" type="slidenum">
              <a:rPr lang="cs-CZ" altLang="cs-CZ"/>
              <a:pPr algn="r" eaLnBrk="1" hangingPunct="1"/>
              <a:t>41</a:t>
            </a:fld>
            <a:endParaRPr lang="cs-CZ" altLang="cs-CZ"/>
          </a:p>
        </p:txBody>
      </p:sp>
      <p:grpSp>
        <p:nvGrpSpPr>
          <p:cNvPr id="44037" name="Skupina 15"/>
          <p:cNvGrpSpPr>
            <a:grpSpLocks/>
          </p:cNvGrpSpPr>
          <p:nvPr/>
        </p:nvGrpSpPr>
        <p:grpSpPr bwMode="auto">
          <a:xfrm>
            <a:off x="1524000" y="3048000"/>
            <a:ext cx="6000750" cy="3543300"/>
            <a:chOff x="1524000" y="2819400"/>
            <a:chExt cx="6000750" cy="3543300"/>
          </a:xfrm>
        </p:grpSpPr>
        <p:grpSp>
          <p:nvGrpSpPr>
            <p:cNvPr id="44039" name="Skupina 13"/>
            <p:cNvGrpSpPr>
              <a:grpSpLocks/>
            </p:cNvGrpSpPr>
            <p:nvPr/>
          </p:nvGrpSpPr>
          <p:grpSpPr bwMode="auto">
            <a:xfrm>
              <a:off x="1524000" y="2819400"/>
              <a:ext cx="6000750" cy="3543300"/>
              <a:chOff x="1524000" y="2819400"/>
              <a:chExt cx="6000750" cy="3543300"/>
            </a:xfrm>
          </p:grpSpPr>
          <p:grpSp>
            <p:nvGrpSpPr>
              <p:cNvPr id="44041" name="Skupina 10"/>
              <p:cNvGrpSpPr>
                <a:grpSpLocks/>
              </p:cNvGrpSpPr>
              <p:nvPr/>
            </p:nvGrpSpPr>
            <p:grpSpPr bwMode="auto">
              <a:xfrm>
                <a:off x="1524000" y="2819400"/>
                <a:ext cx="6000750" cy="3543300"/>
                <a:chOff x="1447800" y="2895600"/>
                <a:chExt cx="6000750" cy="3543300"/>
              </a:xfrm>
            </p:grpSpPr>
            <p:pic>
              <p:nvPicPr>
                <p:cNvPr id="44044" name="Picture 4" descr="http://www.bioinfor.com/images/PEAKS/dbscore3.png"/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447800" y="2895600"/>
                  <a:ext cx="6000750" cy="35433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44045" name="Obdélník 7"/>
                <p:cNvSpPr>
                  <a:spLocks noChangeArrowheads="1"/>
                </p:cNvSpPr>
                <p:nvPr/>
              </p:nvSpPr>
              <p:spPr bwMode="auto">
                <a:xfrm>
                  <a:off x="3429000" y="5715000"/>
                  <a:ext cx="762000" cy="228600"/>
                </a:xfrm>
                <a:prstGeom prst="rect">
                  <a:avLst/>
                </a:prstGeom>
                <a:solidFill>
                  <a:schemeClr val="tx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eaLnBrk="1" hangingPunct="1"/>
                  <a:endParaRPr lang="cs-CZ" altLang="cs-CZ"/>
                </a:p>
              </p:txBody>
            </p:sp>
            <p:sp>
              <p:nvSpPr>
                <p:cNvPr id="44046" name="Obdélník 9"/>
                <p:cNvSpPr>
                  <a:spLocks noChangeArrowheads="1"/>
                </p:cNvSpPr>
                <p:nvPr/>
              </p:nvSpPr>
              <p:spPr bwMode="auto">
                <a:xfrm>
                  <a:off x="5257800" y="5715000"/>
                  <a:ext cx="762000" cy="228600"/>
                </a:xfrm>
                <a:prstGeom prst="rect">
                  <a:avLst/>
                </a:prstGeom>
                <a:solidFill>
                  <a:schemeClr val="tx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eaLnBrk="1" hangingPunct="1"/>
                  <a:endParaRPr lang="cs-CZ" altLang="cs-CZ"/>
                </a:p>
              </p:txBody>
            </p:sp>
          </p:grpSp>
          <p:sp>
            <p:nvSpPr>
              <p:cNvPr id="44042" name="TextovéPole 11"/>
              <p:cNvSpPr txBox="1">
                <a:spLocks noChangeArrowheads="1"/>
              </p:cNvSpPr>
              <p:nvPr/>
            </p:nvSpPr>
            <p:spPr bwMode="auto">
              <a:xfrm rot="-5400000">
                <a:off x="492632" y="4057249"/>
                <a:ext cx="2505814" cy="369332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cs-CZ" altLang="cs-CZ">
                    <a:solidFill>
                      <a:schemeClr val="bg1"/>
                    </a:solidFill>
                  </a:rPr>
                  <a:t>počet MS/MS spekter</a:t>
                </a:r>
              </a:p>
            </p:txBody>
          </p:sp>
          <p:sp>
            <p:nvSpPr>
              <p:cNvPr id="44043" name="TextovéPole 12"/>
              <p:cNvSpPr txBox="1">
                <a:spLocks noChangeArrowheads="1"/>
              </p:cNvSpPr>
              <p:nvPr/>
            </p:nvSpPr>
            <p:spPr bwMode="auto">
              <a:xfrm>
                <a:off x="3068320" y="5650468"/>
                <a:ext cx="3352200" cy="369332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cs-CZ" altLang="cs-CZ" dirty="0">
                    <a:solidFill>
                      <a:schemeClr val="bg1"/>
                    </a:solidFill>
                  </a:rPr>
                  <a:t>peptidové </a:t>
                </a:r>
                <a:r>
                  <a:rPr lang="cs-CZ" altLang="cs-CZ" dirty="0" smtClean="0">
                    <a:solidFill>
                      <a:schemeClr val="bg1"/>
                    </a:solidFill>
                  </a:rPr>
                  <a:t>skóre (větší, lepší)</a:t>
                </a:r>
                <a:endParaRPr lang="cs-CZ" altLang="cs-CZ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44040" name="TextovéPole 14"/>
            <p:cNvSpPr txBox="1">
              <a:spLocks noChangeArrowheads="1"/>
            </p:cNvSpPr>
            <p:nvPr/>
          </p:nvSpPr>
          <p:spPr bwMode="auto">
            <a:xfrm>
              <a:off x="4187397" y="3200400"/>
              <a:ext cx="2657779" cy="12003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cs-CZ" altLang="cs-CZ" i="1" dirty="0" err="1">
                  <a:solidFill>
                    <a:schemeClr val="bg1"/>
                  </a:solidFill>
                </a:rPr>
                <a:t>target</a:t>
              </a:r>
              <a:r>
                <a:rPr lang="cs-CZ" altLang="cs-CZ" dirty="0">
                  <a:solidFill>
                    <a:schemeClr val="bg1"/>
                  </a:solidFill>
                </a:rPr>
                <a:t> = X</a:t>
              </a:r>
            </a:p>
            <a:p>
              <a:pPr eaLnBrk="1" hangingPunct="1"/>
              <a:r>
                <a:rPr lang="cs-CZ" altLang="cs-CZ" i="1" dirty="0" err="1">
                  <a:solidFill>
                    <a:schemeClr val="bg1"/>
                  </a:solidFill>
                </a:rPr>
                <a:t>decoy</a:t>
              </a:r>
              <a:r>
                <a:rPr lang="cs-CZ" altLang="cs-CZ" dirty="0">
                  <a:solidFill>
                    <a:schemeClr val="bg1"/>
                  </a:solidFill>
                </a:rPr>
                <a:t> = Y</a:t>
              </a:r>
            </a:p>
            <a:p>
              <a:pPr eaLnBrk="1" hangingPunct="1"/>
              <a:endParaRPr lang="cs-CZ" altLang="cs-CZ" dirty="0">
                <a:solidFill>
                  <a:schemeClr val="bg1"/>
                </a:solidFill>
              </a:endParaRPr>
            </a:p>
            <a:p>
              <a:pPr eaLnBrk="1" hangingPunct="1"/>
              <a:r>
                <a:rPr lang="cs-CZ" altLang="cs-CZ" dirty="0">
                  <a:solidFill>
                    <a:schemeClr val="bg1"/>
                  </a:solidFill>
                </a:rPr>
                <a:t>FDR = 1% = Y / </a:t>
              </a:r>
              <a:r>
                <a:rPr lang="cs-CZ" altLang="cs-CZ" dirty="0" smtClean="0">
                  <a:solidFill>
                    <a:schemeClr val="bg1"/>
                  </a:solidFill>
                </a:rPr>
                <a:t>X </a:t>
              </a:r>
              <a:r>
                <a:rPr lang="cs-CZ" altLang="cs-CZ" dirty="0">
                  <a:solidFill>
                    <a:schemeClr val="bg1"/>
                  </a:solidFill>
                </a:rPr>
                <a:t>× 100</a:t>
              </a:r>
            </a:p>
          </p:txBody>
        </p:sp>
      </p:grp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20638" y="22225"/>
            <a:ext cx="5147563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i="1" dirty="0" smtClean="0">
                <a:solidFill>
                  <a:schemeClr val="hlink"/>
                </a:solidFill>
              </a:rPr>
              <a:t>10. </a:t>
            </a:r>
            <a:r>
              <a:rPr lang="cs-CZ" altLang="cs-CZ" i="1" dirty="0">
                <a:solidFill>
                  <a:schemeClr val="hlink"/>
                </a:solidFill>
              </a:rPr>
              <a:t>Příklad využití bioinformatických nástrojů</a:t>
            </a:r>
          </a:p>
          <a:p>
            <a:pPr eaLnBrk="1" hangingPunct="1"/>
            <a:endParaRPr lang="cs-CZ" alt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Line 2"/>
          <p:cNvSpPr>
            <a:spLocks noChangeShapeType="1"/>
          </p:cNvSpPr>
          <p:nvPr/>
        </p:nvSpPr>
        <p:spPr bwMode="auto">
          <a:xfrm>
            <a:off x="0" y="685800"/>
            <a:ext cx="9144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5059" name="Text Box 4"/>
          <p:cNvSpPr txBox="1">
            <a:spLocks noChangeArrowheads="1"/>
          </p:cNvSpPr>
          <p:nvPr/>
        </p:nvSpPr>
        <p:spPr bwMode="auto">
          <a:xfrm>
            <a:off x="228600" y="609600"/>
            <a:ext cx="8686800" cy="35548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55600" indent="-355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812800" indent="-355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cs-CZ" altLang="cs-CZ" sz="2400" dirty="0">
                <a:solidFill>
                  <a:schemeClr val="hlink"/>
                </a:solidFill>
              </a:rPr>
              <a:t>Zpracování LC-MS/MS dat (3)</a:t>
            </a: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>
                <a:sym typeface="Symbol" pitchFamily="18" charset="2"/>
              </a:rPr>
              <a:t>z identifikovaných peptidů k </a:t>
            </a:r>
            <a:r>
              <a:rPr lang="cs-CZ" altLang="cs-CZ" dirty="0" smtClean="0">
                <a:sym typeface="Symbol" pitchFamily="18" charset="2"/>
              </a:rPr>
              <a:t>proteinům přítomným ve vzorku</a:t>
            </a:r>
            <a:endParaRPr lang="cs-CZ" altLang="cs-CZ" dirty="0">
              <a:sym typeface="Symbol" pitchFamily="18" charset="2"/>
            </a:endParaRPr>
          </a:p>
          <a:p>
            <a:pPr lvl="1" eaLnBrk="1" hangingPunct="1">
              <a:lnSpc>
                <a:spcPct val="150000"/>
              </a:lnSpc>
              <a:buFontTx/>
              <a:buChar char="•"/>
            </a:pPr>
            <a:r>
              <a:rPr lang="cs-CZ" altLang="cs-CZ" b="0" dirty="0">
                <a:sym typeface="Symbol" pitchFamily="18" charset="2"/>
              </a:rPr>
              <a:t>problém u </a:t>
            </a:r>
            <a:r>
              <a:rPr lang="cs-CZ" altLang="cs-CZ" i="1" dirty="0" err="1" smtClean="0">
                <a:solidFill>
                  <a:srgbClr val="99FF99"/>
                </a:solidFill>
                <a:sym typeface="Symbol" pitchFamily="18" charset="2"/>
              </a:rPr>
              <a:t>bottom</a:t>
            </a:r>
            <a:r>
              <a:rPr lang="cs-CZ" altLang="cs-CZ" i="1" dirty="0" smtClean="0">
                <a:solidFill>
                  <a:srgbClr val="99FF99"/>
                </a:solidFill>
                <a:sym typeface="Symbol" pitchFamily="18" charset="2"/>
              </a:rPr>
              <a:t>-up</a:t>
            </a:r>
            <a:r>
              <a:rPr lang="cs-CZ" altLang="cs-CZ" i="1" dirty="0" smtClean="0">
                <a:sym typeface="Symbol" pitchFamily="18" charset="2"/>
              </a:rPr>
              <a:t> </a:t>
            </a:r>
            <a:r>
              <a:rPr lang="cs-CZ" altLang="cs-CZ" b="0" dirty="0" smtClean="0">
                <a:sym typeface="Symbol" pitchFamily="18" charset="2"/>
              </a:rPr>
              <a:t>přístupu (digesce proteinů, analýza až peptidů)</a:t>
            </a:r>
          </a:p>
          <a:p>
            <a:pPr lvl="1" eaLnBrk="1" hangingPunct="1">
              <a:lnSpc>
                <a:spcPct val="150000"/>
              </a:lnSpc>
              <a:buFontTx/>
              <a:buChar char="•"/>
            </a:pPr>
            <a:r>
              <a:rPr lang="cs-CZ" altLang="cs-CZ" b="0" dirty="0" smtClean="0">
                <a:sym typeface="Symbol" pitchFamily="18" charset="2"/>
              </a:rPr>
              <a:t>v </a:t>
            </a:r>
            <a:r>
              <a:rPr lang="cs-CZ" altLang="cs-CZ" b="0" dirty="0">
                <a:sym typeface="Symbol" pitchFamily="18" charset="2"/>
              </a:rPr>
              <a:t>MS analýze </a:t>
            </a:r>
            <a:r>
              <a:rPr lang="cs-CZ" altLang="cs-CZ" dirty="0">
                <a:solidFill>
                  <a:srgbClr val="99FF99"/>
                </a:solidFill>
                <a:sym typeface="Symbol" pitchFamily="18" charset="2"/>
              </a:rPr>
              <a:t>vidíme jen malou část</a:t>
            </a:r>
            <a:r>
              <a:rPr lang="cs-CZ" altLang="cs-CZ" b="0" dirty="0">
                <a:sym typeface="Symbol" pitchFamily="18" charset="2"/>
              </a:rPr>
              <a:t> z např. </a:t>
            </a:r>
            <a:r>
              <a:rPr lang="cs-CZ" altLang="cs-CZ" b="0" dirty="0" err="1">
                <a:sym typeface="Symbol" pitchFamily="18" charset="2"/>
              </a:rPr>
              <a:t>tryptických</a:t>
            </a:r>
            <a:r>
              <a:rPr lang="cs-CZ" altLang="cs-CZ" b="0" dirty="0">
                <a:sym typeface="Symbol" pitchFamily="18" charset="2"/>
              </a:rPr>
              <a:t> </a:t>
            </a:r>
            <a:r>
              <a:rPr lang="cs-CZ" altLang="cs-CZ" dirty="0">
                <a:solidFill>
                  <a:srgbClr val="99FF99"/>
                </a:solidFill>
                <a:sym typeface="Symbol" pitchFamily="18" charset="2"/>
              </a:rPr>
              <a:t>peptidů</a:t>
            </a:r>
            <a:r>
              <a:rPr lang="cs-CZ" altLang="cs-CZ" b="0" dirty="0">
                <a:sym typeface="Symbol" pitchFamily="18" charset="2"/>
              </a:rPr>
              <a:t> proteinů a navíc nevíme ze kterých proteinů </a:t>
            </a:r>
            <a:r>
              <a:rPr lang="cs-CZ" altLang="cs-CZ" b="0" dirty="0" smtClean="0">
                <a:sym typeface="Symbol" pitchFamily="18" charset="2"/>
              </a:rPr>
              <a:t>pozorované peptidy původně </a:t>
            </a:r>
            <a:r>
              <a:rPr lang="cs-CZ" altLang="cs-CZ" b="0" dirty="0">
                <a:sym typeface="Symbol" pitchFamily="18" charset="2"/>
              </a:rPr>
              <a:t>pochází...</a:t>
            </a:r>
          </a:p>
          <a:p>
            <a:pPr marL="1431925" lvl="1" indent="0" eaLnBrk="1" hangingPunct="1">
              <a:lnSpc>
                <a:spcPct val="150000"/>
              </a:lnSpc>
            </a:pPr>
            <a:r>
              <a:rPr lang="cs-CZ" altLang="cs-CZ" dirty="0" smtClean="0">
                <a:solidFill>
                  <a:srgbClr val="99FF99"/>
                </a:solidFill>
                <a:sym typeface="Symbol" pitchFamily="18" charset="2"/>
              </a:rPr>
              <a:t> </a:t>
            </a:r>
            <a:r>
              <a:rPr lang="cs-CZ" altLang="cs-CZ" dirty="0">
                <a:solidFill>
                  <a:srgbClr val="99FF99"/>
                </a:solidFill>
                <a:sym typeface="Symbol" pitchFamily="18" charset="2"/>
              </a:rPr>
              <a:t>problém s určením </a:t>
            </a:r>
            <a:r>
              <a:rPr lang="cs-CZ" altLang="cs-CZ" dirty="0" smtClean="0">
                <a:solidFill>
                  <a:srgbClr val="99FF99"/>
                </a:solidFill>
                <a:sym typeface="Symbol" pitchFamily="18" charset="2"/>
              </a:rPr>
              <a:t>seznamu proteinů přítomných ve vzorku</a:t>
            </a:r>
            <a:endParaRPr lang="cs-CZ" altLang="cs-CZ" dirty="0">
              <a:solidFill>
                <a:srgbClr val="99FF99"/>
              </a:solidFill>
              <a:sym typeface="Symbol" pitchFamily="18" charset="2"/>
            </a:endParaRPr>
          </a:p>
          <a:p>
            <a:pPr lvl="1" eaLnBrk="1" hangingPunct="1">
              <a:lnSpc>
                <a:spcPct val="150000"/>
              </a:lnSpc>
            </a:pPr>
            <a:r>
              <a:rPr lang="cs-CZ" altLang="cs-CZ" b="0" dirty="0">
                <a:sym typeface="Symbol" pitchFamily="18" charset="2"/>
              </a:rPr>
              <a:t>	(sadě peptidů může odpovídat více proteinů – </a:t>
            </a:r>
            <a:r>
              <a:rPr lang="cs-CZ" altLang="cs-CZ" b="0" dirty="0" err="1">
                <a:sym typeface="Symbol" pitchFamily="18" charset="2"/>
              </a:rPr>
              <a:t>isoformy</a:t>
            </a:r>
            <a:r>
              <a:rPr lang="cs-CZ" altLang="cs-CZ" b="0" dirty="0">
                <a:sym typeface="Symbol" pitchFamily="18" charset="2"/>
              </a:rPr>
              <a:t>, </a:t>
            </a:r>
            <a:r>
              <a:rPr lang="cs-CZ" altLang="cs-CZ" b="0" dirty="0" err="1">
                <a:sym typeface="Symbol" pitchFamily="18" charset="2"/>
              </a:rPr>
              <a:t>sekv</a:t>
            </a:r>
            <a:r>
              <a:rPr lang="cs-CZ" altLang="cs-CZ" b="0" dirty="0">
                <a:sym typeface="Symbol" pitchFamily="18" charset="2"/>
              </a:rPr>
              <a:t>. homology; proteiny identifikované jen na jeden peptid?)</a:t>
            </a:r>
          </a:p>
        </p:txBody>
      </p:sp>
      <p:sp>
        <p:nvSpPr>
          <p:cNvPr id="45060" name="Text Box 5"/>
          <p:cNvSpPr txBox="1">
            <a:spLocks noChangeArrowheads="1"/>
          </p:cNvSpPr>
          <p:nvPr/>
        </p:nvSpPr>
        <p:spPr bwMode="auto">
          <a:xfrm>
            <a:off x="8534400" y="150813"/>
            <a:ext cx="533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fld id="{EB043B6A-6D01-4C5F-9FDF-CF429F8A8163}" type="slidenum">
              <a:rPr lang="cs-CZ" altLang="cs-CZ"/>
              <a:pPr algn="r" eaLnBrk="1" hangingPunct="1"/>
              <a:t>42</a:t>
            </a:fld>
            <a:endParaRPr lang="cs-CZ" altLang="cs-CZ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0638" y="22225"/>
            <a:ext cx="5147563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i="1" dirty="0" smtClean="0">
                <a:solidFill>
                  <a:schemeClr val="hlink"/>
                </a:solidFill>
              </a:rPr>
              <a:t>10. </a:t>
            </a:r>
            <a:r>
              <a:rPr lang="cs-CZ" altLang="cs-CZ" i="1" dirty="0">
                <a:solidFill>
                  <a:schemeClr val="hlink"/>
                </a:solidFill>
              </a:rPr>
              <a:t>Příklad využití bioinformatických nástrojů</a:t>
            </a:r>
          </a:p>
          <a:p>
            <a:pPr eaLnBrk="1" hangingPunct="1"/>
            <a:endParaRPr lang="cs-CZ" alt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Line 2"/>
          <p:cNvSpPr>
            <a:spLocks noChangeShapeType="1"/>
          </p:cNvSpPr>
          <p:nvPr/>
        </p:nvSpPr>
        <p:spPr bwMode="auto">
          <a:xfrm>
            <a:off x="0" y="685800"/>
            <a:ext cx="9144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6083" name="Text Box 4"/>
          <p:cNvSpPr txBox="1">
            <a:spLocks noChangeArrowheads="1"/>
          </p:cNvSpPr>
          <p:nvPr/>
        </p:nvSpPr>
        <p:spPr bwMode="auto">
          <a:xfrm>
            <a:off x="228600" y="609600"/>
            <a:ext cx="8686800" cy="35548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55600" indent="-355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812800" indent="-355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cs-CZ" altLang="cs-CZ" sz="2400" dirty="0">
                <a:solidFill>
                  <a:schemeClr val="hlink"/>
                </a:solidFill>
              </a:rPr>
              <a:t>Pohled na seznamy identifikovaných proteinů</a:t>
            </a: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>
                <a:sym typeface="Symbol" pitchFamily="18" charset="2"/>
              </a:rPr>
              <a:t>dva seznamy identifikovaných proteinů v našem IP experimentu</a:t>
            </a:r>
          </a:p>
          <a:p>
            <a:pPr lvl="1"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>
                <a:sym typeface="Symbol" pitchFamily="18" charset="2"/>
              </a:rPr>
              <a:t>vzorek po IP experimentu s naším proteinem – </a:t>
            </a:r>
            <a:r>
              <a:rPr lang="cs-CZ" altLang="cs-CZ" dirty="0" smtClean="0">
                <a:sym typeface="Symbol" pitchFamily="18" charset="2"/>
              </a:rPr>
              <a:t>sada proteinů </a:t>
            </a:r>
            <a:r>
              <a:rPr lang="cs-CZ" altLang="cs-CZ" dirty="0">
                <a:solidFill>
                  <a:srgbClr val="99FF99"/>
                </a:solidFill>
                <a:sym typeface="Symbol" pitchFamily="18" charset="2"/>
              </a:rPr>
              <a:t>A</a:t>
            </a:r>
          </a:p>
          <a:p>
            <a:pPr lvl="1"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>
                <a:sym typeface="Symbol" pitchFamily="18" charset="2"/>
              </a:rPr>
              <a:t>slepý vzorek; </a:t>
            </a:r>
            <a:r>
              <a:rPr lang="en-US" altLang="cs-CZ" dirty="0">
                <a:sym typeface="Symbol" pitchFamily="18" charset="2"/>
              </a:rPr>
              <a:t>„bead proteome“</a:t>
            </a:r>
            <a:r>
              <a:rPr lang="cs-CZ" altLang="cs-CZ" dirty="0">
                <a:sym typeface="Symbol" pitchFamily="18" charset="2"/>
              </a:rPr>
              <a:t> – </a:t>
            </a:r>
            <a:r>
              <a:rPr lang="cs-CZ" altLang="cs-CZ" dirty="0" smtClean="0">
                <a:sym typeface="Symbol" pitchFamily="18" charset="2"/>
              </a:rPr>
              <a:t>sada proteinů </a:t>
            </a:r>
            <a:r>
              <a:rPr lang="cs-CZ" altLang="cs-CZ" dirty="0">
                <a:solidFill>
                  <a:srgbClr val="99FF99"/>
                </a:solidFill>
                <a:sym typeface="Symbol" pitchFamily="18" charset="2"/>
              </a:rPr>
              <a:t>B</a:t>
            </a:r>
          </a:p>
          <a:p>
            <a:pPr eaLnBrk="1" hangingPunct="1">
              <a:lnSpc>
                <a:spcPct val="150000"/>
              </a:lnSpc>
              <a:buFontTx/>
              <a:buChar char="•"/>
            </a:pPr>
            <a:endParaRPr lang="cs-CZ" altLang="cs-CZ" dirty="0">
              <a:sym typeface="Symbol" pitchFamily="18" charset="2"/>
            </a:endParaRP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>
                <a:sym typeface="Symbol" pitchFamily="18" charset="2"/>
              </a:rPr>
              <a:t>co nás zajímá v našem IP experimentu nejvíce</a:t>
            </a:r>
            <a:r>
              <a:rPr lang="cs-CZ" altLang="cs-CZ" dirty="0" smtClean="0">
                <a:sym typeface="Symbol" pitchFamily="18" charset="2"/>
              </a:rPr>
              <a:t>?</a:t>
            </a:r>
          </a:p>
          <a:p>
            <a:pPr eaLnBrk="1" hangingPunct="1">
              <a:lnSpc>
                <a:spcPct val="150000"/>
              </a:lnSpc>
              <a:buFontTx/>
              <a:buChar char="•"/>
            </a:pPr>
            <a:endParaRPr lang="cs-CZ" altLang="cs-CZ" dirty="0">
              <a:sym typeface="Symbol" pitchFamily="18" charset="2"/>
            </a:endParaRP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 smtClean="0">
                <a:sym typeface="Symbol" pitchFamily="18" charset="2"/>
              </a:rPr>
              <a:t>sada proteinů </a:t>
            </a:r>
            <a:r>
              <a:rPr lang="cs-CZ" altLang="cs-CZ" dirty="0" smtClean="0">
                <a:solidFill>
                  <a:srgbClr val="99FF99"/>
                </a:solidFill>
                <a:sym typeface="Symbol" pitchFamily="18" charset="2"/>
              </a:rPr>
              <a:t>A</a:t>
            </a:r>
            <a:r>
              <a:rPr lang="cs-CZ" altLang="cs-CZ" dirty="0" smtClean="0">
                <a:sym typeface="Symbol" pitchFamily="18" charset="2"/>
              </a:rPr>
              <a:t>, které zároveň nejsou v sadě proteinů </a:t>
            </a:r>
            <a:r>
              <a:rPr lang="cs-CZ" altLang="cs-CZ" dirty="0" smtClean="0">
                <a:solidFill>
                  <a:srgbClr val="99FF99"/>
                </a:solidFill>
                <a:sym typeface="Symbol" pitchFamily="18" charset="2"/>
              </a:rPr>
              <a:t>B</a:t>
            </a:r>
            <a:endParaRPr lang="cs-CZ" altLang="cs-CZ" dirty="0">
              <a:solidFill>
                <a:srgbClr val="99FF99"/>
              </a:solidFill>
              <a:sym typeface="Symbol" pitchFamily="18" charset="2"/>
            </a:endParaRPr>
          </a:p>
        </p:txBody>
      </p:sp>
      <p:sp>
        <p:nvSpPr>
          <p:cNvPr id="46084" name="Text Box 5"/>
          <p:cNvSpPr txBox="1">
            <a:spLocks noChangeArrowheads="1"/>
          </p:cNvSpPr>
          <p:nvPr/>
        </p:nvSpPr>
        <p:spPr bwMode="auto">
          <a:xfrm>
            <a:off x="8534400" y="150813"/>
            <a:ext cx="533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fld id="{C526E7EE-431B-44C4-A226-03088CF0E655}" type="slidenum">
              <a:rPr lang="cs-CZ" altLang="cs-CZ"/>
              <a:pPr algn="r" eaLnBrk="1" hangingPunct="1"/>
              <a:t>43</a:t>
            </a:fld>
            <a:endParaRPr lang="cs-CZ" altLang="cs-CZ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0638" y="22225"/>
            <a:ext cx="5147563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i="1" dirty="0" smtClean="0">
                <a:solidFill>
                  <a:schemeClr val="hlink"/>
                </a:solidFill>
              </a:rPr>
              <a:t>10. </a:t>
            </a:r>
            <a:r>
              <a:rPr lang="cs-CZ" altLang="cs-CZ" i="1" dirty="0">
                <a:solidFill>
                  <a:schemeClr val="hlink"/>
                </a:solidFill>
              </a:rPr>
              <a:t>Příklad využití bioinformatických nástrojů</a:t>
            </a:r>
          </a:p>
          <a:p>
            <a:pPr eaLnBrk="1" hangingPunct="1"/>
            <a:endParaRPr lang="cs-CZ" alt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Line 2"/>
          <p:cNvSpPr>
            <a:spLocks noChangeShapeType="1"/>
          </p:cNvSpPr>
          <p:nvPr/>
        </p:nvSpPr>
        <p:spPr bwMode="auto">
          <a:xfrm>
            <a:off x="0" y="685800"/>
            <a:ext cx="9144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7107" name="Text Box 4"/>
          <p:cNvSpPr txBox="1">
            <a:spLocks noChangeArrowheads="1"/>
          </p:cNvSpPr>
          <p:nvPr/>
        </p:nvSpPr>
        <p:spPr bwMode="auto">
          <a:xfrm>
            <a:off x="228600" y="609600"/>
            <a:ext cx="8686800" cy="5216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55600" indent="-355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812800" indent="-355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270000" indent="-355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727200" indent="-355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cs-CZ" altLang="cs-CZ" sz="2400" dirty="0">
                <a:solidFill>
                  <a:schemeClr val="hlink"/>
                </a:solidFill>
              </a:rPr>
              <a:t>Pohled na seznamy identifikovaných proteinů (2)</a:t>
            </a: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>
                <a:sym typeface="Symbol" pitchFamily="18" charset="2"/>
              </a:rPr>
              <a:t>proteiny „navíc“ v </a:t>
            </a:r>
            <a:r>
              <a:rPr lang="cs-CZ" altLang="cs-CZ" dirty="0">
                <a:solidFill>
                  <a:srgbClr val="99FF99"/>
                </a:solidFill>
                <a:sym typeface="Symbol" pitchFamily="18" charset="2"/>
              </a:rPr>
              <a:t>A</a:t>
            </a:r>
          </a:p>
          <a:p>
            <a:pPr lvl="1"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>
                <a:sym typeface="Symbol" pitchFamily="18" charset="2"/>
              </a:rPr>
              <a:t>1) </a:t>
            </a:r>
            <a:r>
              <a:rPr lang="cs-CZ" altLang="cs-CZ" dirty="0">
                <a:solidFill>
                  <a:srgbClr val="99FF99"/>
                </a:solidFill>
                <a:sym typeface="Symbol" pitchFamily="18" charset="2"/>
              </a:rPr>
              <a:t>kvalitativní</a:t>
            </a:r>
            <a:r>
              <a:rPr lang="cs-CZ" altLang="cs-CZ" dirty="0">
                <a:sym typeface="Symbol" pitchFamily="18" charset="2"/>
              </a:rPr>
              <a:t> změny (</a:t>
            </a:r>
            <a:r>
              <a:rPr lang="cs-CZ" altLang="cs-CZ" dirty="0">
                <a:solidFill>
                  <a:srgbClr val="99FF99"/>
                </a:solidFill>
                <a:sym typeface="Symbol" pitchFamily="18" charset="2"/>
              </a:rPr>
              <a:t>A</a:t>
            </a:r>
            <a:r>
              <a:rPr lang="cs-CZ" altLang="cs-CZ" dirty="0">
                <a:sym typeface="Symbol" pitchFamily="18" charset="2"/>
              </a:rPr>
              <a:t>: „</a:t>
            </a:r>
            <a:r>
              <a:rPr lang="cs-CZ" altLang="cs-CZ" b="0" dirty="0">
                <a:sym typeface="Symbol" pitchFamily="18" charset="2"/>
              </a:rPr>
              <a:t>ano“, </a:t>
            </a:r>
            <a:r>
              <a:rPr lang="cs-CZ" altLang="cs-CZ" dirty="0">
                <a:solidFill>
                  <a:srgbClr val="99FF99"/>
                </a:solidFill>
                <a:sym typeface="Symbol" pitchFamily="18" charset="2"/>
              </a:rPr>
              <a:t>B</a:t>
            </a:r>
            <a:r>
              <a:rPr lang="cs-CZ" altLang="cs-CZ" b="0" dirty="0">
                <a:sym typeface="Symbol" pitchFamily="18" charset="2"/>
              </a:rPr>
              <a:t>: „ne</a:t>
            </a:r>
            <a:r>
              <a:rPr lang="cs-CZ" altLang="cs-CZ" b="0" dirty="0" smtClean="0">
                <a:sym typeface="Symbol" pitchFamily="18" charset="2"/>
              </a:rPr>
              <a:t>“</a:t>
            </a:r>
            <a:r>
              <a:rPr lang="cs-CZ" altLang="cs-CZ" dirty="0" smtClean="0">
                <a:sym typeface="Symbol" pitchFamily="18" charset="2"/>
              </a:rPr>
              <a:t>)</a:t>
            </a:r>
          </a:p>
          <a:p>
            <a:pPr lvl="2" eaLnBrk="1" hangingPunct="1">
              <a:lnSpc>
                <a:spcPct val="150000"/>
              </a:lnSpc>
              <a:buFontTx/>
              <a:buChar char="•"/>
            </a:pPr>
            <a:r>
              <a:rPr lang="cs-CZ" altLang="cs-CZ" b="0" dirty="0" smtClean="0">
                <a:sym typeface="Symbol" pitchFamily="18" charset="2"/>
              </a:rPr>
              <a:t>citlivost </a:t>
            </a:r>
            <a:r>
              <a:rPr lang="cs-CZ" altLang="cs-CZ" b="0" dirty="0">
                <a:sym typeface="Symbol" pitchFamily="18" charset="2"/>
              </a:rPr>
              <a:t>použitého přístupu</a:t>
            </a:r>
            <a:r>
              <a:rPr lang="cs-CZ" altLang="cs-CZ" b="0" dirty="0" smtClean="0">
                <a:sym typeface="Symbol" pitchFamily="18" charset="2"/>
              </a:rPr>
              <a:t>...</a:t>
            </a:r>
          </a:p>
          <a:p>
            <a:pPr lvl="2" eaLnBrk="1" hangingPunct="1">
              <a:lnSpc>
                <a:spcPct val="150000"/>
              </a:lnSpc>
              <a:buFontTx/>
              <a:buChar char="•"/>
            </a:pPr>
            <a:r>
              <a:rPr lang="cs-CZ" altLang="cs-CZ" b="0" dirty="0" smtClean="0">
                <a:sym typeface="Symbol" pitchFamily="18" charset="2"/>
              </a:rPr>
              <a:t>proteiny identifikované </a:t>
            </a:r>
            <a:r>
              <a:rPr lang="cs-CZ" altLang="cs-CZ" b="0" dirty="0">
                <a:sym typeface="Symbol" pitchFamily="18" charset="2"/>
              </a:rPr>
              <a:t>relativně slabě </a:t>
            </a:r>
            <a:r>
              <a:rPr lang="cs-CZ" altLang="cs-CZ" b="0" dirty="0" smtClean="0">
                <a:sym typeface="Symbol" pitchFamily="18" charset="2"/>
              </a:rPr>
              <a:t>v </a:t>
            </a:r>
            <a:r>
              <a:rPr lang="cs-CZ" altLang="cs-CZ" b="0" dirty="0" smtClean="0">
                <a:solidFill>
                  <a:srgbClr val="99FF99"/>
                </a:solidFill>
                <a:sym typeface="Symbol" pitchFamily="18" charset="2"/>
              </a:rPr>
              <a:t>A</a:t>
            </a:r>
            <a:r>
              <a:rPr lang="cs-CZ" altLang="cs-CZ" b="0" dirty="0" smtClean="0">
                <a:sym typeface="Symbol" pitchFamily="18" charset="2"/>
              </a:rPr>
              <a:t> mohou být v </a:t>
            </a:r>
            <a:r>
              <a:rPr lang="cs-CZ" altLang="cs-CZ" b="0" dirty="0" smtClean="0">
                <a:solidFill>
                  <a:srgbClr val="99FF99"/>
                </a:solidFill>
                <a:sym typeface="Symbol" pitchFamily="18" charset="2"/>
              </a:rPr>
              <a:t>B</a:t>
            </a:r>
            <a:r>
              <a:rPr lang="cs-CZ" altLang="cs-CZ" b="0" dirty="0" smtClean="0">
                <a:sym typeface="Symbol" pitchFamily="18" charset="2"/>
              </a:rPr>
              <a:t> také přítomny</a:t>
            </a:r>
            <a:r>
              <a:rPr lang="cs-CZ" altLang="cs-CZ" b="0" dirty="0">
                <a:sym typeface="Symbol" pitchFamily="18" charset="2"/>
              </a:rPr>
              <a:t>!</a:t>
            </a:r>
          </a:p>
          <a:p>
            <a:pPr lvl="1"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>
                <a:sym typeface="Symbol" pitchFamily="18" charset="2"/>
              </a:rPr>
              <a:t>2) </a:t>
            </a:r>
            <a:r>
              <a:rPr lang="cs-CZ" altLang="cs-CZ" dirty="0">
                <a:solidFill>
                  <a:srgbClr val="99FF99"/>
                </a:solidFill>
                <a:sym typeface="Symbol" pitchFamily="18" charset="2"/>
              </a:rPr>
              <a:t>kvantitativní</a:t>
            </a:r>
            <a:r>
              <a:rPr lang="cs-CZ" altLang="cs-CZ" dirty="0">
                <a:sym typeface="Symbol" pitchFamily="18" charset="2"/>
              </a:rPr>
              <a:t> změny (</a:t>
            </a:r>
            <a:r>
              <a:rPr lang="cs-CZ" altLang="cs-CZ" dirty="0">
                <a:solidFill>
                  <a:srgbClr val="99FF99"/>
                </a:solidFill>
                <a:sym typeface="Symbol" pitchFamily="18" charset="2"/>
              </a:rPr>
              <a:t>A</a:t>
            </a:r>
            <a:r>
              <a:rPr lang="cs-CZ" altLang="cs-CZ" dirty="0">
                <a:sym typeface="Symbol" pitchFamily="18" charset="2"/>
              </a:rPr>
              <a:t>: „</a:t>
            </a:r>
            <a:r>
              <a:rPr lang="cs-CZ" altLang="cs-CZ" b="0" dirty="0">
                <a:sym typeface="Symbol" pitchFamily="18" charset="2"/>
              </a:rPr>
              <a:t>více“, </a:t>
            </a:r>
            <a:r>
              <a:rPr lang="cs-CZ" altLang="cs-CZ" dirty="0">
                <a:solidFill>
                  <a:srgbClr val="99FF99"/>
                </a:solidFill>
                <a:sym typeface="Symbol" pitchFamily="18" charset="2"/>
              </a:rPr>
              <a:t>B</a:t>
            </a:r>
            <a:r>
              <a:rPr lang="cs-CZ" altLang="cs-CZ" b="0" dirty="0">
                <a:sym typeface="Symbol" pitchFamily="18" charset="2"/>
              </a:rPr>
              <a:t>: „méně“</a:t>
            </a:r>
            <a:r>
              <a:rPr lang="cs-CZ" altLang="cs-CZ" dirty="0">
                <a:sym typeface="Symbol" pitchFamily="18" charset="2"/>
              </a:rPr>
              <a:t>)</a:t>
            </a:r>
          </a:p>
          <a:p>
            <a:pPr lvl="2" eaLnBrk="1" hangingPunct="1">
              <a:lnSpc>
                <a:spcPct val="150000"/>
              </a:lnSpc>
              <a:buFontTx/>
              <a:buChar char="•"/>
            </a:pPr>
            <a:r>
              <a:rPr lang="cs-CZ" altLang="cs-CZ" b="0" dirty="0">
                <a:sym typeface="Symbol" pitchFamily="18" charset="2"/>
              </a:rPr>
              <a:t>možno pracovat pouze s </a:t>
            </a:r>
            <a:r>
              <a:rPr lang="cs-CZ" altLang="cs-CZ" dirty="0">
                <a:sym typeface="Symbol" pitchFamily="18" charset="2"/>
              </a:rPr>
              <a:t>intenzitami A </a:t>
            </a:r>
            <a:r>
              <a:rPr lang="cs-CZ" altLang="cs-CZ" dirty="0" err="1">
                <a:sym typeface="Symbol" pitchFamily="18" charset="2"/>
              </a:rPr>
              <a:t>a</a:t>
            </a:r>
            <a:r>
              <a:rPr lang="cs-CZ" altLang="cs-CZ" dirty="0">
                <a:sym typeface="Symbol" pitchFamily="18" charset="2"/>
              </a:rPr>
              <a:t> B peptidů </a:t>
            </a:r>
            <a:r>
              <a:rPr lang="cs-CZ" altLang="cs-CZ" b="0" dirty="0">
                <a:sym typeface="Symbol" pitchFamily="18" charset="2"/>
              </a:rPr>
              <a:t>– „</a:t>
            </a:r>
            <a:r>
              <a:rPr lang="en-US" altLang="cs-CZ" dirty="0">
                <a:sym typeface="Symbol" pitchFamily="18" charset="2"/>
              </a:rPr>
              <a:t>label-free</a:t>
            </a:r>
            <a:r>
              <a:rPr lang="cs-CZ" altLang="cs-CZ" b="0" dirty="0">
                <a:sym typeface="Symbol" pitchFamily="18" charset="2"/>
              </a:rPr>
              <a:t>“</a:t>
            </a:r>
          </a:p>
          <a:p>
            <a:pPr lvl="3" eaLnBrk="1" hangingPunct="1">
              <a:lnSpc>
                <a:spcPct val="150000"/>
              </a:lnSpc>
              <a:buFontTx/>
              <a:buChar char="•"/>
            </a:pPr>
            <a:r>
              <a:rPr lang="cs-CZ" altLang="cs-CZ" b="0" dirty="0">
                <a:sym typeface="Symbol" pitchFamily="18" charset="2"/>
              </a:rPr>
              <a:t>přesnost, správnost?</a:t>
            </a:r>
          </a:p>
          <a:p>
            <a:pPr lvl="2" eaLnBrk="1" hangingPunct="1">
              <a:lnSpc>
                <a:spcPct val="150000"/>
              </a:lnSpc>
              <a:buFontTx/>
              <a:buChar char="•"/>
            </a:pPr>
            <a:r>
              <a:rPr lang="cs-CZ" altLang="cs-CZ" b="0" dirty="0">
                <a:sym typeface="Symbol" pitchFamily="18" charset="2"/>
              </a:rPr>
              <a:t>vzorky </a:t>
            </a:r>
            <a:r>
              <a:rPr lang="cs-CZ" altLang="cs-CZ" dirty="0">
                <a:sym typeface="Symbol" pitchFamily="18" charset="2"/>
              </a:rPr>
              <a:t>A</a:t>
            </a:r>
            <a:r>
              <a:rPr lang="cs-CZ" altLang="cs-CZ" b="0" dirty="0">
                <a:sym typeface="Symbol" pitchFamily="18" charset="2"/>
              </a:rPr>
              <a:t> </a:t>
            </a:r>
            <a:r>
              <a:rPr lang="cs-CZ" altLang="cs-CZ" b="0" dirty="0" err="1">
                <a:sym typeface="Symbol" pitchFamily="18" charset="2"/>
              </a:rPr>
              <a:t>a</a:t>
            </a:r>
            <a:r>
              <a:rPr lang="cs-CZ" altLang="cs-CZ" b="0" dirty="0">
                <a:sym typeface="Symbol" pitchFamily="18" charset="2"/>
              </a:rPr>
              <a:t> </a:t>
            </a:r>
            <a:r>
              <a:rPr lang="cs-CZ" altLang="cs-CZ" dirty="0">
                <a:sym typeface="Symbol" pitchFamily="18" charset="2"/>
              </a:rPr>
              <a:t>B </a:t>
            </a:r>
            <a:r>
              <a:rPr lang="cs-CZ" altLang="cs-CZ" b="0" dirty="0">
                <a:sym typeface="Symbol" pitchFamily="18" charset="2"/>
              </a:rPr>
              <a:t>byly zpracovány tak, že jsme pomocí MS schopni rozlišit mezi </a:t>
            </a:r>
            <a:r>
              <a:rPr lang="cs-CZ" altLang="cs-CZ" dirty="0">
                <a:sym typeface="Symbol" pitchFamily="18" charset="2"/>
              </a:rPr>
              <a:t>A</a:t>
            </a:r>
            <a:r>
              <a:rPr lang="cs-CZ" altLang="cs-CZ" b="0" dirty="0">
                <a:sym typeface="Symbol" pitchFamily="18" charset="2"/>
              </a:rPr>
              <a:t> </a:t>
            </a:r>
            <a:r>
              <a:rPr lang="cs-CZ" altLang="cs-CZ" b="0" dirty="0" err="1">
                <a:sym typeface="Symbol" pitchFamily="18" charset="2"/>
              </a:rPr>
              <a:t>a</a:t>
            </a:r>
            <a:r>
              <a:rPr lang="cs-CZ" altLang="cs-CZ" b="0" dirty="0">
                <a:sym typeface="Symbol" pitchFamily="18" charset="2"/>
              </a:rPr>
              <a:t> </a:t>
            </a:r>
            <a:r>
              <a:rPr lang="cs-CZ" altLang="cs-CZ" dirty="0">
                <a:sym typeface="Symbol" pitchFamily="18" charset="2"/>
              </a:rPr>
              <a:t>B</a:t>
            </a:r>
            <a:r>
              <a:rPr lang="cs-CZ" altLang="cs-CZ" b="0" dirty="0">
                <a:sym typeface="Symbol" pitchFamily="18" charset="2"/>
              </a:rPr>
              <a:t> (</a:t>
            </a:r>
            <a:r>
              <a:rPr lang="cs-CZ" altLang="cs-CZ" dirty="0">
                <a:sym typeface="Symbol" pitchFamily="18" charset="2"/>
              </a:rPr>
              <a:t>SILAC</a:t>
            </a:r>
            <a:r>
              <a:rPr lang="cs-CZ" altLang="cs-CZ" b="0" dirty="0">
                <a:sym typeface="Symbol" pitchFamily="18" charset="2"/>
              </a:rPr>
              <a:t> </a:t>
            </a:r>
            <a:r>
              <a:rPr lang="en-US" altLang="cs-CZ" b="0" dirty="0">
                <a:sym typeface="Symbol" pitchFamily="18" charset="2"/>
              </a:rPr>
              <a:t>– </a:t>
            </a:r>
            <a:r>
              <a:rPr lang="cs-CZ" altLang="cs-CZ" b="0" dirty="0">
                <a:sym typeface="Symbol" pitchFamily="18" charset="2"/>
              </a:rPr>
              <a:t>„</a:t>
            </a:r>
            <a:r>
              <a:rPr lang="en-US" altLang="cs-CZ" dirty="0">
                <a:sym typeface="Symbol" pitchFamily="18" charset="2"/>
              </a:rPr>
              <a:t>S</a:t>
            </a:r>
            <a:r>
              <a:rPr lang="en-US" altLang="cs-CZ" b="0" dirty="0">
                <a:sym typeface="Symbol" pitchFamily="18" charset="2"/>
              </a:rPr>
              <a:t>table </a:t>
            </a:r>
            <a:r>
              <a:rPr lang="en-US" altLang="cs-CZ" dirty="0">
                <a:sym typeface="Symbol" pitchFamily="18" charset="2"/>
              </a:rPr>
              <a:t>I</a:t>
            </a:r>
            <a:r>
              <a:rPr lang="en-US" altLang="cs-CZ" b="0" dirty="0">
                <a:sym typeface="Symbol" pitchFamily="18" charset="2"/>
              </a:rPr>
              <a:t>sotope </a:t>
            </a:r>
            <a:r>
              <a:rPr lang="en-US" altLang="cs-CZ" dirty="0">
                <a:sym typeface="Symbol" pitchFamily="18" charset="2"/>
              </a:rPr>
              <a:t>L</a:t>
            </a:r>
            <a:r>
              <a:rPr lang="en-US" altLang="cs-CZ" b="0" dirty="0">
                <a:sym typeface="Symbol" pitchFamily="18" charset="2"/>
              </a:rPr>
              <a:t>abeling by </a:t>
            </a:r>
            <a:r>
              <a:rPr lang="en-US" altLang="cs-CZ" dirty="0">
                <a:sym typeface="Symbol" pitchFamily="18" charset="2"/>
              </a:rPr>
              <a:t>A</a:t>
            </a:r>
            <a:r>
              <a:rPr lang="en-US" altLang="cs-CZ" b="0" dirty="0">
                <a:sym typeface="Symbol" pitchFamily="18" charset="2"/>
              </a:rPr>
              <a:t>mino acids in </a:t>
            </a:r>
            <a:r>
              <a:rPr lang="en-US" altLang="cs-CZ" dirty="0">
                <a:sym typeface="Symbol" pitchFamily="18" charset="2"/>
              </a:rPr>
              <a:t>C</a:t>
            </a:r>
            <a:r>
              <a:rPr lang="en-US" altLang="cs-CZ" b="0" dirty="0">
                <a:sym typeface="Symbol" pitchFamily="18" charset="2"/>
              </a:rPr>
              <a:t>ell Cultures“</a:t>
            </a:r>
            <a:r>
              <a:rPr lang="cs-CZ" altLang="cs-CZ" b="0" dirty="0">
                <a:sym typeface="Symbol" pitchFamily="18" charset="2"/>
              </a:rPr>
              <a:t> – komplikované u rostlin, nekompletní inkorporace značených AA; </a:t>
            </a:r>
            <a:r>
              <a:rPr lang="cs-CZ" altLang="cs-CZ" dirty="0">
                <a:sym typeface="Symbol" pitchFamily="18" charset="2"/>
              </a:rPr>
              <a:t>dusík </a:t>
            </a:r>
            <a:r>
              <a:rPr lang="cs-CZ" altLang="cs-CZ" baseline="30000" dirty="0">
                <a:sym typeface="Symbol" pitchFamily="18" charset="2"/>
              </a:rPr>
              <a:t>15</a:t>
            </a:r>
            <a:r>
              <a:rPr lang="cs-CZ" altLang="cs-CZ" dirty="0">
                <a:sym typeface="Symbol" pitchFamily="18" charset="2"/>
              </a:rPr>
              <a:t>N</a:t>
            </a:r>
            <a:r>
              <a:rPr lang="cs-CZ" altLang="cs-CZ" b="0" dirty="0">
                <a:sym typeface="Symbol" pitchFamily="18" charset="2"/>
              </a:rPr>
              <a:t>)</a:t>
            </a:r>
            <a:endParaRPr lang="cs-CZ" altLang="cs-CZ" dirty="0">
              <a:sym typeface="Symbol" pitchFamily="18" charset="2"/>
            </a:endParaRPr>
          </a:p>
        </p:txBody>
      </p:sp>
      <p:sp>
        <p:nvSpPr>
          <p:cNvPr id="47108" name="Text Box 5"/>
          <p:cNvSpPr txBox="1">
            <a:spLocks noChangeArrowheads="1"/>
          </p:cNvSpPr>
          <p:nvPr/>
        </p:nvSpPr>
        <p:spPr bwMode="auto">
          <a:xfrm>
            <a:off x="8534400" y="150813"/>
            <a:ext cx="533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fld id="{DA4C0179-FE4D-496D-9F3A-C34A9D244E17}" type="slidenum">
              <a:rPr lang="cs-CZ" altLang="cs-CZ"/>
              <a:pPr algn="r" eaLnBrk="1" hangingPunct="1"/>
              <a:t>44</a:t>
            </a:fld>
            <a:endParaRPr lang="cs-CZ" altLang="cs-CZ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0638" y="22225"/>
            <a:ext cx="5147563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i="1" dirty="0" smtClean="0">
                <a:solidFill>
                  <a:schemeClr val="hlink"/>
                </a:solidFill>
              </a:rPr>
              <a:t>10. </a:t>
            </a:r>
            <a:r>
              <a:rPr lang="cs-CZ" altLang="cs-CZ" i="1" dirty="0">
                <a:solidFill>
                  <a:schemeClr val="hlink"/>
                </a:solidFill>
              </a:rPr>
              <a:t>Příklad využití bioinformatických nástrojů</a:t>
            </a:r>
          </a:p>
          <a:p>
            <a:pPr eaLnBrk="1" hangingPunct="1"/>
            <a:endParaRPr lang="cs-CZ" alt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Line 2"/>
          <p:cNvSpPr>
            <a:spLocks noChangeShapeType="1"/>
          </p:cNvSpPr>
          <p:nvPr/>
        </p:nvSpPr>
        <p:spPr bwMode="auto">
          <a:xfrm>
            <a:off x="0" y="685800"/>
            <a:ext cx="9144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8131" name="Text Box 4"/>
          <p:cNvSpPr txBox="1">
            <a:spLocks noChangeArrowheads="1"/>
          </p:cNvSpPr>
          <p:nvPr/>
        </p:nvSpPr>
        <p:spPr bwMode="auto">
          <a:xfrm>
            <a:off x="228600" y="609600"/>
            <a:ext cx="8686800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55600" indent="-355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812800" indent="-355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270000" indent="-355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cs-CZ" altLang="cs-CZ" sz="2400" dirty="0">
                <a:solidFill>
                  <a:schemeClr val="hlink"/>
                </a:solidFill>
              </a:rPr>
              <a:t>Co se seznamem proteinů „navíc“?</a:t>
            </a: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>
                <a:sym typeface="Symbol" pitchFamily="18" charset="2"/>
              </a:rPr>
              <a:t>1) manuální prohledání dostupných informací v literatuře</a:t>
            </a:r>
          </a:p>
          <a:p>
            <a:pPr eaLnBrk="1" hangingPunct="1">
              <a:lnSpc>
                <a:spcPct val="150000"/>
              </a:lnSpc>
              <a:buFontTx/>
              <a:buChar char="•"/>
            </a:pPr>
            <a:endParaRPr lang="cs-CZ" altLang="cs-CZ" dirty="0">
              <a:sym typeface="Symbol" pitchFamily="18" charset="2"/>
            </a:endParaRP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>
                <a:sym typeface="Symbol" pitchFamily="18" charset="2"/>
              </a:rPr>
              <a:t>2) </a:t>
            </a:r>
            <a:r>
              <a:rPr lang="cs-CZ" altLang="cs-CZ" dirty="0">
                <a:sym typeface="Symbol" pitchFamily="18" charset="2"/>
                <a:hlinkClick r:id="rId3"/>
              </a:rPr>
              <a:t>www.UniProt.org</a:t>
            </a:r>
            <a:r>
              <a:rPr lang="cs-CZ" altLang="cs-CZ" dirty="0">
                <a:sym typeface="Symbol" pitchFamily="18" charset="2"/>
              </a:rPr>
              <a:t> (</a:t>
            </a:r>
            <a:r>
              <a:rPr lang="en-US" altLang="cs-CZ" b="0" dirty="0">
                <a:sym typeface="Symbol" pitchFamily="18" charset="2"/>
              </a:rPr>
              <a:t>ID </a:t>
            </a:r>
            <a:r>
              <a:rPr lang="en-US" altLang="cs-CZ" b="0" dirty="0" smtClean="0">
                <a:sym typeface="Symbol" pitchFamily="18" charset="2"/>
              </a:rPr>
              <a:t>mapping</a:t>
            </a:r>
            <a:r>
              <a:rPr lang="cs-CZ" altLang="cs-CZ" b="0" dirty="0">
                <a:sym typeface="Symbol" pitchFamily="18" charset="2"/>
              </a:rPr>
              <a:t>;</a:t>
            </a:r>
            <a:r>
              <a:rPr lang="cs-CZ" altLang="cs-CZ" b="0" dirty="0" smtClean="0">
                <a:sym typeface="Symbol" pitchFamily="18" charset="2"/>
              </a:rPr>
              <a:t> informace, další databáze; GO, </a:t>
            </a:r>
            <a:r>
              <a:rPr lang="cs-CZ" altLang="cs-CZ" b="0" i="1" dirty="0" err="1" smtClean="0">
                <a:sym typeface="Symbol" pitchFamily="18" charset="2"/>
              </a:rPr>
              <a:t>pathways</a:t>
            </a:r>
            <a:r>
              <a:rPr lang="cs-CZ" altLang="cs-CZ" dirty="0" smtClean="0">
                <a:sym typeface="Symbol" pitchFamily="18" charset="2"/>
              </a:rPr>
              <a:t>)</a:t>
            </a:r>
            <a:endParaRPr lang="cs-CZ" altLang="cs-CZ" dirty="0">
              <a:sym typeface="Symbol" pitchFamily="18" charset="2"/>
            </a:endParaRP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>
                <a:sym typeface="Symbol" pitchFamily="18" charset="2"/>
              </a:rPr>
              <a:t>3) DAVID </a:t>
            </a:r>
            <a:r>
              <a:rPr lang="cs-CZ" altLang="cs-CZ" dirty="0">
                <a:sym typeface="Symbol" pitchFamily="18" charset="2"/>
                <a:hlinkClick r:id="rId4"/>
              </a:rPr>
              <a:t>http://david.abcc.ncifcrf.gov/home.jsp</a:t>
            </a:r>
            <a:endParaRPr lang="cs-CZ" altLang="cs-CZ" dirty="0">
              <a:sym typeface="Symbol" pitchFamily="18" charset="2"/>
            </a:endParaRP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/>
              <a:t>4) ANAP </a:t>
            </a:r>
            <a:r>
              <a:rPr lang="cs-CZ" altLang="cs-CZ" dirty="0">
                <a:hlinkClick r:id="rId5"/>
              </a:rPr>
              <a:t>http://gmdd.shgmo.org/Computational-Biology/ANAP/ANAP_V1.1</a:t>
            </a:r>
            <a:r>
              <a:rPr lang="cs-CZ" altLang="cs-CZ" dirty="0" smtClean="0">
                <a:hlinkClick r:id="rId5"/>
              </a:rPr>
              <a:t>/</a:t>
            </a:r>
            <a:endParaRPr lang="cs-CZ" altLang="cs-CZ" dirty="0"/>
          </a:p>
          <a:p>
            <a:pPr lvl="1"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 smtClean="0">
                <a:sym typeface="Symbol" pitchFamily="18" charset="2"/>
              </a:rPr>
              <a:t>jen </a:t>
            </a:r>
            <a:r>
              <a:rPr lang="cs-CZ" altLang="cs-CZ" dirty="0">
                <a:sym typeface="Symbol" pitchFamily="18" charset="2"/>
              </a:rPr>
              <a:t>pro At</a:t>
            </a:r>
          </a:p>
          <a:p>
            <a:pPr lvl="1"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>
                <a:sym typeface="Symbol" pitchFamily="18" charset="2"/>
              </a:rPr>
              <a:t>Source database – čerpá známé informace z databáze interakcí</a:t>
            </a:r>
          </a:p>
          <a:p>
            <a:pPr lvl="1"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 err="1">
                <a:sym typeface="Symbol" pitchFamily="18" charset="2"/>
              </a:rPr>
              <a:t>Detection</a:t>
            </a:r>
            <a:r>
              <a:rPr lang="cs-CZ" altLang="cs-CZ" dirty="0">
                <a:sym typeface="Symbol" pitchFamily="18" charset="2"/>
              </a:rPr>
              <a:t> </a:t>
            </a:r>
            <a:r>
              <a:rPr lang="cs-CZ" altLang="cs-CZ" dirty="0" err="1">
                <a:sym typeface="Symbol" pitchFamily="18" charset="2"/>
              </a:rPr>
              <a:t>method</a:t>
            </a:r>
            <a:r>
              <a:rPr lang="cs-CZ" altLang="cs-CZ" dirty="0">
                <a:sym typeface="Symbol" pitchFamily="18" charset="2"/>
              </a:rPr>
              <a:t> – predikce možných protein-protein </a:t>
            </a:r>
            <a:r>
              <a:rPr lang="cs-CZ" altLang="cs-CZ" dirty="0" smtClean="0">
                <a:sym typeface="Symbol" pitchFamily="18" charset="2"/>
              </a:rPr>
              <a:t>interakcí</a:t>
            </a:r>
          </a:p>
          <a:p>
            <a:pPr marL="457200" lvl="1" indent="0" eaLnBrk="1" hangingPunct="1">
              <a:lnSpc>
                <a:spcPct val="150000"/>
              </a:lnSpc>
            </a:pPr>
            <a:r>
              <a:rPr lang="cs-CZ" altLang="cs-CZ" dirty="0" smtClean="0">
                <a:sym typeface="Symbol" pitchFamily="18" charset="2"/>
              </a:rPr>
              <a:t>	(</a:t>
            </a:r>
            <a:r>
              <a:rPr lang="cs-CZ" altLang="cs-CZ" b="0" dirty="0" smtClean="0">
                <a:sym typeface="Symbol" pitchFamily="18" charset="2"/>
              </a:rPr>
              <a:t>u </a:t>
            </a:r>
            <a:r>
              <a:rPr lang="cs-CZ" altLang="cs-CZ" b="0" dirty="0">
                <a:sym typeface="Symbol" pitchFamily="18" charset="2"/>
              </a:rPr>
              <a:t>predikované interakce uvádí důvod pro predikci</a:t>
            </a:r>
            <a:r>
              <a:rPr lang="cs-CZ" altLang="cs-CZ" dirty="0">
                <a:sym typeface="Symbol" pitchFamily="18" charset="2"/>
              </a:rPr>
              <a:t>)</a:t>
            </a:r>
          </a:p>
          <a:p>
            <a:pPr lvl="1" eaLnBrk="1" hangingPunct="1">
              <a:lnSpc>
                <a:spcPct val="150000"/>
              </a:lnSpc>
              <a:buFontTx/>
              <a:buChar char="•"/>
            </a:pPr>
            <a:endParaRPr lang="cs-CZ" altLang="cs-CZ" dirty="0">
              <a:sym typeface="Symbol" pitchFamily="18" charset="2"/>
            </a:endParaRP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>
                <a:sym typeface="Symbol" pitchFamily="18" charset="2"/>
              </a:rPr>
              <a:t>5) </a:t>
            </a:r>
            <a:r>
              <a:rPr lang="cs-CZ" altLang="cs-CZ" dirty="0" err="1">
                <a:solidFill>
                  <a:srgbClr val="99FF99"/>
                </a:solidFill>
                <a:sym typeface="Symbol" pitchFamily="18" charset="2"/>
              </a:rPr>
              <a:t>Cytoscape</a:t>
            </a:r>
            <a:endParaRPr lang="cs-CZ" altLang="cs-CZ" dirty="0">
              <a:solidFill>
                <a:srgbClr val="99FF99"/>
              </a:solidFill>
              <a:sym typeface="Symbol" pitchFamily="18" charset="2"/>
            </a:endParaRP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>
                <a:sym typeface="Symbol" pitchFamily="18" charset="2"/>
              </a:rPr>
              <a:t>....</a:t>
            </a:r>
          </a:p>
        </p:txBody>
      </p:sp>
      <p:sp>
        <p:nvSpPr>
          <p:cNvPr id="48132" name="Text Box 5"/>
          <p:cNvSpPr txBox="1">
            <a:spLocks noChangeArrowheads="1"/>
          </p:cNvSpPr>
          <p:nvPr/>
        </p:nvSpPr>
        <p:spPr bwMode="auto">
          <a:xfrm>
            <a:off x="8534400" y="150813"/>
            <a:ext cx="533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fld id="{93376015-E3B3-4394-AF9B-01287AD849B7}" type="slidenum">
              <a:rPr lang="cs-CZ" altLang="cs-CZ"/>
              <a:pPr algn="r" eaLnBrk="1" hangingPunct="1"/>
              <a:t>45</a:t>
            </a:fld>
            <a:endParaRPr lang="cs-CZ" altLang="cs-CZ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0638" y="22225"/>
            <a:ext cx="5147563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i="1" dirty="0" smtClean="0">
                <a:solidFill>
                  <a:schemeClr val="hlink"/>
                </a:solidFill>
              </a:rPr>
              <a:t>10. </a:t>
            </a:r>
            <a:r>
              <a:rPr lang="cs-CZ" altLang="cs-CZ" i="1" dirty="0">
                <a:solidFill>
                  <a:schemeClr val="hlink"/>
                </a:solidFill>
              </a:rPr>
              <a:t>Příklad využití bioinformatických nástrojů</a:t>
            </a:r>
          </a:p>
          <a:p>
            <a:pPr eaLnBrk="1" hangingPunct="1"/>
            <a:endParaRPr lang="cs-CZ" alt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Line 4"/>
          <p:cNvSpPr>
            <a:spLocks noChangeShapeType="1"/>
          </p:cNvSpPr>
          <p:nvPr/>
        </p:nvSpPr>
        <p:spPr bwMode="auto">
          <a:xfrm>
            <a:off x="0" y="685800"/>
            <a:ext cx="9144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9155" name="Text Box 6"/>
          <p:cNvSpPr txBox="1">
            <a:spLocks noChangeArrowheads="1"/>
          </p:cNvSpPr>
          <p:nvPr/>
        </p:nvSpPr>
        <p:spPr bwMode="auto">
          <a:xfrm>
            <a:off x="228600" y="2590800"/>
            <a:ext cx="868680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cs-CZ" altLang="cs-CZ" sz="3200">
                <a:solidFill>
                  <a:schemeClr val="hlink"/>
                </a:solidFill>
              </a:rPr>
              <a:t>Děkuji za pozornost</a:t>
            </a:r>
            <a:endParaRPr lang="cs-CZ" altLang="cs-CZ" b="0"/>
          </a:p>
        </p:txBody>
      </p:sp>
      <p:sp>
        <p:nvSpPr>
          <p:cNvPr id="49156" name="Text Box 7"/>
          <p:cNvSpPr txBox="1">
            <a:spLocks noChangeArrowheads="1"/>
          </p:cNvSpPr>
          <p:nvPr/>
        </p:nvSpPr>
        <p:spPr bwMode="auto">
          <a:xfrm>
            <a:off x="20638" y="22225"/>
            <a:ext cx="247650" cy="611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i="1">
                <a:solidFill>
                  <a:schemeClr val="hlink"/>
                </a:solidFill>
              </a:rPr>
              <a:t> </a:t>
            </a:r>
            <a:endParaRPr lang="cs-CZ" altLang="cs-CZ" sz="2000">
              <a:solidFill>
                <a:schemeClr val="hlink"/>
              </a:solidFill>
            </a:endParaRPr>
          </a:p>
          <a:p>
            <a:pPr eaLnBrk="1" hangingPunct="1"/>
            <a:endParaRPr lang="cs-CZ" altLang="cs-CZ" sz="1600"/>
          </a:p>
        </p:txBody>
      </p:sp>
      <p:sp>
        <p:nvSpPr>
          <p:cNvPr id="49157" name="Text Box 8"/>
          <p:cNvSpPr txBox="1">
            <a:spLocks noChangeArrowheads="1"/>
          </p:cNvSpPr>
          <p:nvPr/>
        </p:nvSpPr>
        <p:spPr bwMode="auto">
          <a:xfrm>
            <a:off x="8458200" y="150813"/>
            <a:ext cx="609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fld id="{C620A7D2-D24C-43C0-88D7-852D26E4FF4A}" type="slidenum">
              <a:rPr lang="cs-CZ" altLang="cs-CZ"/>
              <a:pPr algn="r" eaLnBrk="1" hangingPunct="1"/>
              <a:t>46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Line 2"/>
          <p:cNvSpPr>
            <a:spLocks noChangeShapeType="1"/>
          </p:cNvSpPr>
          <p:nvPr/>
        </p:nvSpPr>
        <p:spPr bwMode="auto">
          <a:xfrm>
            <a:off x="0" y="685800"/>
            <a:ext cx="9144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79" name="Text Box 4"/>
          <p:cNvSpPr txBox="1">
            <a:spLocks noChangeArrowheads="1"/>
          </p:cNvSpPr>
          <p:nvPr/>
        </p:nvSpPr>
        <p:spPr bwMode="auto">
          <a:xfrm>
            <a:off x="228600" y="609600"/>
            <a:ext cx="86868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55600" indent="-355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812800" indent="-355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270000" indent="-355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cs-CZ" altLang="cs-CZ" sz="2400" dirty="0">
                <a:solidFill>
                  <a:schemeClr val="hlink"/>
                </a:solidFill>
              </a:rPr>
              <a:t>Biologické sítě – příklady</a:t>
            </a: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>
                <a:sym typeface="Symbol" pitchFamily="18" charset="2"/>
              </a:rPr>
              <a:t>metabolické dráhy </a:t>
            </a:r>
            <a:r>
              <a:rPr lang="cs-CZ" altLang="cs-CZ" dirty="0" smtClean="0">
                <a:sym typeface="Symbol" pitchFamily="18" charset="2"/>
              </a:rPr>
              <a:t>(</a:t>
            </a:r>
            <a:r>
              <a:rPr lang="en-US" altLang="cs-CZ" i="1" dirty="0" smtClean="0">
                <a:sym typeface="Symbol" pitchFamily="18" charset="2"/>
              </a:rPr>
              <a:t>metabolic pathways</a:t>
            </a:r>
            <a:r>
              <a:rPr lang="cs-CZ" altLang="cs-CZ" dirty="0" smtClean="0">
                <a:sym typeface="Symbol" pitchFamily="18" charset="2"/>
              </a:rPr>
              <a:t>)</a:t>
            </a:r>
            <a:endParaRPr lang="cs-CZ" altLang="cs-CZ" dirty="0">
              <a:sym typeface="Symbol" pitchFamily="18" charset="2"/>
            </a:endParaRPr>
          </a:p>
          <a:p>
            <a:pPr lvl="1" eaLnBrk="1" hangingPunct="1">
              <a:lnSpc>
                <a:spcPct val="150000"/>
              </a:lnSpc>
              <a:buFontTx/>
              <a:buChar char="•"/>
            </a:pPr>
            <a:r>
              <a:rPr lang="cs-CZ" altLang="cs-CZ" b="0" dirty="0">
                <a:sym typeface="Symbol" pitchFamily="18" charset="2"/>
              </a:rPr>
              <a:t>spojují </a:t>
            </a:r>
            <a:r>
              <a:rPr lang="cs-CZ" altLang="cs-CZ" b="0" dirty="0" smtClean="0">
                <a:sym typeface="Symbol" pitchFamily="18" charset="2"/>
              </a:rPr>
              <a:t>proteiny (</a:t>
            </a:r>
            <a:r>
              <a:rPr lang="en-US" altLang="cs-CZ" b="0" i="1" dirty="0" smtClean="0">
                <a:sym typeface="Symbol" pitchFamily="18" charset="2"/>
              </a:rPr>
              <a:t>nodes</a:t>
            </a:r>
            <a:r>
              <a:rPr lang="cs-CZ" altLang="cs-CZ" b="0" dirty="0" smtClean="0">
                <a:sym typeface="Symbol" pitchFamily="18" charset="2"/>
              </a:rPr>
              <a:t>) </a:t>
            </a:r>
            <a:r>
              <a:rPr lang="cs-CZ" altLang="cs-CZ" b="0" dirty="0">
                <a:sym typeface="Symbol" pitchFamily="18" charset="2"/>
              </a:rPr>
              <a:t>skrze produkty a </a:t>
            </a:r>
            <a:r>
              <a:rPr lang="cs-CZ" altLang="cs-CZ" b="0" dirty="0" smtClean="0">
                <a:sym typeface="Symbol" pitchFamily="18" charset="2"/>
              </a:rPr>
              <a:t>reaktanty (</a:t>
            </a:r>
            <a:r>
              <a:rPr lang="en-US" altLang="cs-CZ" b="0" i="1" dirty="0" smtClean="0">
                <a:sym typeface="Symbol" pitchFamily="18" charset="2"/>
              </a:rPr>
              <a:t>edges</a:t>
            </a:r>
            <a:r>
              <a:rPr lang="cs-CZ" altLang="cs-CZ" b="0" dirty="0" smtClean="0">
                <a:sym typeface="Symbol" pitchFamily="18" charset="2"/>
              </a:rPr>
              <a:t>)</a:t>
            </a:r>
            <a:endParaRPr lang="cs-CZ" altLang="cs-CZ" b="0" dirty="0">
              <a:sym typeface="Symbol" pitchFamily="18" charset="2"/>
            </a:endParaRPr>
          </a:p>
          <a:p>
            <a:pPr lvl="2"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>
                <a:solidFill>
                  <a:srgbClr val="99FF99"/>
                </a:solidFill>
                <a:sym typeface="Symbol" pitchFamily="18" charset="2"/>
              </a:rPr>
              <a:t>produkt jednoho = substrát druhého</a:t>
            </a:r>
          </a:p>
          <a:p>
            <a:pPr lvl="1"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 smtClean="0">
                <a:sym typeface="Symbol" pitchFamily="18" charset="2"/>
              </a:rPr>
              <a:t>např</a:t>
            </a:r>
            <a:r>
              <a:rPr lang="cs-CZ" altLang="cs-CZ" dirty="0">
                <a:sym typeface="Symbol" pitchFamily="18" charset="2"/>
              </a:rPr>
              <a:t>. KEGG; </a:t>
            </a:r>
            <a:r>
              <a:rPr lang="cs-CZ" altLang="cs-CZ" dirty="0" err="1">
                <a:sym typeface="Symbol" pitchFamily="18" charset="2"/>
              </a:rPr>
              <a:t>WikiPathways</a:t>
            </a:r>
            <a:endParaRPr lang="cs-CZ" altLang="cs-CZ" dirty="0">
              <a:sym typeface="Symbol" pitchFamily="18" charset="2"/>
            </a:endParaRPr>
          </a:p>
        </p:txBody>
      </p:sp>
      <p:sp>
        <p:nvSpPr>
          <p:cNvPr id="24580" name="Text Box 5"/>
          <p:cNvSpPr txBox="1">
            <a:spLocks noChangeArrowheads="1"/>
          </p:cNvSpPr>
          <p:nvPr/>
        </p:nvSpPr>
        <p:spPr bwMode="auto">
          <a:xfrm>
            <a:off x="8534400" y="150813"/>
            <a:ext cx="533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fld id="{FF95BA4D-F0DD-41B4-93E8-824D484D7368}" type="slidenum">
              <a:rPr lang="cs-CZ" altLang="cs-CZ"/>
              <a:pPr algn="r" eaLnBrk="1" hangingPunct="1"/>
              <a:t>5</a:t>
            </a:fld>
            <a:endParaRPr lang="cs-CZ" altLang="cs-CZ"/>
          </a:p>
        </p:txBody>
      </p:sp>
      <p:pic>
        <p:nvPicPr>
          <p:cNvPr id="24582" name="Picture 4" descr="http://www.genome.jp/kegg/pathway/map/map0036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54325"/>
            <a:ext cx="6088063" cy="400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3" name="TextovéPole 7"/>
          <p:cNvSpPr txBox="1">
            <a:spLocks noChangeArrowheads="1"/>
          </p:cNvSpPr>
          <p:nvPr/>
        </p:nvSpPr>
        <p:spPr bwMode="auto">
          <a:xfrm>
            <a:off x="6022975" y="6211888"/>
            <a:ext cx="31210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cs-CZ" altLang="cs-CZ"/>
              <a:t>část metabolické sítě –  metabolismus Phe (KEGG)</a:t>
            </a: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20638" y="22225"/>
            <a:ext cx="2069797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i="1" dirty="0">
                <a:solidFill>
                  <a:schemeClr val="hlink"/>
                </a:solidFill>
              </a:rPr>
              <a:t>5</a:t>
            </a:r>
            <a:r>
              <a:rPr lang="cs-CZ" altLang="cs-CZ" i="1" dirty="0" smtClean="0">
                <a:solidFill>
                  <a:schemeClr val="hlink"/>
                </a:solidFill>
              </a:rPr>
              <a:t>. </a:t>
            </a:r>
            <a:r>
              <a:rPr lang="cs-CZ" altLang="cs-CZ" i="1" dirty="0">
                <a:solidFill>
                  <a:schemeClr val="hlink"/>
                </a:solidFill>
              </a:rPr>
              <a:t>Biologické sítě</a:t>
            </a:r>
          </a:p>
          <a:p>
            <a:pPr eaLnBrk="1" hangingPunct="1"/>
            <a:endParaRPr lang="cs-CZ" alt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Line 2"/>
          <p:cNvSpPr>
            <a:spLocks noChangeShapeType="1"/>
          </p:cNvSpPr>
          <p:nvPr/>
        </p:nvSpPr>
        <p:spPr bwMode="auto">
          <a:xfrm>
            <a:off x="0" y="685800"/>
            <a:ext cx="9144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03" name="Text Box 4"/>
          <p:cNvSpPr txBox="1">
            <a:spLocks noChangeArrowheads="1"/>
          </p:cNvSpPr>
          <p:nvPr/>
        </p:nvSpPr>
        <p:spPr bwMode="auto">
          <a:xfrm>
            <a:off x="228600" y="609600"/>
            <a:ext cx="86868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55600" indent="-355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812800" indent="-355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cs-CZ" altLang="cs-CZ" sz="2400" dirty="0">
                <a:solidFill>
                  <a:schemeClr val="hlink"/>
                </a:solidFill>
              </a:rPr>
              <a:t>Biologické sítě – příklady (2)</a:t>
            </a: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/>
              <a:t>sítě regulace genů </a:t>
            </a:r>
            <a:r>
              <a:rPr lang="en-US" altLang="cs-CZ" dirty="0" smtClean="0"/>
              <a:t>(</a:t>
            </a:r>
            <a:r>
              <a:rPr lang="cs-CZ" altLang="cs-CZ" i="1" dirty="0" smtClean="0"/>
              <a:t>g</a:t>
            </a:r>
            <a:r>
              <a:rPr lang="en-US" altLang="cs-CZ" i="1" dirty="0" err="1" smtClean="0"/>
              <a:t>ene</a:t>
            </a:r>
            <a:r>
              <a:rPr lang="en-US" altLang="cs-CZ" i="1" dirty="0" smtClean="0"/>
              <a:t> </a:t>
            </a:r>
            <a:r>
              <a:rPr lang="en-US" altLang="cs-CZ" i="1" dirty="0"/>
              <a:t>regulatory </a:t>
            </a:r>
            <a:r>
              <a:rPr lang="en-US" altLang="cs-CZ" i="1" dirty="0" smtClean="0"/>
              <a:t>networks</a:t>
            </a:r>
            <a:r>
              <a:rPr lang="en-US" altLang="cs-CZ" dirty="0" smtClean="0"/>
              <a:t>; </a:t>
            </a:r>
            <a:r>
              <a:rPr lang="en-US" altLang="cs-CZ" i="1" dirty="0" smtClean="0"/>
              <a:t>DNA-protein </a:t>
            </a:r>
            <a:r>
              <a:rPr lang="en-US" altLang="cs-CZ" i="1" dirty="0"/>
              <a:t>interaction </a:t>
            </a:r>
            <a:r>
              <a:rPr lang="en-US" altLang="cs-CZ" i="1" dirty="0" smtClean="0"/>
              <a:t>networks</a:t>
            </a:r>
            <a:r>
              <a:rPr lang="en-US" altLang="cs-CZ" dirty="0" smtClean="0"/>
              <a:t>)</a:t>
            </a:r>
            <a:endParaRPr lang="en-US" altLang="cs-CZ" dirty="0"/>
          </a:p>
          <a:p>
            <a:pPr lvl="1"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>
                <a:sym typeface="Symbol" pitchFamily="18" charset="2"/>
              </a:rPr>
              <a:t>transkripční vztah mezi dvěma proteiny</a:t>
            </a:r>
          </a:p>
          <a:p>
            <a:pPr lvl="1"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>
                <a:sym typeface="Symbol" pitchFamily="18" charset="2"/>
              </a:rPr>
              <a:t>jeden protein ovlivňuje expresy genu druhého proteinu</a:t>
            </a:r>
          </a:p>
        </p:txBody>
      </p:sp>
      <p:sp>
        <p:nvSpPr>
          <p:cNvPr id="25604" name="Text Box 5"/>
          <p:cNvSpPr txBox="1">
            <a:spLocks noChangeArrowheads="1"/>
          </p:cNvSpPr>
          <p:nvPr/>
        </p:nvSpPr>
        <p:spPr bwMode="auto">
          <a:xfrm>
            <a:off x="8534400" y="150813"/>
            <a:ext cx="533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fld id="{157F6741-AD08-4424-8A21-BE3F6CAC233C}" type="slidenum">
              <a:rPr lang="cs-CZ" altLang="cs-CZ"/>
              <a:pPr algn="r" eaLnBrk="1" hangingPunct="1"/>
              <a:t>6</a:t>
            </a:fld>
            <a:endParaRPr lang="cs-CZ" altLang="cs-CZ"/>
          </a:p>
        </p:txBody>
      </p:sp>
      <p:pic>
        <p:nvPicPr>
          <p:cNvPr id="25606" name="Picture 2" descr="Transcriptional gene networ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976563"/>
            <a:ext cx="5181600" cy="3881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0638" y="22225"/>
            <a:ext cx="2069797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i="1" dirty="0">
                <a:solidFill>
                  <a:schemeClr val="hlink"/>
                </a:solidFill>
              </a:rPr>
              <a:t>5</a:t>
            </a:r>
            <a:r>
              <a:rPr lang="cs-CZ" altLang="cs-CZ" i="1" dirty="0" smtClean="0">
                <a:solidFill>
                  <a:schemeClr val="hlink"/>
                </a:solidFill>
              </a:rPr>
              <a:t>. </a:t>
            </a:r>
            <a:r>
              <a:rPr lang="cs-CZ" altLang="cs-CZ" i="1" dirty="0">
                <a:solidFill>
                  <a:schemeClr val="hlink"/>
                </a:solidFill>
              </a:rPr>
              <a:t>Biologické sítě</a:t>
            </a:r>
          </a:p>
          <a:p>
            <a:pPr eaLnBrk="1" hangingPunct="1"/>
            <a:endParaRPr lang="cs-CZ" alt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Line 2"/>
          <p:cNvSpPr>
            <a:spLocks noChangeShapeType="1"/>
          </p:cNvSpPr>
          <p:nvPr/>
        </p:nvSpPr>
        <p:spPr bwMode="auto">
          <a:xfrm>
            <a:off x="0" y="685800"/>
            <a:ext cx="9144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627" name="Text Box 4"/>
          <p:cNvSpPr txBox="1">
            <a:spLocks noChangeArrowheads="1"/>
          </p:cNvSpPr>
          <p:nvPr/>
        </p:nvSpPr>
        <p:spPr bwMode="auto">
          <a:xfrm>
            <a:off x="228600" y="609600"/>
            <a:ext cx="8686800" cy="5216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55600" indent="-355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812800" indent="-355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270000" indent="-355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cs-CZ" altLang="cs-CZ" sz="2400" dirty="0">
                <a:solidFill>
                  <a:schemeClr val="hlink"/>
                </a:solidFill>
              </a:rPr>
              <a:t>Biologické sítě – příklady (3)</a:t>
            </a: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>
                <a:sym typeface="Symbol" pitchFamily="18" charset="2"/>
              </a:rPr>
              <a:t>protein-protein fyzické interakce – </a:t>
            </a:r>
            <a:r>
              <a:rPr lang="cs-CZ" altLang="cs-CZ" dirty="0">
                <a:solidFill>
                  <a:srgbClr val="99FF99"/>
                </a:solidFill>
                <a:sym typeface="Symbol" pitchFamily="18" charset="2"/>
              </a:rPr>
              <a:t>ze sítě samotné není přímá informace o významu dané interakce...</a:t>
            </a:r>
          </a:p>
          <a:p>
            <a:pPr lvl="1" eaLnBrk="1" hangingPunct="1">
              <a:lnSpc>
                <a:spcPct val="150000"/>
              </a:lnSpc>
              <a:buFontTx/>
              <a:buChar char="•"/>
            </a:pPr>
            <a:r>
              <a:rPr lang="en-US" altLang="cs-CZ" i="1" dirty="0" smtClean="0">
                <a:sym typeface="Symbol" pitchFamily="18" charset="2"/>
              </a:rPr>
              <a:t>nodes</a:t>
            </a:r>
            <a:r>
              <a:rPr lang="cs-CZ" altLang="cs-CZ" i="1" dirty="0" smtClean="0">
                <a:sym typeface="Symbol" pitchFamily="18" charset="2"/>
              </a:rPr>
              <a:t> – </a:t>
            </a:r>
            <a:r>
              <a:rPr lang="cs-CZ" altLang="cs-CZ" dirty="0" smtClean="0">
                <a:sym typeface="Symbol" pitchFamily="18" charset="2"/>
              </a:rPr>
              <a:t>?</a:t>
            </a:r>
          </a:p>
          <a:p>
            <a:pPr lvl="1" eaLnBrk="1" hangingPunct="1">
              <a:lnSpc>
                <a:spcPct val="150000"/>
              </a:lnSpc>
              <a:buFontTx/>
              <a:buChar char="•"/>
            </a:pPr>
            <a:r>
              <a:rPr lang="en-US" altLang="cs-CZ" i="1" dirty="0" smtClean="0">
                <a:sym typeface="Symbol" pitchFamily="18" charset="2"/>
              </a:rPr>
              <a:t>edges</a:t>
            </a:r>
            <a:r>
              <a:rPr lang="cs-CZ" altLang="cs-CZ" i="1" dirty="0" smtClean="0">
                <a:sym typeface="Symbol" pitchFamily="18" charset="2"/>
              </a:rPr>
              <a:t> – </a:t>
            </a:r>
            <a:r>
              <a:rPr lang="cs-CZ" altLang="cs-CZ" dirty="0" smtClean="0">
                <a:sym typeface="Symbol" pitchFamily="18" charset="2"/>
              </a:rPr>
              <a:t>?</a:t>
            </a:r>
          </a:p>
          <a:p>
            <a:pPr lvl="1"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 smtClean="0">
                <a:sym typeface="Symbol" pitchFamily="18" charset="2"/>
              </a:rPr>
              <a:t>příklady </a:t>
            </a:r>
            <a:r>
              <a:rPr lang="cs-CZ" altLang="cs-CZ" dirty="0">
                <a:sym typeface="Symbol" pitchFamily="18" charset="2"/>
              </a:rPr>
              <a:t>databází</a:t>
            </a:r>
          </a:p>
          <a:p>
            <a:pPr lvl="2"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 smtClean="0">
                <a:solidFill>
                  <a:srgbClr val="99FF99"/>
                </a:solidFill>
                <a:sym typeface="Symbol" pitchFamily="18" charset="2"/>
              </a:rPr>
              <a:t>STRING</a:t>
            </a:r>
          </a:p>
          <a:p>
            <a:pPr marL="1260475" lvl="2" indent="0" eaLnBrk="1" hangingPunct="1">
              <a:lnSpc>
                <a:spcPct val="150000"/>
              </a:lnSpc>
            </a:pPr>
            <a:r>
              <a:rPr lang="cs-CZ" altLang="cs-CZ" b="0" dirty="0" smtClean="0">
                <a:sym typeface="Symbol" pitchFamily="18" charset="2"/>
              </a:rPr>
              <a:t>(</a:t>
            </a:r>
            <a:r>
              <a:rPr lang="cs-CZ" altLang="cs-CZ" b="0" dirty="0" smtClean="0">
                <a:sym typeface="Symbol" pitchFamily="18" charset="2"/>
                <a:hlinkClick r:id="rId3"/>
              </a:rPr>
              <a:t>www.string-db.org</a:t>
            </a:r>
            <a:r>
              <a:rPr lang="cs-CZ" altLang="cs-CZ" b="0" dirty="0" smtClean="0">
                <a:sym typeface="Symbol" pitchFamily="18" charset="2"/>
              </a:rPr>
              <a:t>)</a:t>
            </a:r>
          </a:p>
          <a:p>
            <a:pPr lvl="2" eaLnBrk="1" hangingPunct="1">
              <a:lnSpc>
                <a:spcPct val="150000"/>
              </a:lnSpc>
              <a:buFontTx/>
              <a:buChar char="•"/>
            </a:pPr>
            <a:r>
              <a:rPr lang="cs-CZ" altLang="cs-CZ" b="0" dirty="0" smtClean="0">
                <a:sym typeface="Symbol" pitchFamily="18" charset="2"/>
              </a:rPr>
              <a:t>MINT</a:t>
            </a:r>
            <a:endParaRPr lang="cs-CZ" altLang="cs-CZ" b="0" dirty="0">
              <a:sym typeface="Symbol" pitchFamily="18" charset="2"/>
            </a:endParaRPr>
          </a:p>
          <a:p>
            <a:pPr lvl="2" eaLnBrk="1" hangingPunct="1">
              <a:lnSpc>
                <a:spcPct val="150000"/>
              </a:lnSpc>
              <a:buFontTx/>
              <a:buChar char="•"/>
            </a:pPr>
            <a:r>
              <a:rPr lang="cs-CZ" altLang="cs-CZ" b="0" dirty="0" smtClean="0">
                <a:sym typeface="Symbol" pitchFamily="18" charset="2"/>
              </a:rPr>
              <a:t>DIP</a:t>
            </a:r>
            <a:endParaRPr lang="cs-CZ" altLang="cs-CZ" b="0" dirty="0">
              <a:sym typeface="Symbol" pitchFamily="18" charset="2"/>
            </a:endParaRPr>
          </a:p>
          <a:p>
            <a:pPr lvl="2" eaLnBrk="1" hangingPunct="1">
              <a:lnSpc>
                <a:spcPct val="150000"/>
              </a:lnSpc>
              <a:buFontTx/>
              <a:buChar char="•"/>
            </a:pPr>
            <a:r>
              <a:rPr lang="cs-CZ" altLang="cs-CZ" b="0" dirty="0" err="1" smtClean="0">
                <a:sym typeface="Symbol" pitchFamily="18" charset="2"/>
              </a:rPr>
              <a:t>BioGRID</a:t>
            </a:r>
            <a:endParaRPr lang="cs-CZ" altLang="cs-CZ" b="0" dirty="0">
              <a:sym typeface="Symbol" pitchFamily="18" charset="2"/>
            </a:endParaRPr>
          </a:p>
          <a:p>
            <a:pPr lvl="2" eaLnBrk="1" hangingPunct="1">
              <a:lnSpc>
                <a:spcPct val="150000"/>
              </a:lnSpc>
              <a:buFontTx/>
              <a:buChar char="•"/>
            </a:pPr>
            <a:r>
              <a:rPr lang="cs-CZ" altLang="cs-CZ" b="0" dirty="0" smtClean="0">
                <a:sym typeface="Symbol" pitchFamily="18" charset="2"/>
              </a:rPr>
              <a:t>...</a:t>
            </a:r>
            <a:endParaRPr lang="cs-CZ" altLang="cs-CZ" b="0" dirty="0">
              <a:sym typeface="Symbol" pitchFamily="18" charset="2"/>
            </a:endParaRPr>
          </a:p>
        </p:txBody>
      </p:sp>
      <p:sp>
        <p:nvSpPr>
          <p:cNvPr id="26628" name="Text Box 5"/>
          <p:cNvSpPr txBox="1">
            <a:spLocks noChangeArrowheads="1"/>
          </p:cNvSpPr>
          <p:nvPr/>
        </p:nvSpPr>
        <p:spPr bwMode="auto">
          <a:xfrm>
            <a:off x="8534400" y="150813"/>
            <a:ext cx="533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fld id="{9F832506-E013-427D-BCA2-64937CBB1D62}" type="slidenum">
              <a:rPr lang="cs-CZ" altLang="cs-CZ"/>
              <a:pPr algn="r" eaLnBrk="1" hangingPunct="1"/>
              <a:t>7</a:t>
            </a:fld>
            <a:endParaRPr lang="cs-CZ" altLang="cs-CZ"/>
          </a:p>
        </p:txBody>
      </p:sp>
      <p:pic>
        <p:nvPicPr>
          <p:cNvPr id="26630" name="Picture 5" descr="http://1.bp.blogspot.com/-lo9zWs2x0Z0/T1D9Cgiv8pI/AAAAAAAAAD0/dgByPj0DEL0/s1600/Protein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1644650"/>
            <a:ext cx="5486400" cy="521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0638" y="22225"/>
            <a:ext cx="2069797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i="1" dirty="0">
                <a:solidFill>
                  <a:schemeClr val="hlink"/>
                </a:solidFill>
              </a:rPr>
              <a:t>5</a:t>
            </a:r>
            <a:r>
              <a:rPr lang="cs-CZ" altLang="cs-CZ" i="1" dirty="0" smtClean="0">
                <a:solidFill>
                  <a:schemeClr val="hlink"/>
                </a:solidFill>
              </a:rPr>
              <a:t>. </a:t>
            </a:r>
            <a:r>
              <a:rPr lang="cs-CZ" altLang="cs-CZ" i="1" dirty="0">
                <a:solidFill>
                  <a:schemeClr val="hlink"/>
                </a:solidFill>
              </a:rPr>
              <a:t>Biologické sítě</a:t>
            </a:r>
          </a:p>
          <a:p>
            <a:pPr eaLnBrk="1" hangingPunct="1"/>
            <a:endParaRPr lang="cs-CZ" alt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Line 2"/>
          <p:cNvSpPr>
            <a:spLocks noChangeShapeType="1"/>
          </p:cNvSpPr>
          <p:nvPr/>
        </p:nvSpPr>
        <p:spPr bwMode="auto">
          <a:xfrm>
            <a:off x="0" y="685800"/>
            <a:ext cx="9144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651" name="Text Box 4"/>
          <p:cNvSpPr txBox="1">
            <a:spLocks noChangeArrowheads="1"/>
          </p:cNvSpPr>
          <p:nvPr/>
        </p:nvSpPr>
        <p:spPr bwMode="auto">
          <a:xfrm>
            <a:off x="228600" y="609600"/>
            <a:ext cx="8686800" cy="355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55600" indent="-355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812800" indent="-355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270000" indent="-355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cs-CZ" altLang="cs-CZ" sz="2400" dirty="0">
                <a:solidFill>
                  <a:schemeClr val="hlink"/>
                </a:solidFill>
              </a:rPr>
              <a:t>Biologické sítě – příklady (4)</a:t>
            </a: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>
                <a:sym typeface="Symbol" pitchFamily="18" charset="2"/>
              </a:rPr>
              <a:t>proteiny anotované do stejné kategorie genové ontologie (GO) – viz. dále</a:t>
            </a:r>
          </a:p>
          <a:p>
            <a:pPr lvl="1"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>
                <a:sym typeface="Symbol" pitchFamily="18" charset="2"/>
              </a:rPr>
              <a:t>proteiny přítomné ve stejné GO kategorii mají </a:t>
            </a:r>
            <a:r>
              <a:rPr lang="cs-CZ" altLang="cs-CZ" dirty="0" smtClean="0">
                <a:sym typeface="Symbol" pitchFamily="18" charset="2"/>
              </a:rPr>
              <a:t>společné např.</a:t>
            </a:r>
            <a:endParaRPr lang="cs-CZ" altLang="cs-CZ" dirty="0">
              <a:sym typeface="Symbol" pitchFamily="18" charset="2"/>
            </a:endParaRPr>
          </a:p>
          <a:p>
            <a:pPr lvl="2"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>
                <a:sym typeface="Symbol" pitchFamily="18" charset="2"/>
              </a:rPr>
              <a:t>a) lokalizaci v buňce (</a:t>
            </a:r>
            <a:r>
              <a:rPr lang="cs-CZ" altLang="cs-CZ" b="0" dirty="0">
                <a:sym typeface="Symbol" pitchFamily="18" charset="2"/>
              </a:rPr>
              <a:t>např. jaderná membrána</a:t>
            </a:r>
            <a:r>
              <a:rPr lang="cs-CZ" altLang="cs-CZ" dirty="0">
                <a:sym typeface="Symbol" pitchFamily="18" charset="2"/>
              </a:rPr>
              <a:t>)</a:t>
            </a:r>
          </a:p>
          <a:p>
            <a:pPr lvl="2"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>
                <a:sym typeface="Symbol" pitchFamily="18" charset="2"/>
              </a:rPr>
              <a:t>b) molekulární funkci (</a:t>
            </a:r>
            <a:r>
              <a:rPr lang="cs-CZ" altLang="cs-CZ" b="0" dirty="0">
                <a:sym typeface="Symbol" pitchFamily="18" charset="2"/>
              </a:rPr>
              <a:t>např. vazba iontů Ca</a:t>
            </a:r>
            <a:r>
              <a:rPr lang="cs-CZ" altLang="cs-CZ" dirty="0">
                <a:sym typeface="Symbol" pitchFamily="18" charset="2"/>
              </a:rPr>
              <a:t>)</a:t>
            </a:r>
          </a:p>
          <a:p>
            <a:pPr lvl="2" eaLnBrk="1" hangingPunct="1">
              <a:lnSpc>
                <a:spcPct val="150000"/>
              </a:lnSpc>
              <a:buFontTx/>
              <a:buChar char="•"/>
            </a:pPr>
            <a:r>
              <a:rPr lang="cs-CZ" altLang="cs-CZ" dirty="0">
                <a:sym typeface="Symbol" pitchFamily="18" charset="2"/>
              </a:rPr>
              <a:t>c) biologický proces, ve kterém participují (</a:t>
            </a:r>
            <a:r>
              <a:rPr lang="cs-CZ" altLang="cs-CZ" b="0" dirty="0">
                <a:sym typeface="Symbol" pitchFamily="18" charset="2"/>
              </a:rPr>
              <a:t>např. metabolismus Ca)</a:t>
            </a:r>
          </a:p>
          <a:p>
            <a:pPr lvl="2" eaLnBrk="1" hangingPunct="1">
              <a:lnSpc>
                <a:spcPct val="150000"/>
              </a:lnSpc>
            </a:pPr>
            <a:endParaRPr lang="cs-CZ" altLang="cs-CZ" b="0" dirty="0">
              <a:sym typeface="Symbol" pitchFamily="18" charset="2"/>
            </a:endParaRPr>
          </a:p>
          <a:p>
            <a:pPr lvl="2" eaLnBrk="1" hangingPunct="1">
              <a:lnSpc>
                <a:spcPct val="150000"/>
              </a:lnSpc>
            </a:pPr>
            <a:r>
              <a:rPr lang="cs-CZ" altLang="cs-CZ" b="0" dirty="0">
                <a:sym typeface="Symbol" pitchFamily="18" charset="2"/>
              </a:rPr>
              <a:t>	(dle příslušného </a:t>
            </a:r>
            <a:r>
              <a:rPr lang="cs-CZ" altLang="cs-CZ" b="0" dirty="0" smtClean="0">
                <a:sym typeface="Symbol" pitchFamily="18" charset="2"/>
              </a:rPr>
              <a:t>„GO termínu“, </a:t>
            </a:r>
            <a:r>
              <a:rPr lang="cs-CZ" altLang="cs-CZ" b="0" dirty="0">
                <a:sym typeface="Symbol" pitchFamily="18" charset="2"/>
              </a:rPr>
              <a:t>vysvětleno dále...)</a:t>
            </a:r>
          </a:p>
        </p:txBody>
      </p:sp>
      <p:sp>
        <p:nvSpPr>
          <p:cNvPr id="27652" name="Text Box 5"/>
          <p:cNvSpPr txBox="1">
            <a:spLocks noChangeArrowheads="1"/>
          </p:cNvSpPr>
          <p:nvPr/>
        </p:nvSpPr>
        <p:spPr bwMode="auto">
          <a:xfrm>
            <a:off x="8534400" y="150813"/>
            <a:ext cx="533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fld id="{BF988D4D-AAB1-443B-88E2-3EEF1450B0F0}" type="slidenum">
              <a:rPr lang="cs-CZ" altLang="cs-CZ"/>
              <a:pPr algn="r" eaLnBrk="1" hangingPunct="1"/>
              <a:t>8</a:t>
            </a:fld>
            <a:endParaRPr lang="cs-CZ" altLang="cs-CZ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0638" y="22225"/>
            <a:ext cx="2069797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i="1" dirty="0">
                <a:solidFill>
                  <a:schemeClr val="hlink"/>
                </a:solidFill>
              </a:rPr>
              <a:t>5</a:t>
            </a:r>
            <a:r>
              <a:rPr lang="cs-CZ" altLang="cs-CZ" i="1" dirty="0" smtClean="0">
                <a:solidFill>
                  <a:schemeClr val="hlink"/>
                </a:solidFill>
              </a:rPr>
              <a:t>. </a:t>
            </a:r>
            <a:r>
              <a:rPr lang="cs-CZ" altLang="cs-CZ" i="1" dirty="0">
                <a:solidFill>
                  <a:schemeClr val="hlink"/>
                </a:solidFill>
              </a:rPr>
              <a:t>Biologické sítě</a:t>
            </a:r>
          </a:p>
          <a:p>
            <a:pPr eaLnBrk="1" hangingPunct="1"/>
            <a:endParaRPr lang="cs-CZ" altLang="cs-CZ" sz="1600" dirty="0"/>
          </a:p>
        </p:txBody>
      </p:sp>
    </p:spTree>
    <p:extLst>
      <p:ext uri="{BB962C8B-B14F-4D97-AF65-F5344CB8AC3E}">
        <p14:creationId xmlns:p14="http://schemas.microsoft.com/office/powerpoint/2010/main" val="1435084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4"/>
          <p:cNvSpPr txBox="1">
            <a:spLocks noChangeArrowheads="1"/>
          </p:cNvSpPr>
          <p:nvPr/>
        </p:nvSpPr>
        <p:spPr bwMode="auto">
          <a:xfrm>
            <a:off x="228600" y="2590800"/>
            <a:ext cx="8686800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cs-CZ" altLang="cs-CZ" sz="3200" dirty="0" smtClean="0">
                <a:solidFill>
                  <a:schemeClr val="hlink"/>
                </a:solidFill>
              </a:rPr>
              <a:t>6. Biologické sítě</a:t>
            </a:r>
          </a:p>
          <a:p>
            <a:pPr algn="ctr" eaLnBrk="1" hangingPunct="1">
              <a:lnSpc>
                <a:spcPct val="150000"/>
              </a:lnSpc>
            </a:pPr>
            <a:r>
              <a:rPr lang="cs-CZ" altLang="cs-CZ" sz="2800" dirty="0" smtClean="0"/>
              <a:t>Biologické </a:t>
            </a:r>
            <a:r>
              <a:rPr lang="cs-CZ" altLang="cs-CZ" sz="2800" dirty="0"/>
              <a:t>ontologie, KEGG</a:t>
            </a:r>
          </a:p>
        </p:txBody>
      </p:sp>
      <p:sp>
        <p:nvSpPr>
          <p:cNvPr id="28675" name="Line 5"/>
          <p:cNvSpPr>
            <a:spLocks noChangeShapeType="1"/>
          </p:cNvSpPr>
          <p:nvPr/>
        </p:nvSpPr>
        <p:spPr bwMode="auto">
          <a:xfrm>
            <a:off x="0" y="685800"/>
            <a:ext cx="9144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676" name="Text Box 7"/>
          <p:cNvSpPr txBox="1">
            <a:spLocks noChangeArrowheads="1"/>
          </p:cNvSpPr>
          <p:nvPr/>
        </p:nvSpPr>
        <p:spPr bwMode="auto">
          <a:xfrm>
            <a:off x="20638" y="0"/>
            <a:ext cx="25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000">
                <a:solidFill>
                  <a:schemeClr val="hlink"/>
                </a:solidFill>
              </a:rPr>
              <a:t> </a:t>
            </a:r>
          </a:p>
          <a:p>
            <a:pPr eaLnBrk="1" hangingPunct="1"/>
            <a:endParaRPr lang="cs-CZ" altLang="cs-CZ" sz="1600"/>
          </a:p>
        </p:txBody>
      </p:sp>
      <p:sp>
        <p:nvSpPr>
          <p:cNvPr id="28677" name="Text Box 8"/>
          <p:cNvSpPr txBox="1">
            <a:spLocks noChangeArrowheads="1"/>
          </p:cNvSpPr>
          <p:nvPr/>
        </p:nvSpPr>
        <p:spPr bwMode="auto">
          <a:xfrm>
            <a:off x="8458200" y="150813"/>
            <a:ext cx="609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fld id="{B0D9A0E1-75B9-4ABE-81C2-FF5732AF60E8}" type="slidenum">
              <a:rPr lang="cs-CZ" altLang="cs-CZ"/>
              <a:pPr algn="r" eaLnBrk="1" hangingPunct="1"/>
              <a:t>9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ruhy na vodě">
  <a:themeElements>
    <a:clrScheme name="Kruhy na vodě 3">
      <a:dk1>
        <a:srgbClr val="008AE8"/>
      </a:dk1>
      <a:lt1>
        <a:srgbClr val="FFFFFF"/>
      </a:lt1>
      <a:dk2>
        <a:srgbClr val="0068AE"/>
      </a:dk2>
      <a:lt2>
        <a:srgbClr val="CCECFF"/>
      </a:lt2>
      <a:accent1>
        <a:srgbClr val="009999"/>
      </a:accent1>
      <a:accent2>
        <a:srgbClr val="0088E4"/>
      </a:accent2>
      <a:accent3>
        <a:srgbClr val="AAB9D3"/>
      </a:accent3>
      <a:accent4>
        <a:srgbClr val="DADADA"/>
      </a:accent4>
      <a:accent5>
        <a:srgbClr val="AACACA"/>
      </a:accent5>
      <a:accent6>
        <a:srgbClr val="007BCF"/>
      </a:accent6>
      <a:hlink>
        <a:srgbClr val="99FF99"/>
      </a:hlink>
      <a:folHlink>
        <a:srgbClr val="AFE1FF"/>
      </a:folHlink>
    </a:clrScheme>
    <a:fontScheme name="Kruhy na vodě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Kruhy na vodě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ruhy na vodě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25993</TotalTime>
  <Words>3133</Words>
  <Application>Microsoft Office PowerPoint</Application>
  <PresentationFormat>Předvádění na obrazovce (4:3)</PresentationFormat>
  <Paragraphs>552</Paragraphs>
  <Slides>46</Slides>
  <Notes>46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46</vt:i4>
      </vt:variant>
    </vt:vector>
  </HeadingPairs>
  <TitlesOfParts>
    <vt:vector size="47" baseType="lpstr">
      <vt:lpstr>Kruhy na vodě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</dc:creator>
  <cp:lastModifiedBy>David</cp:lastModifiedBy>
  <cp:revision>6143</cp:revision>
  <cp:lastPrinted>1601-01-01T00:00:00Z</cp:lastPrinted>
  <dcterms:created xsi:type="dcterms:W3CDTF">1601-01-01T00:00:00Z</dcterms:created>
  <dcterms:modified xsi:type="dcterms:W3CDTF">2013-11-25T10:40:53Z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