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58" r:id="rId3"/>
    <p:sldId id="260" r:id="rId4"/>
    <p:sldId id="259" r:id="rId5"/>
    <p:sldId id="262" r:id="rId6"/>
    <p:sldId id="264" r:id="rId7"/>
    <p:sldId id="269" r:id="rId8"/>
    <p:sldId id="273" r:id="rId9"/>
    <p:sldId id="274" r:id="rId10"/>
    <p:sldId id="275" r:id="rId11"/>
    <p:sldId id="261" r:id="rId12"/>
    <p:sldId id="263" r:id="rId13"/>
    <p:sldId id="270" r:id="rId14"/>
    <p:sldId id="271" r:id="rId15"/>
    <p:sldId id="272" r:id="rId16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99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0249D-BA1F-4E8A-9E97-9A128F850A6B}" type="datetimeFigureOut">
              <a:rPr lang="cs-CZ" smtClean="0"/>
              <a:t>13.1.2013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5C102-275A-491D-A9C6-7E2F1D96C6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64871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3A357-672F-49B3-AB3E-BB7CD2843ADC}" type="datetimeFigureOut">
              <a:rPr lang="cs-CZ" smtClean="0"/>
              <a:t>13.1.2013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89F1D-34E3-4104-A015-DEB4140672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4915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8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19080" tIns="0" rIns="19080" bIns="0" anchor="b" anchorCtr="0" compatLnSpc="1"/>
          <a:lstStyle/>
          <a:p>
            <a:pPr lvl="0"/>
            <a:fld id="{767B0254-E6BF-46EC-B0B8-6AB2B2A0D16C}" type="slidenum">
              <a:t>6</a:t>
            </a:fld>
            <a:endParaRPr lang="de-DE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50913" y="792163"/>
            <a:ext cx="4895850" cy="36718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914681" y="4713345"/>
            <a:ext cx="4967519" cy="462392"/>
          </a:xfrm>
        </p:spPr>
        <p:txBody>
          <a:bodyPr wrap="square" lIns="92160" tIns="46080" rIns="92160" bIns="46080" anchor="t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lvl="0"/>
            <a:r>
              <a:rPr lang="en-US">
                <a:latin typeface="Arial" pitchFamily="34"/>
              </a:rPr>
              <a:t>This is a picture of the landscape near Litómerice. From the slope of one of these hills the Richard mine has been horizontally excavated. 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8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19080" tIns="0" rIns="19080" bIns="0" anchor="b" anchorCtr="0" compatLnSpc="1"/>
          <a:lstStyle/>
          <a:p>
            <a:pPr lvl="0"/>
            <a:fld id="{767B0254-E6BF-46EC-B0B8-6AB2B2A0D16C}" type="slidenum">
              <a:t>7</a:t>
            </a:fld>
            <a:endParaRPr lang="de-DE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50913" y="792163"/>
            <a:ext cx="4895850" cy="36718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914681" y="4713345"/>
            <a:ext cx="4967519" cy="462392"/>
          </a:xfrm>
        </p:spPr>
        <p:txBody>
          <a:bodyPr wrap="square" lIns="92160" tIns="46080" rIns="92160" bIns="46080" anchor="t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lvl="0"/>
            <a:r>
              <a:rPr lang="en-US">
                <a:latin typeface="Arial" pitchFamily="34"/>
              </a:rPr>
              <a:t>This is a picture of the landscape near Litómerice. From the slope of one of these hills the Richard mine has been horizontally excavated. 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B1E9-8278-48D2-884D-92F70A7CEB0A}" type="datetime1">
              <a:rPr lang="cs-CZ" smtClean="0"/>
              <a:t>13.1.2013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1AA1-D030-46E2-9E9B-1E9512151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101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7521E-40CC-4CC9-A758-E7F1F13BE5AB}" type="datetime1">
              <a:rPr lang="cs-CZ" smtClean="0"/>
              <a:t>13.1.2013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1AA1-D030-46E2-9E9B-1E9512151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2888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3F93-DF80-4C82-8CEC-20E722F7CE84}" type="datetime1">
              <a:rPr lang="cs-CZ" smtClean="0"/>
              <a:t>13.1.2013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1AA1-D030-46E2-9E9B-1E9512151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9007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nitřní list - text s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 userDrawn="1"/>
        </p:nvSpPr>
        <p:spPr>
          <a:xfrm>
            <a:off x="323528" y="6453336"/>
            <a:ext cx="180000" cy="216000"/>
          </a:xfrm>
          <a:prstGeom prst="rect">
            <a:avLst/>
          </a:prstGeom>
          <a:solidFill>
            <a:srgbClr val="E23B1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 userDrawn="1"/>
        </p:nvSpPr>
        <p:spPr>
          <a:xfrm>
            <a:off x="558000" y="6453336"/>
            <a:ext cx="180000" cy="216000"/>
          </a:xfrm>
          <a:prstGeom prst="rect">
            <a:avLst/>
          </a:prstGeom>
          <a:solidFill>
            <a:srgbClr val="8CD1E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 userDrawn="1"/>
        </p:nvSpPr>
        <p:spPr>
          <a:xfrm>
            <a:off x="791600" y="6453336"/>
            <a:ext cx="180000" cy="216000"/>
          </a:xfrm>
          <a:prstGeom prst="rect">
            <a:avLst/>
          </a:prstGeom>
          <a:solidFill>
            <a:srgbClr val="184788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Picture 2" descr="C:\Users\Johnny\Desktop\Surao PP\SURAO logopodtisk180.jpg"/>
          <p:cNvPicPr>
            <a:picLocks noChangeAspect="1" noChangeArrowheads="1"/>
          </p:cNvPicPr>
          <p:nvPr userDrawn="1"/>
        </p:nvPicPr>
        <p:blipFill>
          <a:blip r:embed="rId2" cstate="print"/>
          <a:srcRect r="30833" b="48536"/>
          <a:stretch>
            <a:fillRect/>
          </a:stretch>
        </p:blipFill>
        <p:spPr bwMode="auto">
          <a:xfrm>
            <a:off x="3843338" y="3482728"/>
            <a:ext cx="5300662" cy="3375242"/>
          </a:xfrm>
          <a:prstGeom prst="rect">
            <a:avLst/>
          </a:prstGeom>
          <a:noFill/>
        </p:spPr>
      </p:pic>
      <p:sp>
        <p:nvSpPr>
          <p:cNvPr id="4" name="Zaoblený obdélník 3"/>
          <p:cNvSpPr/>
          <p:nvPr userDrawn="1"/>
        </p:nvSpPr>
        <p:spPr>
          <a:xfrm>
            <a:off x="323528" y="1527989"/>
            <a:ext cx="8496944" cy="4752528"/>
          </a:xfrm>
          <a:prstGeom prst="roundRect">
            <a:avLst>
              <a:gd name="adj" fmla="val 2881"/>
            </a:avLst>
          </a:prstGeom>
          <a:noFill/>
          <a:ln w="3175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612000" y="1114560"/>
            <a:ext cx="7920440" cy="69127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800" b="1">
                <a:solidFill>
                  <a:srgbClr val="00612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0"/>
          </p:nvPr>
        </p:nvSpPr>
        <p:spPr>
          <a:xfrm>
            <a:off x="738000" y="6507661"/>
            <a:ext cx="288000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700" b="0">
                <a:solidFill>
                  <a:schemeClr val="bg1"/>
                </a:solidFill>
              </a:defRPr>
            </a:lvl1pPr>
          </a:lstStyle>
          <a:p>
            <a:fld id="{D917E3CF-9DDB-42DB-8C50-86177139181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1"/>
          </p:nvPr>
        </p:nvSpPr>
        <p:spPr>
          <a:xfrm>
            <a:off x="611560" y="2046447"/>
            <a:ext cx="792088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l">
              <a:buFont typeface="Arial" pitchFamily="34" charset="0"/>
              <a:buNone/>
              <a:defRPr lang="cs-CZ" sz="1200" b="1" smtClean="0">
                <a:solidFill>
                  <a:srgbClr val="89BA17"/>
                </a:solidFill>
              </a:defRPr>
            </a:lvl1pPr>
            <a:lvl2pPr>
              <a:buFontTx/>
              <a:buNone/>
              <a:defRPr sz="1200" b="1">
                <a:solidFill>
                  <a:srgbClr val="89BA17"/>
                </a:solidFill>
              </a:defRPr>
            </a:lvl2pPr>
            <a:lvl3pPr>
              <a:buFontTx/>
              <a:buNone/>
              <a:defRPr sz="1200" b="1">
                <a:solidFill>
                  <a:srgbClr val="89BA17"/>
                </a:solidFill>
              </a:defRPr>
            </a:lvl3pPr>
            <a:lvl4pPr>
              <a:buFontTx/>
              <a:buNone/>
              <a:defRPr sz="1200" b="1">
                <a:solidFill>
                  <a:srgbClr val="89BA17"/>
                </a:solidFill>
              </a:defRPr>
            </a:lvl4pPr>
            <a:lvl5pPr>
              <a:buFontTx/>
              <a:buNone/>
              <a:defRPr sz="1200" b="1">
                <a:solidFill>
                  <a:srgbClr val="89BA17"/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2"/>
          </p:nvPr>
        </p:nvSpPr>
        <p:spPr>
          <a:xfrm>
            <a:off x="611189" y="3342591"/>
            <a:ext cx="7921625" cy="2591485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0612E"/>
              </a:buClr>
              <a:buSzPct val="140000"/>
              <a:defRPr sz="1200"/>
            </a:lvl1pPr>
            <a:lvl2pPr>
              <a:buClr>
                <a:srgbClr val="00612E"/>
              </a:buClr>
              <a:buSzPct val="140000"/>
              <a:defRPr sz="1200"/>
            </a:lvl2pPr>
            <a:lvl3pPr>
              <a:buClr>
                <a:srgbClr val="00612E"/>
              </a:buClr>
              <a:buSzPct val="140000"/>
              <a:defRPr sz="1200"/>
            </a:lvl3pPr>
            <a:lvl4pPr>
              <a:buClr>
                <a:srgbClr val="00612E"/>
              </a:buClr>
              <a:buSzPct val="140000"/>
              <a:defRPr sz="1200"/>
            </a:lvl4pPr>
            <a:lvl5pPr>
              <a:buClr>
                <a:srgbClr val="00612E"/>
              </a:buClr>
              <a:buSzPct val="140000"/>
              <a:defRPr sz="12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3"/>
          </p:nvPr>
        </p:nvSpPr>
        <p:spPr>
          <a:xfrm>
            <a:off x="1152000" y="6501601"/>
            <a:ext cx="4032250" cy="1722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700"/>
            </a:lvl1pPr>
            <a:lvl2pPr>
              <a:buFontTx/>
              <a:buNone/>
              <a:defRPr sz="800"/>
            </a:lvl2pPr>
            <a:lvl3pPr>
              <a:buFontTx/>
              <a:buNone/>
              <a:defRPr sz="800"/>
            </a:lvl3pPr>
            <a:lvl4pPr>
              <a:buFontTx/>
              <a:buNone/>
              <a:defRPr sz="800"/>
            </a:lvl4pPr>
            <a:lvl5pPr>
              <a:buFontTx/>
              <a:buNone/>
              <a:defRPr sz="8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170445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5DD8-0748-46F7-919C-04D337AB1580}" type="datetime1">
              <a:rPr lang="cs-CZ" smtClean="0"/>
              <a:t>13.1.2013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1AA1-D030-46E2-9E9B-1E9512151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54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F5EF-23A8-414D-B438-57E3BAF397AA}" type="datetime1">
              <a:rPr lang="cs-CZ" smtClean="0"/>
              <a:t>13.1.2013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1AA1-D030-46E2-9E9B-1E9512151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381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14D88-19FF-467B-A6AA-64298A573B76}" type="datetime1">
              <a:rPr lang="cs-CZ" smtClean="0"/>
              <a:t>13.1.2013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1AA1-D030-46E2-9E9B-1E9512151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30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2356-86B3-4E79-80E1-D5A99DC384F1}" type="datetime1">
              <a:rPr lang="cs-CZ" smtClean="0"/>
              <a:t>13.1.2013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1AA1-D030-46E2-9E9B-1E9512151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2981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506B-9084-48D7-A914-6C46646DFA7E}" type="datetime1">
              <a:rPr lang="cs-CZ" smtClean="0"/>
              <a:t>13.1.2013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1AA1-D030-46E2-9E9B-1E9512151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1166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03531-691D-4EDB-84AF-D937945D964E}" type="datetime1">
              <a:rPr lang="cs-CZ" smtClean="0"/>
              <a:t>13.1.2013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1AA1-D030-46E2-9E9B-1E9512151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204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6D85B-7EFB-4D75-806F-018856D7E272}" type="datetime1">
              <a:rPr lang="cs-CZ" smtClean="0"/>
              <a:t>13.1.2013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1AA1-D030-46E2-9E9B-1E9512151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951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54E9-041F-49AA-9D34-A2C4850F6E92}" type="datetime1">
              <a:rPr lang="cs-CZ" smtClean="0"/>
              <a:t>13.1.2013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1AA1-D030-46E2-9E9B-1E9512151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4920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DA6B2-D384-4B4B-A05A-6E1539F7ECFB}" type="datetime1">
              <a:rPr lang="cs-CZ" smtClean="0"/>
              <a:t>13.1.2013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1AA1-D030-46E2-9E9B-1E9512151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3172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smtClean="0"/>
              <a:t>1.3</a:t>
            </a:r>
            <a:r>
              <a:rPr lang="cs-CZ" sz="3600" b="1" dirty="0" smtClean="0"/>
              <a:t/>
            </a:r>
            <a:br>
              <a:rPr lang="cs-CZ" sz="3600" b="1" dirty="0" smtClean="0"/>
            </a:br>
            <a:r>
              <a:rPr lang="cs-CZ" sz="3600" b="1" dirty="0" smtClean="0"/>
              <a:t>Ukládání radioaktivních odpadů do ŽP (2)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cs-CZ" dirty="0" smtClean="0"/>
          </a:p>
          <a:p>
            <a:pPr lvl="1"/>
            <a:r>
              <a:rPr lang="cs-CZ" dirty="0" smtClean="0"/>
              <a:t>technické </a:t>
            </a:r>
            <a:r>
              <a:rPr lang="cs-CZ" dirty="0"/>
              <a:t>aspekty zajištění bezpečného </a:t>
            </a:r>
            <a:r>
              <a:rPr lang="cs-CZ" dirty="0" smtClean="0"/>
              <a:t>ukládání</a:t>
            </a:r>
          </a:p>
          <a:p>
            <a:pPr lvl="1"/>
            <a:r>
              <a:rPr lang="cs-CZ" dirty="0" smtClean="0"/>
              <a:t>inženýrské </a:t>
            </a:r>
            <a:r>
              <a:rPr lang="cs-CZ" dirty="0"/>
              <a:t>a  přírodní (geologické) bariéry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1AA1-D030-46E2-9E9B-1E95121518FA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364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750302"/>
            <a:ext cx="8064896" cy="691277"/>
          </a:xfrm>
        </p:spPr>
        <p:txBody>
          <a:bodyPr/>
          <a:lstStyle/>
          <a:p>
            <a:r>
              <a:rPr lang="cs-CZ" sz="4000" dirty="0" smtClean="0">
                <a:solidFill>
                  <a:schemeClr val="tx1"/>
                </a:solidFill>
              </a:rPr>
              <a:t>Strategie vývoje HÚ ve světě</a:t>
            </a:r>
            <a:endParaRPr lang="cs-CZ" sz="4000" dirty="0">
              <a:solidFill>
                <a:schemeClr val="tx1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7E3CF-9DDB-42DB-8C50-861771391819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quarter" idx="11"/>
          </p:nvPr>
        </p:nvSpPr>
        <p:spPr>
          <a:xfrm>
            <a:off x="395536" y="1527990"/>
            <a:ext cx="7920880" cy="430887"/>
          </a:xfrm>
        </p:spPr>
        <p:txBody>
          <a:bodyPr/>
          <a:lstStyle/>
          <a:p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VJP → VAO → HÚ nebo VJP → (sklad) → HÚ 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ástupný symbol pro text 4"/>
          <p:cNvSpPr txBox="1">
            <a:spLocks/>
          </p:cNvSpPr>
          <p:nvPr/>
        </p:nvSpPr>
        <p:spPr>
          <a:xfrm>
            <a:off x="611561" y="2219266"/>
            <a:ext cx="7993633" cy="38884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612E"/>
              </a:buClr>
              <a:buSzPct val="140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612E"/>
              </a:buClr>
              <a:buSzPct val="140000"/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612E"/>
              </a:buClr>
              <a:buSzPct val="140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612E"/>
              </a:buClr>
              <a:buSzPct val="140000"/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612E"/>
              </a:buClr>
              <a:buSzPct val="140000"/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0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290309"/>
              </p:ext>
            </p:extLst>
          </p:nvPr>
        </p:nvGraphicFramePr>
        <p:xfrm>
          <a:off x="431912" y="2194517"/>
          <a:ext cx="8352928" cy="459638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40160"/>
                <a:gridCol w="1152128"/>
                <a:gridCol w="1800200"/>
                <a:gridCol w="2016224"/>
                <a:gridCol w="1944216"/>
              </a:tblGrid>
              <a:tr h="768096"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Země</a:t>
                      </a:r>
                      <a:endParaRPr lang="cs-CZ" sz="22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Počet</a:t>
                      </a:r>
                      <a:r>
                        <a:rPr lang="cs-CZ" sz="2200" baseline="0" dirty="0" smtClean="0"/>
                        <a:t> reaktorů</a:t>
                      </a:r>
                      <a:endParaRPr lang="cs-CZ" sz="22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Skladování VJP</a:t>
                      </a:r>
                      <a:endParaRPr lang="cs-CZ" sz="22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Přepracování → </a:t>
                      </a:r>
                      <a:r>
                        <a:rPr lang="cs-CZ" sz="2200" baseline="0" dirty="0" smtClean="0"/>
                        <a:t>VAO</a:t>
                      </a:r>
                      <a:endParaRPr lang="cs-CZ" sz="22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Provoz</a:t>
                      </a:r>
                      <a:r>
                        <a:rPr lang="cs-CZ" sz="2200" baseline="0" dirty="0" smtClean="0"/>
                        <a:t> HÚ</a:t>
                      </a:r>
                      <a:endParaRPr lang="cs-CZ" sz="22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008">
                <a:tc>
                  <a:txBody>
                    <a:bodyPr/>
                    <a:lstStyle/>
                    <a:p>
                      <a:r>
                        <a:rPr lang="cs-CZ" sz="1700" b="1" dirty="0" smtClean="0"/>
                        <a:t>Francie</a:t>
                      </a:r>
                      <a:endParaRPr lang="cs-CZ" sz="1700" b="1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59 (+1)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Různá místa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ANO, skladování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2025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008">
                <a:tc>
                  <a:txBody>
                    <a:bodyPr/>
                    <a:lstStyle/>
                    <a:p>
                      <a:r>
                        <a:rPr lang="cs-CZ" sz="1700" b="1" dirty="0" smtClean="0"/>
                        <a:t>Finsko</a:t>
                      </a:r>
                      <a:endParaRPr lang="cs-CZ" sz="1700" b="1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4 (+1)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Sklady</a:t>
                      </a:r>
                      <a:r>
                        <a:rPr lang="cs-CZ" sz="1700" baseline="0" dirty="0" smtClean="0"/>
                        <a:t> u JE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NE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2020 - 2025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792">
                <a:tc>
                  <a:txBody>
                    <a:bodyPr/>
                    <a:lstStyle/>
                    <a:p>
                      <a:r>
                        <a:rPr lang="cs-CZ" sz="1700" b="1" dirty="0" smtClean="0"/>
                        <a:t>Německo</a:t>
                      </a:r>
                      <a:endParaRPr lang="cs-CZ" sz="1700" b="1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17</a:t>
                      </a:r>
                      <a:r>
                        <a:rPr lang="cs-CZ" sz="1700" baseline="0" dirty="0" smtClean="0"/>
                        <a:t> 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Decentralizace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Částečně ANO, sklad </a:t>
                      </a:r>
                      <a:r>
                        <a:rPr lang="cs-CZ" sz="1700" dirty="0" err="1" smtClean="0"/>
                        <a:t>Gorleben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?? </a:t>
                      </a:r>
                      <a:r>
                        <a:rPr lang="cs-CZ" sz="1700" dirty="0" err="1" smtClean="0"/>
                        <a:t>Gorleben</a:t>
                      </a:r>
                      <a:r>
                        <a:rPr lang="cs-CZ" sz="1700" dirty="0" smtClean="0"/>
                        <a:t>, 2025??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008">
                <a:tc>
                  <a:txBody>
                    <a:bodyPr/>
                    <a:lstStyle/>
                    <a:p>
                      <a:r>
                        <a:rPr lang="cs-CZ" sz="1700" b="1" dirty="0" smtClean="0"/>
                        <a:t>Nizozemsko</a:t>
                      </a:r>
                      <a:endParaRPr lang="cs-CZ" sz="1700" b="1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1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NE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ANO, sklad u JE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Po r. 2100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792">
                <a:tc>
                  <a:txBody>
                    <a:bodyPr/>
                    <a:lstStyle/>
                    <a:p>
                      <a:r>
                        <a:rPr lang="cs-CZ" sz="1700" b="1" dirty="0" smtClean="0"/>
                        <a:t>Španělsko</a:t>
                      </a:r>
                      <a:endParaRPr lang="cs-CZ" sz="1700" b="1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8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ANO,</a:t>
                      </a:r>
                      <a:r>
                        <a:rPr lang="cs-CZ" sz="1700" baseline="0" dirty="0" smtClean="0"/>
                        <a:t> u JE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NE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Centrální dočasný sklad (60 let)</a:t>
                      </a:r>
                      <a:r>
                        <a:rPr lang="cs-CZ" sz="1700" baseline="0" dirty="0" smtClean="0"/>
                        <a:t> → HÚ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008">
                <a:tc>
                  <a:txBody>
                    <a:bodyPr/>
                    <a:lstStyle/>
                    <a:p>
                      <a:r>
                        <a:rPr lang="cs-CZ" sz="1700" b="1" dirty="0" smtClean="0"/>
                        <a:t>Švýcarsko</a:t>
                      </a:r>
                      <a:endParaRPr lang="cs-CZ" sz="1700" b="1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5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ANO, </a:t>
                      </a:r>
                      <a:r>
                        <a:rPr lang="cs-CZ" sz="1700" dirty="0" err="1" smtClean="0"/>
                        <a:t>Zwilag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ANO, z části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2040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008">
                <a:tc>
                  <a:txBody>
                    <a:bodyPr/>
                    <a:lstStyle/>
                    <a:p>
                      <a:r>
                        <a:rPr lang="cs-CZ" sz="1700" b="1" dirty="0" smtClean="0"/>
                        <a:t>Švédsko</a:t>
                      </a:r>
                      <a:endParaRPr lang="cs-CZ" sz="1700" b="1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10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Centrální - CLAB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NE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 smtClean="0"/>
                        <a:t>2025</a:t>
                      </a:r>
                      <a:endParaRPr lang="cs-CZ" sz="1700" dirty="0"/>
                    </a:p>
                  </a:txBody>
                  <a:tcPr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065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Ukládání vysokoaktivních odpadů</a:t>
            </a:r>
            <a:br>
              <a:rPr lang="cs-CZ" b="1" dirty="0" smtClean="0"/>
            </a:br>
            <a:r>
              <a:rPr lang="cs-CZ" b="1" dirty="0" smtClean="0"/>
              <a:t>- příklad Francie</a:t>
            </a:r>
            <a:endParaRPr lang="cs-CZ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706576" cy="282987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04950"/>
            <a:ext cx="4127008" cy="278814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89040"/>
            <a:ext cx="4299000" cy="273120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580" y="4426801"/>
            <a:ext cx="3000722" cy="209344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1AA1-D030-46E2-9E9B-1E95121518FA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44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Ukládání vysokoaktivních odpadů</a:t>
            </a:r>
            <a:br>
              <a:rPr lang="cs-CZ" b="1" dirty="0" smtClean="0"/>
            </a:br>
            <a:r>
              <a:rPr lang="cs-CZ" b="1" dirty="0" smtClean="0"/>
              <a:t>- příklad Švédsko</a:t>
            </a:r>
            <a:endParaRPr lang="cs-CZ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7"/>
            <a:ext cx="4400988" cy="338437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914" y="3933057"/>
            <a:ext cx="5395574" cy="272952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40768"/>
            <a:ext cx="3228975" cy="245745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1AA1-D030-46E2-9E9B-1E95121518FA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459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654" y="1472649"/>
            <a:ext cx="2466975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Ukládání vysokoaktivních odpadů</a:t>
            </a:r>
            <a:br>
              <a:rPr lang="cs-CZ" b="1" dirty="0" smtClean="0"/>
            </a:br>
            <a:r>
              <a:rPr lang="cs-CZ" b="1" dirty="0" smtClean="0"/>
              <a:t>- příklad Německo - </a:t>
            </a:r>
            <a:r>
              <a:rPr lang="cs-CZ" b="1" dirty="0" err="1" smtClean="0"/>
              <a:t>Gorleben</a:t>
            </a:r>
            <a:endParaRPr lang="cs-CZ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4481513" cy="298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73016"/>
            <a:ext cx="4739788" cy="310100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661" y="4363631"/>
            <a:ext cx="3860201" cy="216171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629" y="1858411"/>
            <a:ext cx="2190751" cy="146208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1AA1-D030-46E2-9E9B-1E95121518FA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520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88483"/>
            <a:ext cx="2160240" cy="273150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Ukládání vysokoaktivních odpadů</a:t>
            </a:r>
            <a:br>
              <a:rPr lang="cs-CZ" b="1" dirty="0" smtClean="0"/>
            </a:br>
            <a:r>
              <a:rPr lang="cs-CZ" b="1" dirty="0" smtClean="0"/>
              <a:t>- příklad USA – </a:t>
            </a:r>
            <a:r>
              <a:rPr lang="en-US" b="1" dirty="0" smtClean="0"/>
              <a:t>Yucca Mountain</a:t>
            </a:r>
            <a:r>
              <a:rPr lang="cs-CZ" b="1" dirty="0" smtClean="0"/>
              <a:t>, NV</a:t>
            </a:r>
            <a:endParaRPr lang="en-US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8" y="1488483"/>
            <a:ext cx="5588850" cy="309264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01008"/>
            <a:ext cx="4500500" cy="324036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1AA1-D030-46E2-9E9B-1E95121518FA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08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Ukládání vysokoaktivních odpadů</a:t>
            </a:r>
            <a:br>
              <a:rPr lang="cs-CZ" b="1" dirty="0" smtClean="0"/>
            </a:br>
            <a:r>
              <a:rPr lang="cs-CZ" b="1" dirty="0" smtClean="0"/>
              <a:t>- příklad USA – WIPP, NM</a:t>
            </a:r>
            <a:endParaRPr lang="en-US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562475" cy="352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3554"/>
            <a:ext cx="2520280" cy="1848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142" y="3596846"/>
            <a:ext cx="4059535" cy="2716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347" y="5009034"/>
            <a:ext cx="2820157" cy="1875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1AA1-D030-46E2-9E9B-1E95121518FA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724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 smtClean="0"/>
              <a:t>Ukládání nízko a středně aktivních odpadů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Dlouhodobá izolace od ŽP a kritické skupiny</a:t>
            </a:r>
          </a:p>
          <a:p>
            <a:pPr lvl="1"/>
            <a:r>
              <a:rPr lang="cs-CZ" dirty="0" smtClean="0"/>
              <a:t>Stovky let ( - 300 let)</a:t>
            </a:r>
          </a:p>
          <a:p>
            <a:pPr lvl="1"/>
            <a:r>
              <a:rPr lang="cs-CZ" dirty="0" smtClean="0"/>
              <a:t>Umělé (inženýrské) bariéry</a:t>
            </a:r>
          </a:p>
          <a:p>
            <a:pPr lvl="1"/>
            <a:r>
              <a:rPr lang="cs-CZ" dirty="0" smtClean="0"/>
              <a:t>Přírodní bariéry </a:t>
            </a:r>
          </a:p>
          <a:p>
            <a:pPr lvl="2"/>
            <a:r>
              <a:rPr lang="cs-CZ" dirty="0" smtClean="0"/>
              <a:t>Retardační funkce</a:t>
            </a:r>
          </a:p>
          <a:p>
            <a:pPr lvl="2"/>
            <a:r>
              <a:rPr lang="cs-CZ" dirty="0" smtClean="0"/>
              <a:t>Rozptyl – ředění</a:t>
            </a:r>
          </a:p>
          <a:p>
            <a:r>
              <a:rPr lang="cs-CZ" dirty="0" smtClean="0"/>
              <a:t>Monitoring </a:t>
            </a:r>
          </a:p>
          <a:p>
            <a:pPr lvl="1"/>
            <a:r>
              <a:rPr lang="cs-CZ" dirty="0" smtClean="0"/>
              <a:t>po dobu provozu</a:t>
            </a:r>
          </a:p>
          <a:p>
            <a:pPr lvl="1"/>
            <a:r>
              <a:rPr lang="cs-CZ" dirty="0" smtClean="0"/>
              <a:t>Institucionální po ukončení provozu (100 let) 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Ukládání desítek až stovek m3 RAO za rok</a:t>
            </a:r>
          </a:p>
          <a:p>
            <a:pPr lvl="1"/>
            <a:r>
              <a:rPr lang="cs-CZ" dirty="0" smtClean="0"/>
              <a:t>Transportovatelnost</a:t>
            </a:r>
          </a:p>
          <a:p>
            <a:pPr lvl="1"/>
            <a:r>
              <a:rPr lang="cs-CZ" dirty="0"/>
              <a:t>M</a:t>
            </a:r>
            <a:r>
              <a:rPr lang="cs-CZ" dirty="0" smtClean="0"/>
              <a:t>anipulovatelnost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1AA1-D030-46E2-9E9B-1E95121518F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747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Ukládání velmi nízko aktivních odpadů – příklad Francie</a:t>
            </a:r>
            <a:endParaRPr lang="cs-CZ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1424425"/>
            <a:ext cx="6986587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1AA1-D030-46E2-9E9B-1E95121518FA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947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Ukládání nízko a středně aktivních odpadů – příklad Francie</a:t>
            </a:r>
            <a:endParaRPr lang="cs-CZ" b="1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504113" cy="505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1AA1-D030-46E2-9E9B-1E95121518FA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425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Ukládání nízko a středněaktivních odpadů – příklad Švédsko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5"/>
            <a:ext cx="6238127" cy="388843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84784"/>
            <a:ext cx="3448076" cy="216024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43"/>
          <a:stretch/>
        </p:blipFill>
        <p:spPr>
          <a:xfrm>
            <a:off x="6760326" y="4692473"/>
            <a:ext cx="2349500" cy="195173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17"/>
          <a:stretch/>
        </p:blipFill>
        <p:spPr>
          <a:xfrm>
            <a:off x="1187624" y="4765177"/>
            <a:ext cx="2349500" cy="194013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20"/>
          <a:stretch/>
        </p:blipFill>
        <p:spPr>
          <a:xfrm>
            <a:off x="4067944" y="4755518"/>
            <a:ext cx="2349500" cy="189098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1AA1-D030-46E2-9E9B-1E95121518FA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2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7696010" y="1438559"/>
            <a:ext cx="799403" cy="580320"/>
          </a:xfrm>
          <a:prstGeom prst="rect">
            <a:avLst/>
          </a:prstGeom>
          <a:noFill/>
          <a:ln>
            <a:noFill/>
          </a:ln>
        </p:spPr>
        <p:txBody>
          <a:bodyPr vert="horz" lIns="92160" tIns="46080" rIns="92160" bIns="46080" anchor="t" anchorCtr="0" compatLnSpc="1"/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x-none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x-none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40" algn="l"/>
                <a:tab pos="1828439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39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lang="x-none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lang="x-none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9pPr>
          </a:lstStyle>
          <a:p>
            <a:pPr lvl="0">
              <a:buNone/>
            </a:pPr>
            <a:endParaRPr lang="x-none">
              <a:ea typeface=""/>
              <a:cs typeface="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750993" y="1951200"/>
            <a:ext cx="799403" cy="580320"/>
          </a:xfrm>
          <a:prstGeom prst="rect">
            <a:avLst/>
          </a:prstGeom>
          <a:noFill/>
          <a:ln>
            <a:noFill/>
          </a:ln>
        </p:spPr>
        <p:txBody>
          <a:bodyPr vert="horz" lIns="92160" tIns="46080" rIns="92160" bIns="46080" anchor="t" anchorCtr="0" compatLnSpc="1"/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x-none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x-none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40" algn="l"/>
                <a:tab pos="1828439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39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lang="x-none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lang="x-none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9pPr>
          </a:lstStyle>
          <a:p>
            <a:pPr lvl="0">
              <a:buNone/>
            </a:pPr>
            <a:endParaRPr lang="x-none">
              <a:ea typeface=""/>
              <a:cs typeface=""/>
            </a:endParaRPr>
          </a:p>
        </p:txBody>
      </p:sp>
      <p:sp>
        <p:nvSpPr>
          <p:cNvPr id="6" name="Zástupný symbol pro text 5"/>
          <p:cNvSpPr txBox="1">
            <a:spLocks noGrp="1"/>
          </p:cNvSpPr>
          <p:nvPr>
            <p:ph type="body" idx="4294967295"/>
          </p:nvPr>
        </p:nvSpPr>
        <p:spPr>
          <a:xfrm>
            <a:off x="457200" y="4941168"/>
            <a:ext cx="4898570" cy="646331"/>
          </a:xfrm>
        </p:spPr>
        <p:txBody>
          <a:bodyPr wrap="square">
            <a:spAutoFit/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x-none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x-none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40" algn="l"/>
                <a:tab pos="1828439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39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lang="x-none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lang="x-none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9pPr>
          </a:lstStyle>
          <a:p>
            <a:pPr lvl="0"/>
            <a:r>
              <a:rPr lang="cs-CZ" sz="3600" b="1" dirty="0" smtClean="0">
                <a:solidFill>
                  <a:srgbClr val="000080"/>
                </a:solidFill>
              </a:rPr>
              <a:t>Solný důl - </a:t>
            </a:r>
            <a:r>
              <a:rPr lang="x-none" sz="3600" b="1" smtClean="0">
                <a:solidFill>
                  <a:srgbClr val="000080"/>
                </a:solidFill>
              </a:rPr>
              <a:t>Asse II</a:t>
            </a:r>
            <a:endParaRPr lang="x-none" sz="3600">
              <a:solidFill>
                <a:srgbClr val="000080"/>
              </a:solidFill>
            </a:endParaRPr>
          </a:p>
        </p:txBody>
      </p:sp>
      <p:pic>
        <p:nvPicPr>
          <p:cNvPr id="7" name="TSS%20Vesuchstand%20im%20Bau"/>
          <p:cNvPicPr>
            <a:picLocks noChangeAspect="1"/>
          </p:cNvPicPr>
          <p:nvPr/>
        </p:nvPicPr>
        <p:blipFill>
          <a:blip r:embed="rId3">
            <a:lum contrast="6000"/>
            <a:alphaModFix/>
          </a:blip>
          <a:srcRect/>
          <a:stretch>
            <a:fillRect/>
          </a:stretch>
        </p:blipFill>
        <p:spPr>
          <a:xfrm>
            <a:off x="421963" y="1438559"/>
            <a:ext cx="4933807" cy="290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1409685"/>
            <a:ext cx="3584575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/>
              <a:t>Ukládání nízko a středně aktivních odpadů</a:t>
            </a:r>
            <a:br>
              <a:rPr lang="cs-CZ" b="1" dirty="0" smtClean="0"/>
            </a:br>
            <a:r>
              <a:rPr lang="cs-CZ" b="1" dirty="0" smtClean="0"/>
              <a:t>- příklad Německo</a:t>
            </a:r>
            <a:endParaRPr lang="cs-CZ" b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1AA1-D030-46E2-9E9B-1E95121518FA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804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7696010" y="1438559"/>
            <a:ext cx="799403" cy="580320"/>
          </a:xfrm>
          <a:prstGeom prst="rect">
            <a:avLst/>
          </a:prstGeom>
          <a:noFill/>
          <a:ln>
            <a:noFill/>
          </a:ln>
        </p:spPr>
        <p:txBody>
          <a:bodyPr vert="horz" lIns="92160" tIns="46080" rIns="92160" bIns="46080" anchor="t" anchorCtr="0" compatLnSpc="1"/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x-none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x-none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40" algn="l"/>
                <a:tab pos="1828439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39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lang="x-none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lang="x-none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9pPr>
          </a:lstStyle>
          <a:p>
            <a:pPr lvl="0">
              <a:buNone/>
            </a:pPr>
            <a:endParaRPr lang="x-none">
              <a:ea typeface=""/>
              <a:cs typeface="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750993" y="1951200"/>
            <a:ext cx="799403" cy="580320"/>
          </a:xfrm>
          <a:prstGeom prst="rect">
            <a:avLst/>
          </a:prstGeom>
          <a:noFill/>
          <a:ln>
            <a:noFill/>
          </a:ln>
        </p:spPr>
        <p:txBody>
          <a:bodyPr vert="horz" lIns="92160" tIns="46080" rIns="92160" bIns="46080" anchor="t" anchorCtr="0" compatLnSpc="1"/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x-none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x-none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40" algn="l"/>
                <a:tab pos="1828439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39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lang="x-none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lang="x-none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9pPr>
          </a:lstStyle>
          <a:p>
            <a:pPr lvl="0">
              <a:buNone/>
            </a:pPr>
            <a:endParaRPr lang="x-none">
              <a:ea typeface=""/>
              <a:cs typeface=""/>
            </a:endParaRPr>
          </a:p>
        </p:txBody>
      </p:sp>
      <p:sp>
        <p:nvSpPr>
          <p:cNvPr id="6" name="Zástupný symbol pro text 5"/>
          <p:cNvSpPr txBox="1">
            <a:spLocks noGrp="1"/>
          </p:cNvSpPr>
          <p:nvPr>
            <p:ph type="body" idx="4294967295"/>
          </p:nvPr>
        </p:nvSpPr>
        <p:spPr>
          <a:xfrm>
            <a:off x="0" y="1495659"/>
            <a:ext cx="4898570" cy="523220"/>
          </a:xfrm>
        </p:spPr>
        <p:txBody>
          <a:bodyPr wrap="square">
            <a:spAutoFit/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x-none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x-none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40" algn="l"/>
                <a:tab pos="1828439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39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lang="x-none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lang="x-none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x-non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9pPr>
          </a:lstStyle>
          <a:p>
            <a:pPr lvl="0"/>
            <a:r>
              <a:rPr lang="cs-CZ" sz="2800" b="1" dirty="0" smtClean="0">
                <a:solidFill>
                  <a:srgbClr val="000080"/>
                </a:solidFill>
              </a:rPr>
              <a:t>Železnorudný důl Konrad</a:t>
            </a:r>
            <a:endParaRPr lang="x-none" sz="2800">
              <a:solidFill>
                <a:srgbClr val="000080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/>
              <a:t>Ukládání nízko a středně aktivních odpadů</a:t>
            </a:r>
            <a:br>
              <a:rPr lang="cs-CZ" b="1" dirty="0" smtClean="0"/>
            </a:br>
            <a:r>
              <a:rPr lang="cs-CZ" b="1" dirty="0" smtClean="0"/>
              <a:t>- příklad Německo</a:t>
            </a:r>
            <a:endParaRPr lang="cs-CZ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2" y="1417638"/>
            <a:ext cx="3798887" cy="523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2241360"/>
            <a:ext cx="3229613" cy="440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1AA1-D030-46E2-9E9B-1E95121518FA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018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750302"/>
            <a:ext cx="8064896" cy="691277"/>
          </a:xfrm>
        </p:spPr>
        <p:txBody>
          <a:bodyPr>
            <a:noAutofit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Ukládání vyhořelého jaderného paliva a vysokoaktivních odpadů v hlubinném úložišti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7E3CF-9DDB-42DB-8C50-861771391819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quarter" idx="11"/>
          </p:nvPr>
        </p:nvSpPr>
        <p:spPr>
          <a:xfrm>
            <a:off x="395536" y="1527990"/>
            <a:ext cx="7920880" cy="430887"/>
          </a:xfrm>
        </p:spPr>
        <p:txBody>
          <a:bodyPr/>
          <a:lstStyle/>
          <a:p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Kombinace inženýrských a přírodních bariér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ástupný symbol pro text 4"/>
          <p:cNvSpPr txBox="1">
            <a:spLocks/>
          </p:cNvSpPr>
          <p:nvPr/>
        </p:nvSpPr>
        <p:spPr>
          <a:xfrm>
            <a:off x="6012161" y="2219266"/>
            <a:ext cx="2881065" cy="38884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612E"/>
              </a:buClr>
              <a:buSzPct val="140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612E"/>
              </a:buClr>
              <a:buSzPct val="140000"/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612E"/>
              </a:buClr>
              <a:buSzPct val="140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612E"/>
              </a:buClr>
              <a:buSzPct val="140000"/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612E"/>
              </a:buClr>
              <a:buSzPct val="140000"/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000" dirty="0"/>
          </a:p>
        </p:txBody>
      </p:sp>
      <p:sp>
        <p:nvSpPr>
          <p:cNvPr id="8" name="Zástupný symbol pro text 4"/>
          <p:cNvSpPr>
            <a:spLocks noGrp="1"/>
          </p:cNvSpPr>
          <p:nvPr>
            <p:ph type="body" sz="quarter" idx="12"/>
          </p:nvPr>
        </p:nvSpPr>
        <p:spPr>
          <a:xfrm>
            <a:off x="611190" y="2071228"/>
            <a:ext cx="6301071" cy="4209289"/>
          </a:xfrm>
        </p:spPr>
        <p:txBody>
          <a:bodyPr/>
          <a:lstStyle/>
          <a:p>
            <a:pPr>
              <a:buClrTx/>
              <a:buSzTx/>
              <a:buNone/>
            </a:pPr>
            <a:r>
              <a:rPr lang="cs-CZ" sz="2000" b="1" dirty="0" err="1" smtClean="0">
                <a:latin typeface="Calibri"/>
              </a:rPr>
              <a:t>Multibariérový</a:t>
            </a:r>
            <a:r>
              <a:rPr lang="cs-CZ" sz="2000" b="1" dirty="0" smtClean="0">
                <a:latin typeface="Calibri"/>
              </a:rPr>
              <a:t> úložný systém v horninovém masivu </a:t>
            </a:r>
          </a:p>
          <a:p>
            <a:pPr>
              <a:buClrTx/>
              <a:buSzTx/>
            </a:pPr>
            <a:r>
              <a:rPr lang="cs-CZ" sz="2000" b="1" dirty="0" smtClean="0">
                <a:latin typeface="Calibri"/>
              </a:rPr>
              <a:t>Inženýrské bariéry</a:t>
            </a:r>
          </a:p>
          <a:p>
            <a:pPr lvl="1">
              <a:buClrTx/>
              <a:buSzTx/>
            </a:pPr>
            <a:r>
              <a:rPr lang="cs-CZ" sz="2000" dirty="0" smtClean="0">
                <a:latin typeface="Calibri"/>
              </a:rPr>
              <a:t>Úložný kontejner (ÚOS), kovový, </a:t>
            </a:r>
          </a:p>
          <a:p>
            <a:pPr marL="457200" lvl="1" indent="0">
              <a:buClrTx/>
              <a:buSzTx/>
              <a:buNone/>
            </a:pPr>
            <a:r>
              <a:rPr lang="cs-CZ" sz="2000" dirty="0">
                <a:latin typeface="Calibri"/>
              </a:rPr>
              <a:t>	</a:t>
            </a:r>
            <a:r>
              <a:rPr lang="cs-CZ" sz="2000" dirty="0" smtClean="0">
                <a:latin typeface="Calibri"/>
              </a:rPr>
              <a:t>s životností    </a:t>
            </a:r>
            <a:r>
              <a:rPr lang="cs-CZ" sz="2000" b="1" dirty="0" smtClean="0">
                <a:solidFill>
                  <a:srgbClr val="C00000"/>
                </a:solidFill>
                <a:latin typeface="Calibri"/>
              </a:rPr>
              <a:t>&gt;&gt;10 000 let</a:t>
            </a:r>
          </a:p>
          <a:p>
            <a:pPr lvl="1">
              <a:buClrTx/>
              <a:buSzTx/>
            </a:pPr>
            <a:r>
              <a:rPr lang="cs-CZ" sz="2000" dirty="0" err="1" smtClean="0">
                <a:latin typeface="Calibri"/>
              </a:rPr>
              <a:t>Bentonitotová</a:t>
            </a:r>
            <a:r>
              <a:rPr lang="cs-CZ" sz="2000" dirty="0" smtClean="0">
                <a:latin typeface="Calibri"/>
              </a:rPr>
              <a:t> výplň  - retardace radionuklidů           po dobu cca     </a:t>
            </a:r>
            <a:r>
              <a:rPr lang="cs-CZ" sz="2000" b="1" dirty="0" smtClean="0">
                <a:solidFill>
                  <a:srgbClr val="C00000"/>
                </a:solidFill>
                <a:latin typeface="Calibri"/>
              </a:rPr>
              <a:t>10 000 </a:t>
            </a:r>
            <a:r>
              <a:rPr lang="cs-CZ" sz="2000" b="1" dirty="0">
                <a:solidFill>
                  <a:srgbClr val="C00000"/>
                </a:solidFill>
                <a:latin typeface="Calibri"/>
              </a:rPr>
              <a:t>l</a:t>
            </a:r>
            <a:r>
              <a:rPr lang="cs-CZ" sz="2000" b="1" dirty="0" smtClean="0">
                <a:solidFill>
                  <a:srgbClr val="C00000"/>
                </a:solidFill>
                <a:latin typeface="Calibri"/>
              </a:rPr>
              <a:t>et </a:t>
            </a:r>
          </a:p>
          <a:p>
            <a:pPr>
              <a:buClrTx/>
              <a:buSzTx/>
            </a:pPr>
            <a:r>
              <a:rPr lang="cs-CZ" sz="2000" b="1" dirty="0" smtClean="0">
                <a:latin typeface="Calibri"/>
              </a:rPr>
              <a:t>Horninový masiv</a:t>
            </a:r>
          </a:p>
          <a:p>
            <a:pPr lvl="1">
              <a:buClrTx/>
              <a:buSzTx/>
            </a:pPr>
            <a:r>
              <a:rPr lang="cs-CZ" sz="2000" dirty="0" smtClean="0">
                <a:latin typeface="Calibri"/>
              </a:rPr>
              <a:t>Zajišťuje mechanickou stabilitu úložného systému</a:t>
            </a:r>
          </a:p>
          <a:p>
            <a:pPr lvl="1">
              <a:buClrTx/>
              <a:buSzTx/>
            </a:pPr>
            <a:r>
              <a:rPr lang="cs-CZ" sz="2000" dirty="0" smtClean="0">
                <a:latin typeface="Calibri"/>
              </a:rPr>
              <a:t>Zajišťuje geochemickou stabilitu úložného systému </a:t>
            </a:r>
          </a:p>
          <a:p>
            <a:pPr lvl="1">
              <a:buClrTx/>
              <a:buSzTx/>
            </a:pPr>
            <a:r>
              <a:rPr lang="cs-CZ" sz="2000" dirty="0" smtClean="0">
                <a:latin typeface="Calibri"/>
              </a:rPr>
              <a:t>Retardace radionuklidů     </a:t>
            </a:r>
            <a:r>
              <a:rPr lang="cs-CZ" sz="2000" b="1" dirty="0" smtClean="0">
                <a:solidFill>
                  <a:srgbClr val="C00000"/>
                </a:solidFill>
                <a:latin typeface="Calibri"/>
              </a:rPr>
              <a:t>&gt;&gt;10 000 až X00 000 let</a:t>
            </a:r>
            <a:endParaRPr lang="cs-CZ" sz="2000" b="1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9" name="Obrázek 8" descr="bariery_2_sm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4248" y="1935363"/>
            <a:ext cx="2196244" cy="48930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183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750302"/>
            <a:ext cx="8064896" cy="691277"/>
          </a:xfrm>
        </p:spPr>
        <p:txBody>
          <a:bodyPr/>
          <a:lstStyle/>
          <a:p>
            <a:r>
              <a:rPr lang="cs-CZ" sz="4000" dirty="0" smtClean="0">
                <a:solidFill>
                  <a:schemeClr val="tx1"/>
                </a:solidFill>
              </a:rPr>
              <a:t>Bezpečnostní koncepty HÚ</a:t>
            </a:r>
            <a:endParaRPr lang="cs-CZ" sz="4000" dirty="0">
              <a:solidFill>
                <a:schemeClr val="tx1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7E3CF-9DDB-42DB-8C50-861771391819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quarter" idx="11"/>
          </p:nvPr>
        </p:nvSpPr>
        <p:spPr>
          <a:xfrm>
            <a:off x="395536" y="1527990"/>
            <a:ext cx="7920880" cy="430887"/>
          </a:xfrm>
        </p:spPr>
        <p:txBody>
          <a:bodyPr/>
          <a:lstStyle/>
          <a:p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Hlavní bariérou je horninový masiv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ástupný symbol pro text 4"/>
          <p:cNvSpPr txBox="1">
            <a:spLocks/>
          </p:cNvSpPr>
          <p:nvPr/>
        </p:nvSpPr>
        <p:spPr>
          <a:xfrm>
            <a:off x="611561" y="2219266"/>
            <a:ext cx="7993633" cy="38884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612E"/>
              </a:buClr>
              <a:buSzPct val="140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612E"/>
              </a:buClr>
              <a:buSzPct val="140000"/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612E"/>
              </a:buClr>
              <a:buSzPct val="140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612E"/>
              </a:buClr>
              <a:buSzPct val="140000"/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612E"/>
              </a:buClr>
              <a:buSzPct val="140000"/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000" dirty="0"/>
          </a:p>
        </p:txBody>
      </p:sp>
      <p:sp>
        <p:nvSpPr>
          <p:cNvPr id="8" name="Zástupný symbol pro text 4"/>
          <p:cNvSpPr>
            <a:spLocks noGrp="1"/>
          </p:cNvSpPr>
          <p:nvPr>
            <p:ph type="body" sz="quarter" idx="12"/>
          </p:nvPr>
        </p:nvSpPr>
        <p:spPr>
          <a:xfrm>
            <a:off x="611188" y="2046448"/>
            <a:ext cx="7849244" cy="432048"/>
          </a:xfrm>
        </p:spPr>
        <p:txBody>
          <a:bodyPr/>
          <a:lstStyle/>
          <a:p>
            <a:pPr>
              <a:buClrTx/>
              <a:buSzTx/>
              <a:buNone/>
            </a:pPr>
            <a:r>
              <a:rPr lang="cs-CZ" sz="2000" b="1" dirty="0" smtClean="0">
                <a:latin typeface="Calibri"/>
              </a:rPr>
              <a:t>Koncepty a hostitelská hornina v některých zemích: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189877"/>
              </p:ext>
            </p:extLst>
          </p:nvPr>
        </p:nvGraphicFramePr>
        <p:xfrm>
          <a:off x="611560" y="2531748"/>
          <a:ext cx="7655260" cy="4230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580"/>
                <a:gridCol w="1703580"/>
                <a:gridCol w="2375892"/>
                <a:gridCol w="1872208"/>
              </a:tblGrid>
              <a:tr h="445008"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Země</a:t>
                      </a:r>
                      <a:endParaRPr lang="cs-CZ" sz="2200" dirty="0"/>
                    </a:p>
                  </a:txBody>
                  <a:tcPr marT="54864" marB="54864">
                    <a:solidFill>
                      <a:srgbClr val="0061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Ukládání</a:t>
                      </a:r>
                      <a:endParaRPr lang="cs-CZ" sz="2200" dirty="0"/>
                    </a:p>
                  </a:txBody>
                  <a:tcPr marT="54864" marB="54864">
                    <a:solidFill>
                      <a:srgbClr val="0061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Hostitelská hornina</a:t>
                      </a:r>
                      <a:endParaRPr lang="cs-CZ" sz="2200" dirty="0"/>
                    </a:p>
                  </a:txBody>
                  <a:tcPr marT="54864" marB="54864">
                    <a:solidFill>
                      <a:srgbClr val="0061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Otevření HÚ</a:t>
                      </a:r>
                      <a:endParaRPr lang="cs-CZ" sz="2200" dirty="0"/>
                    </a:p>
                  </a:txBody>
                  <a:tcPr marT="54864" marB="54864">
                    <a:solidFill>
                      <a:srgbClr val="00612E"/>
                    </a:solidFill>
                  </a:tcPr>
                </a:tc>
              </a:tr>
              <a:tr h="445008"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Francie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VAO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Jílovce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2025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45008"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Německo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VJP + VAO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Sůl, solný dóm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2025 – 2030 ??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45008"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Belgie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200" dirty="0" smtClean="0"/>
                        <a:t>VJP + VAO</a:t>
                      </a:r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Jíly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??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45008"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Švýcarsko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200" dirty="0" smtClean="0"/>
                        <a:t>VAO + VJP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Jílovce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2025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45008"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Finsko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VJP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err="1" smtClean="0"/>
                        <a:t>Migmatity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2020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45008"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Švédsko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VJP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Granity (žuly)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2020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45008"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Slovensko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VJP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??? Žuly, jíly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dirty="0" smtClean="0"/>
                        <a:t>2035</a:t>
                      </a:r>
                      <a:endParaRPr lang="cs-CZ" sz="2200" dirty="0"/>
                    </a:p>
                  </a:txBody>
                  <a:tcPr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346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403</Words>
  <Application>Microsoft Office PowerPoint</Application>
  <PresentationFormat>Předvádění na obrazovce (4:3)</PresentationFormat>
  <Paragraphs>137</Paragraphs>
  <Slides>15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Motiv systému Office</vt:lpstr>
      <vt:lpstr>1.3 Ukládání radioaktivních odpadů do ŽP (2)</vt:lpstr>
      <vt:lpstr>Ukládání nízko a středně aktivních odpadů</vt:lpstr>
      <vt:lpstr>Ukládání velmi nízko aktivních odpadů – příklad Francie</vt:lpstr>
      <vt:lpstr>Ukládání nízko a středně aktivních odpadů – příklad Francie</vt:lpstr>
      <vt:lpstr>Ukládání nízko a středněaktivních odpadů – příklad Švédsko</vt:lpstr>
      <vt:lpstr>Prezentace aplikace PowerPoint</vt:lpstr>
      <vt:lpstr>Prezentace aplikace PowerPoint</vt:lpstr>
      <vt:lpstr>Ukládání vyhořelého jaderného paliva a vysokoaktivních odpadů v hlubinném úložišti</vt:lpstr>
      <vt:lpstr>Bezpečnostní koncepty HÚ</vt:lpstr>
      <vt:lpstr>Strategie vývoje HÚ ve světě</vt:lpstr>
      <vt:lpstr>Ukládání vysokoaktivních odpadů - příklad Francie</vt:lpstr>
      <vt:lpstr>Ukládání vysokoaktivních odpadů - příklad Švédsko</vt:lpstr>
      <vt:lpstr>Ukládání vysokoaktivních odpadů - příklad Německo - Gorleben</vt:lpstr>
      <vt:lpstr>Ukládání vysokoaktivních odpadů - příklad USA – Yucca Mountain, NV</vt:lpstr>
      <vt:lpstr>Ukládání vysokoaktivních odpadů - příklad USA – WIPP, NM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Ukládání radioaktivních odpadů do ŽP (2)</dc:title>
  <dc:creator>Slovák Jiří</dc:creator>
  <cp:lastModifiedBy>Slovák Jiří</cp:lastModifiedBy>
  <cp:revision>15</cp:revision>
  <cp:lastPrinted>2013-01-07T07:34:43Z</cp:lastPrinted>
  <dcterms:created xsi:type="dcterms:W3CDTF">2013-01-06T13:50:22Z</dcterms:created>
  <dcterms:modified xsi:type="dcterms:W3CDTF">2013-01-13T14:25:47Z</dcterms:modified>
</cp:coreProperties>
</file>