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70" r:id="rId4"/>
    <p:sldId id="258" r:id="rId5"/>
    <p:sldId id="271" r:id="rId6"/>
    <p:sldId id="260" r:id="rId7"/>
    <p:sldId id="261" r:id="rId8"/>
    <p:sldId id="262" r:id="rId9"/>
    <p:sldId id="263" r:id="rId10"/>
    <p:sldId id="272" r:id="rId11"/>
    <p:sldId id="264" r:id="rId12"/>
    <p:sldId id="265" r:id="rId13"/>
    <p:sldId id="266" r:id="rId14"/>
    <p:sldId id="267" r:id="rId15"/>
    <p:sldId id="268" r:id="rId16"/>
    <p:sldId id="273" r:id="rId17"/>
    <p:sldId id="269" r:id="rId18"/>
    <p:sldId id="259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A83E3-EBBE-4F4C-895B-884F7BFF6021}" type="datetimeFigureOut">
              <a:rPr lang="cs-CZ" smtClean="0"/>
              <a:t>10.11.2013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206E1-A408-49A3-991A-CCAA59AE8A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7081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4D7D-69FD-4022-97D8-40E597A2DB56}" type="datetime1">
              <a:rPr lang="cs-CZ" smtClean="0"/>
              <a:t>10.11.2013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Fyzická geografie - Zvětraliny a svahové pohyby - Mgr. Lukáš Dolák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1CE-05DE-432A-81A6-72B5ACFB9FFF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8D8E-75DF-4B1C-AE58-13478A2584EA}" type="datetime1">
              <a:rPr lang="cs-CZ" smtClean="0"/>
              <a:t>10.11.2013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Fyzická geografie - Zvětraliny a svahové pohyby - Mgr. Lukáš Dolák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1CE-05DE-432A-81A6-72B5ACFB9FF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82AD6-6D2E-458C-A46E-2BFBAB98EBF3}" type="datetime1">
              <a:rPr lang="cs-CZ" smtClean="0"/>
              <a:t>10.11.2013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Fyzická geografie - Zvětraliny a svahové pohyby - Mgr. Lukáš Dolák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1CE-05DE-432A-81A6-72B5ACFB9FF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1C35B-E596-4645-98D0-B790D4DA5193}" type="datetime1">
              <a:rPr lang="cs-CZ" smtClean="0"/>
              <a:t>10.11.2013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Fyzická geografie - Zvětraliny a svahové pohyby - Mgr. Lukáš Dolák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1CE-05DE-432A-81A6-72B5ACFB9FF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A766D-AB7B-441B-99B7-A586A630412E}" type="datetime1">
              <a:rPr lang="cs-CZ" smtClean="0"/>
              <a:t>10.11.2013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Fyzická geografie - Zvětraliny a svahové pohyby - Mgr. Lukáš Dolák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1CE-05DE-432A-81A6-72B5ACFB9FFF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9E3C-83D7-4C6F-831C-AD4ECEF3F3D3}" type="datetime1">
              <a:rPr lang="cs-CZ" smtClean="0"/>
              <a:t>10.11.2013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Fyzická geografie - Zvětraliny a svahové pohyby - Mgr. Lukáš Dolák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1CE-05DE-432A-81A6-72B5ACFB9FF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D1CCF-2EEF-4563-A539-2DD97B8F50FA}" type="datetime1">
              <a:rPr lang="cs-CZ" smtClean="0"/>
              <a:t>10.11.2013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Fyzická geografie - Zvětraliny a svahové pohyby - Mgr. Lukáš Dolák</a:t>
            </a: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1CE-05DE-432A-81A6-72B5ACFB9FFF}" type="slidenum">
              <a:rPr lang="cs-CZ" smtClean="0"/>
              <a:t>‹#›</a:t>
            </a:fld>
            <a:endParaRPr lang="cs-CZ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A673-F19D-4D44-B3FD-DE0F9334BBB3}" type="datetime1">
              <a:rPr lang="cs-CZ" smtClean="0"/>
              <a:t>10.11.2013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Fyzická geografie - Zvětraliny a svahové pohyby - Mgr. Lukáš Dolák</a:t>
            </a: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1CE-05DE-432A-81A6-72B5ACFB9FF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1E17-6372-4F37-9048-259AF1A880C2}" type="datetime1">
              <a:rPr lang="cs-CZ" smtClean="0"/>
              <a:t>10.11.2013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Fyzická geografie - Zvětraliny a svahové pohyby - Mgr. Lukáš Dolák</a:t>
            </a: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1CE-05DE-432A-81A6-72B5ACFB9FF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577BE-8CEA-404C-B984-D6025DF6EA60}" type="datetime1">
              <a:rPr lang="cs-CZ" smtClean="0"/>
              <a:t>10.11.2013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Fyzická geografie - Zvětraliny a svahové pohyby - Mgr. Lukáš Dolák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1CE-05DE-432A-81A6-72B5ACFB9FFF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D34A1-9F63-4507-B64F-6CC7EC474808}" type="datetime1">
              <a:rPr lang="cs-CZ" smtClean="0"/>
              <a:t>10.11.2013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Fyzická geografie - Zvětraliny a svahové pohyby - Mgr. Lukáš Dolák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1CE-05DE-432A-81A6-72B5ACFB9FF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C03AB0D-5CAB-47BA-9F53-583CC9A0DE14}" type="datetime1">
              <a:rPr lang="cs-CZ" smtClean="0"/>
              <a:t>10.11.2013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Fyzická geografie - Zvětraliny a svahové pohyby - Mgr. Lukáš Dolák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DFFF1CE-05DE-432A-81A6-72B5ACFB9FFF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eology.cz/antarktida/fotogalerie/expedice-2005/geologie" TargetMode="External"/><Relationship Id="rId13" Type="http://schemas.openxmlformats.org/officeDocument/2006/relationships/hyperlink" Target="http://www.sci.muni.cz/~herber/slidetypes.htm" TargetMode="External"/><Relationship Id="rId3" Type="http://schemas.openxmlformats.org/officeDocument/2006/relationships/hyperlink" Target="http://www.flickriver.com/photos/taciturnal/3116650920/" TargetMode="External"/><Relationship Id="rId7" Type="http://schemas.openxmlformats.org/officeDocument/2006/relationships/hyperlink" Target="http://fotografroku.ifotovideo.cz/obrazek.php?picture=93395&amp;theme=73" TargetMode="External"/><Relationship Id="rId12" Type="http://schemas.openxmlformats.org/officeDocument/2006/relationships/hyperlink" Target="http://geologie.vsb.cz/geologie/kapitoly/8_EXOGENN%C3%8D_PROCESY/8_exo_geod_procesy.htm" TargetMode="External"/><Relationship Id="rId2" Type="http://schemas.openxmlformats.org/officeDocument/2006/relationships/hyperlink" Target="http://www.geology.cz/aplikace/fotoarchiv/fotoarchiv.php?foto=1892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partments.fsv.cvut.cz/k135/wwwold/webkurzy/horniny/horniny/system.html" TargetMode="External"/><Relationship Id="rId11" Type="http://schemas.openxmlformats.org/officeDocument/2006/relationships/hyperlink" Target="http://www.stochejle.cz/1227-gesause-superlux-31-7-1-8" TargetMode="External"/><Relationship Id="rId5" Type="http://schemas.openxmlformats.org/officeDocument/2006/relationships/hyperlink" Target="http://geologie.vsb.cz/reg_geol_cr/11_kapitola.htm" TargetMode="External"/><Relationship Id="rId10" Type="http://schemas.openxmlformats.org/officeDocument/2006/relationships/hyperlink" Target="http://web.natur.cuni.cz/ugmnz/mineral/mineral/limonit.html" TargetMode="External"/><Relationship Id="rId4" Type="http://schemas.openxmlformats.org/officeDocument/2006/relationships/hyperlink" Target="http://www.kge.zcu.cz/pesonal/PERSON/mentlikp/vyuka/fg2/geomorf1.htm" TargetMode="External"/><Relationship Id="rId9" Type="http://schemas.openxmlformats.org/officeDocument/2006/relationships/hyperlink" Target="http://www.geocaching.com/seek/cache_details.aspx?guid=63ec82b2-f22a-42cb-a4e3-644df1099fda" TargetMode="External"/><Relationship Id="rId14" Type="http://schemas.openxmlformats.org/officeDocument/2006/relationships/hyperlink" Target="http://geologie.vsb.cz/jelinek/tc-exo-dynamika.ht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Zvětraliny a svahové pohyby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179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Odpovězte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Jak zní český ekvivalent k hydrataci a stručně </a:t>
            </a:r>
            <a:r>
              <a:rPr lang="cs-CZ" dirty="0" err="1" smtClean="0"/>
              <a:t>vysvětleto</a:t>
            </a:r>
            <a:r>
              <a:rPr lang="cs-CZ" dirty="0" smtClean="0"/>
              <a:t> tento </a:t>
            </a:r>
            <a:r>
              <a:rPr lang="cs-CZ" dirty="0" err="1" smtClean="0"/>
              <a:t>chem</a:t>
            </a:r>
            <a:r>
              <a:rPr lang="cs-CZ" dirty="0" smtClean="0"/>
              <a:t>. proces.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>
                <a:solidFill>
                  <a:srgbClr val="FF0000"/>
                </a:solidFill>
              </a:rPr>
              <a:t> rozpouštění; přitahování dipólů vody k povrchu el. nabitého krystalu a narušení jeho krystal. mřížky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 smtClean="0"/>
              <a:t>Při oxidaci dochází k uvolnění …………… . Která barva je indikátorem pokročilého zvětrávání?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>
                <a:solidFill>
                  <a:srgbClr val="FF0000"/>
                </a:solidFill>
              </a:rPr>
              <a:t> tepla; hnědá 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 smtClean="0"/>
              <a:t>Vliv kterých iontů se uplatňuje při hydrolýze?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>
                <a:solidFill>
                  <a:srgbClr val="FF0000"/>
                </a:solidFill>
              </a:rPr>
              <a:t> H</a:t>
            </a:r>
            <a:r>
              <a:rPr lang="cs-CZ" baseline="30000" dirty="0" smtClean="0">
                <a:solidFill>
                  <a:srgbClr val="FF0000"/>
                </a:solidFill>
                <a:latin typeface="Aharoni" panose="02010803020104030203" pitchFamily="2" charset="-79"/>
              </a:rPr>
              <a:t>+</a:t>
            </a:r>
            <a:r>
              <a:rPr lang="cs-CZ" dirty="0" smtClean="0">
                <a:solidFill>
                  <a:srgbClr val="FF0000"/>
                </a:solidFill>
              </a:rPr>
              <a:t>, OH</a:t>
            </a:r>
            <a:r>
              <a:rPr lang="cs-CZ" baseline="30000" dirty="0" smtClean="0">
                <a:solidFill>
                  <a:srgbClr val="FF0000"/>
                </a:solidFill>
              </a:rPr>
              <a:t>-</a:t>
            </a:r>
            <a:endParaRPr lang="cs-CZ" baseline="30000" dirty="0">
              <a:solidFill>
                <a:srgbClr val="FF0000"/>
              </a:solidFill>
            </a:endParaRPr>
          </a:p>
          <a:p>
            <a:r>
              <a:rPr lang="cs-CZ" dirty="0" smtClean="0"/>
              <a:t>Do jakých hloubek zasahuje v ČR </a:t>
            </a:r>
            <a:r>
              <a:rPr lang="cs-CZ" dirty="0" err="1" smtClean="0"/>
              <a:t>regolith</a:t>
            </a:r>
            <a:r>
              <a:rPr lang="cs-CZ" dirty="0" smtClean="0"/>
              <a:t>?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>
                <a:solidFill>
                  <a:srgbClr val="FF0000"/>
                </a:solidFill>
              </a:rPr>
              <a:t> dm až několik 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239725" y="9927"/>
            <a:ext cx="4916016" cy="314368"/>
          </a:xfrm>
        </p:spPr>
        <p:txBody>
          <a:bodyPr/>
          <a:lstStyle/>
          <a:p>
            <a:r>
              <a:rPr lang="cs-CZ" dirty="0" smtClean="0"/>
              <a:t>Fyzická geografie - Zvětraliny a svahové pohyby - Mgr. Lukáš Dolák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48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Limonit/hnědel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1628800"/>
            <a:ext cx="643271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239725" y="9927"/>
            <a:ext cx="4916016" cy="314368"/>
          </a:xfrm>
        </p:spPr>
        <p:txBody>
          <a:bodyPr/>
          <a:lstStyle/>
          <a:p>
            <a:r>
              <a:rPr lang="cs-CZ" dirty="0" smtClean="0"/>
              <a:t>Fyzická geografie - Zvětraliny a svahové pohyby - Mgr. Lukáš Dolák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105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Škrapy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43271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Škrapy, Malham Cove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3744416" cy="485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geologie.vsb.cz/geologie/kapitoly/8_EXOGENN%C3%8D_PROCESY/8_exo_geod_procesy_soubory/image03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9360" r="-126" b="1054"/>
          <a:stretch/>
        </p:blipFill>
        <p:spPr bwMode="auto">
          <a:xfrm>
            <a:off x="4942039" y="1628800"/>
            <a:ext cx="3238949" cy="480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239725" y="9927"/>
            <a:ext cx="4916016" cy="314368"/>
          </a:xfrm>
        </p:spPr>
        <p:txBody>
          <a:bodyPr/>
          <a:lstStyle/>
          <a:p>
            <a:r>
              <a:rPr lang="cs-CZ" dirty="0" smtClean="0"/>
              <a:t>Fyzická geografie - Zvětraliny a svahové pohyby - Mgr. Lukáš Dolák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17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 smtClean="0"/>
              <a:t>Creep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Čím vším může být vyvolán </a:t>
            </a:r>
            <a:r>
              <a:rPr lang="cs-CZ" dirty="0" err="1" smtClean="0"/>
              <a:t>creep</a:t>
            </a:r>
            <a:r>
              <a:rPr lang="cs-CZ" dirty="0" smtClean="0"/>
              <a:t>?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střídavé zamokřování a vysušování, růst jehlového ledu, zahřívání a ochlazování, působení živočichů, zemětřesné pohyby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0968"/>
            <a:ext cx="4444326" cy="311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http://geologie.vsb.cz/jelinek/Nauka_o_Zemi_PTO_htm_files/4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96952"/>
            <a:ext cx="6731417" cy="366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239725" y="9927"/>
            <a:ext cx="4916016" cy="314368"/>
          </a:xfrm>
        </p:spPr>
        <p:txBody>
          <a:bodyPr/>
          <a:lstStyle/>
          <a:p>
            <a:r>
              <a:rPr lang="cs-CZ" dirty="0" smtClean="0"/>
              <a:t>Fyzická geografie - Zvětraliny a svahové pohyby - Mgr. Lukáš Dolák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01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nyhsolutions.files.wordpress.com/2012/04/avalanch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42681" cy="633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Tečení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cs-CZ" dirty="0" smtClean="0"/>
              <a:t>Tečení klasifikujeme dle materiálu, který postihuje, na: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FF0000"/>
                </a:solidFill>
              </a:rPr>
              <a:t> laviny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dirty="0" smtClean="0">
                <a:solidFill>
                  <a:srgbClr val="FF0000"/>
                </a:solidFill>
              </a:rPr>
              <a:t> blokovo-bahenní </a:t>
            </a:r>
            <a:r>
              <a:rPr lang="cs-CZ" dirty="0">
                <a:solidFill>
                  <a:srgbClr val="FF0000"/>
                </a:solidFill>
              </a:rPr>
              <a:t>proudy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dirty="0" smtClean="0">
                <a:solidFill>
                  <a:srgbClr val="FF0000"/>
                </a:solidFill>
              </a:rPr>
              <a:t> zemní </a:t>
            </a:r>
            <a:r>
              <a:rPr lang="cs-CZ" dirty="0">
                <a:solidFill>
                  <a:srgbClr val="FF0000"/>
                </a:solidFill>
              </a:rPr>
              <a:t>proudy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dirty="0" smtClean="0">
                <a:solidFill>
                  <a:srgbClr val="FF0000"/>
                </a:solidFill>
              </a:rPr>
              <a:t> bahnotoky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Nejpomalejší typ tečení se nazývá …………….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>
                <a:solidFill>
                  <a:srgbClr val="FF0000"/>
                </a:solidFill>
              </a:rPr>
              <a:t> soliflukce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55277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239725" y="9927"/>
            <a:ext cx="4916016" cy="314368"/>
          </a:xfrm>
        </p:spPr>
        <p:txBody>
          <a:bodyPr/>
          <a:lstStyle/>
          <a:p>
            <a:r>
              <a:rPr lang="cs-CZ" dirty="0" smtClean="0"/>
              <a:t>Fyzická geografie - Zvětraliny a svahové pohyby - Mgr. Lukáš Dolák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905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www.sci.muni.cz/~herber/slide/slidedi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783" y="1842683"/>
            <a:ext cx="5385701" cy="410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Sesouvání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047" y="1556792"/>
            <a:ext cx="561854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 descr="http://www.sci.muni.cz/~herber/slide/LaConchi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49" y="1556792"/>
            <a:ext cx="33373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239725" y="9927"/>
            <a:ext cx="4916016" cy="314368"/>
          </a:xfrm>
        </p:spPr>
        <p:txBody>
          <a:bodyPr/>
          <a:lstStyle/>
          <a:p>
            <a:r>
              <a:rPr lang="cs-CZ" dirty="0" smtClean="0"/>
              <a:t>Fyzická geografie - Zvětraliny a svahové pohyby - Mgr. Lukáš Dolák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723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Sesouvání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1026" name="Picture 2" descr="C:\Users\Dolli\Desktop\P10504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6120680" cy="45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olli\Desktop\P10504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741" y="1412776"/>
            <a:ext cx="6120680" cy="45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239725" y="9927"/>
            <a:ext cx="4916016" cy="314368"/>
          </a:xfrm>
        </p:spPr>
        <p:txBody>
          <a:bodyPr/>
          <a:lstStyle/>
          <a:p>
            <a:r>
              <a:rPr lang="cs-CZ" dirty="0" smtClean="0"/>
              <a:t>Fyzická geografie - Zvětraliny a svahové pohyby - Mgr. Lukáš Dolák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724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Odsedání, boční eroze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64904"/>
            <a:ext cx="6610872" cy="206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http://www.ggm.cz/wenny/DSCN24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408712" cy="48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zivavoda.biz/userfiles/images/IMG_45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30506"/>
            <a:ext cx="6408712" cy="48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239725" y="9927"/>
            <a:ext cx="4916016" cy="314368"/>
          </a:xfrm>
        </p:spPr>
        <p:txBody>
          <a:bodyPr/>
          <a:lstStyle/>
          <a:p>
            <a:r>
              <a:rPr lang="cs-CZ" dirty="0" smtClean="0"/>
              <a:t>Fyzická geografie - Zvětraliny a svahové pohyby - Mgr. Lukáš Dolák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738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Zdroje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dirty="0">
                <a:hlinkClick r:id="rId2"/>
              </a:rPr>
              <a:t>http://</a:t>
            </a:r>
            <a:r>
              <a:rPr lang="cs-CZ" sz="1600" dirty="0" smtClean="0">
                <a:hlinkClick r:id="rId2"/>
              </a:rPr>
              <a:t>www.geology.cz/aplikace/fotoarchiv/fotoarchiv.php?foto=18921</a:t>
            </a:r>
            <a:endParaRPr lang="cs-CZ" sz="1600" dirty="0" smtClean="0"/>
          </a:p>
          <a:p>
            <a:r>
              <a:rPr lang="cs-CZ" sz="1600" dirty="0">
                <a:hlinkClick r:id="rId3"/>
              </a:rPr>
              <a:t>http://www.flickriver.com/photos/taciturnal/3116650920</a:t>
            </a:r>
            <a:r>
              <a:rPr lang="cs-CZ" sz="1600" dirty="0" smtClean="0">
                <a:hlinkClick r:id="rId3"/>
              </a:rPr>
              <a:t>/</a:t>
            </a:r>
            <a:endParaRPr lang="cs-CZ" sz="1600" dirty="0" smtClean="0"/>
          </a:p>
          <a:p>
            <a:r>
              <a:rPr lang="cs-CZ" sz="1600" dirty="0">
                <a:hlinkClick r:id="rId4"/>
              </a:rPr>
              <a:t>http://</a:t>
            </a:r>
            <a:r>
              <a:rPr lang="cs-CZ" sz="1600" dirty="0" smtClean="0">
                <a:hlinkClick r:id="rId4"/>
              </a:rPr>
              <a:t>www.kge.zcu.cz/pesonal/PERSON/mentlikp/vyuka/fg2/geomorf1.htm#slide0041.htm</a:t>
            </a:r>
            <a:endParaRPr lang="cs-CZ" sz="1600" dirty="0" smtClean="0"/>
          </a:p>
          <a:p>
            <a:r>
              <a:rPr lang="cs-CZ" sz="1600" dirty="0">
                <a:hlinkClick r:id="rId5"/>
              </a:rPr>
              <a:t>http://</a:t>
            </a:r>
            <a:r>
              <a:rPr lang="cs-CZ" sz="1600" dirty="0" smtClean="0">
                <a:hlinkClick r:id="rId5"/>
              </a:rPr>
              <a:t>geologie.vsb.cz/reg_geol_cr/11_kapitola.htm</a:t>
            </a:r>
            <a:endParaRPr lang="cs-CZ" sz="1600" dirty="0" smtClean="0"/>
          </a:p>
          <a:p>
            <a:r>
              <a:rPr lang="cs-CZ" sz="1600" dirty="0">
                <a:hlinkClick r:id="rId6"/>
              </a:rPr>
              <a:t>http://</a:t>
            </a:r>
            <a:r>
              <a:rPr lang="cs-CZ" sz="1600" dirty="0" smtClean="0">
                <a:hlinkClick r:id="rId6"/>
              </a:rPr>
              <a:t>departments.fsv.cvut.cz/k135/wwwold/webkurzy/horniny/horniny/system.html</a:t>
            </a:r>
            <a:endParaRPr lang="cs-CZ" sz="1600" dirty="0" smtClean="0"/>
          </a:p>
          <a:p>
            <a:r>
              <a:rPr lang="cs-CZ" sz="1600" dirty="0">
                <a:hlinkClick r:id="rId7"/>
              </a:rPr>
              <a:t>http://</a:t>
            </a:r>
            <a:r>
              <a:rPr lang="cs-CZ" sz="1600" dirty="0" smtClean="0">
                <a:hlinkClick r:id="rId7"/>
              </a:rPr>
              <a:t>fotografroku.ifotovideo.cz/obrazek.php?picture=93395&amp;theme=73</a:t>
            </a:r>
            <a:endParaRPr lang="cs-CZ" sz="1600" dirty="0" smtClean="0"/>
          </a:p>
          <a:p>
            <a:r>
              <a:rPr lang="cs-CZ" sz="1600" dirty="0">
                <a:hlinkClick r:id="rId8"/>
              </a:rPr>
              <a:t>http://</a:t>
            </a:r>
            <a:r>
              <a:rPr lang="cs-CZ" sz="1600" dirty="0" smtClean="0">
                <a:hlinkClick r:id="rId8"/>
              </a:rPr>
              <a:t>www.geology.cz/antarktida/fotogalerie/expedice-2005/geologie</a:t>
            </a:r>
            <a:endParaRPr lang="cs-CZ" sz="1600" dirty="0" smtClean="0"/>
          </a:p>
          <a:p>
            <a:r>
              <a:rPr lang="cs-CZ" sz="1600" dirty="0">
                <a:hlinkClick r:id="rId9"/>
              </a:rPr>
              <a:t>http://www.geocaching.com/seek/cache_details.aspx?guid=63ec82b2-f22a-42cb-a4e3-644df1099fda</a:t>
            </a:r>
            <a:endParaRPr lang="cs-CZ" sz="1600" dirty="0" smtClean="0"/>
          </a:p>
          <a:p>
            <a:r>
              <a:rPr lang="cs-CZ" sz="1600" dirty="0">
                <a:hlinkClick r:id="rId10"/>
              </a:rPr>
              <a:t>http://</a:t>
            </a:r>
            <a:r>
              <a:rPr lang="cs-CZ" sz="1600" dirty="0" smtClean="0">
                <a:hlinkClick r:id="rId10"/>
              </a:rPr>
              <a:t>web.natur.cuni.cz/ugmnz/mineral/mineral/limonit.html</a:t>
            </a:r>
            <a:endParaRPr lang="cs-CZ" sz="1600" dirty="0" smtClean="0"/>
          </a:p>
          <a:p>
            <a:r>
              <a:rPr lang="cs-CZ" sz="1600" dirty="0">
                <a:hlinkClick r:id="rId11"/>
              </a:rPr>
              <a:t>http://</a:t>
            </a:r>
            <a:r>
              <a:rPr lang="cs-CZ" sz="1600" dirty="0" smtClean="0">
                <a:hlinkClick r:id="rId11"/>
              </a:rPr>
              <a:t>www.stochejle.cz/1227-gesause-superlux-31-7-1-8</a:t>
            </a:r>
            <a:endParaRPr lang="cs-CZ" sz="1600" dirty="0" smtClean="0"/>
          </a:p>
          <a:p>
            <a:r>
              <a:rPr lang="cs-CZ" sz="1600" dirty="0">
                <a:hlinkClick r:id="rId12"/>
              </a:rPr>
              <a:t>http://</a:t>
            </a:r>
            <a:r>
              <a:rPr lang="cs-CZ" sz="1600" dirty="0" smtClean="0">
                <a:hlinkClick r:id="rId12"/>
              </a:rPr>
              <a:t>geologie.vsb.cz/geologie/kapitoly/8_EXOGENN%C3%8D_PROCESY/8_exo_geod_procesy.htm</a:t>
            </a:r>
            <a:endParaRPr lang="cs-CZ" sz="1600" dirty="0" smtClean="0"/>
          </a:p>
          <a:p>
            <a:r>
              <a:rPr lang="cs-CZ" sz="1600" dirty="0">
                <a:hlinkClick r:id="rId13"/>
              </a:rPr>
              <a:t>http://</a:t>
            </a:r>
            <a:r>
              <a:rPr lang="cs-CZ" sz="1600" dirty="0" smtClean="0">
                <a:hlinkClick r:id="rId13"/>
              </a:rPr>
              <a:t>w</a:t>
            </a:r>
          </a:p>
          <a:p>
            <a:r>
              <a:rPr lang="cs-CZ" sz="1600" dirty="0">
                <a:hlinkClick r:id="rId14"/>
              </a:rPr>
              <a:t>http://geologie.vsb.cz/jelinek/tc-exo-dynamika.htm</a:t>
            </a:r>
            <a:r>
              <a:rPr lang="cs-CZ" sz="1600" dirty="0" smtClean="0">
                <a:hlinkClick r:id="rId13"/>
              </a:rPr>
              <a:t>ww.sci.muni.cz</a:t>
            </a:r>
            <a:r>
              <a:rPr lang="cs-CZ" sz="1600" dirty="0">
                <a:hlinkClick r:id="rId13"/>
              </a:rPr>
              <a:t>/~herber/slidetypes.htm</a:t>
            </a:r>
            <a:endParaRPr lang="cs-CZ" sz="160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239725" y="9927"/>
            <a:ext cx="4916016" cy="314368"/>
          </a:xfrm>
        </p:spPr>
        <p:txBody>
          <a:bodyPr/>
          <a:lstStyle/>
          <a:p>
            <a:r>
              <a:rPr lang="cs-CZ" dirty="0" smtClean="0"/>
              <a:t>Fyzická geografie - Zvětraliny a svahové pohyby - Mgr. Lukáš Dolák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460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Definujte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iniciační síly</a:t>
            </a:r>
          </a:p>
          <a:p>
            <a:r>
              <a:rPr lang="cs-CZ" dirty="0" smtClean="0"/>
              <a:t>denudace</a:t>
            </a:r>
          </a:p>
          <a:p>
            <a:r>
              <a:rPr lang="cs-CZ" dirty="0" smtClean="0"/>
              <a:t>zvětrávání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 </a:t>
            </a:r>
            <a:r>
              <a:rPr lang="cs-CZ" dirty="0" smtClean="0">
                <a:solidFill>
                  <a:srgbClr val="FF0000"/>
                </a:solidFill>
              </a:rPr>
              <a:t>soubor procesů vedoucích k rozpadu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 smtClean="0"/>
              <a:t>eroze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 </a:t>
            </a:r>
            <a:r>
              <a:rPr lang="cs-CZ" dirty="0" smtClean="0">
                <a:solidFill>
                  <a:srgbClr val="FF0000"/>
                </a:solidFill>
              </a:rPr>
              <a:t>odnos zvětralin medii </a:t>
            </a:r>
            <a:endParaRPr lang="cs-CZ" dirty="0" smtClean="0"/>
          </a:p>
          <a:p>
            <a:r>
              <a:rPr lang="cs-CZ" dirty="0" err="1"/>
              <a:t>r</a:t>
            </a:r>
            <a:r>
              <a:rPr lang="cs-CZ" dirty="0" err="1" smtClean="0"/>
              <a:t>egolith</a:t>
            </a:r>
            <a:r>
              <a:rPr lang="cs-CZ" dirty="0" smtClean="0"/>
              <a:t> </a:t>
            </a:r>
          </a:p>
          <a:p>
            <a:r>
              <a:rPr lang="cs-CZ" dirty="0" smtClean="0"/>
              <a:t>reziduální </a:t>
            </a:r>
            <a:r>
              <a:rPr lang="cs-CZ" dirty="0" err="1" smtClean="0"/>
              <a:t>regolith</a:t>
            </a:r>
            <a:r>
              <a:rPr lang="cs-CZ" dirty="0" smtClean="0"/>
              <a:t> </a:t>
            </a:r>
          </a:p>
          <a:p>
            <a:r>
              <a:rPr lang="cs-CZ" dirty="0"/>
              <a:t>e</a:t>
            </a:r>
            <a:r>
              <a:rPr lang="cs-CZ" dirty="0" smtClean="0"/>
              <a:t>luvium – </a:t>
            </a:r>
            <a:r>
              <a:rPr lang="cs-CZ" dirty="0" err="1" smtClean="0"/>
              <a:t>deluvium</a:t>
            </a:r>
            <a:r>
              <a:rPr lang="cs-CZ" dirty="0" smtClean="0"/>
              <a:t> – koluvium – aluvium 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239725" y="44624"/>
            <a:ext cx="4916016" cy="314368"/>
          </a:xfrm>
        </p:spPr>
        <p:txBody>
          <a:bodyPr/>
          <a:lstStyle/>
          <a:p>
            <a:r>
              <a:rPr lang="cs-CZ" dirty="0" smtClean="0"/>
              <a:t>Fyzická geografie - Zvětraliny a svahové pohyby - Mgr. Lukáš Dolák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50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Odpovězte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Plošiny se vymezují o sklonu kolika „°“?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 </a:t>
            </a:r>
            <a:r>
              <a:rPr lang="cs-CZ" dirty="0" smtClean="0">
                <a:solidFill>
                  <a:srgbClr val="FF0000"/>
                </a:solidFill>
              </a:rPr>
              <a:t>0°–2°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 smtClean="0"/>
              <a:t>Vysvětlete podstatu </a:t>
            </a:r>
            <a:r>
              <a:rPr lang="cs-CZ" dirty="0" err="1" smtClean="0"/>
              <a:t>insolačního</a:t>
            </a:r>
            <a:r>
              <a:rPr lang="cs-CZ" dirty="0" smtClean="0"/>
              <a:t> zvětrávání. </a:t>
            </a:r>
          </a:p>
          <a:p>
            <a:endParaRPr lang="cs-CZ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239725" y="9927"/>
            <a:ext cx="4916016" cy="314368"/>
          </a:xfrm>
        </p:spPr>
        <p:txBody>
          <a:bodyPr/>
          <a:lstStyle/>
          <a:p>
            <a:r>
              <a:rPr lang="cs-CZ" dirty="0" smtClean="0"/>
              <a:t>Fyzická geografie - Zvětraliny a svahové pohyby - Mgr. Lukáš Dolák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949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Exfoliace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</a:t>
            </a:r>
            <a:endParaRPr lang="cs-CZ" sz="1800" dirty="0"/>
          </a:p>
          <a:p>
            <a:pPr marL="0" indent="0">
              <a:buNone/>
            </a:pPr>
            <a:r>
              <a:rPr lang="cs-CZ" dirty="0" smtClean="0"/>
              <a:t>			          </a:t>
            </a:r>
            <a:r>
              <a:rPr lang="cs-CZ" dirty="0" err="1" smtClean="0"/>
              <a:t>Bornhardt</a:t>
            </a:r>
            <a:endParaRPr lang="cs-CZ" dirty="0"/>
          </a:p>
        </p:txBody>
      </p:sp>
      <p:pic>
        <p:nvPicPr>
          <p:cNvPr id="1028" name="Picture 4" descr="http://l.yimg.com/g/images/spaceou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://l.yimg.com/g/images/spaceou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l.yimg.com/g/images/spaceou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http://www.kge.zcu.cz/pesonal/PERSON/mentlikp/vyuka/fg2/geomorf1_soubory/slide0041_image1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869" y="1419107"/>
            <a:ext cx="3389259" cy="409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:\Fotky, tapety\Telč 2. - 5. 5. 2011\DSCN82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868" y="1419107"/>
            <a:ext cx="3389259" cy="451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71067"/>
            <a:ext cx="5983495" cy="448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239725" y="9927"/>
            <a:ext cx="4916016" cy="314368"/>
          </a:xfrm>
        </p:spPr>
        <p:txBody>
          <a:bodyPr/>
          <a:lstStyle/>
          <a:p>
            <a:r>
              <a:rPr lang="cs-CZ" dirty="0" smtClean="0"/>
              <a:t>Fyzická geografie - Zvětraliny a svahové pohyby - Mgr. Lukáš Dolák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752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Odpovězte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Jaký je jiný ekvivalent pro mrazové zvětrávání?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 </a:t>
            </a:r>
            <a:r>
              <a:rPr lang="cs-CZ" dirty="0" err="1" smtClean="0">
                <a:solidFill>
                  <a:srgbClr val="FF0000"/>
                </a:solidFill>
              </a:rPr>
              <a:t>gelivace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 smtClean="0"/>
              <a:t>O </a:t>
            </a:r>
            <a:r>
              <a:rPr lang="cs-CZ" dirty="0"/>
              <a:t>kolik % zvětší voda svůj objem po zmrznutím a jaké jsou hlavní faktory mrazového zvětrávání?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FF0000"/>
                </a:solidFill>
              </a:rPr>
              <a:t> 9%, obsah vody a rychlost </a:t>
            </a:r>
            <a:r>
              <a:rPr lang="cs-CZ" dirty="0" err="1" smtClean="0">
                <a:solidFill>
                  <a:srgbClr val="FF0000"/>
                </a:solidFill>
              </a:rPr>
              <a:t>zrmznutí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239725" y="9927"/>
            <a:ext cx="4916016" cy="314368"/>
          </a:xfrm>
        </p:spPr>
        <p:txBody>
          <a:bodyPr/>
          <a:lstStyle/>
          <a:p>
            <a:r>
              <a:rPr lang="cs-CZ" dirty="0" smtClean="0"/>
              <a:t>Fyzická geografie - Zvětraliny a svahové pohyby - Mgr. Lukáš Dolák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425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Kamenné moře - </a:t>
            </a:r>
            <a:r>
              <a:rPr lang="cs-CZ" b="1" dirty="0"/>
              <a:t>J</a:t>
            </a:r>
            <a:r>
              <a:rPr lang="cs-CZ" b="1" dirty="0" smtClean="0"/>
              <a:t>eštěd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2" name="Picture 4" descr="http://geologie.vsb.cz/reg_geol_cr/11_obr/11_9_Kamenna_more_Jes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992888" cy="487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239725" y="9927"/>
            <a:ext cx="4916016" cy="314368"/>
          </a:xfrm>
        </p:spPr>
        <p:txBody>
          <a:bodyPr/>
          <a:lstStyle/>
          <a:p>
            <a:r>
              <a:rPr lang="cs-CZ" dirty="0" smtClean="0"/>
              <a:t>Fyzická geografie - Zvětraliny a svahové pohyby - Mgr. Lukáš Dolák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76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Suťový kužel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33155"/>
            <a:ext cx="7416824" cy="484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239725" y="9927"/>
            <a:ext cx="4916016" cy="314368"/>
          </a:xfrm>
        </p:spPr>
        <p:txBody>
          <a:bodyPr/>
          <a:lstStyle/>
          <a:p>
            <a:r>
              <a:rPr lang="cs-CZ" dirty="0" smtClean="0"/>
              <a:t>Fyzická geografie - Zvětraliny a svahové pohyby - Mgr. Lukáš Dolák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762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Jehlový led, kamenné polygony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572254"/>
            <a:ext cx="3672408" cy="490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3446107"/>
            <a:ext cx="4546475" cy="302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239725" y="9927"/>
            <a:ext cx="4916016" cy="314368"/>
          </a:xfrm>
        </p:spPr>
        <p:txBody>
          <a:bodyPr/>
          <a:lstStyle/>
          <a:p>
            <a:r>
              <a:rPr lang="cs-CZ" dirty="0" smtClean="0"/>
              <a:t>Fyzická geografie - Zvětraliny a svahové pohyby - Mgr. Lukáš Dolák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949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Mrazový klín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53" y="2564904"/>
            <a:ext cx="7506904" cy="2768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://www.rigi.cz/picture/gallery/geoobrazy/previews/geoobrazy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970" y="2996953"/>
            <a:ext cx="3210224" cy="23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geology.cz/aplikace/fotoarchiv/sobr.php?r=700&amp;id=7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621" y="1646995"/>
            <a:ext cx="3470573" cy="484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239725" y="44624"/>
            <a:ext cx="4916016" cy="314368"/>
          </a:xfrm>
        </p:spPr>
        <p:txBody>
          <a:bodyPr/>
          <a:lstStyle/>
          <a:p>
            <a:r>
              <a:rPr lang="cs-CZ" dirty="0" smtClean="0"/>
              <a:t>Fyzická geografie - Zvětraliny a svahové pohyby - Mgr. Lukáš Dolák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707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řehlednost">
  <a:themeElements>
    <a:clrScheme name="Přehlednost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řehlednos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306</TotalTime>
  <Words>486</Words>
  <Application>Microsoft Office PowerPoint</Application>
  <PresentationFormat>Předvádění na obrazovce (4:3)</PresentationFormat>
  <Paragraphs>102</Paragraphs>
  <Slides>18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Přehlednost</vt:lpstr>
      <vt:lpstr>Zvětraliny a svahové pohyby</vt:lpstr>
      <vt:lpstr>Definujte</vt:lpstr>
      <vt:lpstr>Odpovězte</vt:lpstr>
      <vt:lpstr>Exfoliace</vt:lpstr>
      <vt:lpstr>Odpovězte</vt:lpstr>
      <vt:lpstr>Kamenné moře - Ještěd</vt:lpstr>
      <vt:lpstr>Suťový kužel</vt:lpstr>
      <vt:lpstr>Jehlový led, kamenné polygony</vt:lpstr>
      <vt:lpstr>Mrazový klín</vt:lpstr>
      <vt:lpstr>Odpovězte</vt:lpstr>
      <vt:lpstr>Limonit/hnědel</vt:lpstr>
      <vt:lpstr>Škrapy</vt:lpstr>
      <vt:lpstr>Creep</vt:lpstr>
      <vt:lpstr>Tečení</vt:lpstr>
      <vt:lpstr>Sesouvání</vt:lpstr>
      <vt:lpstr>Sesouvání</vt:lpstr>
      <vt:lpstr>Odsedání, boční eroze</vt:lpstr>
      <vt:lpstr>Zdroje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Dolli</dc:creator>
  <cp:lastModifiedBy>Dolli</cp:lastModifiedBy>
  <cp:revision>36</cp:revision>
  <dcterms:created xsi:type="dcterms:W3CDTF">2012-11-04T20:15:46Z</dcterms:created>
  <dcterms:modified xsi:type="dcterms:W3CDTF">2013-11-10T21:35:53Z</dcterms:modified>
</cp:coreProperties>
</file>