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70" r:id="rId3"/>
    <p:sldId id="289" r:id="rId4"/>
    <p:sldId id="290" r:id="rId5"/>
    <p:sldId id="271" r:id="rId6"/>
    <p:sldId id="292" r:id="rId7"/>
    <p:sldId id="29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B46"/>
    <a:srgbClr val="66CC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31" autoAdjust="0"/>
  </p:normalViewPr>
  <p:slideViewPr>
    <p:cSldViewPr>
      <p:cViewPr varScale="1">
        <p:scale>
          <a:sx n="66" d="100"/>
          <a:sy n="66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90F2B4-36AE-493B-B782-6451DFCD8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9530B-C6D9-4E35-A6E8-B9D6E9113F6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189CF-CC70-41AE-B8BE-AAE3A15DB51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ECF41B-75A2-4E17-B992-73B97D053DFF}" type="slidenum">
              <a:rPr lang="cs-CZ" sz="1200"/>
              <a:pPr algn="r"/>
              <a:t>3</a:t>
            </a:fld>
            <a:endParaRPr lang="cs-CZ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477D01-BB13-45DC-930F-231522F9658F}" type="slidenum">
              <a:rPr lang="cs-CZ" sz="1200"/>
              <a:pPr algn="r"/>
              <a:t>4</a:t>
            </a:fld>
            <a:endParaRPr lang="cs-CZ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2C37A6-2342-4616-952E-937955212235}" type="slidenum">
              <a:rPr lang="cs-CZ" sz="1200"/>
              <a:pPr algn="r"/>
              <a:t>5</a:t>
            </a:fld>
            <a:endParaRPr lang="cs-CZ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8F98-3DE8-4B8B-AD54-FF2747D945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B777-60FB-4525-8893-06DC416C57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99C7-4C83-4E90-A05C-2E72136F66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A447-92B4-40E2-8C70-29B8DEACA3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5BBD-E027-4F12-AF23-8550E31EEE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B843-C40D-4D0A-8FBC-4CF13CF6ED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7F7C-CD21-4533-A050-EA0C7EF816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F5ED-0D15-4BF6-A951-8BA0A799D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E3F0-E025-48FA-944F-AE294852C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65E9-24FD-4E89-9D83-7DC3F6FDDE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F773-FA77-4A1F-9BD1-C195FB570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D2E2-2808-4534-96FA-867C35332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8CDFEB-82C8-4D25-A0E7-C78671DD30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cs-CZ" sz="3600" b="1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cs-CZ" sz="4000" b="1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4000" b="1" smtClean="0">
                <a:solidFill>
                  <a:schemeClr val="tx2"/>
                </a:solidFill>
                <a:latin typeface="Verdana" pitchFamily="34" charset="0"/>
              </a:rPr>
              <a:t>Zaměstnanost podle sektorů a odvětví NH</a:t>
            </a:r>
          </a:p>
          <a:p>
            <a:pPr algn="ctr" eaLnBrk="1" hangingPunct="1">
              <a:buFontTx/>
              <a:buNone/>
            </a:pPr>
            <a:endParaRPr lang="cs-CZ" sz="4000" b="1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cs-CZ" sz="2800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2000" smtClean="0">
                <a:solidFill>
                  <a:srgbClr val="7F7F7F"/>
                </a:solidFill>
              </a:rPr>
              <a:t>19</a:t>
            </a:r>
            <a:r>
              <a:rPr lang="cs-CZ" sz="2000" smtClean="0">
                <a:solidFill>
                  <a:srgbClr val="7F7F7F"/>
                </a:solidFill>
                <a:latin typeface="Verdana" pitchFamily="34" charset="0"/>
              </a:rPr>
              <a:t>. října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Verdana" pitchFamily="34" charset="0"/>
              </a:rPr>
              <a:t>Sektory NH</a:t>
            </a:r>
            <a:endParaRPr lang="cs-CZ" sz="2000" b="1" smtClean="0">
              <a:latin typeface="Verdana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761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smtClean="0">
                <a:latin typeface="Verdana" pitchFamily="34" charset="0"/>
              </a:rPr>
              <a:t>primér (sekce A)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A: zemědělství, lesnictví a rybářství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smtClean="0">
                <a:latin typeface="Verdana" pitchFamily="34" charset="0"/>
              </a:rPr>
              <a:t>sekundér (sekce B – F)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B: těžba a dobývání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C: zpracovatelský průmysl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D: výroba a rozvod elektřiny, plynu, tepla a klimatizovaného vzduchu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E: zásobování vodou, činnosti související s odpadními vodami, odpady a sanacemi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smtClean="0">
                <a:latin typeface="Verdana" pitchFamily="34" charset="0"/>
              </a:rPr>
              <a:t>F: stavebnictví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smtClean="0">
                <a:latin typeface="Verdana" pitchFamily="34" charset="0"/>
              </a:rPr>
              <a:t>terciér (sekce</a:t>
            </a:r>
            <a:r>
              <a:rPr lang="cs-CZ" sz="1800" b="1" smtClean="0"/>
              <a:t> </a:t>
            </a:r>
            <a:r>
              <a:rPr lang="cs-CZ" sz="1800" b="1" smtClean="0">
                <a:latin typeface="Verdana" pitchFamily="34" charset="0"/>
              </a:rPr>
              <a:t>G – U)</a:t>
            </a:r>
            <a:endParaRPr lang="cs-CZ" sz="180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G:velkoobchod a maloobchod, opravy a údržba motorových vozidel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H: doprava a skladování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I: ubytování, stravování a pohostinství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J: informační a komunikační činnosti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K: peněžnictví a pojišťovnictví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L: činnosti v oblasti nemovitostí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M: profesní, vědecké a technické činnosti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N: administrativní a podpůrné činnosti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O: veřejná správa a obrana, povinné sociální zabezpečení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P: vzdělávání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Q: zdravotní a sociální péče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R: kulturní, zábavní a rekreační činnosti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S: ostatní činnosti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T: činnosti domácností jako zaměstnavatelů, činnosti domácností produkujících blíže neurčené výrobky a služby pro vlastní potřebu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smtClean="0">
                <a:latin typeface="Verdana" pitchFamily="34" charset="0"/>
              </a:rPr>
              <a:t>U: činnosti exteritoriálních organizací a orgánů</a:t>
            </a:r>
          </a:p>
          <a:p>
            <a:pPr algn="just"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latin typeface="Verdana" pitchFamily="34" charset="0"/>
              </a:rPr>
              <a:t>Odvětví </a:t>
            </a:r>
            <a:br>
              <a:rPr lang="cs-CZ" sz="3600" b="1" smtClean="0">
                <a:latin typeface="Verdana" pitchFamily="34" charset="0"/>
              </a:rPr>
            </a:br>
            <a:r>
              <a:rPr lang="cs-CZ" sz="3600" b="1" smtClean="0">
                <a:latin typeface="Verdana" pitchFamily="34" charset="0"/>
              </a:rPr>
              <a:t>zpracovatelského průmyslu</a:t>
            </a:r>
            <a:endParaRPr lang="cs-CZ" sz="2000" b="1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smtClean="0">
                <a:latin typeface="Verdana" pitchFamily="34" charset="0"/>
              </a:rPr>
              <a:t>Jaká odvětví zpracovatelského průmyslu znáte?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b="1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1) potravinářský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2) textilní, oděvní a kožedělný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3) dřevozpracující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4) papírenský a polygrafický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5) chemický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6) průmysl sklářský a stavebních hmot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7) hutnický a kovozpracující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8) strojírenský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	9) elektrotechnický průmysl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1600" smtClean="0">
                <a:latin typeface="Verdana" pitchFamily="34" charset="0"/>
              </a:rPr>
              <a:t>   10) ostatní zpracovatelský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81063"/>
            <a:ext cx="8229600" cy="5861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smtClean="0">
                <a:latin typeface="Verdana" pitchFamily="34" charset="0"/>
              </a:rPr>
              <a:t>I. sektor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z toho	zemědělství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lesnictví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(rybolov)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4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smtClean="0">
                <a:latin typeface="Verdana" pitchFamily="34" charset="0"/>
              </a:rPr>
              <a:t>II. sektor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z toho	průmysl paliv a energetiky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potravinářský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textilní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b="1" smtClean="0">
                <a:latin typeface="Verdana" pitchFamily="34" charset="0"/>
              </a:rPr>
              <a:t>		</a:t>
            </a:r>
            <a:r>
              <a:rPr lang="cs-CZ" sz="1400" smtClean="0">
                <a:latin typeface="Verdana" pitchFamily="34" charset="0"/>
              </a:rPr>
              <a:t>oděvní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kožedělný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dřevozpracující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papírenský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polygrafický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chemický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sklářský a stavebních hmot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hutnický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kovozpracující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strojírenský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elektrotechnický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ostatní zpracovatelský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smtClean="0">
                <a:latin typeface="Verdana" pitchFamily="34" charset="0"/>
              </a:rPr>
              <a:t>		stavebnictví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smtClean="0">
                <a:latin typeface="Verdana" pitchFamily="34" charset="0"/>
              </a:rPr>
              <a:t>III. sektor</a:t>
            </a:r>
          </a:p>
        </p:txBody>
      </p:sp>
      <p:pic>
        <p:nvPicPr>
          <p:cNvPr id="21506" name="Obrázek 4" descr="214413.JPG"/>
          <p:cNvPicPr>
            <a:picLocks noChangeAspect="1"/>
          </p:cNvPicPr>
          <p:nvPr/>
        </p:nvPicPr>
        <p:blipFill>
          <a:blip r:embed="rId3"/>
          <a:srcRect l="12201" t="33432" r="70023" b="10237"/>
          <a:stretch>
            <a:fillRect/>
          </a:stretch>
        </p:blipFill>
        <p:spPr bwMode="auto">
          <a:xfrm>
            <a:off x="5435600" y="1014413"/>
            <a:ext cx="266541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2400" b="1" u="sng" kern="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        </a:t>
            </a:r>
            <a:r>
              <a:rPr lang="cs-CZ" sz="2400" b="1" u="sng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rok 1999</a:t>
            </a:r>
            <a:r>
              <a:rPr lang="cs-CZ" sz="2400" b="1" u="sng" kern="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                         </a:t>
            </a:r>
            <a:r>
              <a:rPr lang="cs-CZ" sz="2400" b="1" u="sng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rok 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latin typeface="Verdana" pitchFamily="34" charset="0"/>
              </a:rPr>
              <a:t>Cvičení 4</a:t>
            </a:r>
            <a:br>
              <a:rPr lang="cs-CZ" sz="3600" b="1" smtClean="0">
                <a:latin typeface="Verdana" pitchFamily="34" charset="0"/>
              </a:rPr>
            </a:br>
            <a:r>
              <a:rPr lang="cs-CZ" sz="3600" b="1" smtClean="0">
                <a:latin typeface="Verdana" pitchFamily="34" charset="0"/>
              </a:rPr>
              <a:t>STRUKTURA ZAMĚSTNANOSTI</a:t>
            </a:r>
            <a:endParaRPr lang="cs-CZ" sz="2000" b="1" smtClean="0">
              <a:latin typeface="Verdana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89125"/>
            <a:ext cx="843597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smtClean="0">
                <a:latin typeface="Verdana" pitchFamily="34" charset="0"/>
              </a:rPr>
              <a:t>Zadání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Analyzujte změnu struktury zaměstnanosti v období 1993 - 20</a:t>
            </a:r>
            <a:r>
              <a:rPr lang="cs-CZ" sz="2000" smtClean="0"/>
              <a:t>12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- tabulka absolutních a relativních hodnot (pracovní)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- relativní hodnoty vztáhnout k celkové zaměstnanosti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- použít index změny (20</a:t>
            </a:r>
            <a:r>
              <a:rPr lang="cs-CZ" sz="2000" smtClean="0"/>
              <a:t>12</a:t>
            </a:r>
            <a:r>
              <a:rPr lang="cs-CZ" sz="2000" smtClean="0">
                <a:latin typeface="Verdana" pitchFamily="34" charset="0"/>
              </a:rPr>
              <a:t>/1993*100) pro I, II, III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- indexy změny počítat z absolutních hodnot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území: kraj + ČR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Zdroj dat: Trh práce v ČR 1993-201</a:t>
            </a:r>
            <a:r>
              <a:rPr lang="cs-CZ" sz="2000" smtClean="0"/>
              <a:t>2</a:t>
            </a:r>
            <a:r>
              <a:rPr lang="cs-CZ" sz="200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		     204R (K) Odvětví činnosti zaměstnaných v NH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latin typeface="Verdan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VÝSTUP</a:t>
            </a:r>
            <a:endParaRPr lang="de-DE" smtClean="0"/>
          </a:p>
        </p:txBody>
      </p:sp>
      <p:graphicFrame>
        <p:nvGraphicFramePr>
          <p:cNvPr id="25809" name="Group 209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291512" cy="4419600"/>
        </p:xfrm>
        <a:graphic>
          <a:graphicData uri="http://schemas.openxmlformats.org/drawingml/2006/table">
            <a:tbl>
              <a:tblPr/>
              <a:tblGrid>
                <a:gridCol w="1530350"/>
                <a:gridCol w="735012"/>
                <a:gridCol w="735013"/>
                <a:gridCol w="884237"/>
                <a:gridCol w="733425"/>
                <a:gridCol w="735013"/>
                <a:gridCol w="735012"/>
                <a:gridCol w="735013"/>
                <a:gridCol w="733425"/>
                <a:gridCol w="735012"/>
              </a:tblGrid>
              <a:tr h="219075"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Odvětví činnosti</a:t>
                      </a:r>
                    </a:p>
                  </a:txBody>
                  <a:tcPr marL="11472" marR="11472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Jihočeský kraj</a:t>
                      </a:r>
                    </a:p>
                  </a:txBody>
                  <a:tcPr marL="11472" marR="11472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ČR</a:t>
                      </a:r>
                    </a:p>
                  </a:txBody>
                  <a:tcPr marL="11472" marR="11472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 gridSpan="4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11472" marR="1147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Zemědělství, lesnictví a rybářství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Těžba a dobývání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Zpracovatelský průmysl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Výroba a rozvod elektřiny, plynu, tepla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Zásob. vodou; činnosti souvis. s odpady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Stavebnictví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5B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Velkoobchod a maloob.; opr. mot. vozidel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Doprava a skladování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Ubytování, stravování a pohostinství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Informační a komunikační činnosti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Peněžnictví a pojišťovnictví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Činnosti v oblasti nemovitostí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Profesní, vědecké a technické činnosti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Administrativní a podpůrné činnosti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Veřejná správa a obrana; pov. soc. zabezp.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Vzdělávání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Zdravotní a sociální péče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Kulturní, zábavní a rekreační činnosti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Ostatní činnosti</a:t>
                      </a:r>
                    </a:p>
                  </a:txBody>
                  <a:tcPr marL="11472" marR="11472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1472" marR="11472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03" name="TextovéPole 6"/>
          <p:cNvSpPr txBox="1">
            <a:spLocks noChangeArrowheads="1"/>
          </p:cNvSpPr>
          <p:nvPr/>
        </p:nvSpPr>
        <p:spPr bwMode="auto">
          <a:xfrm>
            <a:off x="611188" y="6021388"/>
            <a:ext cx="7489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Tabulka – (absolutních hodnot, relativních hodnot) </a:t>
            </a:r>
            <a:r>
              <a:rPr lang="cs-CZ" b="1"/>
              <a:t>index změny</a:t>
            </a:r>
            <a:r>
              <a:rPr lang="cs-CZ"/>
              <a:t> (celkový), </a:t>
            </a:r>
            <a:r>
              <a:rPr lang="cs-CZ" b="1"/>
              <a:t>graf</a:t>
            </a:r>
          </a:p>
          <a:p>
            <a:endParaRPr lang="de-D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26628" name="Graf 1"/>
          <p:cNvGraphicFramePr>
            <a:graphicFrameLocks noChangeAspect="1"/>
          </p:cNvGraphicFramePr>
          <p:nvPr>
            <p:ph idx="1"/>
          </p:nvPr>
        </p:nvGraphicFramePr>
        <p:xfrm>
          <a:off x="0" y="476250"/>
          <a:ext cx="9144000" cy="5545138"/>
        </p:xfrm>
        <a:graphic>
          <a:graphicData uri="http://schemas.openxmlformats.org/presentationml/2006/ole">
            <p:oleObj spid="_x0000_s26628" name="Graf" r:id="rId3" imgW="6886651" imgH="3486302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388</Words>
  <Application>Microsoft Office PowerPoint</Application>
  <PresentationFormat>On-screen Show (4:3)</PresentationFormat>
  <Paragraphs>264</Paragraphs>
  <Slides>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Verdana</vt:lpstr>
      <vt:lpstr>Wingdings</vt:lpstr>
      <vt:lpstr>Výchozí návrh</vt:lpstr>
      <vt:lpstr>Graf aplikace Microsoft Office Excel</vt:lpstr>
      <vt:lpstr>Snímek 1</vt:lpstr>
      <vt:lpstr>Sektory NH</vt:lpstr>
      <vt:lpstr>Odvětví  zpracovatelského průmyslu</vt:lpstr>
      <vt:lpstr>Snímek 4</vt:lpstr>
      <vt:lpstr>Cvičení 4 STRUKTURA ZAMĚSTNANOSTI</vt:lpstr>
      <vt:lpstr>VÝSTUP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 Z GEOGRAFIE PRŮMYSLU</dc:title>
  <dc:creator>***</dc:creator>
  <cp:lastModifiedBy>426769</cp:lastModifiedBy>
  <cp:revision>121</cp:revision>
  <dcterms:created xsi:type="dcterms:W3CDTF">2010-09-21T12:22:37Z</dcterms:created>
  <dcterms:modified xsi:type="dcterms:W3CDTF">2013-10-10T06:14:56Z</dcterms:modified>
</cp:coreProperties>
</file>