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76" r:id="rId4"/>
    <p:sldId id="275" r:id="rId5"/>
    <p:sldId id="258" r:id="rId6"/>
    <p:sldId id="259" r:id="rId7"/>
    <p:sldId id="260" r:id="rId8"/>
    <p:sldId id="261" r:id="rId9"/>
    <p:sldId id="263" r:id="rId10"/>
    <p:sldId id="264" r:id="rId11"/>
    <p:sldId id="265" r:id="rId12"/>
    <p:sldId id="262" r:id="rId13"/>
    <p:sldId id="266" r:id="rId14"/>
    <p:sldId id="274" r:id="rId15"/>
    <p:sldId id="267" r:id="rId16"/>
    <p:sldId id="268" r:id="rId17"/>
    <p:sldId id="269" r:id="rId18"/>
    <p:sldId id="270" r:id="rId19"/>
    <p:sldId id="272" r:id="rId20"/>
    <p:sldId id="273" r:id="rId21"/>
    <p:sldId id="271" r:id="rId2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0574ED9-60F1-4E25-913E-1F37834AA7DB}" type="datetimeFigureOut">
              <a:rPr lang="cs-CZ"/>
              <a:pPr>
                <a:defRPr/>
              </a:pPr>
              <a:t>7.11.2013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6C9C2AE-6028-4149-B2FD-45A2F482F9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357830A-0117-4531-97C1-693F37A296F5}" type="slidenum">
              <a:rPr lang="cs-CZ" sz="1200">
                <a:latin typeface="Calibri" pitchFamily="34" charset="0"/>
              </a:rPr>
              <a:pPr algn="r"/>
              <a:t>9</a:t>
            </a:fld>
            <a:endParaRPr lang="cs-CZ" sz="1200">
              <a:latin typeface="Calibri" pitchFamily="34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C52AD50-723A-40B7-AB8E-EB37CB4EFF70}" type="slidenum">
              <a:rPr lang="cs-CZ" sz="1200">
                <a:latin typeface="Calibri" pitchFamily="34" charset="0"/>
              </a:rPr>
              <a:pPr algn="r"/>
              <a:t>10</a:t>
            </a:fld>
            <a:endParaRPr lang="cs-CZ" sz="1200">
              <a:latin typeface="Calibri" pitchFamily="34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370E0-56EF-4851-9135-01D02849758E}" type="datetimeFigureOut">
              <a:rPr lang="cs-CZ"/>
              <a:pPr>
                <a:defRPr/>
              </a:pPr>
              <a:t>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3D3C7-3A81-4ACA-AB60-9AFD3ABA64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BDE8B-1E22-4E71-8873-0DFD867CFC65}" type="datetimeFigureOut">
              <a:rPr lang="cs-CZ"/>
              <a:pPr>
                <a:defRPr/>
              </a:pPr>
              <a:t>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E63C4-F3CB-4BD6-9234-3A5FDF181B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5834F-99D0-4E39-9341-3F17E9036FFB}" type="datetimeFigureOut">
              <a:rPr lang="cs-CZ"/>
              <a:pPr>
                <a:defRPr/>
              </a:pPr>
              <a:t>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FD91D-4163-433A-A72B-962B68534E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D80B1-7692-4E7E-8CA5-8572C8A3285B}" type="datetimeFigureOut">
              <a:rPr lang="cs-CZ"/>
              <a:pPr>
                <a:defRPr/>
              </a:pPr>
              <a:t>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B8CA0-A8BF-44F9-981E-395FFE6305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0852E-C646-4D9E-AC09-842DEE44D972}" type="datetimeFigureOut">
              <a:rPr lang="cs-CZ"/>
              <a:pPr>
                <a:defRPr/>
              </a:pPr>
              <a:t>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38B97-7710-4B20-9FCD-57C12E1F00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8AB92-D816-4167-8F45-2DEADF59C18E}" type="datetimeFigureOut">
              <a:rPr lang="cs-CZ"/>
              <a:pPr>
                <a:defRPr/>
              </a:pPr>
              <a:t>7.11.2013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800B6-D26A-4A7D-9350-BD6F87E5CE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AB4A33-D6DE-4D1D-8A9E-6F7F67B92117}" type="datetimeFigureOut">
              <a:rPr lang="cs-CZ"/>
              <a:pPr>
                <a:defRPr/>
              </a:pPr>
              <a:t>7.11.2013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2D903-BD25-4E07-890E-3A11337D42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C1340-3C1C-42DB-BB0D-CE36CBC37C79}" type="datetimeFigureOut">
              <a:rPr lang="cs-CZ"/>
              <a:pPr>
                <a:defRPr/>
              </a:pPr>
              <a:t>7.11.2013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504C1-5919-43B0-B637-CA2F72C538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A4F29-99FB-4B33-81E1-06A869628DAB}" type="datetimeFigureOut">
              <a:rPr lang="cs-CZ"/>
              <a:pPr>
                <a:defRPr/>
              </a:pPr>
              <a:t>7.11.2013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70BBA-A1A8-463D-B9AF-E376A8ABAC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548AE-D18E-4592-82AC-6518A1B97EDB}" type="datetimeFigureOut">
              <a:rPr lang="cs-CZ"/>
              <a:pPr>
                <a:defRPr/>
              </a:pPr>
              <a:t>7.11.2013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EDE9D-A45F-415D-A881-E45E916E51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269C4-CF9E-4599-891B-68883F1262E5}" type="datetimeFigureOut">
              <a:rPr lang="cs-CZ"/>
              <a:pPr>
                <a:defRPr/>
              </a:pPr>
              <a:t>7.11.2013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E0A89-C284-4E43-8DC5-B9353D9DFA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9B0D970-2F63-4847-915B-8F6B8A2BCD41}" type="datetimeFigureOut">
              <a:rPr lang="cs-CZ"/>
              <a:pPr>
                <a:defRPr/>
              </a:pPr>
              <a:t>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C64D433-A70B-400A-BA49-05E0935533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vdb.czso.cz/vdbvo/tabparam.jsp?childsel0=1&amp;cislotab=TPR6010UC&amp;voa=tabulka&amp;go_zobraz=1&amp;childsel0=1&amp;pro_2_63=4101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portal.mpsv.cz/sz/stat/stro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tx2"/>
                </a:solidFill>
                <a:latin typeface="Verdana" pitchFamily="34" charset="0"/>
              </a:rPr>
              <a:t>RIZIKOVÉ SKUPINY NA TRHU PRÁCE</a:t>
            </a:r>
            <a:br>
              <a:rPr lang="cs-CZ" b="1" dirty="0" smtClean="0">
                <a:solidFill>
                  <a:schemeClr val="tx2"/>
                </a:solidFill>
                <a:latin typeface="Verdana" pitchFamily="34" charset="0"/>
              </a:rPr>
            </a:br>
            <a:r>
              <a:rPr lang="cs-CZ" b="1" dirty="0" smtClean="0">
                <a:solidFill>
                  <a:schemeClr val="tx2"/>
                </a:solidFill>
                <a:latin typeface="Verdana" pitchFamily="34" charset="0"/>
              </a:rPr>
              <a:t/>
            </a:r>
            <a:br>
              <a:rPr lang="cs-CZ" b="1" dirty="0" smtClean="0">
                <a:solidFill>
                  <a:schemeClr val="tx2"/>
                </a:solidFill>
                <a:latin typeface="Verdana" pitchFamily="34" charset="0"/>
              </a:rPr>
            </a:br>
            <a:r>
              <a:rPr lang="cs-CZ" b="1" dirty="0" smtClean="0">
                <a:solidFill>
                  <a:schemeClr val="tx2"/>
                </a:solidFill>
                <a:latin typeface="Verdana" pitchFamily="34" charset="0"/>
              </a:rPr>
              <a:t>…pokračování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7.11.2013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cs-CZ" sz="3600" b="1" smtClean="0">
                <a:latin typeface="Verdana" pitchFamily="34" charset="0"/>
              </a:rPr>
              <a:t>Nezaměstnanost mužů a žen</a:t>
            </a:r>
          </a:p>
        </p:txBody>
      </p:sp>
      <p:pic>
        <p:nvPicPr>
          <p:cNvPr id="24578" name="Picture 6" descr="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1412875"/>
            <a:ext cx="8135937" cy="501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Podle věku…</a:t>
            </a:r>
          </a:p>
        </p:txBody>
      </p:sp>
      <p:sp>
        <p:nvSpPr>
          <p:cNvPr id="2662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Absolventi škol 20 – 24 let</a:t>
            </a:r>
          </a:p>
          <a:p>
            <a:r>
              <a:rPr lang="cs-CZ" smtClean="0"/>
              <a:t>Osoby nad 50 let</a:t>
            </a:r>
          </a:p>
          <a:p>
            <a:endParaRPr lang="cs-CZ" smtClean="0"/>
          </a:p>
          <a:p>
            <a:endParaRPr lang="cs-CZ" smtClean="0"/>
          </a:p>
          <a:p>
            <a:r>
              <a:rPr lang="cs-CZ" smtClean="0">
                <a:hlinkClick r:id="rId2"/>
              </a:rPr>
              <a:t>http://vdb.czso.cz/vdbvo/tabparam.jsp?childsel0=1&amp;cislotab=TPR6010UC&amp;voa=tabulka&amp;go_zobraz=1&amp;childsel0=1&amp;pro_2_63=4101</a:t>
            </a:r>
            <a:endParaRPr lang="cs-CZ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smtClean="0">
                <a:latin typeface="Arial" charset="0"/>
                <a:cs typeface="Arial" charset="0"/>
              </a:rPr>
              <a:t>Absolventi škol a mladiství</a:t>
            </a:r>
            <a:endParaRPr lang="cs-CZ" sz="4000" smtClean="0">
              <a:latin typeface="Arial" charset="0"/>
              <a:cs typeface="Arial" charset="0"/>
            </a:endParaRPr>
          </a:p>
        </p:txBody>
      </p:sp>
      <p:sp>
        <p:nvSpPr>
          <p:cNvPr id="2765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b="1" smtClean="0">
                <a:latin typeface="Arial" charset="0"/>
                <a:cs typeface="Arial" charset="0"/>
              </a:rPr>
              <a:t>způsob evidence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400" smtClean="0">
                <a:latin typeface="Arial" charset="0"/>
                <a:cs typeface="Arial" charset="0"/>
              </a:rPr>
              <a:t>absolventi x mladiství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400" smtClean="0">
                <a:latin typeface="Arial" charset="0"/>
                <a:cs typeface="Arial" charset="0"/>
              </a:rPr>
              <a:t>zvýšená péče je poskytována osobám do 20 let věku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cs-CZ" sz="240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400" smtClean="0">
                <a:latin typeface="Arial" charset="0"/>
                <a:cs typeface="Arial" charset="0"/>
              </a:rPr>
              <a:t>absolvent (uchazeč o zaměstnání) = 2 roky od úspěšného ukončení studia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400" smtClean="0">
                <a:latin typeface="Arial" charset="0"/>
                <a:cs typeface="Arial" charset="0"/>
              </a:rPr>
              <a:t>sledováno pololetně, vždy k 30. 4. a 30. 9.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cs-CZ" sz="240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400" smtClean="0">
                <a:latin typeface="Arial" charset="0"/>
                <a:cs typeface="Arial" charset="0"/>
              </a:rPr>
              <a:t>nezaměstnaní absolventi se na ÚP hlásí podle místa trvalého bydliště, ne podle místa studia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>
                <a:latin typeface="Arial" charset="0"/>
                <a:cs typeface="Arial" charset="0"/>
              </a:rPr>
              <a:t>Absolventi škol a mladiství</a:t>
            </a:r>
            <a:endParaRPr lang="cs-CZ" smtClean="0"/>
          </a:p>
        </p:txBody>
      </p:sp>
      <p:sp>
        <p:nvSpPr>
          <p:cNvPr id="2867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2867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925" y="1697038"/>
            <a:ext cx="9001125" cy="454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>
                <a:latin typeface="Arial" charset="0"/>
                <a:cs typeface="Arial" charset="0"/>
              </a:rPr>
              <a:t>Absolventi škol a mladiství</a:t>
            </a:r>
            <a:endParaRPr lang="cs-CZ" smtClean="0"/>
          </a:p>
        </p:txBody>
      </p:sp>
      <p:sp>
        <p:nvSpPr>
          <p:cNvPr id="2969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Přihlášení na ÚP až po „posledních prázdninách“</a:t>
            </a:r>
          </a:p>
          <a:p>
            <a:r>
              <a:rPr lang="cs-CZ" smtClean="0"/>
              <a:t>Vyšší šance sehnat práci ihned po (před ukončením) studiu</a:t>
            </a:r>
          </a:p>
          <a:p>
            <a:r>
              <a:rPr lang="cs-CZ" smtClean="0"/>
              <a:t>Studijní obor – IT / technické obory / humanitní obory…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Specifická míra nezaměstnanosti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Definice (ČSÚ): </a:t>
            </a:r>
          </a:p>
          <a:p>
            <a:pPr algn="just" fontAlgn="auto">
              <a:spcAft>
                <a:spcPts val="0"/>
              </a:spcAft>
              <a:buFontTx/>
              <a:buNone/>
              <a:defRPr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    Specifická míra nezaměstnanosti vyjadřuje podíl počtu určité skupiny nezaměstnaných na shodně vymezené pracovní síle v procentech.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Umožňují širší hodnocení situace trhu práce. </a:t>
            </a:r>
          </a:p>
          <a:p>
            <a:pPr algn="just" fontAlgn="auto">
              <a:spcAft>
                <a:spcPts val="0"/>
              </a:spcAft>
              <a:buFontTx/>
              <a:buNone/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                      </a:t>
            </a:r>
            <a:r>
              <a:rPr lang="cs-CZ" sz="2800" b="1" dirty="0" err="1" smtClean="0">
                <a:latin typeface="Arial" pitchFamily="34" charset="0"/>
                <a:cs typeface="Arial" pitchFamily="34" charset="0"/>
              </a:rPr>
              <a:t>Uch</a:t>
            </a:r>
            <a:r>
              <a:rPr lang="cs-CZ" sz="2800" b="1" baseline="-25000" dirty="0" err="1" smtClean="0">
                <a:latin typeface="Arial" pitchFamily="34" charset="0"/>
                <a:cs typeface="Arial" pitchFamily="34" charset="0"/>
              </a:rPr>
              <a:t>x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 fontAlgn="auto">
              <a:spcAft>
                <a:spcPts val="0"/>
              </a:spcAft>
              <a:buFontTx/>
              <a:buNone/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  MN</a:t>
            </a:r>
            <a:r>
              <a:rPr lang="cs-CZ" sz="2800" b="1" baseline="-25000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= ------------------------ * 100 [%],</a:t>
            </a:r>
          </a:p>
          <a:p>
            <a:pPr algn="just" fontAlgn="auto">
              <a:spcAft>
                <a:spcPts val="0"/>
              </a:spcAft>
              <a:buFontTx/>
              <a:buNone/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                       </a:t>
            </a:r>
            <a:r>
              <a:rPr lang="cs-CZ" sz="2800" b="1" dirty="0" err="1" smtClean="0">
                <a:latin typeface="Arial" pitchFamily="34" charset="0"/>
                <a:cs typeface="Arial" pitchFamily="34" charset="0"/>
              </a:rPr>
              <a:t>PS</a:t>
            </a:r>
            <a:r>
              <a:rPr lang="cs-CZ" sz="2800" b="1" baseline="-25000" dirty="0" err="1" smtClean="0">
                <a:latin typeface="Arial" pitchFamily="34" charset="0"/>
                <a:cs typeface="Arial" pitchFamily="34" charset="0"/>
              </a:rPr>
              <a:t>x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X = pohlaví, věkové skupiny, nejvýše dosažené ukončené vzdělání, region</a:t>
            </a:r>
            <a:endParaRPr lang="de-DE" sz="2800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ÚKOL</a:t>
            </a:r>
          </a:p>
        </p:txBody>
      </p:sp>
      <p:sp>
        <p:nvSpPr>
          <p:cNvPr id="3174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smtClean="0"/>
              <a:t>1) Struktura uchazečů podle věku</a:t>
            </a:r>
          </a:p>
          <a:p>
            <a:r>
              <a:rPr lang="cs-CZ" smtClean="0"/>
              <a:t>kraj</a:t>
            </a:r>
          </a:p>
          <a:p>
            <a:r>
              <a:rPr lang="cs-CZ" smtClean="0"/>
              <a:t>Veřejná databáze ČSÚ</a:t>
            </a:r>
          </a:p>
          <a:p>
            <a:r>
              <a:rPr lang="cs-CZ" smtClean="0"/>
              <a:t>2007 – 2011</a:t>
            </a:r>
          </a:p>
          <a:p>
            <a:r>
              <a:rPr lang="cs-CZ" smtClean="0"/>
              <a:t>TABULKA + GRAF</a:t>
            </a:r>
          </a:p>
          <a:p>
            <a:r>
              <a:rPr lang="cs-CZ" smtClean="0"/>
              <a:t>Pouze počet (abs. hodnota)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ÚKOL</a:t>
            </a:r>
          </a:p>
        </p:txBody>
      </p:sp>
      <p:sp>
        <p:nvSpPr>
          <p:cNvPr id="3277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smtClean="0"/>
              <a:t>2) Struktura uchazečů podle vzdělanosti</a:t>
            </a:r>
          </a:p>
          <a:p>
            <a:r>
              <a:rPr lang="cs-CZ" smtClean="0"/>
              <a:t>Projděte si Statistickou ročenku trhu práce v České republice za rok </a:t>
            </a:r>
            <a:r>
              <a:rPr lang="cs-CZ" smtClean="0">
                <a:latin typeface="Arial" charset="0"/>
              </a:rPr>
              <a:t>2011 a 2012</a:t>
            </a:r>
            <a:r>
              <a:rPr lang="cs-CZ" smtClean="0"/>
              <a:t> na </a:t>
            </a:r>
            <a:r>
              <a:rPr lang="cs-CZ" smtClean="0">
                <a:hlinkClick r:id="rId2"/>
              </a:rPr>
              <a:t>http://portal.mpsv.cz/sz/stat/stro</a:t>
            </a:r>
            <a:endParaRPr lang="cs-CZ" smtClean="0"/>
          </a:p>
          <a:p>
            <a:r>
              <a:rPr lang="cs-CZ" sz="2600" smtClean="0">
                <a:latin typeface="Arial" charset="0"/>
                <a:cs typeface="Arial" charset="0"/>
              </a:rPr>
              <a:t>Data: MPSV: Statistická ročenka trhu práce 2011 a 2012</a:t>
            </a:r>
          </a:p>
          <a:p>
            <a:pPr>
              <a:buFontTx/>
              <a:buNone/>
            </a:pPr>
            <a:r>
              <a:rPr lang="cs-CZ" sz="2600" smtClean="0">
                <a:latin typeface="Arial" charset="0"/>
                <a:cs typeface="Arial" charset="0"/>
              </a:rPr>
              <a:t>    V části Regionální statistika (od str. 51) najdete data za okresy vašeho kraje, kraj a ČR:</a:t>
            </a:r>
          </a:p>
          <a:p>
            <a:pPr lvl="1"/>
            <a:r>
              <a:rPr lang="cs-CZ" sz="2600" i="1" smtClean="0">
                <a:latin typeface="Arial" charset="0"/>
                <a:cs typeface="Arial" charset="0"/>
              </a:rPr>
              <a:t>Struktura nezaměstnaných podle vzdělání </a:t>
            </a:r>
          </a:p>
          <a:p>
            <a:pPr lvl="1"/>
            <a:r>
              <a:rPr lang="cs-CZ" sz="2600" i="1" smtClean="0">
                <a:latin typeface="Arial" charset="0"/>
                <a:cs typeface="Arial" charset="0"/>
              </a:rPr>
              <a:t>Struktura VPM podle vzdělání</a:t>
            </a:r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3379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smtClean="0"/>
              <a:t>2) </a:t>
            </a:r>
            <a:r>
              <a:rPr lang="cs-CZ" smtClean="0"/>
              <a:t>Za váš kraj a ČR spočítejte </a:t>
            </a:r>
            <a:r>
              <a:rPr lang="cs-CZ" b="1" smtClean="0"/>
              <a:t>počet uchazečů podle vzdělání na jedno volné pracovní místo</a:t>
            </a:r>
            <a:r>
              <a:rPr lang="cs-CZ" smtClean="0"/>
              <a:t>.</a:t>
            </a:r>
          </a:p>
          <a:p>
            <a:endParaRPr lang="cs-CZ" smtClean="0"/>
          </a:p>
          <a:p>
            <a:r>
              <a:rPr lang="cs-CZ" smtClean="0"/>
              <a:t>Rok 2011 a 2012</a:t>
            </a:r>
          </a:p>
          <a:p>
            <a:endParaRPr lang="cs-CZ" smtClean="0"/>
          </a:p>
          <a:p>
            <a:r>
              <a:rPr lang="cs-CZ" smtClean="0"/>
              <a:t>Výstup – tabulky (2 – 4)</a:t>
            </a:r>
          </a:p>
          <a:p>
            <a:pPr>
              <a:buFont typeface="Arial" charset="0"/>
              <a:buNone/>
            </a:pPr>
            <a:endParaRPr lang="cs-CZ" smtClean="0"/>
          </a:p>
          <a:p>
            <a:pPr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/>
          </p:nvPr>
        </p:nvSpPr>
        <p:spPr>
          <a:xfrm>
            <a:off x="1476375" y="0"/>
            <a:ext cx="6480175" cy="927100"/>
          </a:xfrm>
        </p:spPr>
        <p:txBody>
          <a:bodyPr/>
          <a:lstStyle/>
          <a:p>
            <a:r>
              <a:rPr lang="cs-CZ" smtClean="0"/>
              <a:t>Např. </a:t>
            </a:r>
            <a:endParaRPr lang="de-DE" smtClean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285750" y="4500563"/>
            <a:ext cx="8362950" cy="1039812"/>
          </a:xfrm>
        </p:spPr>
        <p:txBody>
          <a:bodyPr rtlCol="0">
            <a:normAutofit fontScale="2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8000" b="1" dirty="0" smtClean="0"/>
              <a:t>Vzdělanostní kategorie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cs-CZ" sz="8000" dirty="0" smtClean="0"/>
              <a:t>	</a:t>
            </a:r>
            <a:r>
              <a:rPr lang="cs-CZ" sz="8000" b="1" dirty="0" smtClean="0"/>
              <a:t>Základní</a:t>
            </a:r>
            <a:r>
              <a:rPr lang="cs-CZ" sz="8000" dirty="0" smtClean="0"/>
              <a:t>: bez vzdělání + neúplné základní vzdělání + zákl. </a:t>
            </a:r>
            <a:r>
              <a:rPr lang="cs-CZ" sz="8000" dirty="0" err="1" smtClean="0"/>
              <a:t>vz</a:t>
            </a:r>
            <a:r>
              <a:rPr lang="cs-CZ" sz="8000" dirty="0" smtClean="0"/>
              <a:t>.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cs-CZ" sz="8000" dirty="0" smtClean="0"/>
              <a:t>	</a:t>
            </a:r>
            <a:r>
              <a:rPr lang="cs-CZ" sz="8000" b="1" dirty="0" smtClean="0"/>
              <a:t>Střední bez maturity</a:t>
            </a:r>
            <a:r>
              <a:rPr lang="cs-CZ" sz="8000" dirty="0" smtClean="0"/>
              <a:t>: vyučení+střední bez maturity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cs-CZ" sz="8000" dirty="0" smtClean="0"/>
              <a:t>	</a:t>
            </a:r>
            <a:r>
              <a:rPr lang="cs-CZ" sz="8000" b="1" dirty="0" smtClean="0"/>
              <a:t>Střední s maturitou</a:t>
            </a:r>
            <a:r>
              <a:rPr lang="cs-CZ" sz="8000" dirty="0" smtClean="0"/>
              <a:t>: vyučení s maturitou+ÚSV+ÚSO+vyšší odborné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cs-CZ" sz="8000" dirty="0" smtClean="0"/>
              <a:t>	</a:t>
            </a:r>
            <a:r>
              <a:rPr lang="cs-CZ" sz="8000" b="1" dirty="0" smtClean="0"/>
              <a:t>VŠ: </a:t>
            </a:r>
            <a:r>
              <a:rPr lang="cs-CZ" sz="8000" dirty="0" smtClean="0"/>
              <a:t>bakalářské + VŠ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de-DE" dirty="0" smtClean="0"/>
          </a:p>
        </p:txBody>
      </p:sp>
      <p:pic>
        <p:nvPicPr>
          <p:cNvPr id="3481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47813" y="908050"/>
            <a:ext cx="7015162" cy="350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Šipka doprava 4"/>
          <p:cNvSpPr/>
          <p:nvPr/>
        </p:nvSpPr>
        <p:spPr>
          <a:xfrm>
            <a:off x="684213" y="2205038"/>
            <a:ext cx="574675" cy="4318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7" name="Šipka doprava 6"/>
          <p:cNvSpPr/>
          <p:nvPr/>
        </p:nvSpPr>
        <p:spPr>
          <a:xfrm>
            <a:off x="684213" y="3213100"/>
            <a:ext cx="574675" cy="431800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34822" name="TextovéPole 7"/>
          <p:cNvSpPr txBox="1">
            <a:spLocks noChangeArrowheads="1"/>
          </p:cNvSpPr>
          <p:nvPr/>
        </p:nvSpPr>
        <p:spPr bwMode="auto">
          <a:xfrm>
            <a:off x="3708400" y="6237288"/>
            <a:ext cx="48244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latin typeface="Calibri" pitchFamily="34" charset="0"/>
              </a:rPr>
              <a:t>Uch/VMP = Uch</a:t>
            </a:r>
            <a:r>
              <a:rPr lang="cs-CZ" b="1" baseline="-25000">
                <a:latin typeface="Calibri" pitchFamily="34" charset="0"/>
              </a:rPr>
              <a:t>základní</a:t>
            </a:r>
            <a:r>
              <a:rPr lang="cs-CZ" b="1">
                <a:latin typeface="Calibri" pitchFamily="34" charset="0"/>
              </a:rPr>
              <a:t> / VMP </a:t>
            </a:r>
            <a:r>
              <a:rPr lang="cs-CZ" b="1" baseline="-25000">
                <a:latin typeface="Calibri" pitchFamily="34" charset="0"/>
              </a:rPr>
              <a:t>základní</a:t>
            </a:r>
            <a:r>
              <a:rPr lang="cs-CZ" b="1">
                <a:latin typeface="Calibri" pitchFamily="34" charset="0"/>
              </a:rPr>
              <a:t> </a:t>
            </a:r>
            <a:endParaRPr lang="de-DE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Rizikové skupiny…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Nekvalifikovaná pracovní síla (nekvalifikované ženy)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Mladiství a absolventi škol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Ženy a matky po mateřské dovolené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Osoby starší 50 let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Dlouhodobě nezaměstnaní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OZP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Cizinci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…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Nadpis 1"/>
          <p:cNvSpPr>
            <a:spLocks noGrp="1"/>
          </p:cNvSpPr>
          <p:nvPr>
            <p:ph type="title"/>
          </p:nvPr>
        </p:nvSpPr>
        <p:spPr>
          <a:xfrm>
            <a:off x="4284663" y="0"/>
            <a:ext cx="4186237" cy="1084263"/>
          </a:xfrm>
        </p:spPr>
        <p:txBody>
          <a:bodyPr/>
          <a:lstStyle/>
          <a:p>
            <a:r>
              <a:rPr lang="cs-CZ" smtClean="0"/>
              <a:t>Postup…</a:t>
            </a:r>
            <a:endParaRPr lang="de-DE" smtClean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468313" y="692150"/>
          <a:ext cx="3403600" cy="1487488"/>
        </p:xfrm>
        <a:graphic>
          <a:graphicData uri="http://schemas.openxmlformats.org/drawingml/2006/table">
            <a:tbl>
              <a:tblPr/>
              <a:tblGrid>
                <a:gridCol w="608465"/>
                <a:gridCol w="608465"/>
                <a:gridCol w="789103"/>
                <a:gridCol w="789103"/>
                <a:gridCol w="608465"/>
              </a:tblGrid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Strukura nezaměstnaných podle vzdělání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Základní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Střední bez maturity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Střední s maturitou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VŠ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4159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II.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2059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1869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III.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1892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IV.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celkem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8482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14370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468313" y="2420938"/>
          <a:ext cx="3403600" cy="1487487"/>
        </p:xfrm>
        <a:graphic>
          <a:graphicData uri="http://schemas.openxmlformats.org/drawingml/2006/table">
            <a:tbl>
              <a:tblPr/>
              <a:tblGrid>
                <a:gridCol w="608465"/>
                <a:gridCol w="608465"/>
                <a:gridCol w="789103"/>
                <a:gridCol w="789103"/>
                <a:gridCol w="608465"/>
              </a:tblGrid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Strukura volných pracovních míst podle vzdělání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Základní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Střední bez maturity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Střední s maturitou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VŠ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II.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III.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IV.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celkem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447675" y="4221163"/>
          <a:ext cx="3403600" cy="1477962"/>
        </p:xfrm>
        <a:graphic>
          <a:graphicData uri="http://schemas.openxmlformats.org/drawingml/2006/table">
            <a:tbl>
              <a:tblPr/>
              <a:tblGrid>
                <a:gridCol w="608465"/>
                <a:gridCol w="608465"/>
                <a:gridCol w="789103"/>
                <a:gridCol w="789103"/>
                <a:gridCol w="608465"/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Počet Uch/1VPM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Základní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Střední bez maturity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Střední s maturitou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VŠ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32,2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II.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III.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37,2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IV.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Průměr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20,2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ulka 9"/>
          <p:cNvGraphicFramePr>
            <a:graphicFrameLocks noGrp="1"/>
          </p:cNvGraphicFramePr>
          <p:nvPr/>
        </p:nvGraphicFramePr>
        <p:xfrm>
          <a:off x="4500563" y="1785938"/>
          <a:ext cx="4173537" cy="1428750"/>
        </p:xfrm>
        <a:graphic>
          <a:graphicData uri="http://schemas.openxmlformats.org/drawingml/2006/table">
            <a:tbl>
              <a:tblPr/>
              <a:tblGrid>
                <a:gridCol w="834772"/>
                <a:gridCol w="834772"/>
                <a:gridCol w="834772"/>
                <a:gridCol w="834772"/>
                <a:gridCol w="834772"/>
              </a:tblGrid>
              <a:tr h="2829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Počet Uch/1VPM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533303">
                <a:tc vMerge="1">
                  <a:txBody>
                    <a:bodyPr/>
                    <a:lstStyle/>
                    <a:p>
                      <a:pPr algn="ctr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Základní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Střední bez maturity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Střední s maturitou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VŠ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49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kraj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8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čr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6009" name="Obdélník 7"/>
          <p:cNvSpPr>
            <a:spLocks noChangeArrowheads="1"/>
          </p:cNvSpPr>
          <p:nvPr/>
        </p:nvSpPr>
        <p:spPr bwMode="auto">
          <a:xfrm>
            <a:off x="539750" y="260350"/>
            <a:ext cx="733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Např. </a:t>
            </a:r>
            <a:endParaRPr lang="de-DE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3686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OZP</a:t>
            </a:r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smtClean="0">
                <a:latin typeface="Arial" charset="0"/>
                <a:cs typeface="Arial" charset="0"/>
              </a:rPr>
              <a:t>Zákon 435/2004 – zvýšená ochrana OZP na pracovním trhu</a:t>
            </a:r>
          </a:p>
          <a:p>
            <a:r>
              <a:rPr lang="cs-CZ" sz="2400" smtClean="0">
                <a:latin typeface="Arial" charset="0"/>
                <a:cs typeface="Arial" charset="0"/>
              </a:rPr>
              <a:t>Každý zaměstnavatel nad 20 osob – 1 OZP</a:t>
            </a:r>
          </a:p>
          <a:p>
            <a:endParaRPr lang="cs-CZ" sz="2400" smtClean="0">
              <a:latin typeface="Arial" charset="0"/>
              <a:cs typeface="Arial" charset="0"/>
            </a:endParaRPr>
          </a:p>
          <a:p>
            <a:r>
              <a:rPr lang="cs-CZ" sz="2400" smtClean="0">
                <a:latin typeface="Arial" charset="0"/>
                <a:cs typeface="Arial" charset="0"/>
              </a:rPr>
              <a:t>Chráněné pracovní místo – dohoda s ÚP, min. 2 roky, příspěvky zaměstnavateli</a:t>
            </a:r>
          </a:p>
          <a:p>
            <a:endParaRPr lang="cs-CZ" sz="2400" smtClean="0">
              <a:latin typeface="Arial" charset="0"/>
              <a:cs typeface="Arial" charset="0"/>
            </a:endParaRPr>
          </a:p>
          <a:p>
            <a:r>
              <a:rPr lang="cs-CZ" sz="2400" smtClean="0">
                <a:latin typeface="Arial" charset="0"/>
                <a:cs typeface="Arial" charset="0"/>
              </a:rPr>
              <a:t>Chráněná pracovní dílna – dohoda s ÚP, alespoň 60% OZP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CIZINCI</a:t>
            </a:r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smtClean="0">
                <a:latin typeface="Arial" charset="0"/>
                <a:cs typeface="Arial" charset="0"/>
              </a:rPr>
              <a:t>Pracovní povolení, živnost. list, Slováci</a:t>
            </a:r>
          </a:p>
          <a:p>
            <a:r>
              <a:rPr lang="cs-CZ" sz="2400" smtClean="0">
                <a:latin typeface="Arial" charset="0"/>
                <a:cs typeface="Arial" charset="0"/>
              </a:rPr>
              <a:t>Legálně/nelegálně</a:t>
            </a:r>
          </a:p>
          <a:p>
            <a:r>
              <a:rPr lang="cs-CZ" sz="2400" smtClean="0">
                <a:latin typeface="Arial" charset="0"/>
                <a:cs typeface="Arial" charset="0"/>
              </a:rPr>
              <a:t>Odlišná situace do r. 1989 a po roce 2004</a:t>
            </a:r>
          </a:p>
          <a:p>
            <a:endParaRPr lang="cs-CZ" sz="2400" smtClean="0">
              <a:latin typeface="Arial" charset="0"/>
              <a:cs typeface="Arial" charset="0"/>
            </a:endParaRPr>
          </a:p>
          <a:p>
            <a:r>
              <a:rPr lang="cs-CZ" sz="2000" smtClean="0">
                <a:latin typeface="Arial" charset="0"/>
                <a:cs typeface="Arial" charset="0"/>
              </a:rPr>
              <a:t>Ukrajina (130 000), Slovensko (70 000), Vietnam (60 000), Rusko (31 000), Polsko (20 000)</a:t>
            </a:r>
          </a:p>
          <a:p>
            <a:endParaRPr lang="cs-CZ" sz="2000" smtClean="0">
              <a:latin typeface="Arial" charset="0"/>
              <a:cs typeface="Arial" charset="0"/>
            </a:endParaRPr>
          </a:p>
          <a:p>
            <a:r>
              <a:rPr lang="cs-CZ" sz="2000" smtClean="0">
                <a:latin typeface="Arial" charset="0"/>
                <a:cs typeface="Arial" charset="0"/>
              </a:rPr>
              <a:t>Praha, Č-S-P pomezí (doly), Hodonín, Břeclav</a:t>
            </a:r>
          </a:p>
          <a:p>
            <a:endParaRPr lang="cs-CZ" sz="2000" smtClean="0">
              <a:latin typeface="Arial" charset="0"/>
              <a:cs typeface="Arial" charset="0"/>
            </a:endParaRPr>
          </a:p>
          <a:p>
            <a:r>
              <a:rPr lang="cs-CZ" sz="2000" smtClean="0">
                <a:latin typeface="Arial" charset="0"/>
                <a:cs typeface="Arial" charset="0"/>
              </a:rPr>
              <a:t>Podíl cizinců v krajích: Praha, Stř. Č., Plzeň x Vysočina, Olomouc, Zlínský…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ŽENY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smtClean="0">
                <a:latin typeface="Arial" charset="0"/>
                <a:cs typeface="Arial" charset="0"/>
              </a:rPr>
              <a:t>nezaměstnanost žen je tradičně vyšší oproti mužům</a:t>
            </a:r>
          </a:p>
          <a:p>
            <a:endParaRPr lang="cs-CZ" sz="2000" b="1" smtClean="0">
              <a:latin typeface="Arial" charset="0"/>
              <a:cs typeface="Arial" charset="0"/>
            </a:endParaRPr>
          </a:p>
          <a:p>
            <a:r>
              <a:rPr lang="cs-CZ" sz="2000" b="1" smtClean="0">
                <a:latin typeface="Arial" charset="0"/>
                <a:cs typeface="Arial" charset="0"/>
              </a:rPr>
              <a:t>rozdíly v rámci regionů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2000" smtClean="0">
                <a:latin typeface="Verdana" pitchFamily="34" charset="0"/>
              </a:rPr>
              <a:t>největší rozdíly: jižní Evropa (Řecko, Španělsko, Itálie)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2000" smtClean="0">
                <a:latin typeface="Verdana" pitchFamily="34" charset="0"/>
              </a:rPr>
              <a:t>nejmenší rozdíly: Skandinávie (Dánsko, Finsko, Švédsko)</a:t>
            </a:r>
          </a:p>
          <a:p>
            <a:endParaRPr lang="cs-CZ" sz="2000" smtClean="0">
              <a:latin typeface="Arial" charset="0"/>
              <a:cs typeface="Arial" charset="0"/>
            </a:endParaRPr>
          </a:p>
          <a:p>
            <a:r>
              <a:rPr lang="cs-CZ" sz="2000" smtClean="0">
                <a:latin typeface="Arial" charset="0"/>
                <a:cs typeface="Arial" charset="0"/>
              </a:rPr>
              <a:t>snížení rozdílů díky ekonomické krizi (postihla hlavně průmysl a stavebnictví)</a:t>
            </a:r>
          </a:p>
          <a:p>
            <a:endParaRPr lang="cs-CZ" sz="2000" smtClean="0">
              <a:latin typeface="Arial" charset="0"/>
              <a:cs typeface="Arial" charset="0"/>
            </a:endParaRPr>
          </a:p>
          <a:p>
            <a:r>
              <a:rPr lang="cs-CZ" sz="2000" smtClean="0">
                <a:latin typeface="Arial" charset="0"/>
                <a:cs typeface="Arial" charset="0"/>
              </a:rPr>
              <a:t>pro ženy je typická dlouhodobá nezaměstnanost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ŽENY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2000" smtClean="0">
                <a:latin typeface="Arial" charset="0"/>
                <a:cs typeface="Arial" charset="0"/>
              </a:rPr>
              <a:t>nejvíce ohrožené skupiny: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cs-CZ" sz="200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2000" smtClean="0">
                <a:latin typeface="Arial" charset="0"/>
                <a:cs typeface="Arial" charset="0"/>
              </a:rPr>
              <a:t>a) absolventky škol bez praxe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2000" smtClean="0">
                <a:latin typeface="Arial" charset="0"/>
                <a:cs typeface="Arial" charset="0"/>
              </a:rPr>
              <a:t>b) ženy pečující o předškolní děti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2000" smtClean="0">
                <a:latin typeface="Arial" charset="0"/>
                <a:cs typeface="Arial" charset="0"/>
              </a:rPr>
              <a:t>c) ženy v předdůchodovém a důchodovém věku</a:t>
            </a:r>
          </a:p>
          <a:p>
            <a:endParaRPr lang="cs-CZ" sz="2000" smtClean="0">
              <a:latin typeface="Arial" charset="0"/>
              <a:cs typeface="Arial" charset="0"/>
            </a:endParaRPr>
          </a:p>
          <a:p>
            <a:pPr algn="just">
              <a:lnSpc>
                <a:spcPct val="80000"/>
              </a:lnSpc>
            </a:pPr>
            <a:r>
              <a:rPr lang="cs-CZ" sz="2000" b="1" i="1" smtClean="0">
                <a:latin typeface="Arial" charset="0"/>
                <a:cs typeface="Arial" charset="0"/>
              </a:rPr>
              <a:t>Zákon o zaměstnanosti (</a:t>
            </a:r>
            <a:r>
              <a:rPr lang="en-US" sz="2000" b="1" i="1" smtClean="0">
                <a:latin typeface="Arial" charset="0"/>
                <a:cs typeface="Arial" charset="0"/>
              </a:rPr>
              <a:t>§</a:t>
            </a:r>
            <a:r>
              <a:rPr lang="cs-CZ" sz="2000" b="1" i="1" smtClean="0">
                <a:latin typeface="Arial" charset="0"/>
                <a:cs typeface="Arial" charset="0"/>
              </a:rPr>
              <a:t> 4)</a:t>
            </a:r>
            <a:endParaRPr lang="en-US" sz="2000" b="1" i="1" smtClean="0">
              <a:latin typeface="Arial" charset="0"/>
              <a:cs typeface="Arial" charset="0"/>
            </a:endParaRPr>
          </a:p>
          <a:p>
            <a:pPr algn="just">
              <a:lnSpc>
                <a:spcPct val="80000"/>
              </a:lnSpc>
            </a:pPr>
            <a:r>
              <a:rPr lang="cs-CZ" sz="2000" smtClean="0">
                <a:latin typeface="Arial" charset="0"/>
                <a:cs typeface="Arial" charset="0"/>
              </a:rPr>
              <a:t>Při uplatňování práva na zaměstnání je zakázána přímá i nepřímá diskriminace z důvodu pohlaví ... diskriminace z důvodu těhotenství nebo mateřství se považuje za diskriminaci z důvodu pohlaví. Za diskriminaci se považuje i jednání zahrnující podněcování, navádění nebo vyvolávání nátlaku směřujícího k diskriminaci. </a:t>
            </a:r>
          </a:p>
          <a:p>
            <a:endParaRPr lang="cs-CZ" sz="20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ŽENY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60363" indent="-360363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nestandardní otázky při pracovních pohovorech</a:t>
            </a:r>
          </a:p>
          <a:p>
            <a:pPr marL="360363" indent="-360363" fontAlgn="auto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počet dětí (příp. počet plánovaných dětí) + jejich věk</a:t>
            </a:r>
          </a:p>
          <a:p>
            <a:pPr marL="360363" indent="-360363" fontAlgn="auto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věk a zdraví matek žen (potenciálních babiček)</a:t>
            </a:r>
          </a:p>
          <a:p>
            <a:pPr marL="360363" indent="-360363" fontAlgn="auto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vzájemné vztahy s matkami</a:t>
            </a:r>
          </a:p>
          <a:p>
            <a:pPr marL="360363" indent="-360363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marL="360363" indent="-360363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ženy v předdůchodovém věku</a:t>
            </a:r>
          </a:p>
          <a:p>
            <a:pPr marL="360363" indent="-360363" fontAlgn="auto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dřívější nárok na odchod do důchodu (především u matek více dětí) → neperspektivní při hledání práce i jejím výkonu </a:t>
            </a:r>
          </a:p>
          <a:p>
            <a:pPr marL="360363" indent="-360363" fontAlgn="auto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vliv na krácení starobního důchodu</a:t>
            </a:r>
          </a:p>
          <a:p>
            <a:pPr marL="360363" indent="-360363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marL="360363" indent="-360363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vliv mateřské (rodičovské) dovolené</a:t>
            </a:r>
          </a:p>
          <a:p>
            <a:pPr marL="360363" indent="-360363" fontAlgn="auto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ztráta kvalifikace </a:t>
            </a:r>
          </a:p>
          <a:p>
            <a:pPr marL="360363" indent="-360363" fontAlgn="auto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nestabilní podnikatelské prostředí (krach firem, uzavření poboček, rušení pracovních pozic)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2150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45900" t="37439" r="5051" b="17921"/>
          <a:stretch>
            <a:fillRect/>
          </a:stretch>
        </p:blipFill>
        <p:spPr>
          <a:xfrm>
            <a:off x="187325" y="642938"/>
            <a:ext cx="8769350" cy="5453062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cs-CZ" sz="3600" b="1" smtClean="0">
                <a:latin typeface="Verdana" pitchFamily="34" charset="0"/>
              </a:rPr>
              <a:t>Nezaměstnanost mužů a žen</a:t>
            </a:r>
          </a:p>
        </p:txBody>
      </p:sp>
      <p:pic>
        <p:nvPicPr>
          <p:cNvPr id="22530" name="Picture 4"/>
          <p:cNvPicPr>
            <a:picLocks noChangeAspect="1" noChangeArrowheads="1"/>
          </p:cNvPicPr>
          <p:nvPr/>
        </p:nvPicPr>
        <p:blipFill>
          <a:blip r:embed="rId3"/>
          <a:srcRect l="2251" t="22914" r="48701" b="31728"/>
          <a:stretch>
            <a:fillRect/>
          </a:stretch>
        </p:blipFill>
        <p:spPr bwMode="auto">
          <a:xfrm>
            <a:off x="539750" y="1700213"/>
            <a:ext cx="7848600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697</Words>
  <Application>Microsoft Office PowerPoint</Application>
  <PresentationFormat>On-screen Show (4:3)</PresentationFormat>
  <Paragraphs>232</Paragraphs>
  <Slides>21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Calibri</vt:lpstr>
      <vt:lpstr>Arial</vt:lpstr>
      <vt:lpstr>Verdana</vt:lpstr>
      <vt:lpstr>Wingdings</vt:lpstr>
      <vt:lpstr>Motiv sady Office</vt:lpstr>
      <vt:lpstr>RIZIKOVÉ SKUPINY NA TRHU PRÁCE  …pokračování</vt:lpstr>
      <vt:lpstr>Rizikové skupiny… </vt:lpstr>
      <vt:lpstr>OZP</vt:lpstr>
      <vt:lpstr>CIZINCI</vt:lpstr>
      <vt:lpstr>ŽENY</vt:lpstr>
      <vt:lpstr>ŽENY</vt:lpstr>
      <vt:lpstr>ŽENY</vt:lpstr>
      <vt:lpstr>Snímek 8</vt:lpstr>
      <vt:lpstr>Nezaměstnanost mužů a žen</vt:lpstr>
      <vt:lpstr>Nezaměstnanost mužů a žen</vt:lpstr>
      <vt:lpstr>Podle věku…</vt:lpstr>
      <vt:lpstr>Absolventi škol a mladiství</vt:lpstr>
      <vt:lpstr>Absolventi škol a mladiství</vt:lpstr>
      <vt:lpstr>Absolventi škol a mladiství</vt:lpstr>
      <vt:lpstr>Specifická míra nezaměstnanosti</vt:lpstr>
      <vt:lpstr>ÚKOL</vt:lpstr>
      <vt:lpstr>ÚKOL</vt:lpstr>
      <vt:lpstr>Snímek 18</vt:lpstr>
      <vt:lpstr>Např. </vt:lpstr>
      <vt:lpstr>Postup…</vt:lpstr>
      <vt:lpstr>Snímek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SKUPINY NA TRHU PRÁCE  …pokračování</dc:title>
  <dc:creator>maca</dc:creator>
  <cp:lastModifiedBy>426769</cp:lastModifiedBy>
  <cp:revision>18</cp:revision>
  <dcterms:created xsi:type="dcterms:W3CDTF">2013-11-06T16:47:49Z</dcterms:created>
  <dcterms:modified xsi:type="dcterms:W3CDTF">2013-11-07T07:26:33Z</dcterms:modified>
</cp:coreProperties>
</file>