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56F4897-BDA4-4BDB-A5C3-64C9BAAD90E4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1745EEA-D521-4E01-8A6A-3961E3C89F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1052736"/>
            <a:ext cx="5105400" cy="2868168"/>
          </a:xfrm>
        </p:spPr>
        <p:txBody>
          <a:bodyPr/>
          <a:lstStyle/>
          <a:p>
            <a:r>
              <a:rPr lang="cs-CZ" dirty="0" smtClean="0"/>
              <a:t>ŽIVOTNÍ CYKLUS</a:t>
            </a:r>
            <a:br>
              <a:rPr lang="cs-CZ" dirty="0" smtClean="0"/>
            </a:br>
            <a:r>
              <a:rPr lang="cs-CZ" dirty="0" smtClean="0"/>
              <a:t>rodina/rozvod</a:t>
            </a:r>
            <a:br>
              <a:rPr lang="cs-CZ" dirty="0" smtClean="0"/>
            </a:br>
            <a:r>
              <a:rPr lang="cs-CZ" dirty="0" smtClean="0"/>
              <a:t>vzdělání</a:t>
            </a:r>
            <a:br>
              <a:rPr lang="cs-CZ" dirty="0" smtClean="0"/>
            </a:br>
            <a:r>
              <a:rPr lang="cs-CZ" dirty="0" smtClean="0"/>
              <a:t>náboženství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5114778" cy="1101248"/>
          </a:xfrm>
        </p:spPr>
        <p:txBody>
          <a:bodyPr/>
          <a:lstStyle/>
          <a:p>
            <a:r>
              <a:rPr lang="cs-CZ" dirty="0" smtClean="0"/>
              <a:t>GOS 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2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7715200" cy="525658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Ne/dostupnost školního vzdělávání</a:t>
            </a:r>
          </a:p>
          <a:p>
            <a:pPr lvl="1"/>
            <a:r>
              <a:rPr lang="cs-CZ" dirty="0" smtClean="0"/>
              <a:t>Volný čas, prostředky – masově až za industrializace</a:t>
            </a:r>
          </a:p>
          <a:p>
            <a:pPr lvl="1"/>
            <a:r>
              <a:rPr lang="cs-CZ" dirty="0" smtClean="0"/>
              <a:t>X sociální návyky + pracovní dovednosti od dospělých</a:t>
            </a:r>
          </a:p>
          <a:p>
            <a:r>
              <a:rPr lang="cs-CZ" dirty="0"/>
              <a:t>Gramotnost</a:t>
            </a:r>
          </a:p>
          <a:p>
            <a:pPr lvl="1"/>
            <a:r>
              <a:rPr lang="cs-CZ" dirty="0"/>
              <a:t>Obecný základ X schopnost učit se</a:t>
            </a:r>
          </a:p>
          <a:p>
            <a:r>
              <a:rPr lang="cs-CZ" dirty="0" smtClean="0"/>
              <a:t>Knihtisk / GUTENBERG 1454 / </a:t>
            </a:r>
            <a:r>
              <a:rPr lang="cs-CZ" dirty="0"/>
              <a:t>Č</a:t>
            </a:r>
            <a:r>
              <a:rPr lang="cs-CZ" dirty="0" smtClean="0"/>
              <a:t>ína dříve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smtClean="0"/>
              <a:t>Školní vzdělávání:</a:t>
            </a:r>
          </a:p>
          <a:p>
            <a:pPr lvl="1"/>
            <a:r>
              <a:rPr lang="cs-CZ" dirty="0" smtClean="0"/>
              <a:t>Evropa 150 let X Spojené státy</a:t>
            </a:r>
            <a:endParaRPr lang="cs-CZ" dirty="0" smtClean="0"/>
          </a:p>
          <a:p>
            <a:r>
              <a:rPr lang="cs-CZ" dirty="0" smtClean="0"/>
              <a:t>Rozdíly mezi kulturami, státy, oblastmi</a:t>
            </a:r>
          </a:p>
          <a:p>
            <a:pPr lvl="1"/>
            <a:r>
              <a:rPr lang="cs-CZ" dirty="0" smtClean="0"/>
              <a:t>Délka školní docházky (str. 395), způsob organizace, charakter výuky</a:t>
            </a:r>
          </a:p>
          <a:p>
            <a:pPr lvl="1"/>
            <a:r>
              <a:rPr lang="cs-CZ" dirty="0" smtClean="0"/>
              <a:t>Zdarma, ne/rovnost příležitostí, státní X privátní, excelence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5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Mezinárodní srovnání vysokých škol</a:t>
            </a:r>
          </a:p>
          <a:p>
            <a:pPr lvl="1"/>
            <a:r>
              <a:rPr lang="cs-CZ" dirty="0" smtClean="0"/>
              <a:t>Akreditace, </a:t>
            </a:r>
            <a:r>
              <a:rPr lang="cs-CZ" dirty="0" err="1" smtClean="0"/>
              <a:t>diploma</a:t>
            </a:r>
            <a:r>
              <a:rPr lang="cs-CZ" dirty="0" smtClean="0"/>
              <a:t> </a:t>
            </a:r>
            <a:r>
              <a:rPr lang="cs-CZ" dirty="0" err="1" smtClean="0"/>
              <a:t>supplement</a:t>
            </a:r>
            <a:r>
              <a:rPr lang="cs-CZ" dirty="0" smtClean="0"/>
              <a:t>, prostupnost</a:t>
            </a:r>
          </a:p>
          <a:p>
            <a:pPr lvl="1"/>
            <a:r>
              <a:rPr lang="cs-CZ" dirty="0" smtClean="0"/>
              <a:t>Podíl studujících z populačního ročníku</a:t>
            </a:r>
            <a:endParaRPr lang="cs-CZ" dirty="0" smtClean="0"/>
          </a:p>
          <a:p>
            <a:r>
              <a:rPr lang="cs-CZ" dirty="0" smtClean="0"/>
              <a:t>Ženy a dívky ve vzdělávacím systému</a:t>
            </a:r>
          </a:p>
          <a:p>
            <a:pPr lvl="1"/>
            <a:r>
              <a:rPr lang="cs-CZ" dirty="0" smtClean="0"/>
              <a:t>Přístup ke vzdělání, postgraduální/terciární vzdělávání</a:t>
            </a:r>
          </a:p>
          <a:p>
            <a:r>
              <a:rPr lang="cs-CZ" dirty="0" smtClean="0"/>
              <a:t>„Všeobecná školní docházka nepřispívá k překonání ekonomické nerovnosti“ (BOWLES, GINTIS 1976)</a:t>
            </a:r>
          </a:p>
          <a:p>
            <a:pPr lvl="1"/>
            <a:r>
              <a:rPr lang="cs-CZ" dirty="0" smtClean="0"/>
              <a:t>Motivace </a:t>
            </a:r>
            <a:r>
              <a:rPr lang="cs-CZ" dirty="0"/>
              <a:t>k úspěchu X možnost vlastního rozhodování</a:t>
            </a:r>
          </a:p>
          <a:p>
            <a:r>
              <a:rPr lang="cs-CZ" dirty="0" smtClean="0"/>
              <a:t>„skryté poselství školy“ (ILLICH 1973)</a:t>
            </a:r>
          </a:p>
          <a:p>
            <a:pPr lvl="1"/>
            <a:r>
              <a:rPr lang="cs-CZ" dirty="0" smtClean="0"/>
              <a:t>„Znát své místo a klidně sedět“ (pasivní konzumace) X</a:t>
            </a:r>
          </a:p>
          <a:p>
            <a:pPr lvl="1"/>
            <a:r>
              <a:rPr lang="cs-CZ" dirty="0" smtClean="0"/>
              <a:t>osvobodit společnost od školy: materiální základna + komunikační sítě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0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Náboženství / religiozita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319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Součást lidského bytí – vnímání a reakce na okolní svět</a:t>
            </a:r>
          </a:p>
          <a:p>
            <a:r>
              <a:rPr lang="cs-CZ" dirty="0" smtClean="0"/>
              <a:t>Křesťanství/bible X islám/korán</a:t>
            </a:r>
          </a:p>
          <a:p>
            <a:pPr lvl="1"/>
            <a:r>
              <a:rPr lang="cs-CZ" dirty="0" smtClean="0"/>
              <a:t>Překryv, „nevěřící“, konflikt </a:t>
            </a:r>
          </a:p>
          <a:p>
            <a:pPr lvl="2"/>
            <a:r>
              <a:rPr lang="cs-CZ" dirty="0" smtClean="0"/>
              <a:t>křížové výpravy v 11. až 13. stol. / současnost?</a:t>
            </a:r>
          </a:p>
          <a:p>
            <a:r>
              <a:rPr lang="cs-CZ" dirty="0" smtClean="0"/>
              <a:t>Definice:</a:t>
            </a:r>
          </a:p>
          <a:p>
            <a:pPr lvl="1"/>
            <a:r>
              <a:rPr lang="cs-CZ" dirty="0" smtClean="0"/>
              <a:t>Víra ve vyšší bytost, dodržování mravních pravidel, posmrtný život (eurocentrický pohled)</a:t>
            </a:r>
          </a:p>
          <a:p>
            <a:pPr lvl="1"/>
            <a:r>
              <a:rPr lang="cs-CZ" dirty="0" smtClean="0"/>
              <a:t>Vznik světa a člověka, nadpřirozenost, symboly, rituály, magie</a:t>
            </a:r>
          </a:p>
          <a:p>
            <a:r>
              <a:rPr lang="cs-CZ" dirty="0" smtClean="0"/>
              <a:t>Monoteismus</a:t>
            </a:r>
          </a:p>
          <a:p>
            <a:pPr lvl="1"/>
            <a:r>
              <a:rPr lang="cs-CZ" dirty="0" smtClean="0"/>
              <a:t>Víra v jednoho boha: Židovství, islám</a:t>
            </a:r>
          </a:p>
          <a:p>
            <a:pPr lvl="1"/>
            <a:r>
              <a:rPr lang="cs-CZ" dirty="0" smtClean="0"/>
              <a:t>Více: katolictví</a:t>
            </a:r>
          </a:p>
          <a:p>
            <a:pPr lvl="1"/>
            <a:r>
              <a:rPr lang="cs-CZ" dirty="0" smtClean="0"/>
              <a:t>Žádný: budhismus</a:t>
            </a:r>
          </a:p>
          <a:p>
            <a:pPr marL="530352" lvl="2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09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51319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Totemismus a animismus</a:t>
            </a:r>
          </a:p>
          <a:p>
            <a:pPr lvl="1"/>
            <a:r>
              <a:rPr lang="cs-CZ" dirty="0" smtClean="0"/>
              <a:t>Zvíře/rostlina považované za posvátné</a:t>
            </a:r>
          </a:p>
          <a:p>
            <a:pPr lvl="2"/>
            <a:r>
              <a:rPr lang="cs-CZ" dirty="0" smtClean="0"/>
              <a:t>Totem: severoameričtí Indiáni/</a:t>
            </a:r>
            <a:r>
              <a:rPr lang="cs-CZ" dirty="0" err="1" smtClean="0"/>
              <a:t>Odžibvejové</a:t>
            </a:r>
            <a:endParaRPr lang="cs-CZ" dirty="0" smtClean="0"/>
          </a:p>
          <a:p>
            <a:pPr lvl="1"/>
            <a:r>
              <a:rPr lang="cs-CZ" dirty="0" smtClean="0"/>
              <a:t>Víra v duchy ovlivňující/působící ve světě živých</a:t>
            </a:r>
          </a:p>
          <a:p>
            <a:pPr lvl="1"/>
            <a:r>
              <a:rPr lang="cs-CZ" dirty="0" smtClean="0"/>
              <a:t>Malé kultury X ďábel, čarodějnice</a:t>
            </a:r>
            <a:endParaRPr lang="cs-CZ" dirty="0" smtClean="0"/>
          </a:p>
          <a:p>
            <a:r>
              <a:rPr lang="cs-CZ" dirty="0" smtClean="0"/>
              <a:t>Židovství a judaismus</a:t>
            </a:r>
          </a:p>
          <a:p>
            <a:pPr lvl="1"/>
            <a:r>
              <a:rPr lang="cs-CZ" dirty="0" smtClean="0"/>
              <a:t>1000 let před n. l., náboženští vůdci/proroci</a:t>
            </a:r>
          </a:p>
          <a:p>
            <a:pPr lvl="1"/>
            <a:r>
              <a:rPr lang="cs-CZ" dirty="0" smtClean="0"/>
              <a:t>Rozptýlení v diaspoře, nacistické Německo X Izrael</a:t>
            </a:r>
          </a:p>
          <a:p>
            <a:pPr lvl="2"/>
            <a:r>
              <a:rPr lang="cs-CZ" dirty="0" smtClean="0"/>
              <a:t>Princip kibuců</a:t>
            </a:r>
          </a:p>
          <a:p>
            <a:r>
              <a:rPr lang="cs-CZ" dirty="0" smtClean="0"/>
              <a:t>Křesťanství</a:t>
            </a:r>
          </a:p>
          <a:p>
            <a:pPr lvl="1"/>
            <a:r>
              <a:rPr lang="cs-CZ" dirty="0" smtClean="0"/>
              <a:t>Ježíš ortodoxním Židem, Mesiáš=Kristus, Pavel šiřitelem, císař Konstantin</a:t>
            </a:r>
          </a:p>
          <a:p>
            <a:pPr lvl="1"/>
            <a:r>
              <a:rPr lang="cs-CZ" dirty="0" smtClean="0"/>
              <a:t>2000 let dominantním náboženstvím, organizačně a teologicky členěno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49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Islám</a:t>
            </a:r>
          </a:p>
          <a:p>
            <a:pPr lvl="1"/>
            <a:r>
              <a:rPr lang="cs-CZ" dirty="0" smtClean="0"/>
              <a:t>7. století prorok Muhammad / korán, Alláh</a:t>
            </a:r>
          </a:p>
          <a:p>
            <a:pPr lvl="1"/>
            <a:r>
              <a:rPr lang="cs-CZ" dirty="0" smtClean="0"/>
              <a:t>Pilíře: vyznání, 5x, ramadán, almužna,</a:t>
            </a:r>
            <a:r>
              <a:rPr lang="cs-CZ" dirty="0"/>
              <a:t> </a:t>
            </a:r>
            <a:r>
              <a:rPr lang="cs-CZ" dirty="0" smtClean="0"/>
              <a:t>Mekka</a:t>
            </a:r>
          </a:p>
          <a:p>
            <a:r>
              <a:rPr lang="cs-CZ" dirty="0" smtClean="0"/>
              <a:t>Hinduismus</a:t>
            </a:r>
          </a:p>
          <a:p>
            <a:pPr lvl="1"/>
            <a:r>
              <a:rPr lang="cs-CZ" dirty="0" smtClean="0"/>
              <a:t>Vůbec nejstarší, polyteistické (více?), „věřící“ </a:t>
            </a:r>
            <a:r>
              <a:rPr lang="cs-CZ" dirty="0"/>
              <a:t>x</a:t>
            </a:r>
            <a:r>
              <a:rPr lang="cs-CZ" dirty="0" smtClean="0"/>
              <a:t>+ “nevěřící“</a:t>
            </a:r>
          </a:p>
          <a:p>
            <a:pPr lvl="1"/>
            <a:r>
              <a:rPr lang="cs-CZ" dirty="0" smtClean="0"/>
              <a:t>Reinkarnace</a:t>
            </a:r>
          </a:p>
          <a:p>
            <a:pPr lvl="2"/>
            <a:r>
              <a:rPr lang="cs-CZ" dirty="0" smtClean="0"/>
              <a:t>Zrození, umírání, znovuzrození</a:t>
            </a:r>
          </a:p>
          <a:p>
            <a:pPr lvl="1"/>
            <a:r>
              <a:rPr lang="cs-CZ" dirty="0" smtClean="0"/>
              <a:t>Kastovní systém</a:t>
            </a:r>
          </a:p>
          <a:p>
            <a:pPr lvl="2"/>
            <a:r>
              <a:rPr lang="cs-CZ" dirty="0" smtClean="0"/>
              <a:t>Sociální a rituální postavení z předchozího života</a:t>
            </a:r>
          </a:p>
          <a:p>
            <a:r>
              <a:rPr lang="cs-CZ" dirty="0" smtClean="0"/>
              <a:t>Budhismus, konfucianismus, taoismus</a:t>
            </a:r>
          </a:p>
          <a:p>
            <a:pPr lvl="2"/>
            <a:r>
              <a:rPr lang="cs-CZ" dirty="0" smtClean="0"/>
              <a:t>Tzv. etická náboženství, etické ideály</a:t>
            </a:r>
          </a:p>
          <a:p>
            <a:pPr lvl="1"/>
            <a:r>
              <a:rPr lang="cs-CZ" dirty="0" smtClean="0"/>
              <a:t>B: sebekázeň, meditace, nirvána</a:t>
            </a:r>
          </a:p>
          <a:p>
            <a:pPr lvl="1"/>
            <a:r>
              <a:rPr lang="cs-CZ" dirty="0" smtClean="0"/>
              <a:t>K: 6. stol. </a:t>
            </a:r>
            <a:r>
              <a:rPr lang="cs-CZ" dirty="0" err="1" smtClean="0"/>
              <a:t>přnl</a:t>
            </a:r>
            <a:r>
              <a:rPr lang="cs-CZ" dirty="0" smtClean="0"/>
              <a:t>, „nejmoudřejší z mudrců“, vnitřní harmonie přírody</a:t>
            </a:r>
          </a:p>
          <a:p>
            <a:pPr lvl="1"/>
            <a:r>
              <a:rPr lang="cs-CZ" dirty="0" smtClean="0"/>
              <a:t>T: meditací a nenásilím k ušlechtilejšímu životu (X ČLR)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43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9766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Sekularizace</a:t>
            </a:r>
          </a:p>
          <a:p>
            <a:pPr lvl="1"/>
            <a:r>
              <a:rPr lang="cs-CZ" dirty="0" smtClean="0"/>
              <a:t>Odklon od náboženství v moderním světě X</a:t>
            </a:r>
          </a:p>
          <a:p>
            <a:pPr lvl="1"/>
            <a:r>
              <a:rPr lang="cs-CZ" dirty="0" smtClean="0"/>
              <a:t>Islámský fundamentalismus</a:t>
            </a:r>
          </a:p>
          <a:p>
            <a:pPr lvl="2"/>
            <a:r>
              <a:rPr lang="cs-CZ" dirty="0" smtClean="0"/>
              <a:t>Doslovný výklad svatých textů</a:t>
            </a:r>
          </a:p>
          <a:p>
            <a:r>
              <a:rPr lang="cs-CZ" dirty="0" smtClean="0"/>
              <a:t>Vývoj islámu</a:t>
            </a:r>
          </a:p>
          <a:p>
            <a:pPr lvl="1"/>
            <a:r>
              <a:rPr lang="cs-CZ" dirty="0" smtClean="0"/>
              <a:t>Výzvy k boji „za pravdu Boží“</a:t>
            </a:r>
          </a:p>
          <a:p>
            <a:pPr lvl="1"/>
            <a:r>
              <a:rPr lang="cs-CZ" dirty="0" smtClean="0"/>
              <a:t>Diferenciace/sekty: </a:t>
            </a:r>
          </a:p>
          <a:p>
            <a:pPr lvl="2"/>
            <a:r>
              <a:rPr lang="cs-CZ" dirty="0" err="1" smtClean="0"/>
              <a:t>Charídžité</a:t>
            </a:r>
            <a:r>
              <a:rPr lang="cs-CZ" dirty="0" smtClean="0"/>
              <a:t>: rovnostářství</a:t>
            </a:r>
          </a:p>
          <a:p>
            <a:pPr lvl="2"/>
            <a:r>
              <a:rPr lang="cs-CZ" dirty="0" smtClean="0"/>
              <a:t>Šíité: 16. stol. </a:t>
            </a:r>
            <a:r>
              <a:rPr lang="cs-CZ" dirty="0"/>
              <a:t>o</a:t>
            </a:r>
            <a:r>
              <a:rPr lang="cs-CZ" dirty="0" smtClean="0"/>
              <a:t>ficiální náboženství, íránská revoluce</a:t>
            </a:r>
          </a:p>
          <a:p>
            <a:pPr lvl="2"/>
            <a:r>
              <a:rPr lang="cs-CZ" dirty="0" smtClean="0"/>
              <a:t>Sunnité: dnes dominantní, tolerantnější, vliv Západu</a:t>
            </a:r>
          </a:p>
          <a:p>
            <a:r>
              <a:rPr lang="cs-CZ" dirty="0" smtClean="0"/>
              <a:t>Islám a Západ</a:t>
            </a:r>
          </a:p>
          <a:p>
            <a:pPr lvl="1"/>
            <a:r>
              <a:rPr lang="cs-CZ" dirty="0" smtClean="0"/>
              <a:t>Středověk: 	</a:t>
            </a:r>
          </a:p>
          <a:p>
            <a:pPr lvl="2"/>
            <a:r>
              <a:rPr lang="cs-CZ" dirty="0" smtClean="0"/>
              <a:t>Maurové, Turci v Evropě</a:t>
            </a:r>
          </a:p>
          <a:p>
            <a:pPr lvl="1"/>
            <a:r>
              <a:rPr lang="cs-CZ" dirty="0" smtClean="0"/>
              <a:t>Íránská revoluce:</a:t>
            </a:r>
          </a:p>
          <a:p>
            <a:pPr lvl="2"/>
            <a:r>
              <a:rPr lang="cs-CZ" dirty="0" smtClean="0"/>
              <a:t>Šáh Réza, ajatolláh Chomejní – obnovené islámské právo (šarí´a), islamizace státu</a:t>
            </a:r>
          </a:p>
          <a:p>
            <a:pPr lvl="1"/>
            <a:r>
              <a:rPr lang="cs-CZ" dirty="0" smtClean="0"/>
              <a:t>HUNTINGTON (1993) Střet civilizací</a:t>
            </a:r>
          </a:p>
          <a:p>
            <a:pPr lvl="2"/>
            <a:r>
              <a:rPr lang="cs-CZ" dirty="0" smtClean="0"/>
              <a:t>Důsledek dokončení studené války a postupující globalizace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4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Současný vývoj / nová 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599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Technika tzv. bombardování láskou</a:t>
            </a:r>
          </a:p>
          <a:p>
            <a:pPr lvl="1"/>
            <a:r>
              <a:rPr lang="cs-CZ" dirty="0" smtClean="0"/>
              <a:t>Získání naprosté oddanosti jedince, „vymývání mozků“</a:t>
            </a:r>
          </a:p>
          <a:p>
            <a:pPr lvl="2"/>
            <a:r>
              <a:rPr lang="cs-CZ" dirty="0" err="1" smtClean="0"/>
              <a:t>Scientologové</a:t>
            </a:r>
            <a:r>
              <a:rPr lang="cs-CZ" dirty="0" smtClean="0"/>
              <a:t>, </a:t>
            </a:r>
            <a:r>
              <a:rPr lang="cs-CZ" dirty="0" err="1" smtClean="0"/>
              <a:t>moonisté</a:t>
            </a:r>
            <a:r>
              <a:rPr lang="cs-CZ" dirty="0" smtClean="0"/>
              <a:t> (Církev sjednocení)</a:t>
            </a:r>
          </a:p>
          <a:p>
            <a:pPr lvl="2"/>
            <a:r>
              <a:rPr lang="cs-CZ" dirty="0" smtClean="0"/>
              <a:t>Konec světa?</a:t>
            </a:r>
          </a:p>
          <a:p>
            <a:r>
              <a:rPr lang="cs-CZ" dirty="0" smtClean="0"/>
              <a:t>Odklon od zavedených církví</a:t>
            </a:r>
          </a:p>
          <a:p>
            <a:pPr lvl="1"/>
            <a:r>
              <a:rPr lang="cs-CZ" dirty="0" smtClean="0"/>
              <a:t>Posílení </a:t>
            </a:r>
            <a:r>
              <a:rPr lang="cs-CZ" dirty="0" err="1" smtClean="0"/>
              <a:t>netrinitářských</a:t>
            </a:r>
            <a:r>
              <a:rPr lang="cs-CZ" dirty="0" smtClean="0"/>
              <a:t> denominací </a:t>
            </a:r>
          </a:p>
          <a:p>
            <a:pPr lvl="2"/>
            <a:r>
              <a:rPr lang="cs-CZ" dirty="0"/>
              <a:t>O</a:t>
            </a:r>
            <a:r>
              <a:rPr lang="cs-CZ" dirty="0" smtClean="0"/>
              <a:t>tce, Syna a Ducha</a:t>
            </a:r>
          </a:p>
          <a:p>
            <a:pPr lvl="1"/>
            <a:r>
              <a:rPr lang="cs-CZ" dirty="0" smtClean="0"/>
              <a:t>Mormoni, Svědkové Jehovovi</a:t>
            </a:r>
          </a:p>
          <a:p>
            <a:r>
              <a:rPr lang="cs-CZ" dirty="0" smtClean="0"/>
              <a:t>Oddělení církve od státu</a:t>
            </a:r>
          </a:p>
          <a:p>
            <a:r>
              <a:rPr lang="cs-CZ" dirty="0" smtClean="0"/>
              <a:t>Míra religiozity/sekularizace a její měření</a:t>
            </a:r>
          </a:p>
          <a:p>
            <a:pPr lvl="1"/>
            <a:r>
              <a:rPr lang="cs-CZ" dirty="0" smtClean="0"/>
              <a:t>Pokles členství a aktivity</a:t>
            </a:r>
          </a:p>
          <a:p>
            <a:pPr lvl="1"/>
            <a:r>
              <a:rPr lang="cs-CZ" dirty="0" smtClean="0"/>
              <a:t>Vliv, majetek, prestiž církví</a:t>
            </a:r>
          </a:p>
          <a:p>
            <a:pPr lvl="1"/>
            <a:r>
              <a:rPr lang="cs-CZ" dirty="0" smtClean="0"/>
              <a:t>Racionalismus X náboženské oživení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4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Biologická podmíněnost +x sociální povaha</a:t>
            </a:r>
          </a:p>
          <a:p>
            <a:r>
              <a:rPr lang="cs-CZ" dirty="0" smtClean="0"/>
              <a:t>Dětství</a:t>
            </a:r>
          </a:p>
          <a:p>
            <a:pPr lvl="1"/>
            <a:r>
              <a:rPr lang="cs-CZ" dirty="0" smtClean="0"/>
              <a:t>Kojenec, batole, „brzké dospívání“?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tředověk: „malí dospělí“, dětská práce (UNICEF), týrání, sexuální zneužívání</a:t>
            </a:r>
          </a:p>
          <a:p>
            <a:r>
              <a:rPr lang="cs-CZ" dirty="0" smtClean="0"/>
              <a:t>Dospívání (adolescent, teenager)</a:t>
            </a:r>
          </a:p>
          <a:p>
            <a:pPr lvl="1"/>
            <a:r>
              <a:rPr lang="cs-CZ" dirty="0" smtClean="0"/>
              <a:t>Puberta, sexuální aktivity/reprodukce</a:t>
            </a:r>
          </a:p>
          <a:p>
            <a:pPr lvl="1"/>
            <a:r>
              <a:rPr lang="cs-CZ" dirty="0" smtClean="0"/>
              <a:t>Práva dítěte / proces formálního vzdělávání</a:t>
            </a:r>
          </a:p>
          <a:p>
            <a:pPr lvl="2"/>
            <a:r>
              <a:rPr lang="cs-CZ" dirty="0" smtClean="0"/>
              <a:t>„na půli cesty mezi dětstvím a dospělostí“</a:t>
            </a:r>
          </a:p>
          <a:p>
            <a:r>
              <a:rPr lang="cs-CZ" dirty="0" smtClean="0"/>
              <a:t>Mladý dospělý</a:t>
            </a:r>
          </a:p>
          <a:p>
            <a:pPr lvl="1"/>
            <a:r>
              <a:rPr lang="cs-CZ" dirty="0" smtClean="0"/>
              <a:t>Nová etapa, podmíněnost majetkem, „oddechový čas“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26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52039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Střední věk</a:t>
            </a:r>
          </a:p>
          <a:p>
            <a:pPr lvl="1"/>
            <a:r>
              <a:rPr lang="cs-CZ" dirty="0" smtClean="0"/>
              <a:t>Manželství, rodina, sociální kontakty</a:t>
            </a:r>
          </a:p>
          <a:p>
            <a:pPr lvl="2"/>
            <a:r>
              <a:rPr lang="cs-CZ" dirty="0" smtClean="0"/>
              <a:t>Svoboda jedince X zodpovědnost </a:t>
            </a:r>
            <a:r>
              <a:rPr lang="cs-CZ" dirty="0" smtClean="0">
                <a:latin typeface="Calibri"/>
              </a:rPr>
              <a:t>→ „architekty“ vlastního života / „uvažovat dopředu“</a:t>
            </a:r>
          </a:p>
          <a:p>
            <a:pPr lvl="2"/>
            <a:r>
              <a:rPr lang="cs-CZ" dirty="0" smtClean="0">
                <a:latin typeface="Calibri"/>
              </a:rPr>
              <a:t>„krize středního věku“</a:t>
            </a:r>
            <a:endParaRPr lang="cs-CZ" dirty="0" smtClean="0"/>
          </a:p>
          <a:p>
            <a:r>
              <a:rPr lang="cs-CZ" dirty="0" smtClean="0"/>
              <a:t>Stáří</a:t>
            </a:r>
          </a:p>
          <a:p>
            <a:pPr lvl="1"/>
            <a:r>
              <a:rPr lang="cs-CZ" dirty="0" smtClean="0"/>
              <a:t>Úcta, autorita</a:t>
            </a:r>
          </a:p>
          <a:p>
            <a:pPr lvl="1"/>
            <a:r>
              <a:rPr lang="cs-CZ" dirty="0" smtClean="0"/>
              <a:t>Nárůst nejstarší věkové skupiny – ekonomická ne/závislost</a:t>
            </a:r>
          </a:p>
          <a:p>
            <a:pPr lvl="1"/>
            <a:r>
              <a:rPr lang="cs-CZ" dirty="0" smtClean="0"/>
              <a:t>„třetí věk“ (U3V)</a:t>
            </a:r>
          </a:p>
          <a:p>
            <a:r>
              <a:rPr lang="cs-CZ" dirty="0" smtClean="0"/>
              <a:t>Smrt a střídání generací</a:t>
            </a:r>
          </a:p>
          <a:p>
            <a:pPr lvl="1"/>
            <a:r>
              <a:rPr lang="cs-CZ" dirty="0" smtClean="0"/>
              <a:t>Konec života (jedince) X obnova generací</a:t>
            </a:r>
          </a:p>
          <a:p>
            <a:pPr lvl="2"/>
            <a:r>
              <a:rPr lang="cs-CZ" dirty="0" smtClean="0"/>
              <a:t>Zhuštěný proces socializace – 5 fází: popírání, hněv, vyjednávání, deprese, přijetí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9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 smtClean="0"/>
              <a:t>Vývoj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571184" cy="55446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Rodina: </a:t>
            </a:r>
          </a:p>
          <a:p>
            <a:pPr lvl="1"/>
            <a:r>
              <a:rPr lang="cs-CZ" dirty="0" smtClean="0"/>
              <a:t>Nukleárního typu </a:t>
            </a:r>
          </a:p>
          <a:p>
            <a:pPr lvl="2"/>
            <a:r>
              <a:rPr lang="cs-CZ" dirty="0" smtClean="0"/>
              <a:t>rodič/e, děti (vlastní, adoptivní) </a:t>
            </a:r>
          </a:p>
          <a:p>
            <a:pPr lvl="1"/>
            <a:r>
              <a:rPr lang="cs-CZ" dirty="0" smtClean="0"/>
              <a:t>Rozšířená</a:t>
            </a:r>
          </a:p>
          <a:p>
            <a:pPr lvl="2"/>
            <a:r>
              <a:rPr lang="cs-CZ" dirty="0" smtClean="0"/>
              <a:t>+ prarodiče, bratři, sestry</a:t>
            </a:r>
          </a:p>
          <a:p>
            <a:r>
              <a:rPr lang="cs-CZ" dirty="0" smtClean="0"/>
              <a:t>Manželství </a:t>
            </a:r>
            <a:r>
              <a:rPr lang="cs-CZ" dirty="0"/>
              <a:t>v minulosti </a:t>
            </a:r>
            <a:endParaRPr lang="cs-CZ" dirty="0" smtClean="0"/>
          </a:p>
          <a:p>
            <a:pPr lvl="1"/>
            <a:r>
              <a:rPr lang="cs-CZ" dirty="0" smtClean="0"/>
              <a:t>Délka trvání kratší, 3 fáze:</a:t>
            </a:r>
          </a:p>
          <a:p>
            <a:pPr lvl="2"/>
            <a:r>
              <a:rPr lang="cs-CZ" dirty="0" smtClean="0"/>
              <a:t>Nukleární, citová ne/blízkost, pohlavní styk, ne/svobodná volba</a:t>
            </a:r>
          </a:p>
          <a:p>
            <a:pPr lvl="2"/>
            <a:r>
              <a:rPr lang="cs-CZ" dirty="0" smtClean="0"/>
              <a:t>„uzavření se“, mateřská a rodičovská láska, autoritativní pravomoci otce</a:t>
            </a:r>
          </a:p>
          <a:p>
            <a:pPr lvl="2"/>
            <a:r>
              <a:rPr lang="cs-CZ" dirty="0" smtClean="0"/>
              <a:t>Soukromí / citový individualismus, romantická láska, sexuální přitažlivost, oddělení pracoviště a domova (místo spotřeby)</a:t>
            </a:r>
          </a:p>
          <a:p>
            <a:r>
              <a:rPr lang="cs-CZ" dirty="0" smtClean="0"/>
              <a:t>Citát (BOSWELL 1995 in GIDDENS 1999, s. 158)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9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GOODE 1963, </a:t>
            </a:r>
          </a:p>
          <a:p>
            <a:pPr lvl="1"/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in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300" dirty="0" smtClean="0"/>
              <a:t>Pokles významu rozšířených rodin a jiných příbuzenských skupin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300" dirty="0" smtClean="0"/>
              <a:t>Všeobecná tendence ke svobodné volbě manželského partnera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300" dirty="0" smtClean="0"/>
              <a:t>Posílení práva žen na rozhodování ve věci sňatku i rodiny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300" dirty="0" smtClean="0"/>
              <a:t>Úbytek příbuzenských sňatků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300" dirty="0" smtClean="0"/>
              <a:t>Prosazení větší míry sexuální svobody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300" dirty="0" smtClean="0"/>
              <a:t>Rozšíření práv dítěte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4902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Rodina/manželství v západní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7239000" cy="4754928"/>
          </a:xfrm>
        </p:spPr>
        <p:txBody>
          <a:bodyPr/>
          <a:lstStyle/>
          <a:p>
            <a:r>
              <a:rPr lang="cs-CZ" dirty="0" smtClean="0"/>
              <a:t>Sériová monogamie</a:t>
            </a:r>
          </a:p>
          <a:p>
            <a:pPr lvl="1"/>
            <a:r>
              <a:rPr lang="cs-CZ" dirty="0" smtClean="0"/>
              <a:t>Více, ne současně</a:t>
            </a:r>
          </a:p>
          <a:p>
            <a:r>
              <a:rPr lang="cs-CZ" dirty="0" smtClean="0"/>
              <a:t>Romantická láska</a:t>
            </a:r>
          </a:p>
          <a:p>
            <a:pPr lvl="1"/>
            <a:r>
              <a:rPr lang="cs-CZ" dirty="0" smtClean="0"/>
              <a:t>osobní přitažlivost, kompatibilita partnerů</a:t>
            </a:r>
          </a:p>
          <a:p>
            <a:r>
              <a:rPr lang="cs-CZ" dirty="0" err="1" smtClean="0"/>
              <a:t>Patrilinearita</a:t>
            </a:r>
            <a:endParaRPr lang="cs-CZ" dirty="0" smtClean="0"/>
          </a:p>
          <a:p>
            <a:pPr lvl="1"/>
            <a:r>
              <a:rPr lang="cs-CZ" dirty="0" smtClean="0"/>
              <a:t>jméno/majetek v mužské linii</a:t>
            </a:r>
          </a:p>
          <a:p>
            <a:r>
              <a:rPr lang="cs-CZ" dirty="0" err="1" smtClean="0"/>
              <a:t>Neolokalita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nové místo, nová domácnost</a:t>
            </a:r>
          </a:p>
          <a:p>
            <a:r>
              <a:rPr lang="cs-CZ" dirty="0" smtClean="0"/>
              <a:t>Nukleární charakter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88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Variace rodiny </a:t>
            </a:r>
            <a:r>
              <a:rPr lang="cs-CZ" sz="2200" dirty="0" smtClean="0"/>
              <a:t>(</a:t>
            </a:r>
            <a:r>
              <a:rPr lang="cs-CZ" sz="2200" dirty="0" err="1" smtClean="0"/>
              <a:t>rapoport</a:t>
            </a:r>
            <a:r>
              <a:rPr lang="cs-CZ" sz="2200" dirty="0" smtClean="0"/>
              <a:t>, </a:t>
            </a:r>
            <a:r>
              <a:rPr lang="cs-CZ" sz="2200" dirty="0" err="1" smtClean="0"/>
              <a:t>rapoport</a:t>
            </a:r>
            <a:r>
              <a:rPr lang="cs-CZ" sz="2200" dirty="0" smtClean="0"/>
              <a:t> 1982)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4726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Organizační</a:t>
            </a:r>
          </a:p>
          <a:p>
            <a:pPr lvl="1"/>
            <a:r>
              <a:rPr lang="cs-CZ" dirty="0" smtClean="0"/>
              <a:t>Rozdělování povinností/rolí, vztah k sociálnímu prostředí</a:t>
            </a:r>
          </a:p>
          <a:p>
            <a:r>
              <a:rPr lang="cs-CZ" dirty="0" smtClean="0"/>
              <a:t>Kulturní</a:t>
            </a:r>
          </a:p>
          <a:p>
            <a:pPr lvl="1"/>
            <a:r>
              <a:rPr lang="cs-CZ" dirty="0" smtClean="0"/>
              <a:t>Rozmanitost v rodinných hodnotách a názorech</a:t>
            </a:r>
          </a:p>
          <a:p>
            <a:pPr lvl="2"/>
            <a:r>
              <a:rPr lang="cs-CZ" dirty="0"/>
              <a:t>E</a:t>
            </a:r>
            <a:r>
              <a:rPr lang="cs-CZ" dirty="0" smtClean="0"/>
              <a:t>tnické menšiny, přistěhovalci, feminismus</a:t>
            </a:r>
            <a:endParaRPr lang="cs-CZ" dirty="0"/>
          </a:p>
          <a:p>
            <a:pPr lvl="2"/>
            <a:r>
              <a:rPr lang="cs-CZ" dirty="0" smtClean="0"/>
              <a:t>Rodinná věrnost, čest, rozšířená rodina / pokrevní vztahy</a:t>
            </a:r>
          </a:p>
          <a:p>
            <a:pPr lvl="2"/>
            <a:r>
              <a:rPr lang="cs-CZ" dirty="0" smtClean="0"/>
              <a:t>Sociální kapitál X individualismus</a:t>
            </a:r>
          </a:p>
          <a:p>
            <a:r>
              <a:rPr lang="cs-CZ" dirty="0" smtClean="0"/>
              <a:t>Třídní</a:t>
            </a:r>
          </a:p>
          <a:p>
            <a:pPr lvl="1"/>
            <a:r>
              <a:rPr lang="cs-CZ" dirty="0" smtClean="0"/>
              <a:t>Chudina, kvalifikované dělnictvo, střední třída…</a:t>
            </a:r>
          </a:p>
          <a:p>
            <a:r>
              <a:rPr lang="cs-CZ" dirty="0" smtClean="0"/>
              <a:t>Životní dráhy</a:t>
            </a:r>
          </a:p>
          <a:p>
            <a:pPr lvl="1"/>
            <a:r>
              <a:rPr lang="cs-CZ" dirty="0" smtClean="0"/>
              <a:t>Úplná rodina v dětství/mládí, rozvrácená…</a:t>
            </a:r>
          </a:p>
          <a:p>
            <a:r>
              <a:rPr lang="cs-CZ" dirty="0" smtClean="0"/>
              <a:t>Věkové skupiny</a:t>
            </a:r>
          </a:p>
          <a:p>
            <a:pPr lvl="1"/>
            <a:r>
              <a:rPr lang="cs-CZ" dirty="0" smtClean="0"/>
              <a:t>Jednotlivé generace v rodinách</a:t>
            </a:r>
          </a:p>
          <a:p>
            <a:pPr lvl="2"/>
            <a:r>
              <a:rPr lang="cs-CZ" dirty="0" smtClean="0"/>
              <a:t>Slabší, vs. vyšší střední délka života, až 3 páry generací?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7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Rozvod v západní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846320"/>
          </a:xfrm>
        </p:spPr>
        <p:txBody>
          <a:bodyPr>
            <a:normAutofit/>
          </a:bodyPr>
          <a:lstStyle/>
          <a:p>
            <a:r>
              <a:rPr lang="cs-CZ" dirty="0" smtClean="0"/>
              <a:t>Nezrušitelnost / </a:t>
            </a:r>
            <a:r>
              <a:rPr lang="cs-CZ" dirty="0" smtClean="0">
                <a:latin typeface="Calibri"/>
              </a:rPr>
              <a:t>na </a:t>
            </a:r>
            <a:r>
              <a:rPr lang="cs-CZ" dirty="0">
                <a:latin typeface="Calibri"/>
              </a:rPr>
              <a:t>základě žaloby </a:t>
            </a:r>
            <a:r>
              <a:rPr lang="cs-CZ" dirty="0" smtClean="0">
                <a:latin typeface="Calibri"/>
              </a:rPr>
              <a:t>→ po vzájemné dohodě od 60. let 20. století / usnadnění </a:t>
            </a:r>
          </a:p>
          <a:p>
            <a:r>
              <a:rPr lang="cs-CZ" dirty="0" smtClean="0">
                <a:latin typeface="Calibri"/>
              </a:rPr>
              <a:t>Počet rozvodů nelze považovat za přímý ukazatel nespokojenosti s manželstvím</a:t>
            </a:r>
          </a:p>
          <a:p>
            <a:pPr lvl="1"/>
            <a:r>
              <a:rPr lang="cs-CZ" dirty="0" smtClean="0">
                <a:latin typeface="Calibri"/>
              </a:rPr>
              <a:t>Majetek, status, sociální stigma, osobní uspokojení</a:t>
            </a:r>
          </a:p>
          <a:p>
            <a:r>
              <a:rPr lang="cs-CZ" dirty="0" smtClean="0">
                <a:latin typeface="Calibri"/>
              </a:rPr>
              <a:t>Proces odpoutání</a:t>
            </a:r>
          </a:p>
          <a:p>
            <a:pPr lvl="1"/>
            <a:r>
              <a:rPr lang="cs-CZ" dirty="0" smtClean="0">
                <a:latin typeface="Calibri"/>
              </a:rPr>
              <a:t>Sociální separace (zrcadlový obraz „zamilování se“) – iniciátor, fyzický rozchod</a:t>
            </a:r>
          </a:p>
          <a:p>
            <a:r>
              <a:rPr lang="cs-CZ" dirty="0" smtClean="0">
                <a:latin typeface="Calibri"/>
              </a:rPr>
              <a:t>Vývoj názorů na manželství a rozvod</a:t>
            </a:r>
          </a:p>
          <a:p>
            <a:pPr lvl="1"/>
            <a:r>
              <a:rPr lang="cs-CZ" dirty="0" smtClean="0">
                <a:latin typeface="Calibri"/>
              </a:rPr>
              <a:t>Sexuální chování, manželství a role obou pohlaví</a:t>
            </a:r>
          </a:p>
          <a:p>
            <a:pPr lvl="1"/>
            <a:r>
              <a:rPr lang="cs-CZ" dirty="0" smtClean="0">
                <a:latin typeface="Calibri"/>
              </a:rPr>
              <a:t>Rozdíly mezi třídami, rodiči a děti,…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6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r>
              <a:rPr lang="cs-CZ" dirty="0">
                <a:latin typeface="Calibri"/>
              </a:rPr>
              <a:t>Rozvod a </a:t>
            </a:r>
            <a:r>
              <a:rPr lang="cs-CZ" dirty="0" smtClean="0">
                <a:latin typeface="Calibri"/>
              </a:rPr>
              <a:t>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571184" cy="53285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libri"/>
              </a:rPr>
              <a:t>Emocionální zátěž</a:t>
            </a:r>
          </a:p>
          <a:p>
            <a:pPr lvl="1"/>
            <a:r>
              <a:rPr lang="cs-CZ" dirty="0" smtClean="0">
                <a:latin typeface="Calibri"/>
              </a:rPr>
              <a:t>Přenos zkušeností, vzorců chování…</a:t>
            </a:r>
          </a:p>
          <a:p>
            <a:r>
              <a:rPr lang="cs-CZ" dirty="0" smtClean="0">
                <a:latin typeface="Calibri"/>
              </a:rPr>
              <a:t>Domácnost vedená osamělým rodičem</a:t>
            </a:r>
          </a:p>
          <a:p>
            <a:pPr lvl="1"/>
            <a:r>
              <a:rPr lang="cs-CZ" dirty="0" smtClean="0">
                <a:latin typeface="Calibri"/>
              </a:rPr>
              <a:t>Ženy/samoživitelky jako ohrožená skupina, nedobrovolně</a:t>
            </a:r>
          </a:p>
          <a:p>
            <a:r>
              <a:rPr lang="cs-CZ" dirty="0" smtClean="0">
                <a:latin typeface="Calibri"/>
              </a:rPr>
              <a:t>Chybějící otec</a:t>
            </a:r>
          </a:p>
          <a:p>
            <a:pPr lvl="1"/>
            <a:r>
              <a:rPr lang="cs-CZ" dirty="0" smtClean="0">
                <a:latin typeface="Calibri"/>
              </a:rPr>
              <a:t>Válečné konflikty, pracovní nasazení, ztráta zájmu</a:t>
            </a:r>
          </a:p>
          <a:p>
            <a:pPr lvl="1"/>
            <a:r>
              <a:rPr lang="cs-CZ" dirty="0" smtClean="0">
                <a:latin typeface="Calibri"/>
              </a:rPr>
              <a:t>Ztráta otcovské role – nárůst kriminality a násilí?</a:t>
            </a:r>
          </a:p>
          <a:p>
            <a:r>
              <a:rPr lang="cs-CZ" dirty="0" smtClean="0">
                <a:latin typeface="Calibri"/>
              </a:rPr>
              <a:t>Následná manželství</a:t>
            </a:r>
          </a:p>
          <a:p>
            <a:pPr lvl="1"/>
            <a:r>
              <a:rPr lang="cs-CZ" dirty="0" smtClean="0">
                <a:latin typeface="Calibri"/>
              </a:rPr>
              <a:t>Děti z předchozího vztahu + nové/vlastní</a:t>
            </a:r>
          </a:p>
          <a:p>
            <a:pPr lvl="1"/>
            <a:r>
              <a:rPr lang="cs-CZ" dirty="0" smtClean="0">
                <a:latin typeface="Calibri"/>
              </a:rPr>
              <a:t>Statisticky méně úspěšná než první</a:t>
            </a:r>
          </a:p>
          <a:p>
            <a:r>
              <a:rPr lang="cs-CZ" dirty="0" smtClean="0">
                <a:latin typeface="Calibri"/>
              </a:rPr>
              <a:t>Adopce (osvojení)</a:t>
            </a:r>
          </a:p>
          <a:p>
            <a:pPr lvl="1"/>
            <a:r>
              <a:rPr lang="cs-CZ" dirty="0" smtClean="0">
                <a:latin typeface="Calibri"/>
              </a:rPr>
              <a:t>Adoptivní rodiče, nevlastní dítě, různé návyky a představy o správném chování</a:t>
            </a:r>
          </a:p>
          <a:p>
            <a:pPr lvl="1"/>
            <a:r>
              <a:rPr lang="cs-CZ" dirty="0" smtClean="0">
                <a:latin typeface="Calibri"/>
              </a:rPr>
              <a:t>Vznik tzv. </a:t>
            </a:r>
            <a:r>
              <a:rPr lang="cs-CZ" dirty="0" err="1" smtClean="0">
                <a:latin typeface="Calibri"/>
              </a:rPr>
              <a:t>binukleárních</a:t>
            </a:r>
            <a:r>
              <a:rPr lang="cs-CZ" dirty="0" smtClean="0">
                <a:latin typeface="Calibri"/>
              </a:rPr>
              <a:t> rodin</a:t>
            </a:r>
            <a:endParaRPr lang="cs-CZ" dirty="0"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6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314</TotalTime>
  <Words>1066</Words>
  <Application>Microsoft Office PowerPoint</Application>
  <PresentationFormat>Předvádění na obrazovce (4:3)</PresentationFormat>
  <Paragraphs>185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Bohatý</vt:lpstr>
      <vt:lpstr>ŽIVOTNÍ CYKLUS rodina/rozvod vzdělání náboženství</vt:lpstr>
      <vt:lpstr>Životní cyklus</vt:lpstr>
      <vt:lpstr>Prezentace aplikace PowerPoint</vt:lpstr>
      <vt:lpstr>Vývoj rodiny</vt:lpstr>
      <vt:lpstr>Prezentace aplikace PowerPoint</vt:lpstr>
      <vt:lpstr>Rodina/manželství v západní společnosti</vt:lpstr>
      <vt:lpstr>Variace rodiny (rapoport, rapoport 1982)</vt:lpstr>
      <vt:lpstr>Rozvod v západní společnosti</vt:lpstr>
      <vt:lpstr>Rozvod a děti</vt:lpstr>
      <vt:lpstr>VZDĚLÁNÍ</vt:lpstr>
      <vt:lpstr>Prezentace aplikace PowerPoint</vt:lpstr>
      <vt:lpstr>Náboženství / religiozita</vt:lpstr>
      <vt:lpstr>formy</vt:lpstr>
      <vt:lpstr>Prezentace aplikace PowerPoint</vt:lpstr>
      <vt:lpstr>Prezentace aplikace PowerPoint</vt:lpstr>
      <vt:lpstr>Současný vývoj / nová hnutí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Jeřábek</dc:creator>
  <cp:lastModifiedBy>Jeřábek</cp:lastModifiedBy>
  <cp:revision>32</cp:revision>
  <dcterms:created xsi:type="dcterms:W3CDTF">2013-12-09T14:13:51Z</dcterms:created>
  <dcterms:modified xsi:type="dcterms:W3CDTF">2013-12-17T09:47:12Z</dcterms:modified>
</cp:coreProperties>
</file>