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4" r:id="rId7"/>
    <p:sldId id="265" r:id="rId8"/>
    <p:sldId id="263" r:id="rId9"/>
    <p:sldId id="261" r:id="rId10"/>
    <p:sldId id="266" r:id="rId11"/>
    <p:sldId id="267" r:id="rId12"/>
    <p:sldId id="262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8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met%20sem\met%20sem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GEOGRAFIE\3.%20semestr\Meteorologie%20a%20klimatologie\semin&#225;rka\tabulka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GEOGRAFIE\3.%20semestr\Meteorologie%20a%20klimatologie\semin&#225;rka\tabulka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GEOGRAFIE\3.%20semestr\Meteorologie%20a%20klimatologie\semin&#225;rka\tabulka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GEOGRAFIE\3.%20semestr\Meteorologie%20a%20klimatologie\semin&#225;rka\tabulka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List1!$O$56</c:f>
              <c:strCache>
                <c:ptCount val="1"/>
                <c:pt idx="0">
                  <c:v>Brno</c:v>
                </c:pt>
              </c:strCache>
            </c:strRef>
          </c:tx>
          <c:cat>
            <c:strRef>
              <c:f>List1!$Q$56:$AB$56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List1!$Q$60:$AB$60</c:f>
              <c:numCache>
                <c:formatCode>General</c:formatCode>
                <c:ptCount val="12"/>
                <c:pt idx="0">
                  <c:v>14.3</c:v>
                </c:pt>
                <c:pt idx="1">
                  <c:v>6.8</c:v>
                </c:pt>
                <c:pt idx="2">
                  <c:v>1.2</c:v>
                </c:pt>
                <c:pt idx="10">
                  <c:v>0.70000000000000051</c:v>
                </c:pt>
                <c:pt idx="11">
                  <c:v>9.3000000000000007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List1!$O$62</c:f>
              <c:strCache>
                <c:ptCount val="1"/>
                <c:pt idx="0">
                  <c:v>Jevíčko</c:v>
                </c:pt>
              </c:strCache>
            </c:strRef>
          </c:tx>
          <c:cat>
            <c:strRef>
              <c:f>List1!$Q$56:$AB$56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List1!$Q$65:$AB$65</c:f>
              <c:numCache>
                <c:formatCode>General</c:formatCode>
                <c:ptCount val="12"/>
                <c:pt idx="0">
                  <c:v>16.5</c:v>
                </c:pt>
                <c:pt idx="1">
                  <c:v>9.2000000000000011</c:v>
                </c:pt>
                <c:pt idx="2">
                  <c:v>2.6</c:v>
                </c:pt>
                <c:pt idx="9">
                  <c:v>0.1</c:v>
                </c:pt>
                <c:pt idx="10">
                  <c:v>2.2000000000000002</c:v>
                </c:pt>
                <c:pt idx="11">
                  <c:v>12.5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282688"/>
        <c:axId val="135284224"/>
      </c:lineChart>
      <c:catAx>
        <c:axId val="1352826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5284224"/>
        <c:crosses val="autoZero"/>
        <c:auto val="1"/>
        <c:lblAlgn val="ctr"/>
        <c:lblOffset val="100"/>
        <c:noMultiLvlLbl val="0"/>
      </c:catAx>
      <c:valAx>
        <c:axId val="13528422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Počet dní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352826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1"/>
          <c:order val="0"/>
          <c:tx>
            <c:v>Hostýn</c:v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List2!$B$1:$M$1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List2!$B$2:$M$2</c:f>
              <c:numCache>
                <c:formatCode>General</c:formatCode>
                <c:ptCount val="12"/>
                <c:pt idx="0">
                  <c:v>-4.5</c:v>
                </c:pt>
                <c:pt idx="1">
                  <c:v>-3.3</c:v>
                </c:pt>
                <c:pt idx="2">
                  <c:v>0.7</c:v>
                </c:pt>
                <c:pt idx="3">
                  <c:v>5.6</c:v>
                </c:pt>
                <c:pt idx="4">
                  <c:v>10.9</c:v>
                </c:pt>
                <c:pt idx="5">
                  <c:v>13.8</c:v>
                </c:pt>
                <c:pt idx="6">
                  <c:v>16</c:v>
                </c:pt>
                <c:pt idx="7">
                  <c:v>15.1</c:v>
                </c:pt>
                <c:pt idx="8">
                  <c:v>11.9</c:v>
                </c:pt>
                <c:pt idx="9">
                  <c:v>6.6</c:v>
                </c:pt>
                <c:pt idx="10">
                  <c:v>0.9</c:v>
                </c:pt>
                <c:pt idx="11">
                  <c:v>-2.8</c:v>
                </c:pt>
              </c:numCache>
            </c:numRef>
          </c:val>
          <c:smooth val="0"/>
        </c:ser>
        <c:ser>
          <c:idx val="0"/>
          <c:order val="1"/>
          <c:tx>
            <c:v>Strážnice</c:v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List2!$B$1:$M$1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List2!$B$3:$M$3</c:f>
              <c:numCache>
                <c:formatCode>General</c:formatCode>
                <c:ptCount val="12"/>
                <c:pt idx="0">
                  <c:v>-1.9</c:v>
                </c:pt>
                <c:pt idx="1">
                  <c:v>-0.2</c:v>
                </c:pt>
                <c:pt idx="2">
                  <c:v>4.7</c:v>
                </c:pt>
                <c:pt idx="3">
                  <c:v>9.5</c:v>
                </c:pt>
                <c:pt idx="4">
                  <c:v>15</c:v>
                </c:pt>
                <c:pt idx="5">
                  <c:v>18.100000000000001</c:v>
                </c:pt>
                <c:pt idx="6">
                  <c:v>19.899999999999999</c:v>
                </c:pt>
                <c:pt idx="7">
                  <c:v>18.8</c:v>
                </c:pt>
                <c:pt idx="8">
                  <c:v>14.9</c:v>
                </c:pt>
                <c:pt idx="9">
                  <c:v>9.5</c:v>
                </c:pt>
                <c:pt idx="10">
                  <c:v>4.2</c:v>
                </c:pt>
                <c:pt idx="11">
                  <c:v>0.8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323008"/>
        <c:axId val="135341184"/>
      </c:lineChart>
      <c:catAx>
        <c:axId val="135323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135341184"/>
        <c:crosses val="autoZero"/>
        <c:auto val="1"/>
        <c:lblAlgn val="ctr"/>
        <c:lblOffset val="100"/>
        <c:noMultiLvlLbl val="0"/>
      </c:catAx>
      <c:valAx>
        <c:axId val="1353411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teplota vzduchu (°C)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5323008"/>
        <c:crosses val="autoZero"/>
        <c:crossBetween val="between"/>
      </c:valAx>
    </c:plotArea>
    <c:plotVisOnly val="1"/>
    <c:dispBlanksAs val="gap"/>
    <c:showDLblsOverMax val="0"/>
  </c:chart>
  <c:spPr>
    <a:ln>
      <a:solidFill>
        <a:sysClr val="windowText" lastClr="000000"/>
      </a:solidFill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260297029301709"/>
          <c:y val="9.1926208795973727E-2"/>
          <c:w val="0.7698863078401732"/>
          <c:h val="0.72538643493030863"/>
        </c:manualLayout>
      </c:layout>
      <c:lineChart>
        <c:grouping val="standard"/>
        <c:varyColors val="0"/>
        <c:ser>
          <c:idx val="0"/>
          <c:order val="0"/>
          <c:tx>
            <c:v>Hostýn</c:v>
          </c:tx>
          <c:marker>
            <c:symbol val="none"/>
          </c:marker>
          <c:cat>
            <c:strRef>
              <c:f>List2!$B$5:$M$5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List2!$B$6:$M$6</c:f>
              <c:numCache>
                <c:formatCode>General</c:formatCode>
                <c:ptCount val="12"/>
                <c:pt idx="0">
                  <c:v>4.7</c:v>
                </c:pt>
                <c:pt idx="1">
                  <c:v>6.7</c:v>
                </c:pt>
                <c:pt idx="2">
                  <c:v>13</c:v>
                </c:pt>
                <c:pt idx="3">
                  <c:v>20.2</c:v>
                </c:pt>
                <c:pt idx="4">
                  <c:v>24.5</c:v>
                </c:pt>
                <c:pt idx="5">
                  <c:v>27.3</c:v>
                </c:pt>
                <c:pt idx="6">
                  <c:v>28.6</c:v>
                </c:pt>
                <c:pt idx="7">
                  <c:v>28</c:v>
                </c:pt>
                <c:pt idx="8">
                  <c:v>24.9</c:v>
                </c:pt>
                <c:pt idx="9">
                  <c:v>18.600000000000001</c:v>
                </c:pt>
                <c:pt idx="10">
                  <c:v>12.2</c:v>
                </c:pt>
                <c:pt idx="11">
                  <c:v>6.6</c:v>
                </c:pt>
              </c:numCache>
            </c:numRef>
          </c:val>
          <c:smooth val="0"/>
        </c:ser>
        <c:ser>
          <c:idx val="1"/>
          <c:order val="1"/>
          <c:tx>
            <c:v>Strážnice</c:v>
          </c:tx>
          <c:marker>
            <c:symbol val="none"/>
          </c:marker>
          <c:cat>
            <c:strRef>
              <c:f>List2!$B$5:$M$5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List2!$B$7:$M$7</c:f>
              <c:numCache>
                <c:formatCode>General</c:formatCode>
                <c:ptCount val="12"/>
                <c:pt idx="0">
                  <c:v>7.4</c:v>
                </c:pt>
                <c:pt idx="1">
                  <c:v>10.7</c:v>
                </c:pt>
                <c:pt idx="2">
                  <c:v>17.5</c:v>
                </c:pt>
                <c:pt idx="3">
                  <c:v>23.9</c:v>
                </c:pt>
                <c:pt idx="4">
                  <c:v>27.2</c:v>
                </c:pt>
                <c:pt idx="5">
                  <c:v>30</c:v>
                </c:pt>
                <c:pt idx="6">
                  <c:v>32.1</c:v>
                </c:pt>
                <c:pt idx="7">
                  <c:v>31.6</c:v>
                </c:pt>
                <c:pt idx="8">
                  <c:v>28.2</c:v>
                </c:pt>
                <c:pt idx="9">
                  <c:v>22.3</c:v>
                </c:pt>
                <c:pt idx="10">
                  <c:v>15.8</c:v>
                </c:pt>
                <c:pt idx="11">
                  <c:v>9.9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382528"/>
        <c:axId val="135384064"/>
      </c:lineChart>
      <c:catAx>
        <c:axId val="135382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5384064"/>
        <c:crosses val="autoZero"/>
        <c:auto val="1"/>
        <c:lblAlgn val="ctr"/>
        <c:lblOffset val="100"/>
        <c:noMultiLvlLbl val="0"/>
      </c:catAx>
      <c:valAx>
        <c:axId val="1353840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teplota vzduchu (°C)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5382528"/>
        <c:crosses val="autoZero"/>
        <c:crossBetween val="between"/>
      </c:valAx>
    </c:plotArea>
    <c:plotVisOnly val="1"/>
    <c:dispBlanksAs val="gap"/>
    <c:showDLblsOverMax val="0"/>
  </c:chart>
  <c:spPr>
    <a:ln>
      <a:solidFill>
        <a:sysClr val="windowText" lastClr="000000"/>
      </a:solidFill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v>Hostýn</c:v>
          </c:tx>
          <c:marker>
            <c:symbol val="none"/>
          </c:marker>
          <c:cat>
            <c:strRef>
              <c:f>List2!$B$9:$M$9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List2!$B$10:$M$10</c:f>
              <c:numCache>
                <c:formatCode>General</c:formatCode>
                <c:ptCount val="12"/>
                <c:pt idx="0">
                  <c:v>-15.4</c:v>
                </c:pt>
                <c:pt idx="1">
                  <c:v>-14.8</c:v>
                </c:pt>
                <c:pt idx="2">
                  <c:v>-10</c:v>
                </c:pt>
                <c:pt idx="3">
                  <c:v>-5.2</c:v>
                </c:pt>
                <c:pt idx="4">
                  <c:v>-0.9</c:v>
                </c:pt>
                <c:pt idx="5">
                  <c:v>4.0999999999999996</c:v>
                </c:pt>
                <c:pt idx="6">
                  <c:v>6.7</c:v>
                </c:pt>
                <c:pt idx="7">
                  <c:v>6.6</c:v>
                </c:pt>
                <c:pt idx="8">
                  <c:v>2.5</c:v>
                </c:pt>
                <c:pt idx="9">
                  <c:v>-3.1</c:v>
                </c:pt>
                <c:pt idx="10">
                  <c:v>-6.4</c:v>
                </c:pt>
                <c:pt idx="11">
                  <c:v>-14</c:v>
                </c:pt>
              </c:numCache>
            </c:numRef>
          </c:val>
          <c:smooth val="0"/>
        </c:ser>
        <c:ser>
          <c:idx val="1"/>
          <c:order val="1"/>
          <c:tx>
            <c:v>Strážnice</c:v>
          </c:tx>
          <c:marker>
            <c:symbol val="none"/>
          </c:marker>
          <c:cat>
            <c:strRef>
              <c:f>List2!$B$9:$M$9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List2!$B$11:$M$11</c:f>
              <c:numCache>
                <c:formatCode>General</c:formatCode>
                <c:ptCount val="12"/>
                <c:pt idx="0">
                  <c:v>-17</c:v>
                </c:pt>
                <c:pt idx="1">
                  <c:v>-16.100000000000001</c:v>
                </c:pt>
                <c:pt idx="2">
                  <c:v>-9.9</c:v>
                </c:pt>
                <c:pt idx="3">
                  <c:v>-4.5</c:v>
                </c:pt>
                <c:pt idx="4">
                  <c:v>-0.5</c:v>
                </c:pt>
                <c:pt idx="5">
                  <c:v>3.2</c:v>
                </c:pt>
                <c:pt idx="6">
                  <c:v>7.2</c:v>
                </c:pt>
                <c:pt idx="7">
                  <c:v>5.9</c:v>
                </c:pt>
                <c:pt idx="8">
                  <c:v>1.2</c:v>
                </c:pt>
                <c:pt idx="9">
                  <c:v>-3.4</c:v>
                </c:pt>
                <c:pt idx="10">
                  <c:v>-5.4</c:v>
                </c:pt>
                <c:pt idx="11">
                  <c:v>-15.1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396736"/>
        <c:axId val="135738496"/>
      </c:lineChart>
      <c:catAx>
        <c:axId val="135396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135738496"/>
        <c:crosses val="autoZero"/>
        <c:auto val="1"/>
        <c:lblAlgn val="ctr"/>
        <c:lblOffset val="100"/>
        <c:noMultiLvlLbl val="0"/>
      </c:catAx>
      <c:valAx>
        <c:axId val="1357384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teplota vzduchu (°C)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5396736"/>
        <c:crosses val="autoZero"/>
        <c:crossBetween val="between"/>
      </c:valAx>
    </c:plotArea>
    <c:plotVisOnly val="1"/>
    <c:dispBlanksAs val="gap"/>
    <c:showDLblsOverMax val="0"/>
  </c:chart>
  <c:spPr>
    <a:ln w="9525">
      <a:solidFill>
        <a:sysClr val="windowText" lastClr="000000"/>
      </a:solidFill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v>Hostýn</c:v>
          </c:tx>
          <c:marker>
            <c:symbol val="none"/>
          </c:marker>
          <c:cat>
            <c:strRef>
              <c:f>List2!$B$50:$M$50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List2!$B$51:$M$51</c:f>
              <c:numCache>
                <c:formatCode>0.0</c:formatCode>
                <c:ptCount val="12"/>
                <c:pt idx="0">
                  <c:v>12</c:v>
                </c:pt>
                <c:pt idx="1">
                  <c:v>12.9</c:v>
                </c:pt>
                <c:pt idx="2">
                  <c:v>18.100000000000001</c:v>
                </c:pt>
                <c:pt idx="3">
                  <c:v>28.8</c:v>
                </c:pt>
                <c:pt idx="4">
                  <c:v>28</c:v>
                </c:pt>
                <c:pt idx="5">
                  <c:v>33.5</c:v>
                </c:pt>
                <c:pt idx="6">
                  <c:v>32</c:v>
                </c:pt>
                <c:pt idx="7">
                  <c:v>31.6</c:v>
                </c:pt>
                <c:pt idx="8">
                  <c:v>29.9</c:v>
                </c:pt>
                <c:pt idx="9">
                  <c:v>24.7</c:v>
                </c:pt>
                <c:pt idx="10">
                  <c:v>16.8</c:v>
                </c:pt>
                <c:pt idx="11">
                  <c:v>10</c:v>
                </c:pt>
              </c:numCache>
            </c:numRef>
          </c:val>
          <c:smooth val="0"/>
        </c:ser>
        <c:ser>
          <c:idx val="1"/>
          <c:order val="1"/>
          <c:tx>
            <c:v>Strážnice</c:v>
          </c:tx>
          <c:marker>
            <c:symbol val="none"/>
          </c:marker>
          <c:cat>
            <c:strRef>
              <c:f>List2!$B$50:$M$50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List2!$B$52:$M$52</c:f>
              <c:numCache>
                <c:formatCode>0.0</c:formatCode>
                <c:ptCount val="12"/>
                <c:pt idx="0">
                  <c:v>14.5</c:v>
                </c:pt>
                <c:pt idx="1">
                  <c:v>14.7</c:v>
                </c:pt>
                <c:pt idx="2">
                  <c:v>22.1</c:v>
                </c:pt>
                <c:pt idx="3">
                  <c:v>28</c:v>
                </c:pt>
                <c:pt idx="4">
                  <c:v>31.5</c:v>
                </c:pt>
                <c:pt idx="5">
                  <c:v>34.6</c:v>
                </c:pt>
                <c:pt idx="6">
                  <c:v>35.6</c:v>
                </c:pt>
                <c:pt idx="7">
                  <c:v>35.5</c:v>
                </c:pt>
                <c:pt idx="8">
                  <c:v>32.6</c:v>
                </c:pt>
                <c:pt idx="9">
                  <c:v>27.8</c:v>
                </c:pt>
                <c:pt idx="10">
                  <c:v>20.9</c:v>
                </c:pt>
                <c:pt idx="11">
                  <c:v>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771648"/>
        <c:axId val="135773184"/>
      </c:lineChart>
      <c:catAx>
        <c:axId val="135771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5773184"/>
        <c:crosses val="autoZero"/>
        <c:auto val="1"/>
        <c:lblAlgn val="ctr"/>
        <c:lblOffset val="100"/>
        <c:noMultiLvlLbl val="0"/>
      </c:catAx>
      <c:valAx>
        <c:axId val="1357731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teplota vzduchu (°C)</a:t>
                </a: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crossAx val="135771648"/>
        <c:crosses val="autoZero"/>
        <c:crossBetween val="between"/>
      </c:valAx>
    </c:plotArea>
    <c:plotVisOnly val="1"/>
    <c:dispBlanksAs val="gap"/>
    <c:showDLblsOverMax val="0"/>
  </c:chart>
  <c:spPr>
    <a:ln>
      <a:solidFill>
        <a:sysClr val="windowText" lastClr="000000"/>
      </a:solidFill>
    </a:ln>
  </c:sp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0F47069-9906-4A9B-92C7-CCF5BDE29D9B}" type="datetimeFigureOut">
              <a:rPr lang="cs-CZ" smtClean="0"/>
              <a:t>9.12.2013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316D326-DA34-4997-84B8-4BF6725EC0E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7069-9906-4A9B-92C7-CCF5BDE29D9B}" type="datetimeFigureOut">
              <a:rPr lang="cs-CZ" smtClean="0"/>
              <a:t>9.12.2013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D326-DA34-4997-84B8-4BF6725EC0E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7069-9906-4A9B-92C7-CCF5BDE29D9B}" type="datetimeFigureOut">
              <a:rPr lang="cs-CZ" smtClean="0"/>
              <a:t>9.12.2013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D326-DA34-4997-84B8-4BF6725EC0E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7069-9906-4A9B-92C7-CCF5BDE29D9B}" type="datetimeFigureOut">
              <a:rPr lang="cs-CZ" smtClean="0"/>
              <a:t>9.12.2013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D326-DA34-4997-84B8-4BF6725EC0E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7069-9906-4A9B-92C7-CCF5BDE29D9B}" type="datetimeFigureOut">
              <a:rPr lang="cs-CZ" smtClean="0"/>
              <a:t>9.12.2013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D326-DA34-4997-84B8-4BF6725EC0E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7069-9906-4A9B-92C7-CCF5BDE29D9B}" type="datetimeFigureOut">
              <a:rPr lang="cs-CZ" smtClean="0"/>
              <a:t>9.12.2013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D326-DA34-4997-84B8-4BF6725EC0E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7069-9906-4A9B-92C7-CCF5BDE29D9B}" type="datetimeFigureOut">
              <a:rPr lang="cs-CZ" smtClean="0"/>
              <a:t>9.12.2013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D326-DA34-4997-84B8-4BF6725EC0E6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7069-9906-4A9B-92C7-CCF5BDE29D9B}" type="datetimeFigureOut">
              <a:rPr lang="cs-CZ" smtClean="0"/>
              <a:t>9.12.2013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D326-DA34-4997-84B8-4BF6725EC0E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7069-9906-4A9B-92C7-CCF5BDE29D9B}" type="datetimeFigureOut">
              <a:rPr lang="cs-CZ" smtClean="0"/>
              <a:t>9.12.2013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D326-DA34-4997-84B8-4BF6725EC0E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0F47069-9906-4A9B-92C7-CCF5BDE29D9B}" type="datetimeFigureOut">
              <a:rPr lang="cs-CZ" smtClean="0"/>
              <a:t>9.12.2013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316D326-DA34-4997-84B8-4BF6725EC0E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0F47069-9906-4A9B-92C7-CCF5BDE29D9B}" type="datetimeFigureOut">
              <a:rPr lang="cs-CZ" smtClean="0"/>
              <a:t>9.12.2013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316D326-DA34-4997-84B8-4BF6725EC0E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0F47069-9906-4A9B-92C7-CCF5BDE29D9B}" type="datetimeFigureOut">
              <a:rPr lang="cs-CZ" smtClean="0"/>
              <a:t>9.12.2013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316D326-DA34-4997-84B8-4BF6725EC0E6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Seminární práce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Nejčastější chyby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9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Grafy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1456369592"/>
              </p:ext>
            </p:extLst>
          </p:nvPr>
        </p:nvGraphicFramePr>
        <p:xfrm>
          <a:off x="2051720" y="2348880"/>
          <a:ext cx="511256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623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Grafy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098204"/>
              </p:ext>
            </p:extLst>
          </p:nvPr>
        </p:nvGraphicFramePr>
        <p:xfrm>
          <a:off x="1475657" y="2132856"/>
          <a:ext cx="3024335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6917221"/>
              </p:ext>
            </p:extLst>
          </p:nvPr>
        </p:nvGraphicFramePr>
        <p:xfrm>
          <a:off x="4499992" y="2132856"/>
          <a:ext cx="3135689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702896"/>
              </p:ext>
            </p:extLst>
          </p:nvPr>
        </p:nvGraphicFramePr>
        <p:xfrm>
          <a:off x="1475656" y="4005064"/>
          <a:ext cx="3024336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0197752"/>
              </p:ext>
            </p:extLst>
          </p:nvPr>
        </p:nvGraphicFramePr>
        <p:xfrm>
          <a:off x="4499992" y="4005064"/>
          <a:ext cx="3135690" cy="1710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6815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Výpočty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Nepřesně spočítané počty dnů malého vegetačního a mrazového období</a:t>
            </a:r>
          </a:p>
          <a:p>
            <a:r>
              <a:rPr lang="cs-CZ" dirty="0" smtClean="0"/>
              <a:t>Prohozený 1. a 2. převládající vítr</a:t>
            </a:r>
          </a:p>
          <a:p>
            <a:r>
              <a:rPr lang="cs-CZ" dirty="0" smtClean="0"/>
              <a:t>Výsledný zápis převládajícího směru větru v češtině</a:t>
            </a:r>
          </a:p>
          <a:p>
            <a:r>
              <a:rPr lang="cs-CZ" dirty="0" smtClean="0"/>
              <a:t>Mapy tvořené na milimetrovém papíře - nepřesné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718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Vyvolení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Nikolas </a:t>
            </a:r>
            <a:r>
              <a:rPr lang="cs-CZ" dirty="0" err="1" smtClean="0"/>
              <a:t>Bodnár</a:t>
            </a:r>
            <a:endParaRPr lang="cs-CZ" dirty="0" smtClean="0"/>
          </a:p>
          <a:p>
            <a:r>
              <a:rPr lang="cs-CZ" dirty="0" smtClean="0"/>
              <a:t>Pavla Dohnalová</a:t>
            </a:r>
          </a:p>
          <a:p>
            <a:r>
              <a:rPr lang="cs-CZ" dirty="0" smtClean="0"/>
              <a:t>Ivan </a:t>
            </a:r>
            <a:r>
              <a:rPr lang="cs-CZ" dirty="0" err="1" smtClean="0"/>
              <a:t>Džugan</a:t>
            </a:r>
            <a:endParaRPr lang="cs-CZ" dirty="0" smtClean="0"/>
          </a:p>
          <a:p>
            <a:r>
              <a:rPr lang="cs-CZ" dirty="0"/>
              <a:t>Mgr. Kateřina </a:t>
            </a:r>
            <a:r>
              <a:rPr lang="cs-CZ" dirty="0" smtClean="0"/>
              <a:t>Hošková</a:t>
            </a:r>
          </a:p>
          <a:p>
            <a:r>
              <a:rPr lang="cs-CZ" dirty="0" smtClean="0"/>
              <a:t>Lukáš Novotný</a:t>
            </a:r>
            <a:endParaRPr lang="cs-CZ" dirty="0"/>
          </a:p>
          <a:p>
            <a:r>
              <a:rPr lang="cs-CZ" dirty="0" smtClean="0"/>
              <a:t>Jan Petružela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301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Obecné nedostatky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Číslování stránek – čísluje se až samotný text, ne úvodní strana ani obsah</a:t>
            </a:r>
          </a:p>
          <a:p>
            <a:r>
              <a:rPr lang="cs-CZ" dirty="0" smtClean="0"/>
              <a:t>Neočíslované kapitoly a subkapitoly v textu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262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Textová část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Chybějící citace</a:t>
            </a:r>
          </a:p>
          <a:p>
            <a:r>
              <a:rPr lang="cs-CZ" dirty="0" smtClean="0"/>
              <a:t>Formátování </a:t>
            </a:r>
          </a:p>
          <a:p>
            <a:r>
              <a:rPr lang="cs-CZ" dirty="0" smtClean="0"/>
              <a:t>Gramatika </a:t>
            </a:r>
          </a:p>
          <a:p>
            <a:r>
              <a:rPr lang="cs-CZ" dirty="0" smtClean="0"/>
              <a:t>Literatura a zdroje řazené neabecedně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312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Mapy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Nesprávný souřadnicový systém</a:t>
            </a:r>
          </a:p>
          <a:p>
            <a:r>
              <a:rPr lang="cs-CZ" dirty="0" smtClean="0"/>
              <a:t>Nevhodně zvolené barvy u map reliéfu, srážkových úhrnů a průměrné teploty vzduchu</a:t>
            </a:r>
          </a:p>
          <a:p>
            <a:r>
              <a:rPr lang="cs-CZ" dirty="0" smtClean="0"/>
              <a:t>Nenatočená mapa či směrovka o 6°</a:t>
            </a:r>
          </a:p>
          <a:p>
            <a:r>
              <a:rPr lang="cs-CZ" dirty="0" smtClean="0"/>
              <a:t>Nepopsané objekty a hodnoty v mapě</a:t>
            </a:r>
          </a:p>
          <a:p>
            <a:r>
              <a:rPr lang="cs-CZ" dirty="0" smtClean="0"/>
              <a:t>Nekorespondující legenda (hranice), nadpis „Legenda“, nevhodné pojmy</a:t>
            </a:r>
          </a:p>
        </p:txBody>
      </p:sp>
    </p:spTree>
    <p:extLst>
      <p:ext uri="{BB962C8B-B14F-4D97-AF65-F5344CB8AC3E}">
        <p14:creationId xmlns:p14="http://schemas.microsoft.com/office/powerpoint/2010/main" val="214531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Mapy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Obrácené hodnoty legendy</a:t>
            </a:r>
          </a:p>
          <a:p>
            <a:r>
              <a:rPr lang="cs-CZ" dirty="0" smtClean="0"/>
              <a:t>Nestejný rozsah dílků v legendě</a:t>
            </a:r>
          </a:p>
          <a:p>
            <a:r>
              <a:rPr lang="cs-CZ" dirty="0" smtClean="0"/>
              <a:t>Chybějící, nevhodně umístěné nebo příliš výrazné základní mapové prvky (směrovka, nadpisy, číselné měřítko, kilometry …)</a:t>
            </a:r>
          </a:p>
          <a:p>
            <a:r>
              <a:rPr lang="cs-CZ" dirty="0" smtClean="0"/>
              <a:t>Obrácené popisky objektů </a:t>
            </a:r>
          </a:p>
          <a:p>
            <a:r>
              <a:rPr lang="cs-CZ" dirty="0" smtClean="0"/>
              <a:t>Nevýrazný či nečitelný text v mapě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002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Mapy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Dolli\Desktop\relie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080356"/>
            <a:ext cx="4895850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95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Mapy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32855"/>
            <a:ext cx="5112568" cy="361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 descr="seminarka_prumerna teplota.gif"/>
          <p:cNvPicPr/>
          <p:nvPr/>
        </p:nvPicPr>
        <p:blipFill rotWithShape="1">
          <a:blip r:embed="rId3"/>
          <a:srcRect l="63931" t="8649" b="75112"/>
          <a:stretch/>
        </p:blipFill>
        <p:spPr>
          <a:xfrm>
            <a:off x="5000507" y="2492896"/>
            <a:ext cx="2077856" cy="6589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ázek 5" descr="seminarka_srazkyrok.gif"/>
          <p:cNvPicPr/>
          <p:nvPr/>
        </p:nvPicPr>
        <p:blipFill rotWithShape="1">
          <a:blip r:embed="rId4"/>
          <a:srcRect l="67044" t="14386" b="71229"/>
          <a:stretch/>
        </p:blipFill>
        <p:spPr>
          <a:xfrm>
            <a:off x="5491590" y="3501008"/>
            <a:ext cx="1898090" cy="5831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404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Tabulky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Chybějící období</a:t>
            </a:r>
          </a:p>
          <a:p>
            <a:r>
              <a:rPr lang="cs-CZ" dirty="0" smtClean="0"/>
              <a:t>Různý počet desetinných míst</a:t>
            </a:r>
          </a:p>
          <a:p>
            <a:r>
              <a:rPr lang="cs-CZ" dirty="0" smtClean="0"/>
              <a:t>Nevhodná velikost písma</a:t>
            </a:r>
          </a:p>
          <a:p>
            <a:r>
              <a:rPr lang="cs-CZ" dirty="0" smtClean="0"/>
              <a:t>Špatně určené měsíce </a:t>
            </a:r>
          </a:p>
          <a:p>
            <a:r>
              <a:rPr lang="cs-CZ" dirty="0" smtClean="0"/>
              <a:t>Nepopsaná tabulka na nové straně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593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Grafy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Graf se popisuje jako obrázek!</a:t>
            </a:r>
          </a:p>
          <a:p>
            <a:r>
              <a:rPr lang="cs-CZ" dirty="0" smtClean="0"/>
              <a:t>Špatný typ grafu (počty dnů a srážky = sloupcový graf)</a:t>
            </a:r>
          </a:p>
          <a:p>
            <a:r>
              <a:rPr lang="cs-CZ" dirty="0" smtClean="0"/>
              <a:t>Různý rozsah stupnice na ose Y</a:t>
            </a:r>
          </a:p>
          <a:p>
            <a:r>
              <a:rPr lang="cs-CZ" dirty="0" smtClean="0"/>
              <a:t>Chybějící značky na osách</a:t>
            </a:r>
          </a:p>
          <a:p>
            <a:r>
              <a:rPr lang="cs-CZ" dirty="0" smtClean="0"/>
              <a:t>Chybějící jednotky</a:t>
            </a:r>
          </a:p>
          <a:p>
            <a:r>
              <a:rPr lang="cs-CZ" dirty="0" smtClean="0"/>
              <a:t>Chybějící období v popisu grafu</a:t>
            </a:r>
          </a:p>
          <a:p>
            <a:r>
              <a:rPr lang="cs-CZ" dirty="0"/>
              <a:t>Měsíce otočené o 90%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341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pendlík">
  <a:themeElements>
    <a:clrScheme name="Špendlík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Špendlík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Špendlí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70</TotalTime>
  <Words>248</Words>
  <Application>Microsoft Office PowerPoint</Application>
  <PresentationFormat>Předvádění na obrazovce (4:3)</PresentationFormat>
  <Paragraphs>57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Špendlík</vt:lpstr>
      <vt:lpstr>Seminární práce</vt:lpstr>
      <vt:lpstr>Obecné nedostatky</vt:lpstr>
      <vt:lpstr>Textová část</vt:lpstr>
      <vt:lpstr>Mapy </vt:lpstr>
      <vt:lpstr>Mapy </vt:lpstr>
      <vt:lpstr>Mapy </vt:lpstr>
      <vt:lpstr>Mapy </vt:lpstr>
      <vt:lpstr>Tabulky</vt:lpstr>
      <vt:lpstr>Grafy</vt:lpstr>
      <vt:lpstr>Grafy </vt:lpstr>
      <vt:lpstr>Grafy </vt:lpstr>
      <vt:lpstr>Výpočty</vt:lpstr>
      <vt:lpstr>Vyvolení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Seminární práce</dc:title>
  <dc:creator>Dolli</dc:creator>
  <cp:lastModifiedBy>xxx</cp:lastModifiedBy>
  <cp:revision>16</cp:revision>
  <dcterms:created xsi:type="dcterms:W3CDTF">2013-12-07T22:31:56Z</dcterms:created>
  <dcterms:modified xsi:type="dcterms:W3CDTF">2013-12-09T09:25:30Z</dcterms:modified>
</cp:coreProperties>
</file>