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9BDC4-A2DB-434F-9350-24DA373D7728}" type="datetimeFigureOut">
              <a:rPr lang="cs-CZ" smtClean="0"/>
              <a:pPr/>
              <a:t>21.10.2013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C1AA3-55E0-4643-804F-C0811A1C488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C1AA3-55E0-4643-804F-C0811A1C488A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fd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Geodatabáze – cvičení 1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857620" y="5214950"/>
            <a:ext cx="2146357" cy="6583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cs-CZ" sz="1600" dirty="0" smtClean="0"/>
              <a:t>Mgr.  Josef Chrást</a:t>
            </a:r>
          </a:p>
          <a:p>
            <a:pPr algn="ctr">
              <a:lnSpc>
                <a:spcPct val="120000"/>
              </a:lnSpc>
            </a:pPr>
            <a:r>
              <a:rPr lang="cs-CZ" sz="1600" dirty="0" smtClean="0"/>
              <a:t>(269703@mail.muni.cz)</a:t>
            </a:r>
            <a:endParaRPr lang="cs-CZ" sz="1600" dirty="0"/>
          </a:p>
        </p:txBody>
      </p:sp>
      <p:pic>
        <p:nvPicPr>
          <p:cNvPr id="4" name="Obrázek 3" descr="znak_PrF_cerny_RGB.e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500306"/>
            <a:ext cx="2286016" cy="2291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r>
              <a:rPr lang="cs-CZ" dirty="0" smtClean="0"/>
              <a:t>Praktické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071546"/>
            <a:ext cx="7498080" cy="521497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Vytvořte tabulku Vašich TOP 5 nejoblíbenějších filmů (xUčo_filmy)</a:t>
            </a:r>
          </a:p>
          <a:p>
            <a:pPr lvl="1"/>
            <a:r>
              <a:rPr lang="cs-CZ" dirty="0" smtClean="0"/>
              <a:t>ČSFD ( </a:t>
            </a:r>
            <a:r>
              <a:rPr lang="cs-CZ" dirty="0" smtClean="0">
                <a:hlinkClick r:id="rId2"/>
              </a:rPr>
              <a:t>http://www.csfd.cz/</a:t>
            </a:r>
            <a:r>
              <a:rPr lang="cs-CZ" dirty="0" smtClean="0"/>
              <a:t> )</a:t>
            </a:r>
          </a:p>
          <a:p>
            <a:pPr lvl="1"/>
            <a:r>
              <a:rPr lang="cs-CZ" dirty="0" smtClean="0"/>
              <a:t>Atributy</a:t>
            </a:r>
          </a:p>
          <a:p>
            <a:pPr lvl="2"/>
            <a:r>
              <a:rPr lang="cs-CZ" dirty="0" smtClean="0"/>
              <a:t>nazev_filmu</a:t>
            </a:r>
            <a:endParaRPr lang="cs-CZ" dirty="0" smtClean="0"/>
          </a:p>
          <a:p>
            <a:pPr lvl="2"/>
            <a:r>
              <a:rPr lang="cs-CZ" dirty="0" smtClean="0"/>
              <a:t>reziser_prij</a:t>
            </a:r>
          </a:p>
          <a:p>
            <a:pPr lvl="2"/>
            <a:r>
              <a:rPr lang="cs-CZ" dirty="0" smtClean="0"/>
              <a:t>rok_produkce</a:t>
            </a:r>
          </a:p>
          <a:p>
            <a:pPr lvl="2"/>
            <a:r>
              <a:rPr lang="cs-CZ" dirty="0" smtClean="0"/>
              <a:t>zeme</a:t>
            </a:r>
          </a:p>
          <a:p>
            <a:pPr lvl="2"/>
            <a:r>
              <a:rPr lang="cs-CZ" dirty="0" smtClean="0"/>
              <a:t>hodnoceni_csfd</a:t>
            </a:r>
          </a:p>
          <a:p>
            <a:pPr lvl="2"/>
            <a:r>
              <a:rPr lang="cs-CZ" dirty="0" smtClean="0"/>
              <a:t>poradi_csfd (kategorie „Nejlepší filmy“)</a:t>
            </a:r>
          </a:p>
          <a:p>
            <a:pPr lvl="2"/>
            <a:r>
              <a:rPr lang="cs-CZ" dirty="0" smtClean="0"/>
              <a:t>delka_filmu</a:t>
            </a:r>
          </a:p>
          <a:p>
            <a:r>
              <a:rPr lang="cs-CZ" dirty="0" smtClean="0"/>
              <a:t>Úkoly</a:t>
            </a:r>
          </a:p>
          <a:p>
            <a:pPr lvl="1" algn="just">
              <a:lnSpc>
                <a:spcPct val="140000"/>
              </a:lnSpc>
            </a:pPr>
            <a:r>
              <a:rPr lang="cs-CZ" b="1" dirty="0" smtClean="0"/>
              <a:t>I. </a:t>
            </a:r>
            <a:r>
              <a:rPr lang="cs-CZ" dirty="0" smtClean="0"/>
              <a:t> Vypište z tabulky všechny filmy, které mají podle ČSFD hodnocení vyšší než 80%. Výstupy seřaďte sestupně podle roku, ve kterém byly produkovány. Sada výsledků nechť obsahuje i jméno (příjmení) režiséra.</a:t>
            </a:r>
          </a:p>
          <a:p>
            <a:pPr lvl="1" algn="just">
              <a:lnSpc>
                <a:spcPct val="140000"/>
              </a:lnSpc>
            </a:pPr>
            <a:r>
              <a:rPr lang="cs-CZ" b="1" dirty="0" smtClean="0"/>
              <a:t>II. </a:t>
            </a:r>
            <a:r>
              <a:rPr lang="cs-CZ" dirty="0" smtClean="0"/>
              <a:t> </a:t>
            </a:r>
            <a:r>
              <a:rPr lang="cs-CZ" sz="2900" dirty="0" smtClean="0"/>
              <a:t>Vypište jména všech režisérů, jejichž filmy se nachází v hodnocení žebříčku „Nejlepší filmy“, nebyly natočeny v Česku a netrvají déle než </a:t>
            </a:r>
            <a:r>
              <a:rPr lang="cs-CZ" sz="2900" dirty="0" smtClean="0"/>
              <a:t>2 hodiny. </a:t>
            </a:r>
            <a:r>
              <a:rPr lang="cs-CZ" sz="2900" dirty="0" smtClean="0"/>
              <a:t>V sadě výsledků uveďte i jméno filmu. Názvy sloupců nechť se zobrazí jako „</a:t>
            </a:r>
            <a:r>
              <a:rPr lang="cs-CZ" sz="2900" dirty="0" smtClean="0"/>
              <a:t>Reziser“ </a:t>
            </a:r>
            <a:r>
              <a:rPr lang="cs-CZ" sz="2900" dirty="0" smtClean="0"/>
              <a:t>a „Film“.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Načítání dat – SELECT</a:t>
            </a:r>
          </a:p>
          <a:p>
            <a:pPr lvl="1"/>
            <a:r>
              <a:rPr lang="cs-CZ" dirty="0" smtClean="0"/>
              <a:t>Klauzule FROM</a:t>
            </a:r>
          </a:p>
          <a:p>
            <a:pPr lvl="1"/>
            <a:r>
              <a:rPr lang="cs-CZ" dirty="0" smtClean="0"/>
              <a:t>Řazení výsledků – ORDER BY</a:t>
            </a:r>
          </a:p>
          <a:p>
            <a:pPr lvl="1"/>
            <a:r>
              <a:rPr lang="cs-CZ" dirty="0" smtClean="0"/>
              <a:t>Filtrování řádků – WHERE</a:t>
            </a:r>
          </a:p>
          <a:p>
            <a:pPr lvl="2"/>
            <a:r>
              <a:rPr lang="cs-CZ" dirty="0" smtClean="0"/>
              <a:t>Operátory porovnání</a:t>
            </a:r>
          </a:p>
          <a:p>
            <a:pPr lvl="2"/>
            <a:r>
              <a:rPr lang="cs-CZ" dirty="0" smtClean="0"/>
              <a:t>Spojovací operátory</a:t>
            </a:r>
          </a:p>
          <a:p>
            <a:pPr lvl="2"/>
            <a:r>
              <a:rPr lang="cs-CZ" dirty="0" smtClean="0"/>
              <a:t>Logické operátory</a:t>
            </a:r>
          </a:p>
          <a:p>
            <a:pPr lvl="2"/>
            <a:r>
              <a:rPr lang="cs-CZ" dirty="0" smtClean="0"/>
              <a:t>Aritmetické operátory</a:t>
            </a:r>
          </a:p>
          <a:p>
            <a:r>
              <a:rPr lang="cs-CZ" dirty="0" smtClean="0"/>
              <a:t>Praktické cvičení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Query Language</a:t>
            </a:r>
          </a:p>
          <a:p>
            <a:r>
              <a:rPr lang="cs-CZ" dirty="0" smtClean="0"/>
              <a:t>Výběr sloupců z tabulky (odděleny čárkami)</a:t>
            </a:r>
          </a:p>
          <a:p>
            <a:r>
              <a:rPr lang="cs-CZ" dirty="0" smtClean="0"/>
              <a:t>Výběr všech sloupců (*)</a:t>
            </a:r>
          </a:p>
          <a:p>
            <a:r>
              <a:rPr lang="cs-CZ" dirty="0" smtClean="0"/>
              <a:t>Klauzule FROM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92555" y="4572008"/>
            <a:ext cx="65630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1) SELECT nazev_filmu,  hodnoceni_csfd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nazev_filmu AS nazev, hodnoceni_csfd AS hodnoceni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ORDER 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Řazení řádků v sadě výsledků</a:t>
            </a:r>
          </a:p>
          <a:p>
            <a:r>
              <a:rPr lang="cs-CZ" dirty="0" smtClean="0"/>
              <a:t>Pomocí 1 nebo více sloupců</a:t>
            </a:r>
          </a:p>
          <a:p>
            <a:r>
              <a:rPr lang="cs-CZ" dirty="0" smtClean="0"/>
              <a:t>Vzestupně (ASC) x sestupně (DESC)</a:t>
            </a:r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14480" y="3714752"/>
            <a:ext cx="59420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hodnoceni_csfd, 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hodnoceni_csfd DESC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rok_produkce,  hodnoceni_csfd, 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rok_produkce ASC,  hodnoceni_csfd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DESC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WHERE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řádků omezen podmínkou</a:t>
            </a:r>
          </a:p>
          <a:p>
            <a:r>
              <a:rPr lang="cs-CZ" u="sng" dirty="0" smtClean="0"/>
              <a:t>I. Operátory porovnání</a:t>
            </a:r>
          </a:p>
          <a:p>
            <a:pPr lvl="1"/>
            <a:r>
              <a:rPr lang="cs-CZ" b="1" dirty="0" smtClean="0"/>
              <a:t>=</a:t>
            </a:r>
            <a:r>
              <a:rPr lang="cs-CZ" dirty="0" smtClean="0"/>
              <a:t>, </a:t>
            </a:r>
            <a:r>
              <a:rPr lang="en-US" b="1" dirty="0" smtClean="0"/>
              <a:t>&lt;</a:t>
            </a:r>
            <a:r>
              <a:rPr lang="en-US" dirty="0" smtClean="0"/>
              <a:t>, </a:t>
            </a:r>
            <a:r>
              <a:rPr lang="en-US" b="1" dirty="0" smtClean="0"/>
              <a:t>&lt;=</a:t>
            </a:r>
            <a:r>
              <a:rPr lang="en-US" dirty="0" smtClean="0"/>
              <a:t>, </a:t>
            </a:r>
            <a:r>
              <a:rPr lang="en-US" b="1" dirty="0" smtClean="0"/>
              <a:t>&gt;</a:t>
            </a:r>
            <a:r>
              <a:rPr lang="en-US" dirty="0" smtClean="0"/>
              <a:t>, </a:t>
            </a:r>
            <a:r>
              <a:rPr lang="en-US" b="1" dirty="0" smtClean="0"/>
              <a:t>&gt;=</a:t>
            </a:r>
            <a:r>
              <a:rPr lang="en-US" dirty="0" smtClean="0"/>
              <a:t>, …</a:t>
            </a:r>
            <a:endParaRPr lang="cs-CZ" dirty="0" smtClean="0"/>
          </a:p>
          <a:p>
            <a:pPr lvl="1"/>
            <a:r>
              <a:rPr lang="cs-CZ" dirty="0" smtClean="0"/>
              <a:t>Porovnání hodnot sloupců, konstant v klauzuli nebo hodnot a konstant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71604" y="4143380"/>
            <a:ext cx="55542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hodnoceni_csfd, 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reziser_prij = 'Hrebejk'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hodnoceni_csfd DESC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hodnoceni_csfd,  nazev_filmu, reziser_prij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hodnoceni_csfd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= 90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hodnoceni_csfd DESC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1000108"/>
            <a:ext cx="7498080" cy="4800600"/>
          </a:xfrm>
        </p:spPr>
        <p:txBody>
          <a:bodyPr/>
          <a:lstStyle/>
          <a:p>
            <a:r>
              <a:rPr lang="cs-CZ" u="sng" dirty="0" smtClean="0"/>
              <a:t>II. Spojovací operátory</a:t>
            </a:r>
          </a:p>
          <a:p>
            <a:pPr lvl="1"/>
            <a:r>
              <a:rPr lang="cs-CZ" dirty="0" smtClean="0"/>
              <a:t>Zkombinování více podmínek v klauzuli</a:t>
            </a:r>
          </a:p>
          <a:p>
            <a:pPr lvl="1"/>
            <a:r>
              <a:rPr lang="cs-CZ" b="1" dirty="0" smtClean="0"/>
              <a:t>AND</a:t>
            </a:r>
            <a:r>
              <a:rPr lang="cs-CZ" dirty="0" smtClean="0"/>
              <a:t> x </a:t>
            </a:r>
            <a:r>
              <a:rPr lang="cs-CZ" b="1" dirty="0" smtClean="0"/>
              <a:t>OR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28728" y="3071810"/>
            <a:ext cx="62424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rok_produkce, hodnoceni_csfd,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rok_produkce = '2012' AND hodnoceni_csfd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90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naklady, reziser_prij,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(reziser_prij = 'Sverak' OR reziser_prij = 'Menzel')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      AND naklady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1 000 000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naklady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928670"/>
            <a:ext cx="7498080" cy="4800600"/>
          </a:xfrm>
        </p:spPr>
        <p:txBody>
          <a:bodyPr/>
          <a:lstStyle/>
          <a:p>
            <a:r>
              <a:rPr lang="cs-CZ" u="sng" dirty="0" smtClean="0"/>
              <a:t>III. Logické operátory</a:t>
            </a:r>
          </a:p>
          <a:p>
            <a:pPr lvl="1"/>
            <a:r>
              <a:rPr lang="cs-CZ" dirty="0" smtClean="0"/>
              <a:t>Užití klíčových slov při porovnávání</a:t>
            </a:r>
          </a:p>
          <a:p>
            <a:pPr lvl="1"/>
            <a:r>
              <a:rPr lang="cs-CZ" b="1" dirty="0" smtClean="0"/>
              <a:t>IS NULL (IS NOT NULL)</a:t>
            </a:r>
          </a:p>
          <a:p>
            <a:pPr lvl="2"/>
            <a:r>
              <a:rPr lang="cs-CZ" dirty="0" smtClean="0"/>
              <a:t>≠ podmínce „= NULL“</a:t>
            </a:r>
          </a:p>
          <a:p>
            <a:pPr lvl="2"/>
            <a:r>
              <a:rPr lang="cs-CZ" dirty="0" smtClean="0"/>
              <a:t>Pouze dotaz na záznamy s prázdnou (neprázdnou) hodnotou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00166" y="3929066"/>
            <a:ext cx="642009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naklady IS NULL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2) SELECT premiera,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rok_produkce = '2013' AND premiera IS NOT NULL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500042"/>
            <a:ext cx="7498080" cy="4800600"/>
          </a:xfrm>
        </p:spPr>
        <p:txBody>
          <a:bodyPr/>
          <a:lstStyle/>
          <a:p>
            <a:pPr lvl="1"/>
            <a:r>
              <a:rPr lang="cs-CZ" b="1" dirty="0" smtClean="0"/>
              <a:t>BETWEEN</a:t>
            </a:r>
          </a:p>
          <a:p>
            <a:pPr lvl="2"/>
            <a:r>
              <a:rPr lang="cs-CZ" dirty="0" smtClean="0"/>
              <a:t>Hodnoty v určitém rozsahu (včetně min. a max. hodnoty)</a:t>
            </a:r>
          </a:p>
          <a:p>
            <a:pPr lvl="2"/>
            <a:r>
              <a:rPr lang="cs-CZ" dirty="0" smtClean="0"/>
              <a:t>Rychlejší než operátory porovnání (</a:t>
            </a:r>
            <a:r>
              <a:rPr lang="en-US" dirty="0" smtClean="0"/>
              <a:t>&gt;=</a:t>
            </a:r>
            <a:r>
              <a:rPr lang="cs-CZ" dirty="0" smtClean="0"/>
              <a:t>, </a:t>
            </a:r>
            <a:r>
              <a:rPr lang="en-US" dirty="0" smtClean="0"/>
              <a:t>&lt;</a:t>
            </a:r>
            <a:r>
              <a:rPr lang="cs-CZ" dirty="0" smtClean="0"/>
              <a:t>=)</a:t>
            </a:r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LIKE</a:t>
            </a:r>
          </a:p>
          <a:p>
            <a:pPr lvl="2"/>
            <a:r>
              <a:rPr lang="cs-CZ" dirty="0" smtClean="0"/>
              <a:t>Porovnání pro textové hodnoty</a:t>
            </a:r>
          </a:p>
          <a:p>
            <a:pPr lvl="2"/>
            <a:r>
              <a:rPr lang="cs-CZ" dirty="0" smtClean="0"/>
              <a:t>(_) zástupný symbol za jeden znak</a:t>
            </a:r>
          </a:p>
          <a:p>
            <a:pPr lvl="2"/>
            <a:r>
              <a:rPr lang="cs-CZ" dirty="0" smtClean="0"/>
              <a:t>(%) zástupný symbol pro libovolný počet znaků</a:t>
            </a:r>
          </a:p>
          <a:p>
            <a:pPr lvl="2"/>
            <a:endParaRPr lang="cs-CZ" b="1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57356" y="2214554"/>
            <a:ext cx="636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naklady,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naklady BETWEEN 10 000 000 AND 20 000 000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ORDER BY nakladyASC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00232" y="5143512"/>
            <a:ext cx="636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nazev_filmu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nazev_filmu LIKE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'Tři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%'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428604"/>
            <a:ext cx="7498080" cy="4800600"/>
          </a:xfrm>
        </p:spPr>
        <p:txBody>
          <a:bodyPr/>
          <a:lstStyle/>
          <a:p>
            <a:pPr lvl="1"/>
            <a:r>
              <a:rPr lang="cs-CZ" b="1" dirty="0" smtClean="0"/>
              <a:t>IN</a:t>
            </a:r>
          </a:p>
          <a:p>
            <a:pPr lvl="2"/>
            <a:r>
              <a:rPr lang="cs-CZ" dirty="0" smtClean="0"/>
              <a:t>Lze nahradit logickým operátorem OR</a:t>
            </a:r>
          </a:p>
          <a:p>
            <a:pPr lvl="2"/>
            <a:r>
              <a:rPr lang="cs-CZ" dirty="0" smtClean="0"/>
              <a:t>Jednodušší</a:t>
            </a:r>
          </a:p>
          <a:p>
            <a:endParaRPr lang="cs-CZ" b="1" dirty="0" smtClean="0"/>
          </a:p>
          <a:p>
            <a:endParaRPr lang="cs-CZ" u="sng" dirty="0" smtClean="0"/>
          </a:p>
          <a:p>
            <a:r>
              <a:rPr lang="cs-CZ" u="sng" dirty="0" smtClean="0"/>
              <a:t>IV. Aritmetické operátory</a:t>
            </a:r>
          </a:p>
          <a:p>
            <a:pPr lvl="1"/>
            <a:r>
              <a:rPr lang="cs-CZ" dirty="0" smtClean="0"/>
              <a:t>K matematickým výpočtům</a:t>
            </a:r>
          </a:p>
          <a:p>
            <a:pPr lvl="1"/>
            <a:r>
              <a:rPr lang="cs-CZ" b="1" dirty="0" smtClean="0"/>
              <a:t>+</a:t>
            </a:r>
            <a:r>
              <a:rPr lang="cs-CZ" dirty="0" smtClean="0"/>
              <a:t>, </a:t>
            </a:r>
            <a:r>
              <a:rPr lang="cs-CZ" b="1" dirty="0" smtClean="0"/>
              <a:t>-</a:t>
            </a:r>
            <a:r>
              <a:rPr lang="cs-CZ" dirty="0" smtClean="0"/>
              <a:t>, </a:t>
            </a:r>
            <a:r>
              <a:rPr lang="cs-CZ" b="1" dirty="0" smtClean="0"/>
              <a:t>*</a:t>
            </a:r>
            <a:r>
              <a:rPr lang="cs-CZ" dirty="0" smtClean="0"/>
              <a:t>, </a:t>
            </a:r>
            <a:r>
              <a:rPr lang="cs-CZ" b="1" dirty="0" smtClean="0"/>
              <a:t>/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21.10.2013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14480" y="4714884"/>
            <a:ext cx="707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(vynosy – naklady)*0.85 AS zisk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reziser_prij =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'Sverak'  AND nazev_filmu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'Vratne lahve'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14480" y="1928802"/>
            <a:ext cx="63603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Př. 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1) SELECT nazev_filmu, reziser_prij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FROM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filmy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WHERE reziser_prij IN ('Sverak', 'Menzel')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    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     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691</TotalTime>
  <Words>658</Words>
  <PresentationFormat>Předvádění na obrazovce (4:3)</PresentationFormat>
  <Paragraphs>149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Geodatabáze – cvičení 1</vt:lpstr>
      <vt:lpstr>Obsah cvičení</vt:lpstr>
      <vt:lpstr>SELECT</vt:lpstr>
      <vt:lpstr>ORDER BY</vt:lpstr>
      <vt:lpstr>WHERE</vt:lpstr>
      <vt:lpstr>Snímek 6</vt:lpstr>
      <vt:lpstr>Snímek 7</vt:lpstr>
      <vt:lpstr>Snímek 8</vt:lpstr>
      <vt:lpstr>Snímek 9</vt:lpstr>
      <vt:lpstr>Praktické 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Geodatabáze – cvičení 1</dc:title>
  <dc:creator>Pepa</dc:creator>
  <cp:lastModifiedBy>Pepa</cp:lastModifiedBy>
  <cp:revision>121</cp:revision>
  <dcterms:created xsi:type="dcterms:W3CDTF">2013-10-17T09:38:13Z</dcterms:created>
  <dcterms:modified xsi:type="dcterms:W3CDTF">2013-10-21T15:08:30Z</dcterms:modified>
</cp:coreProperties>
</file>