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7"/>
  </p:notesMasterIdLst>
  <p:sldIdLst>
    <p:sldId id="256" r:id="rId2"/>
    <p:sldId id="265" r:id="rId3"/>
    <p:sldId id="266" r:id="rId4"/>
    <p:sldId id="267" r:id="rId5"/>
    <p:sldId id="268" r:id="rId6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779" autoAdjust="0"/>
    <p:restoredTop sz="94660"/>
  </p:normalViewPr>
  <p:slideViewPr>
    <p:cSldViewPr>
      <p:cViewPr varScale="1">
        <p:scale>
          <a:sx n="69" d="100"/>
          <a:sy n="69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64E4EB4-9E0B-4B84-9F39-B3A73BBA7ECE}" type="datetimeFigureOut">
              <a:rPr lang="cs-CZ"/>
              <a:pPr>
                <a:defRPr/>
              </a:pPr>
              <a:t>5.11.2013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B7AC50A-9696-4FED-9F11-5E79C996D04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Elipsa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6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21.10.2013</a:t>
            </a:r>
          </a:p>
        </p:txBody>
      </p:sp>
      <p:sp>
        <p:nvSpPr>
          <p:cNvPr id="7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6A5D33-98D1-4D15-961B-99624940676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21.10.2013</a:t>
            </a:r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351C4-F25F-4833-AD15-A2F31FE973A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21.10.2013</a:t>
            </a:r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38180-F80F-4CD5-8CB9-2B93DB1D01D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21.10.2013</a:t>
            </a:r>
          </a:p>
        </p:txBody>
      </p:sp>
      <p:sp>
        <p:nvSpPr>
          <p:cNvPr id="5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0B781-D05B-478C-87E8-FBE1A214460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Obdélník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Elipsa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21.10.2013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DAA52E-0FFC-49FC-91DA-37AE18D916B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21.10.2013</a:t>
            </a:r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E2013-DFD1-41AB-A161-CC5DD3FAA04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21.10.2013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DBB4205-1036-4F08-9DFA-825EA50D5BF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21.10.2013</a:t>
            </a:r>
          </a:p>
        </p:txBody>
      </p:sp>
      <p:sp>
        <p:nvSpPr>
          <p:cNvPr id="4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3EA4-D30B-4F1F-A6EB-D542F1F9C34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Obdélník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21.10.2013</a:t>
            </a:r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3CF8141-518C-4F33-A6B5-6CBDCCD9F52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21.10.2013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9AF370-B25A-4753-A4D5-1CE1BABC079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 dirty="0">
              <a:latin typeface="+mn-lt"/>
            </a:endParaRPr>
          </a:p>
        </p:txBody>
      </p:sp>
      <p:sp>
        <p:nvSpPr>
          <p:cNvPr id="6" name="Vývojový diagram: postup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Vývojový diagram: postup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cs-CZ" noProof="0" dirty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cs-CZ"/>
              <a:t>21.10.2013</a:t>
            </a:r>
          </a:p>
        </p:txBody>
      </p:sp>
      <p:sp>
        <p:nvSpPr>
          <p:cNvPr id="9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6169099-3B3F-439A-A5EE-49693863AE4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Elipsa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2" name="Obdélník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3" name="Zástupný symbol pro text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r>
              <a:rPr lang="cs-CZ"/>
              <a:t>21.10.2013</a:t>
            </a:r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dirty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25FFF1ED-FD49-4099-8FDF-AC791737EFD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5" name="Obdélník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10" r:id="rId5"/>
    <p:sldLayoutId id="2147483705" r:id="rId6"/>
    <p:sldLayoutId id="2147483711" r:id="rId7"/>
    <p:sldLayoutId id="2147483712" r:id="rId8"/>
    <p:sldLayoutId id="2147483713" r:id="rId9"/>
    <p:sldLayoutId id="2147483704" r:id="rId10"/>
    <p:sldLayoutId id="2147483703" r:id="rId11"/>
  </p:sldLayoutIdLst>
  <p:hf hdr="0" ftr="0"/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1000125"/>
            <a:ext cx="7497763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Geodatabáze – cvičení </a:t>
            </a: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6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8" name="TextovéPole 14"/>
          <p:cNvSpPr txBox="1">
            <a:spLocks noChangeArrowheads="1"/>
          </p:cNvSpPr>
          <p:nvPr/>
        </p:nvSpPr>
        <p:spPr bwMode="auto">
          <a:xfrm>
            <a:off x="3857625" y="5214938"/>
            <a:ext cx="2146300" cy="65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cs-CZ" sz="1600">
                <a:latin typeface="Gill Sans MT"/>
              </a:rPr>
              <a:t>Mgr.  Josef Chrást</a:t>
            </a:r>
          </a:p>
          <a:p>
            <a:pPr algn="ctr">
              <a:lnSpc>
                <a:spcPct val="120000"/>
              </a:lnSpc>
            </a:pPr>
            <a:r>
              <a:rPr lang="cs-CZ" sz="1600">
                <a:latin typeface="Gill Sans MT"/>
              </a:rPr>
              <a:t>(269703@mail.muni.cz)</a:t>
            </a:r>
          </a:p>
        </p:txBody>
      </p:sp>
      <p:pic>
        <p:nvPicPr>
          <p:cNvPr id="14339" name="Obrázek 3" descr="znak_PrF_cerny_RGB.em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8" y="2500313"/>
            <a:ext cx="2286000" cy="229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Agregační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3052770"/>
          </a:xfrm>
        </p:spPr>
        <p:txBody>
          <a:bodyPr/>
          <a:lstStyle/>
          <a:p>
            <a:r>
              <a:rPr lang="cs-CZ" dirty="0" smtClean="0"/>
              <a:t>Získávání souhrnných údajů z celé tabulky či pouze z její části</a:t>
            </a:r>
          </a:p>
          <a:p>
            <a:r>
              <a:rPr lang="cs-CZ" dirty="0" smtClean="0"/>
              <a:t>Funkce</a:t>
            </a:r>
          </a:p>
          <a:p>
            <a:pPr lvl="1"/>
            <a:r>
              <a:rPr lang="cs-CZ" sz="2200" dirty="0" smtClean="0"/>
              <a:t>COUNT – počet hodnot ve sloupci (počet řádků)</a:t>
            </a:r>
          </a:p>
          <a:p>
            <a:pPr lvl="2"/>
            <a:r>
              <a:rPr lang="cs-CZ" sz="2200" dirty="0" smtClean="0"/>
              <a:t>Klíčové slovo DISTINCT – počet jedinečných hodnot ve sloupci</a:t>
            </a:r>
          </a:p>
          <a:p>
            <a:pPr lvl="1"/>
            <a:r>
              <a:rPr lang="cs-CZ" sz="2200" dirty="0" smtClean="0"/>
              <a:t>AVG – průměrná hodnota sloupce nebo výrazu</a:t>
            </a:r>
          </a:p>
          <a:p>
            <a:pPr lvl="1"/>
            <a:r>
              <a:rPr lang="cs-CZ" sz="2200" dirty="0" smtClean="0"/>
              <a:t>MAX – maximální hodnota ve sloupci</a:t>
            </a:r>
          </a:p>
          <a:p>
            <a:pPr lvl="1"/>
            <a:r>
              <a:rPr lang="cs-CZ" sz="2200" dirty="0" smtClean="0"/>
              <a:t>MIN – minimální hodnota ve sloupci</a:t>
            </a:r>
          </a:p>
          <a:p>
            <a:pPr lvl="1"/>
            <a:r>
              <a:rPr lang="cs-CZ" sz="2200" dirty="0" smtClean="0"/>
              <a:t>SUM – součet hodnot ve sloupci</a:t>
            </a:r>
          </a:p>
          <a:p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F0B781-D05B-478C-87E8-FBE1A2144604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28" y="0"/>
            <a:ext cx="7499350" cy="1143000"/>
          </a:xfrm>
        </p:spPr>
        <p:txBody>
          <a:bodyPr/>
          <a:lstStyle/>
          <a:p>
            <a:r>
              <a:rPr lang="cs-CZ" dirty="0" smtClean="0"/>
              <a:t>Agregační funkce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F0B781-D05B-478C-87E8-FBE1A2144604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7" name="TextovéPole 3"/>
          <p:cNvSpPr txBox="1">
            <a:spLocks noChangeArrowheads="1"/>
          </p:cNvSpPr>
          <p:nvPr/>
        </p:nvSpPr>
        <p:spPr bwMode="auto">
          <a:xfrm>
            <a:off x="1142976" y="1000108"/>
            <a:ext cx="7643866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600" b="1" dirty="0">
                <a:cs typeface="Arial" charset="0"/>
              </a:rPr>
              <a:t>Př. : </a:t>
            </a:r>
            <a:r>
              <a:rPr lang="cs-CZ" sz="1400" dirty="0">
                <a:cs typeface="Arial" charset="0"/>
              </a:rPr>
              <a:t>1) SELECT </a:t>
            </a:r>
            <a:r>
              <a:rPr lang="cs-CZ" sz="1400" dirty="0" smtClean="0">
                <a:cs typeface="Arial" charset="0"/>
              </a:rPr>
              <a:t>COUNT (*) AS pocet_filmu, AVG (stopaz) AS prum_delka, </a:t>
            </a:r>
          </a:p>
          <a:p>
            <a:r>
              <a:rPr lang="cs-CZ" sz="1400" dirty="0" smtClean="0">
                <a:cs typeface="Arial" charset="0"/>
              </a:rPr>
              <a:t>            MIN (rok_produkce) AS nejstr_film, MAX (rok_produkce) AS nejnov_film</a:t>
            </a:r>
            <a:endParaRPr lang="cs-CZ" sz="1400" dirty="0">
              <a:cs typeface="Arial" charset="0"/>
            </a:endParaRPr>
          </a:p>
          <a:p>
            <a:r>
              <a:rPr lang="cs-CZ" sz="1400" dirty="0">
                <a:cs typeface="Arial" charset="0"/>
              </a:rPr>
              <a:t>            FROM </a:t>
            </a:r>
            <a:r>
              <a:rPr lang="cs-CZ" sz="1400" dirty="0" smtClean="0">
                <a:cs typeface="Arial" charset="0"/>
              </a:rPr>
              <a:t>filmy</a:t>
            </a:r>
            <a:endParaRPr lang="cs-CZ" sz="1400" dirty="0">
              <a:cs typeface="Arial" charset="0"/>
            </a:endParaRPr>
          </a:p>
          <a:p>
            <a:r>
              <a:rPr lang="cs-CZ" sz="1400" dirty="0">
                <a:cs typeface="Arial" charset="0"/>
              </a:rPr>
              <a:t>            </a:t>
            </a:r>
          </a:p>
          <a:p>
            <a:r>
              <a:rPr lang="cs-CZ" sz="1400" dirty="0">
                <a:cs typeface="Arial" charset="0"/>
              </a:rPr>
              <a:t> </a:t>
            </a:r>
            <a:r>
              <a:rPr lang="cs-CZ" sz="1400" dirty="0" smtClean="0">
                <a:cs typeface="Arial" charset="0"/>
              </a:rPr>
              <a:t>       </a:t>
            </a:r>
          </a:p>
          <a:p>
            <a:endParaRPr lang="cs-CZ" sz="1400" dirty="0" smtClean="0">
              <a:cs typeface="Arial" charset="0"/>
            </a:endParaRPr>
          </a:p>
          <a:p>
            <a:endParaRPr lang="cs-CZ" sz="1400" dirty="0" smtClean="0">
              <a:cs typeface="Arial" charset="0"/>
            </a:endParaRPr>
          </a:p>
          <a:p>
            <a:r>
              <a:rPr lang="cs-CZ" sz="1400" dirty="0" smtClean="0">
                <a:cs typeface="Arial" charset="0"/>
              </a:rPr>
              <a:t>        2</a:t>
            </a:r>
            <a:r>
              <a:rPr lang="cs-CZ" sz="1400" dirty="0">
                <a:cs typeface="Arial" charset="0"/>
              </a:rPr>
              <a:t>) SELECT </a:t>
            </a:r>
            <a:r>
              <a:rPr lang="cs-CZ" sz="1400" dirty="0" smtClean="0">
                <a:cs typeface="Arial" charset="0"/>
              </a:rPr>
              <a:t>COUNT(DISTINCT(zanr_filmu)) AS </a:t>
            </a:r>
            <a:r>
              <a:rPr lang="cs-CZ" sz="1400" dirty="0" err="1" smtClean="0">
                <a:cs typeface="Arial" charset="0"/>
              </a:rPr>
              <a:t>pocet</a:t>
            </a:r>
            <a:r>
              <a:rPr lang="cs-CZ" sz="1400" dirty="0" smtClean="0">
                <a:cs typeface="Arial" charset="0"/>
              </a:rPr>
              <a:t>_</a:t>
            </a:r>
            <a:r>
              <a:rPr lang="cs-CZ" sz="1400" dirty="0" err="1" smtClean="0">
                <a:cs typeface="Arial" charset="0"/>
              </a:rPr>
              <a:t>zanru</a:t>
            </a:r>
            <a:endParaRPr lang="cs-CZ" sz="1400" dirty="0">
              <a:cs typeface="Arial" charset="0"/>
            </a:endParaRPr>
          </a:p>
          <a:p>
            <a:r>
              <a:rPr lang="cs-CZ" sz="1400" dirty="0">
                <a:cs typeface="Arial" charset="0"/>
              </a:rPr>
              <a:t>            FROM </a:t>
            </a:r>
            <a:r>
              <a:rPr lang="cs-CZ" sz="1400" dirty="0" smtClean="0">
                <a:cs typeface="Arial" charset="0"/>
              </a:rPr>
              <a:t>filmy</a:t>
            </a:r>
          </a:p>
          <a:p>
            <a:endParaRPr lang="cs-CZ" sz="1400" dirty="0" smtClean="0">
              <a:cs typeface="Arial" charset="0"/>
            </a:endParaRPr>
          </a:p>
          <a:p>
            <a:r>
              <a:rPr lang="cs-CZ" sz="1400" dirty="0" smtClean="0">
                <a:cs typeface="Arial" charset="0"/>
              </a:rPr>
              <a:t>        3) SELECT ROUND(AVG(hodnoceni),2) AS prum_hodnoceni</a:t>
            </a:r>
          </a:p>
          <a:p>
            <a:r>
              <a:rPr lang="cs-CZ" sz="1400" dirty="0" smtClean="0">
                <a:cs typeface="Arial" charset="0"/>
              </a:rPr>
              <a:t>            FROM filmy</a:t>
            </a:r>
          </a:p>
          <a:p>
            <a:endParaRPr lang="cs-CZ" sz="1400" dirty="0" smtClean="0">
              <a:cs typeface="Arial" charset="0"/>
            </a:endParaRPr>
          </a:p>
          <a:p>
            <a:r>
              <a:rPr lang="cs-CZ" sz="1400" dirty="0" smtClean="0">
                <a:cs typeface="Arial" charset="0"/>
              </a:rPr>
              <a:t>        4) SELECT AVG(hodnoceni_</a:t>
            </a:r>
            <a:r>
              <a:rPr lang="cs-CZ" sz="1400" dirty="0" err="1" smtClean="0">
                <a:cs typeface="Arial" charset="0"/>
              </a:rPr>
              <a:t>csfd</a:t>
            </a:r>
            <a:r>
              <a:rPr lang="cs-CZ" sz="1400" dirty="0" smtClean="0">
                <a:cs typeface="Arial" charset="0"/>
              </a:rPr>
              <a:t>) AS prum_hodnoceni</a:t>
            </a:r>
          </a:p>
          <a:p>
            <a:r>
              <a:rPr lang="cs-CZ" sz="1400" dirty="0" smtClean="0">
                <a:cs typeface="Arial" charset="0"/>
              </a:rPr>
              <a:t>            FROM filmy </a:t>
            </a:r>
          </a:p>
          <a:p>
            <a:endParaRPr lang="cs-CZ" sz="1400" dirty="0" smtClean="0">
              <a:cs typeface="Arial" charset="0"/>
            </a:endParaRPr>
          </a:p>
          <a:p>
            <a:r>
              <a:rPr lang="cs-CZ" sz="1400" dirty="0" smtClean="0">
                <a:cs typeface="Arial" charset="0"/>
              </a:rPr>
              <a:t>            SELECT nazev_filmu, hodnoceni_</a:t>
            </a:r>
            <a:r>
              <a:rPr lang="cs-CZ" sz="1400" dirty="0" err="1" smtClean="0">
                <a:cs typeface="Arial" charset="0"/>
              </a:rPr>
              <a:t>csfd</a:t>
            </a:r>
            <a:endParaRPr lang="cs-CZ" sz="1400" dirty="0" smtClean="0">
              <a:cs typeface="Arial" charset="0"/>
            </a:endParaRPr>
          </a:p>
          <a:p>
            <a:r>
              <a:rPr lang="cs-CZ" sz="1400" dirty="0" smtClean="0">
                <a:cs typeface="Arial" charset="0"/>
              </a:rPr>
              <a:t>            FROM filmy</a:t>
            </a:r>
          </a:p>
          <a:p>
            <a:r>
              <a:rPr lang="cs-CZ" sz="1400" dirty="0" smtClean="0">
                <a:cs typeface="Arial" charset="0"/>
              </a:rPr>
              <a:t>            WHERE hodnoceni </a:t>
            </a:r>
            <a:r>
              <a:rPr lang="cs-CZ" sz="1400" dirty="0" err="1" smtClean="0">
                <a:cs typeface="Arial" charset="0"/>
              </a:rPr>
              <a:t>csfd</a:t>
            </a:r>
            <a:r>
              <a:rPr lang="cs-CZ" sz="1400" dirty="0" smtClean="0">
                <a:cs typeface="Arial" charset="0"/>
              </a:rPr>
              <a:t> </a:t>
            </a:r>
            <a:r>
              <a:rPr lang="en-US" sz="1400" dirty="0" smtClean="0">
                <a:cs typeface="Arial" charset="0"/>
              </a:rPr>
              <a:t>&gt; </a:t>
            </a:r>
            <a:r>
              <a:rPr lang="cs-CZ" sz="1400" dirty="0" smtClean="0">
                <a:cs typeface="Arial" charset="0"/>
              </a:rPr>
              <a:t>„prum_hodnota“</a:t>
            </a:r>
          </a:p>
          <a:p>
            <a:endParaRPr lang="cs-CZ" sz="1400" dirty="0" smtClean="0">
              <a:cs typeface="Arial" charset="0"/>
            </a:endParaRPr>
          </a:p>
          <a:p>
            <a:r>
              <a:rPr lang="cs-CZ" sz="1400" dirty="0" smtClean="0">
                <a:cs typeface="Arial" charset="0"/>
              </a:rPr>
              <a:t>                                        </a:t>
            </a:r>
            <a:r>
              <a:rPr lang="cs-CZ" sz="1400" b="1" dirty="0" smtClean="0">
                <a:cs typeface="Arial" charset="0"/>
              </a:rPr>
              <a:t>X</a:t>
            </a:r>
          </a:p>
          <a:p>
            <a:endParaRPr lang="cs-CZ" sz="1400" dirty="0" smtClean="0">
              <a:cs typeface="Arial" charset="0"/>
            </a:endParaRPr>
          </a:p>
          <a:p>
            <a:r>
              <a:rPr lang="cs-CZ" sz="1400" dirty="0" smtClean="0">
                <a:cs typeface="Arial" charset="0"/>
              </a:rPr>
              <a:t>             SELECT nazev_filmu, hodnoceni_</a:t>
            </a:r>
            <a:r>
              <a:rPr lang="cs-CZ" sz="1400" dirty="0" err="1" smtClean="0">
                <a:cs typeface="Arial" charset="0"/>
              </a:rPr>
              <a:t>csfd</a:t>
            </a:r>
            <a:endParaRPr lang="cs-CZ" sz="1400" dirty="0" smtClean="0">
              <a:cs typeface="Arial" charset="0"/>
            </a:endParaRPr>
          </a:p>
          <a:p>
            <a:r>
              <a:rPr lang="cs-CZ" sz="1400" dirty="0" smtClean="0">
                <a:cs typeface="Arial" charset="0"/>
              </a:rPr>
              <a:t>             FROM filmy</a:t>
            </a:r>
          </a:p>
          <a:p>
            <a:r>
              <a:rPr lang="cs-CZ" sz="1400" dirty="0" smtClean="0">
                <a:cs typeface="Arial" charset="0"/>
              </a:rPr>
              <a:t>             WHERE hodnoceni_</a:t>
            </a:r>
            <a:r>
              <a:rPr lang="cs-CZ" sz="1400" dirty="0" err="1" smtClean="0">
                <a:cs typeface="Arial" charset="0"/>
              </a:rPr>
              <a:t>csfd</a:t>
            </a:r>
            <a:r>
              <a:rPr lang="cs-CZ" sz="1400" dirty="0" smtClean="0">
                <a:cs typeface="Arial" charset="0"/>
              </a:rPr>
              <a:t> </a:t>
            </a:r>
            <a:r>
              <a:rPr lang="en-US" sz="1400" dirty="0" smtClean="0">
                <a:cs typeface="Arial" charset="0"/>
              </a:rPr>
              <a:t>&gt;</a:t>
            </a:r>
            <a:r>
              <a:rPr lang="cs-CZ" sz="1400" dirty="0" smtClean="0">
                <a:cs typeface="Arial" charset="0"/>
              </a:rPr>
              <a:t> (SELECT AVG(hodnoceni_</a:t>
            </a:r>
            <a:r>
              <a:rPr lang="cs-CZ" sz="1400" dirty="0" err="1" smtClean="0">
                <a:cs typeface="Arial" charset="0"/>
              </a:rPr>
              <a:t>csfd</a:t>
            </a:r>
            <a:r>
              <a:rPr lang="cs-CZ" sz="1400" dirty="0" smtClean="0">
                <a:cs typeface="Arial" charset="0"/>
              </a:rPr>
              <a:t>) FROM filmy)</a:t>
            </a:r>
          </a:p>
          <a:p>
            <a:endParaRPr lang="cs-CZ" sz="1400" dirty="0">
              <a:cs typeface="Arial" charset="0"/>
            </a:endParaRP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643042" y="1785926"/>
          <a:ext cx="5929357" cy="577073"/>
        </p:xfrm>
        <a:graphic>
          <a:graphicData uri="http://schemas.openxmlformats.org/drawingml/2006/table">
            <a:tbl>
              <a:tblPr/>
              <a:tblGrid>
                <a:gridCol w="1428759"/>
                <a:gridCol w="1500199"/>
                <a:gridCol w="1571635"/>
                <a:gridCol w="1428764"/>
              </a:tblGrid>
              <a:tr h="29791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pocet</a:t>
                      </a:r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_filmu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18998" marR="18998" marT="189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prum_delka</a:t>
                      </a:r>
                    </a:p>
                  </a:txBody>
                  <a:tcPr marL="18998" marR="18998" marT="189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nejstr_film</a:t>
                      </a:r>
                    </a:p>
                  </a:txBody>
                  <a:tcPr marL="18998" marR="18998" marT="189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nejnov_film</a:t>
                      </a:r>
                    </a:p>
                  </a:txBody>
                  <a:tcPr marL="18998" marR="18998" marT="189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279161"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</a:p>
                  </a:txBody>
                  <a:tcPr marL="18998" marR="18998" marT="189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124</a:t>
                      </a:r>
                    </a:p>
                  </a:txBody>
                  <a:tcPr marL="18998" marR="18998" marT="189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1912</a:t>
                      </a:r>
                    </a:p>
                  </a:txBody>
                  <a:tcPr marL="18998" marR="18998" marT="189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18998" marR="18998" marT="189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Seskupení řádků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GROUP BY</a:t>
            </a:r>
          </a:p>
          <a:p>
            <a:pPr lvl="1"/>
            <a:r>
              <a:rPr lang="cs-CZ" dirty="0" smtClean="0"/>
              <a:t>Sestavení řádků do skupin podle hodnot v jenom či více sloupcích </a:t>
            </a:r>
          </a:p>
          <a:p>
            <a:pPr lvl="1"/>
            <a:r>
              <a:rPr lang="cs-CZ" dirty="0" smtClean="0"/>
              <a:t>Aplikování agregační funkce na každou skupinu</a:t>
            </a:r>
          </a:p>
          <a:p>
            <a:pPr lvl="1"/>
            <a:r>
              <a:rPr lang="cs-CZ" dirty="0" smtClean="0"/>
              <a:t>Výsledek – jeden řádek pro každou skupinu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4.11.2013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F0B781-D05B-478C-87E8-FBE1A2144604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6" name="TextovéPole 6"/>
          <p:cNvSpPr txBox="1">
            <a:spLocks noChangeArrowheads="1"/>
          </p:cNvSpPr>
          <p:nvPr/>
        </p:nvSpPr>
        <p:spPr bwMode="auto">
          <a:xfrm>
            <a:off x="1643042" y="4643446"/>
            <a:ext cx="61773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b="1" dirty="0">
                <a:cs typeface="Arial" charset="0"/>
              </a:rPr>
              <a:t>Př. : </a:t>
            </a:r>
            <a:r>
              <a:rPr lang="cs-CZ" sz="1600" dirty="0">
                <a:cs typeface="Arial" charset="0"/>
              </a:rPr>
              <a:t>1) </a:t>
            </a:r>
            <a:r>
              <a:rPr lang="cs-CZ" sz="1600" dirty="0" smtClean="0">
                <a:cs typeface="Arial" charset="0"/>
              </a:rPr>
              <a:t>SELECT zanr_filmu AS zanr, COUNT (*) AS pocet_filmu</a:t>
            </a:r>
            <a:endParaRPr lang="cs-CZ" sz="1600" dirty="0">
              <a:cs typeface="Arial" charset="0"/>
            </a:endParaRPr>
          </a:p>
          <a:p>
            <a:r>
              <a:rPr lang="cs-CZ" sz="1600" dirty="0">
                <a:cs typeface="Arial" charset="0"/>
              </a:rPr>
              <a:t>            FROM </a:t>
            </a:r>
            <a:r>
              <a:rPr lang="cs-CZ" sz="1600" dirty="0" smtClean="0">
                <a:cs typeface="Arial" charset="0"/>
              </a:rPr>
              <a:t>filmy</a:t>
            </a:r>
            <a:endParaRPr lang="cs-CZ" sz="1600" dirty="0">
              <a:cs typeface="Arial" charset="0"/>
            </a:endParaRPr>
          </a:p>
          <a:p>
            <a:r>
              <a:rPr lang="cs-CZ" sz="1600" dirty="0">
                <a:cs typeface="Arial" charset="0"/>
              </a:rPr>
              <a:t>            </a:t>
            </a:r>
            <a:r>
              <a:rPr lang="cs-CZ" sz="1600" dirty="0" smtClean="0">
                <a:cs typeface="Arial" charset="0"/>
              </a:rPr>
              <a:t>GROUP BY zanr_filmu</a:t>
            </a:r>
            <a:endParaRPr lang="cs-CZ" sz="1600" dirty="0">
              <a:cs typeface="Arial" charset="0"/>
            </a:endParaRPr>
          </a:p>
          <a:p>
            <a:endParaRPr lang="cs-CZ" sz="1600" dirty="0">
              <a:cs typeface="Arial" charset="0"/>
            </a:endParaRPr>
          </a:p>
          <a:p>
            <a:r>
              <a:rPr lang="cs-CZ" sz="1600" dirty="0">
                <a:cs typeface="Arial" charset="0"/>
              </a:rPr>
              <a:t>      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5429256" y="5214950"/>
          <a:ext cx="1857388" cy="771525"/>
        </p:xfrm>
        <a:graphic>
          <a:graphicData uri="http://schemas.openxmlformats.org/drawingml/2006/table">
            <a:tbl>
              <a:tblPr/>
              <a:tblGrid>
                <a:gridCol w="928694"/>
                <a:gridCol w="928694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zanr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pocet</a:t>
                      </a:r>
                      <a:r>
                        <a:rPr lang="cs-CZ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_filmu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Komedie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Drama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Sci-fi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8728" y="142852"/>
            <a:ext cx="74993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Cvičení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100" y="1142984"/>
            <a:ext cx="7499350" cy="5105416"/>
          </a:xfrm>
        </p:spPr>
        <p:txBody>
          <a:bodyPr>
            <a:normAutofit fontScale="85000" lnSpcReduction="10000"/>
          </a:bodyPr>
          <a:lstStyle/>
          <a:p>
            <a:pPr marL="365760" lvl="1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Úkoly</a:t>
            </a:r>
          </a:p>
          <a:p>
            <a:pPr marL="611822" lvl="2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I. Spojení</a:t>
            </a:r>
          </a:p>
          <a:p>
            <a:pPr marL="823786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a) Vypište z databáze všechny komedie i s hereckým obsazením a seřaďte je sestupně podle hodnocení ČSFD?</a:t>
            </a:r>
          </a:p>
          <a:p>
            <a:pPr marL="823786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b) V jakých filmech (dle žánru) hraje </a:t>
            </a:r>
            <a:r>
              <a:rPr lang="cs-CZ" dirty="0" smtClean="0"/>
              <a:t>Váš oblíbený herec? </a:t>
            </a:r>
            <a:r>
              <a:rPr lang="cs-CZ" dirty="0" smtClean="0"/>
              <a:t>Výsledné řádky seřaďte vzestupně podle roku produkce.</a:t>
            </a:r>
          </a:p>
          <a:p>
            <a:pPr marL="611822" lvl="2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II. Agregační funkce</a:t>
            </a:r>
          </a:p>
          <a:p>
            <a:pPr marL="822960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a) Kolik herců obsahuje tabulka „herci“?</a:t>
            </a:r>
          </a:p>
          <a:p>
            <a:pPr marL="822960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b) Kolik různých filmových žánrů je zastoupeno v databázi?</a:t>
            </a:r>
          </a:p>
          <a:p>
            <a:pPr marL="822960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c) Jaká je průměrná délka (stopáž) filmů klasifikovaných jako trillery?</a:t>
            </a:r>
          </a:p>
          <a:p>
            <a:pPr marL="822960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d) Vypište jména všech herců, kteří hráli v nejdelším filmu, a seřaďte je od nejstaršího po nejmladšího herce. </a:t>
            </a:r>
          </a:p>
          <a:p>
            <a:pPr marL="822960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e) Vypište název a rok produkce nejstaršího a nejnovějšího filmu v databázi.</a:t>
            </a:r>
          </a:p>
          <a:p>
            <a:pPr marL="822960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r>
              <a:rPr lang="cs-CZ" dirty="0" smtClean="0"/>
              <a:t>f) Zjistěte, kolik herců (z databáze) hrálo ve filmu Pelíšky a Návrat do </a:t>
            </a:r>
            <a:r>
              <a:rPr lang="cs-CZ" dirty="0" smtClean="0"/>
              <a:t>budoucnosti (případně ve Vámi zvolených filmech). </a:t>
            </a:r>
            <a:r>
              <a:rPr lang="cs-CZ" dirty="0" smtClean="0"/>
              <a:t>Výsledky seřaďte sestupně podle počtu herců.</a:t>
            </a:r>
          </a:p>
          <a:p>
            <a:pPr marL="822960" lvl="3" indent="-283464" fontAlgn="auto">
              <a:spcBef>
                <a:spcPts val="600"/>
              </a:spcBef>
              <a:spcAft>
                <a:spcPts val="0"/>
              </a:spcAft>
              <a:buSzPct val="80000"/>
              <a:buNone/>
              <a:defRPr/>
            </a:pPr>
            <a:endParaRPr lang="cs-CZ" dirty="0" smtClean="0"/>
          </a:p>
          <a:p>
            <a:pPr marL="822960" lvl="3" indent="-283464" fontAlgn="auto">
              <a:spcBef>
                <a:spcPts val="600"/>
              </a:spcBef>
              <a:spcAft>
                <a:spcPts val="0"/>
              </a:spcAft>
              <a:buSzPct val="80000"/>
              <a:buNone/>
              <a:defRPr/>
            </a:pPr>
            <a:endParaRPr lang="cs-CZ" dirty="0" smtClean="0"/>
          </a:p>
          <a:p>
            <a:pPr marL="822960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endParaRPr lang="cs-CZ" dirty="0" smtClean="0"/>
          </a:p>
          <a:p>
            <a:pPr marL="822960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endParaRPr lang="cs-CZ" dirty="0" smtClean="0"/>
          </a:p>
          <a:p>
            <a:pPr marL="822960" lvl="3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endParaRPr lang="cs-CZ" dirty="0" smtClean="0"/>
          </a:p>
          <a:p>
            <a:pPr marL="611822" lvl="2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endParaRPr lang="cs-CZ" dirty="0" smtClean="0"/>
          </a:p>
          <a:p>
            <a:pPr marL="612648" lvl="2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endParaRPr lang="cs-CZ" dirty="0" smtClean="0"/>
          </a:p>
          <a:p>
            <a:pPr marL="612648" lvl="2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endParaRPr lang="cs-CZ" dirty="0" smtClean="0"/>
          </a:p>
          <a:p>
            <a:pPr marL="612648" lvl="2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endParaRPr lang="cs-CZ" dirty="0" smtClean="0"/>
          </a:p>
          <a:p>
            <a:pPr marL="612648" lvl="2" indent="-283464" fontAlgn="auto">
              <a:spcBef>
                <a:spcPts val="600"/>
              </a:spcBef>
              <a:spcAft>
                <a:spcPts val="0"/>
              </a:spcAft>
              <a:buSzPct val="80000"/>
              <a:buFont typeface="Wingdings 2"/>
              <a:buChar char=""/>
              <a:defRPr/>
            </a:pPr>
            <a:endParaRPr lang="cs-CZ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4.11.2013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A657AD-8A79-4FEB-98A7-E2E37D829961}" type="slidenum">
              <a:rPr lang="cs-CZ"/>
              <a:pPr>
                <a:defRPr/>
              </a:pPr>
              <a:t>5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1186</TotalTime>
  <Words>406</Words>
  <PresentationFormat>Předvádění na obrazovce (4:3)</PresentationFormat>
  <Paragraphs>93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Slunovrat</vt:lpstr>
      <vt:lpstr>Geodatabáze – cvičení 6</vt:lpstr>
      <vt:lpstr>Agregační funkce</vt:lpstr>
      <vt:lpstr>Agregační funkce</vt:lpstr>
      <vt:lpstr>Seskupení řádků</vt:lpstr>
      <vt:lpstr>Cvičení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Geodatabáze – cvičení 1</dc:title>
  <dc:creator>Pepa</dc:creator>
  <cp:lastModifiedBy>Pepa</cp:lastModifiedBy>
  <cp:revision>179</cp:revision>
  <dcterms:created xsi:type="dcterms:W3CDTF">2013-10-17T09:38:13Z</dcterms:created>
  <dcterms:modified xsi:type="dcterms:W3CDTF">2013-11-05T14:09:33Z</dcterms:modified>
</cp:coreProperties>
</file>