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62" r:id="rId4"/>
    <p:sldId id="295" r:id="rId5"/>
    <p:sldId id="279" r:id="rId6"/>
    <p:sldId id="283" r:id="rId7"/>
    <p:sldId id="297" r:id="rId8"/>
    <p:sldId id="298" r:id="rId9"/>
    <p:sldId id="280" r:id="rId10"/>
    <p:sldId id="282" r:id="rId11"/>
    <p:sldId id="286" r:id="rId12"/>
    <p:sldId id="287" r:id="rId13"/>
    <p:sldId id="261" r:id="rId14"/>
    <p:sldId id="296" r:id="rId15"/>
    <p:sldId id="299" r:id="rId16"/>
    <p:sldId id="288" r:id="rId17"/>
    <p:sldId id="300" r:id="rId18"/>
    <p:sldId id="305" r:id="rId19"/>
    <p:sldId id="264" r:id="rId20"/>
    <p:sldId id="314" r:id="rId21"/>
    <p:sldId id="277" r:id="rId22"/>
    <p:sldId id="278" r:id="rId23"/>
    <p:sldId id="275" r:id="rId24"/>
    <p:sldId id="259" r:id="rId25"/>
    <p:sldId id="268" r:id="rId26"/>
    <p:sldId id="316" r:id="rId27"/>
    <p:sldId id="267" r:id="rId28"/>
    <p:sldId id="260" r:id="rId29"/>
    <p:sldId id="301" r:id="rId30"/>
    <p:sldId id="302" r:id="rId31"/>
    <p:sldId id="303" r:id="rId32"/>
    <p:sldId id="304" r:id="rId33"/>
    <p:sldId id="271" r:id="rId34"/>
    <p:sldId id="272" r:id="rId35"/>
    <p:sldId id="307" r:id="rId36"/>
    <p:sldId id="311" r:id="rId37"/>
    <p:sldId id="312" r:id="rId38"/>
    <p:sldId id="266" r:id="rId39"/>
    <p:sldId id="269" r:id="rId40"/>
    <p:sldId id="265" r:id="rId41"/>
    <p:sldId id="274" r:id="rId42"/>
    <p:sldId id="292" r:id="rId43"/>
    <p:sldId id="308" r:id="rId44"/>
    <p:sldId id="309" r:id="rId45"/>
    <p:sldId id="310" r:id="rId46"/>
    <p:sldId id="289" r:id="rId47"/>
    <p:sldId id="290" r:id="rId48"/>
    <p:sldId id="315" r:id="rId49"/>
    <p:sldId id="291" r:id="rId50"/>
    <p:sldId id="318" r:id="rId51"/>
    <p:sldId id="263" r:id="rId5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651" autoAdjust="0"/>
  </p:normalViewPr>
  <p:slideViewPr>
    <p:cSldViewPr>
      <p:cViewPr varScale="1">
        <p:scale>
          <a:sx n="70" d="100"/>
          <a:sy n="70" d="100"/>
        </p:scale>
        <p:origin x="-43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2185F9-8D13-4796-B019-0DBEFE91629E}" type="datetimeFigureOut">
              <a:rPr lang="cs-CZ" smtClean="0"/>
              <a:pPr/>
              <a:t>20.11.2013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352AA-3426-4538-AFBB-26C323AE7AFB}" type="slidenum">
              <a:rPr lang="cs-CZ" smtClean="0"/>
              <a:pPr/>
              <a:t>‹#›</a:t>
            </a:fld>
            <a:endParaRPr lang="cs-CZ"/>
          </a:p>
        </p:txBody>
      </p:sp>
    </p:spTree>
    <p:extLst>
      <p:ext uri="{BB962C8B-B14F-4D97-AF65-F5344CB8AC3E}">
        <p14:creationId xmlns:p14="http://schemas.microsoft.com/office/powerpoint/2010/main" val="122782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DE352AA-3426-4538-AFBB-26C323AE7AFB}" type="slidenum">
              <a:rPr lang="cs-CZ" smtClean="0"/>
              <a:pPr/>
              <a:t>21</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DE352AA-3426-4538-AFBB-26C323AE7AFB}" type="slidenum">
              <a:rPr lang="cs-CZ" smtClean="0"/>
              <a:pPr/>
              <a:t>46</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20.11.2013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geoportal2.uhul.cz/index.ph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floraweb.de/vegetation/dnld_eurovegmap.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mapy.nature.cz/" TargetMode="External"/><Relationship Id="rId2" Type="http://schemas.openxmlformats.org/officeDocument/2006/relationships/hyperlink" Target="http://portal.nature.cz/"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up.kr-jihomoravsky.c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mapy.kr-jihomoravsky.cz/"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uhul.cz/" TargetMode="External"/><Relationship Id="rId2" Type="http://schemas.openxmlformats.org/officeDocument/2006/relationships/hyperlink" Target="file:///C:\Documents%20and%20Settings\Katule\Plocha\GEOGRAFIE\DIPLOMKA\DP%20TEXT\%20http:\www.obechostenice.cz"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Biogeografická a podobná členění ČR</a:t>
            </a:r>
            <a:endParaRPr lang="cs-CZ" dirty="0"/>
          </a:p>
        </p:txBody>
      </p:sp>
      <p:sp>
        <p:nvSpPr>
          <p:cNvPr id="3" name="Podnadpis 2"/>
          <p:cNvSpPr>
            <a:spLocks noGrp="1"/>
          </p:cNvSpPr>
          <p:nvPr>
            <p:ph type="subTitle" idx="1"/>
          </p:nvPr>
        </p:nvSpPr>
        <p:spPr>
          <a:xfrm>
            <a:off x="3929058" y="5572140"/>
            <a:ext cx="4772036" cy="781040"/>
          </a:xfrm>
        </p:spPr>
        <p:txBody>
          <a:bodyPr/>
          <a:lstStyle/>
          <a:p>
            <a:r>
              <a:rPr lang="cs-CZ" dirty="0" smtClean="0"/>
              <a:t>Petr Vybral, 2013</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iochory vyrez  vetsi.jpg"/>
          <p:cNvPicPr>
            <a:picLocks noChangeAspect="1"/>
          </p:cNvPicPr>
          <p:nvPr/>
        </p:nvPicPr>
        <p:blipFill>
          <a:blip r:embed="rId2" cstate="print"/>
          <a:stretch>
            <a:fillRect/>
          </a:stretch>
        </p:blipFill>
        <p:spPr>
          <a:xfrm>
            <a:off x="-268576" y="0"/>
            <a:ext cx="9681152"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VS Biochory - Culek.jpg"/>
          <p:cNvPicPr>
            <a:picLocks noChangeAspect="1"/>
          </p:cNvPicPr>
          <p:nvPr/>
        </p:nvPicPr>
        <p:blipFill>
          <a:blip r:embed="rId2" cstate="print"/>
          <a:stretch>
            <a:fillRect/>
          </a:stretch>
        </p:blipFill>
        <p:spPr>
          <a:xfrm>
            <a:off x="635678" y="0"/>
            <a:ext cx="7872643"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Využití </a:t>
            </a:r>
            <a:r>
              <a:rPr lang="cs-CZ" dirty="0" err="1" smtClean="0"/>
              <a:t>biochor</a:t>
            </a:r>
            <a:r>
              <a:rPr lang="cs-CZ" dirty="0" smtClean="0"/>
              <a:t> a bioregionů</a:t>
            </a:r>
            <a:endParaRPr lang="cs-CZ" dirty="0"/>
          </a:p>
        </p:txBody>
      </p:sp>
      <p:sp>
        <p:nvSpPr>
          <p:cNvPr id="3" name="Zástupný symbol pro obsah 2"/>
          <p:cNvSpPr>
            <a:spLocks noGrp="1"/>
          </p:cNvSpPr>
          <p:nvPr>
            <p:ph idx="1"/>
          </p:nvPr>
        </p:nvSpPr>
        <p:spPr/>
        <p:txBody>
          <a:bodyPr/>
          <a:lstStyle/>
          <a:p>
            <a:r>
              <a:rPr lang="cs-CZ" dirty="0" smtClean="0"/>
              <a:t>Projekční praxe – např. ÚSES</a:t>
            </a:r>
          </a:p>
          <a:p>
            <a:r>
              <a:rPr lang="cs-CZ" dirty="0" smtClean="0"/>
              <a:t>Povinný územně analytický podklad pro ÚP</a:t>
            </a:r>
          </a:p>
          <a:p>
            <a:r>
              <a:rPr lang="cs-CZ" dirty="0" smtClean="0"/>
              <a:t>Podklad pro vymezování oblastí a míst krajinného rázu</a:t>
            </a:r>
          </a:p>
          <a:p>
            <a:r>
              <a:rPr lang="cs-CZ" dirty="0" smtClean="0"/>
              <a:t>Výuka</a:t>
            </a:r>
          </a:p>
          <a:p>
            <a:endParaRPr lang="cs-CZ"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Geobiocenologie</a:t>
            </a:r>
            <a:endParaRPr lang="cs-CZ" dirty="0"/>
          </a:p>
        </p:txBody>
      </p:sp>
      <p:sp>
        <p:nvSpPr>
          <p:cNvPr id="3" name="Zástupný symbol pro obsah 2"/>
          <p:cNvSpPr>
            <a:spLocks noGrp="1"/>
          </p:cNvSpPr>
          <p:nvPr>
            <p:ph idx="1"/>
          </p:nvPr>
        </p:nvSpPr>
        <p:spPr>
          <a:xfrm>
            <a:off x="457200" y="1600200"/>
            <a:ext cx="8258204" cy="4900634"/>
          </a:xfrm>
        </p:spPr>
        <p:txBody>
          <a:bodyPr>
            <a:normAutofit fontScale="62500" lnSpcReduction="20000"/>
          </a:bodyPr>
          <a:lstStyle/>
          <a:p>
            <a:r>
              <a:rPr lang="cs-CZ" dirty="0" smtClean="0"/>
              <a:t>Ekologická definice stanoviště – možnost stanovení potenciální přirozené vegetace</a:t>
            </a:r>
          </a:p>
          <a:p>
            <a:r>
              <a:rPr lang="cs-CZ" dirty="0" smtClean="0"/>
              <a:t>Vznik rozšířením lesnické typologie na celou krajinu – Zlatník (1956, 1970, 1975)</a:t>
            </a:r>
          </a:p>
          <a:p>
            <a:endParaRPr lang="cs-CZ" dirty="0" smtClean="0"/>
          </a:p>
          <a:p>
            <a:r>
              <a:rPr lang="cs-CZ" dirty="0" smtClean="0"/>
              <a:t>Trojmístný kód STG:</a:t>
            </a:r>
          </a:p>
          <a:p>
            <a:pPr lvl="1"/>
            <a:r>
              <a:rPr lang="cs-CZ" dirty="0" smtClean="0"/>
              <a:t>Vegetační stupeň (1.-8.)</a:t>
            </a:r>
          </a:p>
          <a:p>
            <a:pPr lvl="1"/>
            <a:r>
              <a:rPr lang="cs-CZ" dirty="0" smtClean="0"/>
              <a:t>Trofická řada (A, AB, B, BC, C, BD, D)</a:t>
            </a:r>
          </a:p>
          <a:p>
            <a:pPr lvl="1"/>
            <a:r>
              <a:rPr lang="cs-CZ" dirty="0" smtClean="0"/>
              <a:t>Hydrická řada (1-6; a, b, v, x)</a:t>
            </a:r>
          </a:p>
          <a:p>
            <a:r>
              <a:rPr lang="cs-CZ" dirty="0" smtClean="0"/>
              <a:t>Latinský i český název</a:t>
            </a:r>
          </a:p>
          <a:p>
            <a:r>
              <a:rPr lang="cs-CZ" dirty="0" smtClean="0"/>
              <a:t>Př.: 5B3 - typické jedlové bučiny (</a:t>
            </a:r>
            <a:r>
              <a:rPr lang="cs-CZ" i="1" dirty="0" err="1" smtClean="0"/>
              <a:t>Abieti</a:t>
            </a:r>
            <a:r>
              <a:rPr lang="cs-CZ" i="1" dirty="0" smtClean="0"/>
              <a:t>-</a:t>
            </a:r>
            <a:r>
              <a:rPr lang="cs-CZ" i="1" dirty="0" err="1" smtClean="0"/>
              <a:t>fageta</a:t>
            </a:r>
            <a:r>
              <a:rPr lang="cs-CZ" i="1" dirty="0" smtClean="0"/>
              <a:t> </a:t>
            </a:r>
            <a:r>
              <a:rPr lang="cs-CZ" i="1" dirty="0" err="1" smtClean="0"/>
              <a:t>typica</a:t>
            </a:r>
            <a:r>
              <a:rPr lang="cs-CZ" dirty="0" smtClean="0"/>
              <a:t>) – Aft</a:t>
            </a:r>
          </a:p>
          <a:p>
            <a:pPr>
              <a:buNone/>
            </a:pPr>
            <a:r>
              <a:rPr lang="cs-CZ" sz="3200" dirty="0" smtClean="0"/>
              <a:t>	</a:t>
            </a:r>
            <a:r>
              <a:rPr lang="cs-CZ" dirty="0" smtClean="0"/>
              <a:t>       </a:t>
            </a:r>
            <a:r>
              <a:rPr lang="cs-CZ" sz="3200" dirty="0" smtClean="0"/>
              <a:t>1BD3 - doubravy s ptačím zobem (</a:t>
            </a:r>
            <a:r>
              <a:rPr lang="cs-CZ" i="1" dirty="0" err="1" smtClean="0"/>
              <a:t>Ligustri</a:t>
            </a:r>
            <a:r>
              <a:rPr lang="cs-CZ" i="1" dirty="0" smtClean="0"/>
              <a:t>-</a:t>
            </a:r>
            <a:r>
              <a:rPr lang="cs-CZ" i="1" dirty="0" err="1" smtClean="0"/>
              <a:t>querceta</a:t>
            </a:r>
            <a:r>
              <a:rPr lang="cs-CZ" dirty="0" smtClean="0"/>
              <a:t>) - </a:t>
            </a:r>
            <a:r>
              <a:rPr lang="cs-CZ" dirty="0" err="1" smtClean="0"/>
              <a:t>LiQ</a:t>
            </a:r>
            <a:endParaRPr lang="cs-CZ" sz="3200" dirty="0" smtClean="0"/>
          </a:p>
          <a:p>
            <a:endParaRPr lang="cs-CZ" dirty="0" smtClean="0"/>
          </a:p>
          <a:p>
            <a:r>
              <a:rPr lang="cs-CZ" dirty="0" err="1" smtClean="0"/>
              <a:t>Ambros</a:t>
            </a:r>
            <a:r>
              <a:rPr lang="cs-CZ" dirty="0" smtClean="0"/>
              <a:t>, Z., </a:t>
            </a:r>
            <a:r>
              <a:rPr lang="cs-CZ" dirty="0" err="1" smtClean="0"/>
              <a:t>Štykar</a:t>
            </a:r>
            <a:r>
              <a:rPr lang="cs-CZ" dirty="0" smtClean="0"/>
              <a:t>, J. (1999): </a:t>
            </a:r>
            <a:r>
              <a:rPr lang="cs-CZ" i="1" dirty="0" err="1" smtClean="0"/>
              <a:t>Geobiocenologie</a:t>
            </a:r>
            <a:r>
              <a:rPr lang="cs-CZ" i="1" dirty="0" smtClean="0"/>
              <a:t>. I.</a:t>
            </a:r>
            <a:r>
              <a:rPr lang="cs-CZ" dirty="0" smtClean="0"/>
              <a:t> 1. </a:t>
            </a:r>
            <a:r>
              <a:rPr lang="cs-CZ" dirty="0" err="1" smtClean="0"/>
              <a:t>vyd</a:t>
            </a:r>
            <a:r>
              <a:rPr lang="cs-CZ" dirty="0" smtClean="0"/>
              <a:t>., Brno: </a:t>
            </a:r>
            <a:r>
              <a:rPr lang="cs-CZ" dirty="0" err="1" smtClean="0"/>
              <a:t>Mendelova</a:t>
            </a:r>
            <a:r>
              <a:rPr lang="cs-CZ" dirty="0" smtClean="0"/>
              <a:t> zemědělská a lesnická universita, 63 s. </a:t>
            </a:r>
          </a:p>
          <a:p>
            <a:r>
              <a:rPr lang="cs-CZ" dirty="0" smtClean="0"/>
              <a:t>Buček, A., Lacina, J. (1999): </a:t>
            </a:r>
            <a:r>
              <a:rPr lang="cs-CZ" i="1" dirty="0" err="1" smtClean="0"/>
              <a:t>Geobiocenologie</a:t>
            </a:r>
            <a:r>
              <a:rPr lang="cs-CZ" i="1" dirty="0" smtClean="0"/>
              <a:t>. II. </a:t>
            </a:r>
            <a:r>
              <a:rPr lang="cs-CZ" dirty="0" smtClean="0"/>
              <a:t>1. </a:t>
            </a:r>
            <a:r>
              <a:rPr lang="cs-CZ" dirty="0" err="1" smtClean="0"/>
              <a:t>vyd</a:t>
            </a:r>
            <a:r>
              <a:rPr lang="cs-CZ" dirty="0" smtClean="0"/>
              <a:t>. Brno: </a:t>
            </a:r>
            <a:r>
              <a:rPr lang="cs-CZ" dirty="0" err="1" smtClean="0"/>
              <a:t>Mendelova</a:t>
            </a:r>
            <a:r>
              <a:rPr lang="cs-CZ" dirty="0" smtClean="0"/>
              <a:t> zemědělská a lesnická universita, 240 s.</a:t>
            </a:r>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Geobiocenologie</a:t>
            </a:r>
            <a:endParaRPr lang="cs-CZ" dirty="0"/>
          </a:p>
        </p:txBody>
      </p:sp>
      <p:sp>
        <p:nvSpPr>
          <p:cNvPr id="3" name="Zástupný symbol pro obsah 2"/>
          <p:cNvSpPr>
            <a:spLocks noGrp="1"/>
          </p:cNvSpPr>
          <p:nvPr>
            <p:ph idx="1"/>
          </p:nvPr>
        </p:nvSpPr>
        <p:spPr/>
        <p:txBody>
          <a:bodyPr/>
          <a:lstStyle/>
          <a:p>
            <a:r>
              <a:rPr lang="cs-CZ" dirty="0" smtClean="0"/>
              <a:t>Není zpracováno pro celou ČR</a:t>
            </a:r>
          </a:p>
          <a:p>
            <a:r>
              <a:rPr lang="cs-CZ" dirty="0" smtClean="0"/>
              <a:t>Vytváří se hlavně převodem z LT (SLT) a BPEJ</a:t>
            </a:r>
          </a:p>
          <a:p>
            <a:pPr lvl="1"/>
            <a:r>
              <a:rPr lang="cs-CZ" dirty="0" smtClean="0"/>
              <a:t>Nelze mechanicky</a:t>
            </a:r>
          </a:p>
          <a:p>
            <a:pPr lvl="1"/>
            <a:r>
              <a:rPr lang="cs-CZ" dirty="0" smtClean="0"/>
              <a:t>Nutno ověřovat v terénu</a:t>
            </a:r>
          </a:p>
          <a:p>
            <a:endParaRPr lang="cs-CZ" dirty="0" smtClean="0"/>
          </a:p>
          <a:p>
            <a:r>
              <a:rPr lang="cs-CZ" dirty="0" smtClean="0"/>
              <a:t>Není jednotný mapový zdroj (pokud vůbec jsou zpracované)</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p:cNvPicPr>
            <a:picLocks noChangeAspect="1" noChangeArrowheads="1"/>
          </p:cNvPicPr>
          <p:nvPr/>
        </p:nvPicPr>
        <p:blipFill>
          <a:blip r:embed="rId3" cstate="print"/>
          <a:srcRect/>
          <a:stretch>
            <a:fillRect/>
          </a:stretch>
        </p:blipFill>
        <p:spPr bwMode="auto">
          <a:xfrm>
            <a:off x="0" y="317500"/>
            <a:ext cx="9144000" cy="6254750"/>
          </a:xfrm>
          <a:prstGeom prst="rect">
            <a:avLst/>
          </a:prstGeom>
          <a:noFill/>
          <a:ln w="31750" algn="ctr">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Využití STG</a:t>
            </a:r>
            <a:endParaRPr lang="cs-CZ" dirty="0"/>
          </a:p>
        </p:txBody>
      </p:sp>
      <p:sp>
        <p:nvSpPr>
          <p:cNvPr id="3" name="Zástupný symbol pro obsah 2"/>
          <p:cNvSpPr>
            <a:spLocks noGrp="1"/>
          </p:cNvSpPr>
          <p:nvPr>
            <p:ph idx="1"/>
          </p:nvPr>
        </p:nvSpPr>
        <p:spPr/>
        <p:txBody>
          <a:bodyPr/>
          <a:lstStyle/>
          <a:p>
            <a:r>
              <a:rPr lang="cs-CZ" dirty="0" smtClean="0"/>
              <a:t>Návrhy ÚSES místního významu</a:t>
            </a:r>
          </a:p>
          <a:p>
            <a:r>
              <a:rPr lang="cs-CZ" dirty="0" smtClean="0"/>
              <a:t>Ochrana přírody – výběr VKP, MZCHÚ</a:t>
            </a:r>
          </a:p>
          <a:p>
            <a:r>
              <a:rPr lang="cs-CZ" dirty="0" smtClean="0"/>
              <a:t>Slovensko – lesnická typologie</a:t>
            </a:r>
          </a:p>
          <a:p>
            <a:r>
              <a:rPr lang="cs-CZ" dirty="0" smtClean="0"/>
              <a:t>Výuka</a:t>
            </a:r>
          </a:p>
          <a:p>
            <a:endParaRPr lang="cs-CZ" dirty="0" smtClean="0"/>
          </a:p>
          <a:p>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Silvi</a:t>
            </a:r>
            <a:r>
              <a:rPr lang="cs-CZ" dirty="0" smtClean="0"/>
              <a:t>-geografické členění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smtClean="0"/>
              <a:t>Lesoprojekt</a:t>
            </a:r>
            <a:r>
              <a:rPr lang="cs-CZ" dirty="0" smtClean="0"/>
              <a:t> (1985), později ÚHÚL</a:t>
            </a:r>
          </a:p>
          <a:p>
            <a:r>
              <a:rPr lang="cs-CZ" dirty="0" smtClean="0"/>
              <a:t>Přírodní lesní oblasti – 41</a:t>
            </a:r>
          </a:p>
          <a:p>
            <a:r>
              <a:rPr lang="cs-CZ" dirty="0" smtClean="0"/>
              <a:t>Obsahuje text - popisy PLO</a:t>
            </a:r>
          </a:p>
          <a:p>
            <a:r>
              <a:rPr lang="cs-CZ" dirty="0" smtClean="0"/>
              <a:t>území přírodně, produkčně a hospodářsky jednotná</a:t>
            </a:r>
          </a:p>
          <a:p>
            <a:r>
              <a:rPr lang="cs-CZ" dirty="0" smtClean="0"/>
              <a:t>na základě geologických, klimatologických, orografických a fytogeografických charakteristik</a:t>
            </a:r>
          </a:p>
          <a:p>
            <a:endParaRPr lang="cs-CZ" dirty="0" smtClean="0"/>
          </a:p>
          <a:p>
            <a:r>
              <a:rPr lang="cs-CZ" dirty="0" smtClean="0"/>
              <a:t>V současnosti ÚHÚL</a:t>
            </a:r>
          </a:p>
          <a:p>
            <a:r>
              <a:rPr lang="cs-CZ" dirty="0" err="1" smtClean="0"/>
              <a:t>Char</a:t>
            </a:r>
            <a:r>
              <a:rPr lang="cs-CZ" dirty="0" smtClean="0"/>
              <a:t>. PLO např.: http://www.</a:t>
            </a:r>
            <a:r>
              <a:rPr lang="cs-CZ" dirty="0" err="1" smtClean="0"/>
              <a:t>mezistromy.cz</a:t>
            </a:r>
            <a:endParaRPr lang="cs-CZ"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zistromy.cz/userdata/interaktivni-mapa.png"/>
          <p:cNvPicPr>
            <a:picLocks noChangeAspect="1" noChangeArrowheads="1"/>
          </p:cNvPicPr>
          <p:nvPr/>
        </p:nvPicPr>
        <p:blipFill>
          <a:blip r:embed="rId2" cstate="print"/>
          <a:srcRect/>
          <a:stretch>
            <a:fillRect/>
          </a:stretch>
        </p:blipFill>
        <p:spPr bwMode="auto">
          <a:xfrm>
            <a:off x="0" y="357166"/>
            <a:ext cx="9144000" cy="560070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Lesnická typologie (ÚHÚL)</a:t>
            </a:r>
            <a:endParaRPr lang="cs-CZ" dirty="0"/>
          </a:p>
        </p:txBody>
      </p:sp>
      <p:sp>
        <p:nvSpPr>
          <p:cNvPr id="3" name="Zástupný symbol pro obsah 2"/>
          <p:cNvSpPr>
            <a:spLocks noGrp="1"/>
          </p:cNvSpPr>
          <p:nvPr>
            <p:ph idx="1"/>
          </p:nvPr>
        </p:nvSpPr>
        <p:spPr>
          <a:xfrm>
            <a:off x="428596" y="1600200"/>
            <a:ext cx="8258204" cy="4757758"/>
          </a:xfrm>
        </p:spPr>
        <p:txBody>
          <a:bodyPr>
            <a:normAutofit fontScale="62500" lnSpcReduction="20000"/>
          </a:bodyPr>
          <a:lstStyle/>
          <a:p>
            <a:r>
              <a:rPr lang="cs-CZ" dirty="0" smtClean="0"/>
              <a:t>Map. jednotka – Lesní typ</a:t>
            </a:r>
          </a:p>
          <a:p>
            <a:r>
              <a:rPr lang="cs-CZ" dirty="0" smtClean="0"/>
              <a:t>Vyšší jednotka – Soubor lesních typů</a:t>
            </a:r>
          </a:p>
          <a:p>
            <a:r>
              <a:rPr lang="cs-CZ" dirty="0" smtClean="0"/>
              <a:t>Mezera-Mráz-Samek (1956)</a:t>
            </a:r>
          </a:p>
          <a:p>
            <a:endParaRPr lang="cs-CZ" dirty="0" smtClean="0"/>
          </a:p>
          <a:p>
            <a:r>
              <a:rPr lang="cs-CZ" dirty="0" smtClean="0"/>
              <a:t>Trojmístný kód LT: </a:t>
            </a:r>
          </a:p>
          <a:p>
            <a:pPr lvl="1"/>
            <a:r>
              <a:rPr lang="cs-CZ" dirty="0" smtClean="0"/>
              <a:t>Lesní vegetační stupeň (0.-9.)</a:t>
            </a:r>
          </a:p>
          <a:p>
            <a:pPr lvl="1"/>
            <a:r>
              <a:rPr lang="cs-CZ" dirty="0" smtClean="0"/>
              <a:t>Edafická kategorie –  ekologické řady (sjednoceny </a:t>
            </a:r>
            <a:r>
              <a:rPr lang="cs-CZ" dirty="0" err="1" smtClean="0"/>
              <a:t>Zlatníkovské</a:t>
            </a:r>
            <a:r>
              <a:rPr lang="cs-CZ" dirty="0" smtClean="0"/>
              <a:t> trofické a </a:t>
            </a:r>
            <a:r>
              <a:rPr lang="cs-CZ" dirty="0" err="1" smtClean="0"/>
              <a:t>hydrické</a:t>
            </a:r>
            <a:r>
              <a:rPr lang="cs-CZ" dirty="0" smtClean="0"/>
              <a:t> řady)</a:t>
            </a:r>
          </a:p>
          <a:p>
            <a:pPr lvl="1"/>
            <a:r>
              <a:rPr lang="cs-CZ" dirty="0" smtClean="0"/>
              <a:t>Dominantní bylina podrostu (většinou) – někdy rozdílné v různých PLO</a:t>
            </a:r>
          </a:p>
          <a:p>
            <a:pPr lvl="1"/>
            <a:endParaRPr lang="cs-CZ" dirty="0" smtClean="0"/>
          </a:p>
          <a:p>
            <a:r>
              <a:rPr lang="cs-CZ" dirty="0" smtClean="0"/>
              <a:t>L.v.s. a ekologické řady jsou v typologii ÚHÚL přizpůsobeny potřebám lesníků a hospodaření lesa</a:t>
            </a:r>
          </a:p>
          <a:p>
            <a:r>
              <a:rPr lang="cs-CZ" dirty="0" smtClean="0"/>
              <a:t>Mapování v měřítku 1: 10 000, zmapovány všechny lesy (cca 34% území)</a:t>
            </a:r>
          </a:p>
          <a:p>
            <a:endParaRPr lang="cs-CZ" dirty="0" smtClean="0"/>
          </a:p>
          <a:p>
            <a:r>
              <a:rPr lang="cs-CZ" dirty="0" smtClean="0"/>
              <a:t>Př.:  4F1 - svahová bučina kapradinová</a:t>
            </a:r>
          </a:p>
          <a:p>
            <a:pPr lvl="1">
              <a:buNone/>
            </a:pPr>
            <a:r>
              <a:rPr lang="cs-CZ" sz="3200" dirty="0" smtClean="0"/>
              <a:t>	2X2 - dřínová buková doubrava na rendzině</a:t>
            </a:r>
          </a:p>
          <a:p>
            <a:pPr lvl="1">
              <a:buNone/>
            </a:pPr>
            <a:endParaRPr lang="cs-CZ" sz="32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Problematika vymezování hranic</a:t>
            </a:r>
            <a:endParaRPr lang="cs-CZ" dirty="0"/>
          </a:p>
        </p:txBody>
      </p:sp>
      <p:sp>
        <p:nvSpPr>
          <p:cNvPr id="3" name="Zástupný symbol pro obsah 2"/>
          <p:cNvSpPr>
            <a:spLocks noGrp="1"/>
          </p:cNvSpPr>
          <p:nvPr>
            <p:ph idx="1"/>
          </p:nvPr>
        </p:nvSpPr>
        <p:spPr/>
        <p:txBody>
          <a:bodyPr/>
          <a:lstStyle/>
          <a:p>
            <a:r>
              <a:rPr lang="cs-CZ" dirty="0" smtClean="0"/>
              <a:t>Zaměření typologie</a:t>
            </a:r>
          </a:p>
          <a:p>
            <a:r>
              <a:rPr lang="cs-CZ" dirty="0" smtClean="0"/>
              <a:t>Dostupná data (podrobnost)</a:t>
            </a:r>
          </a:p>
          <a:p>
            <a:r>
              <a:rPr lang="cs-CZ" dirty="0" smtClean="0"/>
              <a:t>Závislost na období, pro které byla vytvořena</a:t>
            </a:r>
          </a:p>
          <a:p>
            <a:r>
              <a:rPr lang="cs-CZ" dirty="0" smtClean="0"/>
              <a:t>Často mají přechodné hranice</a:t>
            </a:r>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Lesnická typologie (ÚHÚL)</a:t>
            </a:r>
            <a:endParaRPr lang="cs-CZ" dirty="0"/>
          </a:p>
        </p:txBody>
      </p:sp>
      <p:sp>
        <p:nvSpPr>
          <p:cNvPr id="3" name="Zástupný symbol pro obsah 2"/>
          <p:cNvSpPr>
            <a:spLocks noGrp="1"/>
          </p:cNvSpPr>
          <p:nvPr>
            <p:ph idx="1"/>
          </p:nvPr>
        </p:nvSpPr>
        <p:spPr/>
        <p:txBody>
          <a:bodyPr/>
          <a:lstStyle/>
          <a:p>
            <a:r>
              <a:rPr lang="cs-CZ" dirty="0" smtClean="0"/>
              <a:t>Dostupné na stránkách ÚHÚL:</a:t>
            </a:r>
          </a:p>
          <a:p>
            <a:pPr lvl="1">
              <a:buNone/>
            </a:pPr>
            <a:r>
              <a:rPr lang="cs-CZ" dirty="0" smtClean="0">
                <a:hlinkClick r:id="rId2"/>
              </a:rPr>
              <a:t>http://geoportal2.uhul.cz/index.</a:t>
            </a:r>
            <a:r>
              <a:rPr lang="cs-CZ" dirty="0" err="1" smtClean="0">
                <a:hlinkClick r:id="rId2"/>
              </a:rPr>
              <a:t>php</a:t>
            </a:r>
            <a:r>
              <a:rPr lang="cs-CZ" dirty="0" smtClean="0"/>
              <a:t> </a:t>
            </a:r>
          </a:p>
          <a:p>
            <a:pPr lvl="1"/>
            <a:r>
              <a:rPr lang="cs-CZ" dirty="0" smtClean="0"/>
              <a:t>odkaz i na WMS</a:t>
            </a:r>
          </a:p>
          <a:p>
            <a:pPr lvl="1"/>
            <a:r>
              <a:rPr lang="cs-CZ" dirty="0" smtClean="0"/>
              <a:t>SLT, PLO, ÚSES</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Lesní vegetační stupně ÚHÚL</a:t>
            </a:r>
            <a:endParaRPr lang="cs-CZ" dirty="0"/>
          </a:p>
        </p:txBody>
      </p:sp>
      <p:sp>
        <p:nvSpPr>
          <p:cNvPr id="3" name="Zástupný symbol pro obsah 2"/>
          <p:cNvSpPr>
            <a:spLocks noGrp="1"/>
          </p:cNvSpPr>
          <p:nvPr>
            <p:ph idx="1"/>
          </p:nvPr>
        </p:nvSpPr>
        <p:spPr>
          <a:xfrm>
            <a:off x="457200" y="1600200"/>
            <a:ext cx="8258204" cy="5043510"/>
          </a:xfrm>
        </p:spPr>
        <p:txBody>
          <a:bodyPr>
            <a:normAutofit fontScale="55000" lnSpcReduction="20000"/>
          </a:bodyPr>
          <a:lstStyle/>
          <a:p>
            <a:r>
              <a:rPr lang="cs-CZ" sz="2900" dirty="0" smtClean="0"/>
              <a:t>0. lesní vegetační stupeň – bory</a:t>
            </a:r>
          </a:p>
          <a:p>
            <a:r>
              <a:rPr lang="cs-CZ" sz="2900" dirty="0" smtClean="0"/>
              <a:t>1. lesní vegetační stupeň – dubový (do 350 m n. m.)</a:t>
            </a:r>
          </a:p>
          <a:p>
            <a:r>
              <a:rPr lang="cs-CZ" sz="2900" dirty="0" smtClean="0"/>
              <a:t>2. lesní vegetační stupeň – </a:t>
            </a:r>
            <a:r>
              <a:rPr lang="cs-CZ" sz="2900" dirty="0" err="1" smtClean="0"/>
              <a:t>bukovo</a:t>
            </a:r>
            <a:r>
              <a:rPr lang="cs-CZ" sz="2900" dirty="0" smtClean="0"/>
              <a:t>-dubový (350 – 400 m n. m.)</a:t>
            </a:r>
          </a:p>
          <a:p>
            <a:r>
              <a:rPr lang="cs-CZ" sz="2900" dirty="0" smtClean="0"/>
              <a:t>3. lesní vegetační stupeň – </a:t>
            </a:r>
            <a:r>
              <a:rPr lang="cs-CZ" sz="2900" dirty="0" err="1" smtClean="0"/>
              <a:t>dubovo</a:t>
            </a:r>
            <a:r>
              <a:rPr lang="cs-CZ" sz="2900" dirty="0" smtClean="0"/>
              <a:t>-bukový (400 – 550 m n. m.)</a:t>
            </a:r>
          </a:p>
          <a:p>
            <a:r>
              <a:rPr lang="cs-CZ" sz="2900" dirty="0" smtClean="0"/>
              <a:t>4. lesní vegetační stupeň – bukový (550 – 600 m n. m.)</a:t>
            </a:r>
          </a:p>
          <a:p>
            <a:r>
              <a:rPr lang="cs-CZ" sz="2900" dirty="0" smtClean="0"/>
              <a:t>5. lesní vegetační stupeň – </a:t>
            </a:r>
            <a:r>
              <a:rPr lang="cs-CZ" sz="2900" dirty="0" err="1" smtClean="0"/>
              <a:t>jedlovo</a:t>
            </a:r>
            <a:r>
              <a:rPr lang="cs-CZ" sz="2900" dirty="0" smtClean="0"/>
              <a:t>-bukový (600 – 700 m n. m.)</a:t>
            </a:r>
          </a:p>
          <a:p>
            <a:r>
              <a:rPr lang="cs-CZ" sz="2900" dirty="0" smtClean="0"/>
              <a:t>6. lesní vegetační stupeň – </a:t>
            </a:r>
            <a:r>
              <a:rPr lang="cs-CZ" sz="2900" dirty="0" err="1" smtClean="0"/>
              <a:t>smrkovo</a:t>
            </a:r>
            <a:r>
              <a:rPr lang="cs-CZ" sz="2900" dirty="0" smtClean="0"/>
              <a:t>-bukový (700 – 900 m n. m.)</a:t>
            </a:r>
          </a:p>
          <a:p>
            <a:r>
              <a:rPr lang="cs-CZ" sz="2900" dirty="0" smtClean="0"/>
              <a:t>7. lesní vegetační stupeň – </a:t>
            </a:r>
            <a:r>
              <a:rPr lang="cs-CZ" sz="2900" dirty="0" err="1" smtClean="0"/>
              <a:t>bukovo</a:t>
            </a:r>
            <a:r>
              <a:rPr lang="cs-CZ" sz="2900" dirty="0" smtClean="0"/>
              <a:t>-smrkový (900 – 1050 m n. m.)</a:t>
            </a:r>
          </a:p>
          <a:p>
            <a:r>
              <a:rPr lang="cs-CZ" sz="2900" dirty="0" smtClean="0"/>
              <a:t>8. lesní vegetační stupeň – smrkový (1050 – 1350 m n. m.)</a:t>
            </a:r>
          </a:p>
          <a:p>
            <a:r>
              <a:rPr lang="cs-CZ" sz="2900" dirty="0" smtClean="0"/>
              <a:t>9. lesní vegetační stupeň – klečový (nad 1350 m n. m.)</a:t>
            </a:r>
          </a:p>
          <a:p>
            <a:endParaRPr lang="cs-CZ" dirty="0" smtClean="0"/>
          </a:p>
          <a:p>
            <a:pPr>
              <a:buNone/>
            </a:pPr>
            <a:r>
              <a:rPr lang="cs-CZ" sz="3500" dirty="0" smtClean="0"/>
              <a:t>Oproti </a:t>
            </a:r>
            <a:r>
              <a:rPr lang="cs-CZ" sz="3500" dirty="0" err="1" smtClean="0"/>
              <a:t>geobiocenologickému</a:t>
            </a:r>
            <a:r>
              <a:rPr lang="cs-CZ" sz="3500" dirty="0" smtClean="0"/>
              <a:t> pojetí (pouze hlavní rozdíly):</a:t>
            </a:r>
          </a:p>
          <a:p>
            <a:pPr>
              <a:buNone/>
            </a:pPr>
            <a:r>
              <a:rPr lang="cs-CZ" sz="3500" dirty="0" smtClean="0"/>
              <a:t>-&gt; posunuté v.s.</a:t>
            </a:r>
          </a:p>
          <a:p>
            <a:pPr>
              <a:buNone/>
            </a:pPr>
            <a:r>
              <a:rPr lang="cs-CZ" sz="3500" dirty="0" smtClean="0"/>
              <a:t>-&gt; 0. l.v.s. samostatně bory</a:t>
            </a:r>
          </a:p>
          <a:p>
            <a:pPr>
              <a:buNone/>
            </a:pPr>
            <a:r>
              <a:rPr lang="cs-CZ" sz="3500" dirty="0" smtClean="0"/>
              <a:t>-&gt; 1. l.v.s. i v Čechách</a:t>
            </a:r>
          </a:p>
          <a:p>
            <a:pPr>
              <a:buNone/>
            </a:pPr>
            <a:r>
              <a:rPr lang="cs-CZ" sz="3500" dirty="0" smtClean="0"/>
              <a:t>-&gt; užší vymezení 4. v.s.</a:t>
            </a:r>
          </a:p>
          <a:p>
            <a:pPr>
              <a:buNone/>
            </a:pPr>
            <a:r>
              <a:rPr lang="cs-CZ" sz="3500" dirty="0" smtClean="0"/>
              <a:t>-&gt; 6. smrkojedlobukový v.s. </a:t>
            </a:r>
            <a:r>
              <a:rPr lang="cs-CZ" sz="3500" dirty="0" err="1" smtClean="0"/>
              <a:t>geobioc</a:t>
            </a:r>
            <a:r>
              <a:rPr lang="cs-CZ" sz="3500" dirty="0" smtClean="0"/>
              <a:t>. členěn na 6. a 7. l.v.s.</a:t>
            </a:r>
          </a:p>
          <a:p>
            <a:pPr>
              <a:buNone/>
            </a:pPr>
            <a:endParaRPr lang="cs-CZ"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dirty="0" smtClean="0"/>
              <a:t>Edafické řady</a:t>
            </a:r>
            <a:br>
              <a:rPr lang="cs-CZ" dirty="0" smtClean="0"/>
            </a:br>
            <a:r>
              <a:rPr lang="cs-CZ" sz="1800" dirty="0" smtClean="0"/>
              <a:t>hydrická </a:t>
            </a:r>
            <a:r>
              <a:rPr lang="en-US" sz="1800" dirty="0" smtClean="0"/>
              <a:t>+</a:t>
            </a:r>
            <a:r>
              <a:rPr lang="cs-CZ" sz="1800" dirty="0" smtClean="0"/>
              <a:t> trofická řada</a:t>
            </a:r>
            <a:r>
              <a:rPr lang="en-US" sz="1800" dirty="0" smtClean="0"/>
              <a:t> =</a:t>
            </a:r>
            <a:r>
              <a:rPr lang="cs-CZ" sz="1800" dirty="0" smtClean="0"/>
              <a:t>&gt; edafická kategorie </a:t>
            </a:r>
            <a:r>
              <a:rPr lang="cs-CZ" dirty="0" smtClean="0"/>
              <a:t/>
            </a:r>
            <a:br>
              <a:rPr lang="cs-CZ" dirty="0" smtClean="0"/>
            </a:br>
            <a:endParaRPr lang="cs-CZ" dirty="0"/>
          </a:p>
        </p:txBody>
      </p:sp>
      <p:sp>
        <p:nvSpPr>
          <p:cNvPr id="3" name="Zástupný symbol pro obsah 2"/>
          <p:cNvSpPr>
            <a:spLocks noGrp="1"/>
          </p:cNvSpPr>
          <p:nvPr>
            <p:ph sz="half" idx="1"/>
          </p:nvPr>
        </p:nvSpPr>
        <p:spPr/>
        <p:txBody>
          <a:bodyPr>
            <a:normAutofit fontScale="55000" lnSpcReduction="20000"/>
          </a:bodyPr>
          <a:lstStyle/>
          <a:p>
            <a:r>
              <a:rPr lang="cs-CZ" dirty="0" smtClean="0"/>
              <a:t>řada </a:t>
            </a:r>
            <a:r>
              <a:rPr lang="cs-CZ" b="1" dirty="0" smtClean="0"/>
              <a:t>živná</a:t>
            </a:r>
          </a:p>
          <a:p>
            <a:pPr lvl="1"/>
            <a:r>
              <a:rPr lang="cs-CZ" dirty="0" smtClean="0"/>
              <a:t>kategorie </a:t>
            </a:r>
            <a:r>
              <a:rPr lang="cs-CZ" b="1" dirty="0" smtClean="0"/>
              <a:t>B</a:t>
            </a:r>
            <a:r>
              <a:rPr lang="cs-CZ" dirty="0" smtClean="0"/>
              <a:t> - (normální) bohatá</a:t>
            </a:r>
          </a:p>
          <a:p>
            <a:pPr lvl="1"/>
            <a:r>
              <a:rPr lang="cs-CZ" b="1" dirty="0" smtClean="0"/>
              <a:t>C</a:t>
            </a:r>
            <a:r>
              <a:rPr lang="cs-CZ" dirty="0" smtClean="0"/>
              <a:t> - vysýchavá</a:t>
            </a:r>
          </a:p>
          <a:p>
            <a:pPr lvl="1"/>
            <a:r>
              <a:rPr lang="cs-CZ" b="1" dirty="0" smtClean="0"/>
              <a:t>F</a:t>
            </a:r>
            <a:r>
              <a:rPr lang="cs-CZ" dirty="0" smtClean="0"/>
              <a:t> - svahová kapradinová</a:t>
            </a:r>
          </a:p>
          <a:p>
            <a:pPr lvl="1"/>
            <a:r>
              <a:rPr lang="cs-CZ" b="1" dirty="0" smtClean="0"/>
              <a:t>H</a:t>
            </a:r>
            <a:r>
              <a:rPr lang="cs-CZ" dirty="0" smtClean="0"/>
              <a:t> - hlinitá</a:t>
            </a:r>
          </a:p>
          <a:p>
            <a:pPr lvl="1"/>
            <a:r>
              <a:rPr lang="cs-CZ" b="1" dirty="0" smtClean="0"/>
              <a:t>W</a:t>
            </a:r>
            <a:r>
              <a:rPr lang="cs-CZ" dirty="0" smtClean="0"/>
              <a:t> - vápencová</a:t>
            </a:r>
          </a:p>
          <a:p>
            <a:pPr lvl="1"/>
            <a:r>
              <a:rPr lang="cs-CZ" b="1" dirty="0" smtClean="0"/>
              <a:t>S</a:t>
            </a:r>
            <a:r>
              <a:rPr lang="cs-CZ" dirty="0" smtClean="0"/>
              <a:t> - středně bohatá - svěží</a:t>
            </a:r>
          </a:p>
          <a:p>
            <a:r>
              <a:rPr lang="cs-CZ" dirty="0" smtClean="0"/>
              <a:t>řady </a:t>
            </a:r>
            <a:r>
              <a:rPr lang="cs-CZ" b="1" dirty="0" smtClean="0"/>
              <a:t>kyselá </a:t>
            </a:r>
          </a:p>
          <a:p>
            <a:pPr lvl="1"/>
            <a:r>
              <a:rPr lang="cs-CZ" b="1" dirty="0" smtClean="0"/>
              <a:t>K</a:t>
            </a:r>
            <a:r>
              <a:rPr lang="cs-CZ" dirty="0" smtClean="0"/>
              <a:t> - (normální) kyselá</a:t>
            </a:r>
          </a:p>
          <a:p>
            <a:pPr lvl="1"/>
            <a:r>
              <a:rPr lang="cs-CZ" b="1" dirty="0" smtClean="0"/>
              <a:t>N</a:t>
            </a:r>
            <a:r>
              <a:rPr lang="cs-CZ" dirty="0" smtClean="0"/>
              <a:t> - kamenitá</a:t>
            </a:r>
          </a:p>
          <a:p>
            <a:pPr lvl="1"/>
            <a:r>
              <a:rPr lang="cs-CZ" b="1" dirty="0" smtClean="0"/>
              <a:t>I</a:t>
            </a:r>
            <a:r>
              <a:rPr lang="cs-CZ" dirty="0" smtClean="0"/>
              <a:t> - uléhavá</a:t>
            </a:r>
          </a:p>
          <a:p>
            <a:pPr lvl="1"/>
            <a:r>
              <a:rPr lang="cs-CZ" b="1" dirty="0" smtClean="0"/>
              <a:t>M</a:t>
            </a:r>
            <a:r>
              <a:rPr lang="cs-CZ" dirty="0" smtClean="0"/>
              <a:t> - chudá</a:t>
            </a:r>
          </a:p>
          <a:p>
            <a:r>
              <a:rPr lang="cs-CZ" dirty="0" smtClean="0"/>
              <a:t>řada </a:t>
            </a:r>
            <a:r>
              <a:rPr lang="cs-CZ" b="1" dirty="0" smtClean="0"/>
              <a:t>extrémní</a:t>
            </a:r>
          </a:p>
          <a:p>
            <a:pPr lvl="1"/>
            <a:r>
              <a:rPr lang="cs-CZ" b="1" dirty="0" smtClean="0"/>
              <a:t>Z</a:t>
            </a:r>
            <a:r>
              <a:rPr lang="cs-CZ" dirty="0" smtClean="0"/>
              <a:t> - zakrslá</a:t>
            </a:r>
          </a:p>
          <a:p>
            <a:pPr lvl="1"/>
            <a:r>
              <a:rPr lang="cs-CZ" b="1" dirty="0" smtClean="0"/>
              <a:t>X</a:t>
            </a:r>
            <a:r>
              <a:rPr lang="cs-CZ" dirty="0" smtClean="0"/>
              <a:t> - xerotermní</a:t>
            </a:r>
          </a:p>
          <a:p>
            <a:pPr lvl="1"/>
            <a:r>
              <a:rPr lang="cs-CZ" b="1" dirty="0" smtClean="0"/>
              <a:t>Y</a:t>
            </a:r>
            <a:r>
              <a:rPr lang="cs-CZ" dirty="0" smtClean="0"/>
              <a:t> – skeletová</a:t>
            </a:r>
          </a:p>
          <a:p>
            <a:r>
              <a:rPr lang="cs-CZ" dirty="0" smtClean="0"/>
              <a:t>řada </a:t>
            </a:r>
            <a:r>
              <a:rPr lang="cs-CZ" b="1" dirty="0" smtClean="0"/>
              <a:t>obohacená</a:t>
            </a:r>
            <a:r>
              <a:rPr lang="cs-CZ" dirty="0" smtClean="0"/>
              <a:t> </a:t>
            </a:r>
            <a:r>
              <a:rPr lang="cs-CZ" b="1" dirty="0" smtClean="0"/>
              <a:t>humusem </a:t>
            </a:r>
          </a:p>
          <a:p>
            <a:pPr lvl="1"/>
            <a:r>
              <a:rPr lang="cs-CZ" b="1" dirty="0" smtClean="0"/>
              <a:t>J</a:t>
            </a:r>
            <a:r>
              <a:rPr lang="cs-CZ" dirty="0" smtClean="0"/>
              <a:t> - suťová</a:t>
            </a:r>
          </a:p>
          <a:p>
            <a:pPr lvl="1"/>
            <a:r>
              <a:rPr lang="cs-CZ" b="1" dirty="0" smtClean="0"/>
              <a:t>D</a:t>
            </a:r>
            <a:r>
              <a:rPr lang="cs-CZ" dirty="0" smtClean="0"/>
              <a:t> - hlinitá</a:t>
            </a:r>
          </a:p>
          <a:p>
            <a:pPr lvl="1"/>
            <a:r>
              <a:rPr lang="cs-CZ" b="1" dirty="0" smtClean="0"/>
              <a:t>A</a:t>
            </a:r>
            <a:r>
              <a:rPr lang="cs-CZ" dirty="0" smtClean="0"/>
              <a:t> - kamenitá</a:t>
            </a:r>
          </a:p>
          <a:p>
            <a:pPr lvl="1"/>
            <a:endParaRPr lang="cs-CZ" dirty="0" smtClean="0"/>
          </a:p>
        </p:txBody>
      </p:sp>
      <p:sp>
        <p:nvSpPr>
          <p:cNvPr id="4" name="Zástupný symbol pro obsah 3"/>
          <p:cNvSpPr>
            <a:spLocks noGrp="1"/>
          </p:cNvSpPr>
          <p:nvPr>
            <p:ph sz="half" idx="2"/>
          </p:nvPr>
        </p:nvSpPr>
        <p:spPr/>
        <p:txBody>
          <a:bodyPr>
            <a:normAutofit fontScale="55000" lnSpcReduction="20000"/>
          </a:bodyPr>
          <a:lstStyle/>
          <a:p>
            <a:r>
              <a:rPr lang="cs-CZ" dirty="0" smtClean="0"/>
              <a:t>řada </a:t>
            </a:r>
            <a:r>
              <a:rPr lang="cs-CZ" b="1" dirty="0" smtClean="0"/>
              <a:t>obohacená</a:t>
            </a:r>
            <a:r>
              <a:rPr lang="cs-CZ" dirty="0" smtClean="0"/>
              <a:t> </a:t>
            </a:r>
            <a:r>
              <a:rPr lang="cs-CZ" b="1" dirty="0" smtClean="0"/>
              <a:t>vodou </a:t>
            </a:r>
          </a:p>
          <a:p>
            <a:pPr lvl="1"/>
            <a:r>
              <a:rPr lang="cs-CZ" b="1" dirty="0" smtClean="0"/>
              <a:t>L</a:t>
            </a:r>
            <a:r>
              <a:rPr lang="cs-CZ" dirty="0" smtClean="0"/>
              <a:t> - lužní</a:t>
            </a:r>
          </a:p>
          <a:p>
            <a:pPr lvl="1"/>
            <a:r>
              <a:rPr lang="cs-CZ" b="1" dirty="0" smtClean="0"/>
              <a:t>U</a:t>
            </a:r>
            <a:r>
              <a:rPr lang="cs-CZ" dirty="0" smtClean="0"/>
              <a:t> - údolní</a:t>
            </a:r>
          </a:p>
          <a:p>
            <a:pPr lvl="1"/>
            <a:r>
              <a:rPr lang="cs-CZ" b="1" dirty="0" smtClean="0"/>
              <a:t>V</a:t>
            </a:r>
            <a:r>
              <a:rPr lang="cs-CZ" dirty="0" smtClean="0"/>
              <a:t> - vlhká</a:t>
            </a:r>
          </a:p>
          <a:p>
            <a:r>
              <a:rPr lang="cs-CZ" dirty="0" smtClean="0"/>
              <a:t>řada </a:t>
            </a:r>
            <a:r>
              <a:rPr lang="cs-CZ" b="1" dirty="0" smtClean="0"/>
              <a:t>oglejená</a:t>
            </a:r>
            <a:endParaRPr lang="cs-CZ" dirty="0" smtClean="0"/>
          </a:p>
          <a:p>
            <a:pPr lvl="1"/>
            <a:r>
              <a:rPr lang="cs-CZ" b="1" dirty="0" smtClean="0"/>
              <a:t>P</a:t>
            </a:r>
            <a:r>
              <a:rPr lang="cs-CZ" dirty="0" smtClean="0"/>
              <a:t> - kyselá</a:t>
            </a:r>
          </a:p>
          <a:p>
            <a:pPr lvl="1"/>
            <a:r>
              <a:rPr lang="cs-CZ" b="1" dirty="0" smtClean="0"/>
              <a:t>Q</a:t>
            </a:r>
            <a:r>
              <a:rPr lang="cs-CZ" dirty="0" smtClean="0"/>
              <a:t> - chudá</a:t>
            </a:r>
          </a:p>
          <a:p>
            <a:pPr lvl="1"/>
            <a:r>
              <a:rPr lang="cs-CZ" b="1" dirty="0" smtClean="0"/>
              <a:t>O</a:t>
            </a:r>
            <a:r>
              <a:rPr lang="cs-CZ" dirty="0" smtClean="0"/>
              <a:t> - středně bohatá</a:t>
            </a:r>
          </a:p>
          <a:p>
            <a:r>
              <a:rPr lang="cs-CZ" dirty="0" smtClean="0"/>
              <a:t>řada </a:t>
            </a:r>
            <a:r>
              <a:rPr lang="cs-CZ" b="1" dirty="0" smtClean="0"/>
              <a:t>podmáčená</a:t>
            </a:r>
            <a:endParaRPr lang="cs-CZ" dirty="0" smtClean="0"/>
          </a:p>
          <a:p>
            <a:pPr lvl="1"/>
            <a:r>
              <a:rPr lang="cs-CZ" b="1" dirty="0" smtClean="0"/>
              <a:t>G</a:t>
            </a:r>
            <a:r>
              <a:rPr lang="cs-CZ" dirty="0" smtClean="0"/>
              <a:t> - středně bohatá</a:t>
            </a:r>
          </a:p>
          <a:p>
            <a:pPr lvl="1"/>
            <a:r>
              <a:rPr lang="cs-CZ" b="1" dirty="0" smtClean="0"/>
              <a:t>T</a:t>
            </a:r>
            <a:r>
              <a:rPr lang="cs-CZ" dirty="0" smtClean="0"/>
              <a:t> - chudá</a:t>
            </a:r>
          </a:p>
          <a:p>
            <a:r>
              <a:rPr lang="cs-CZ" dirty="0" smtClean="0"/>
              <a:t>řada </a:t>
            </a:r>
            <a:r>
              <a:rPr lang="cs-CZ" b="1" dirty="0" smtClean="0"/>
              <a:t>rašelinná </a:t>
            </a:r>
          </a:p>
          <a:p>
            <a:pPr lvl="1"/>
            <a:r>
              <a:rPr lang="cs-CZ" b="1" dirty="0" smtClean="0"/>
              <a:t>R</a:t>
            </a:r>
            <a:r>
              <a:rPr lang="cs-CZ" dirty="0" smtClean="0"/>
              <a:t> - rašelinná</a:t>
            </a:r>
          </a:p>
          <a:p>
            <a:pPr>
              <a:buNone/>
            </a:pPr>
            <a:endParaRPr lang="cs-CZ"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3X - Lesní typy 2.gif"/>
          <p:cNvPicPr>
            <a:picLocks noChangeAspect="1"/>
          </p:cNvPicPr>
          <p:nvPr/>
        </p:nvPicPr>
        <p:blipFill>
          <a:blip r:embed="rId2" cstate="print"/>
          <a:stretch>
            <a:fillRect/>
          </a:stretch>
        </p:blipFill>
        <p:spPr>
          <a:xfrm>
            <a:off x="2261937" y="0"/>
            <a:ext cx="4620126"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Fytogeografie</a:t>
            </a:r>
            <a:endParaRPr lang="cs-CZ" dirty="0"/>
          </a:p>
        </p:txBody>
      </p:sp>
      <p:sp>
        <p:nvSpPr>
          <p:cNvPr id="3" name="Zástupný symbol pro obsah 2"/>
          <p:cNvSpPr>
            <a:spLocks noGrp="1"/>
          </p:cNvSpPr>
          <p:nvPr>
            <p:ph idx="1"/>
          </p:nvPr>
        </p:nvSpPr>
        <p:spPr>
          <a:xfrm>
            <a:off x="500034" y="1714488"/>
            <a:ext cx="8229600" cy="4525963"/>
          </a:xfrm>
        </p:spPr>
        <p:txBody>
          <a:bodyPr>
            <a:normAutofit fontScale="70000" lnSpcReduction="20000"/>
          </a:bodyPr>
          <a:lstStyle/>
          <a:p>
            <a:r>
              <a:rPr lang="cs-CZ" dirty="0" smtClean="0"/>
              <a:t>Regionální členění</a:t>
            </a:r>
          </a:p>
          <a:p>
            <a:r>
              <a:rPr lang="cs-CZ" dirty="0" smtClean="0"/>
              <a:t>Založeno hl. na současné skladbě </a:t>
            </a:r>
            <a:r>
              <a:rPr lang="cs-CZ" dirty="0" err="1" smtClean="0"/>
              <a:t>veg</a:t>
            </a:r>
            <a:r>
              <a:rPr lang="cs-CZ" dirty="0" smtClean="0"/>
              <a:t>. a flóry</a:t>
            </a:r>
          </a:p>
          <a:p>
            <a:r>
              <a:rPr lang="cs-CZ" dirty="0" smtClean="0"/>
              <a:t>Přihlíží na vztahy a vývoj vegetace – včetně antropogenních vlivů</a:t>
            </a:r>
          </a:p>
          <a:p>
            <a:r>
              <a:rPr lang="cs-CZ" dirty="0" smtClean="0"/>
              <a:t>Přístupy: </a:t>
            </a:r>
            <a:r>
              <a:rPr lang="cs-CZ" dirty="0" err="1" smtClean="0"/>
              <a:t>Florogenetický</a:t>
            </a:r>
            <a:r>
              <a:rPr lang="cs-CZ" dirty="0" smtClean="0"/>
              <a:t> – Domin (1930), Dostál (1966)</a:t>
            </a:r>
          </a:p>
          <a:p>
            <a:pPr lvl="3">
              <a:buNone/>
            </a:pPr>
            <a:r>
              <a:rPr lang="cs-CZ" dirty="0" smtClean="0"/>
              <a:t> </a:t>
            </a:r>
            <a:r>
              <a:rPr lang="cs-CZ" sz="3100" dirty="0" smtClean="0"/>
              <a:t>Typologický – Skalický (1988)</a:t>
            </a:r>
          </a:p>
          <a:p>
            <a:endParaRPr lang="cs-CZ" dirty="0" smtClean="0"/>
          </a:p>
          <a:p>
            <a:r>
              <a:rPr lang="cs-CZ" dirty="0" smtClean="0"/>
              <a:t>Skalický a kol. (1988) – pro Květena ČSR</a:t>
            </a:r>
          </a:p>
          <a:p>
            <a:r>
              <a:rPr lang="cs-CZ" dirty="0" smtClean="0"/>
              <a:t>3 </a:t>
            </a:r>
            <a:r>
              <a:rPr lang="cs-CZ" dirty="0" err="1" smtClean="0"/>
              <a:t>fytogeo</a:t>
            </a:r>
            <a:r>
              <a:rPr lang="cs-CZ" dirty="0" smtClean="0"/>
              <a:t>. oblastí (6 obvodů)</a:t>
            </a:r>
          </a:p>
          <a:p>
            <a:r>
              <a:rPr lang="cs-CZ" dirty="0" smtClean="0"/>
              <a:t>99 okresů (někde </a:t>
            </a:r>
            <a:r>
              <a:rPr lang="cs-CZ" dirty="0" err="1" smtClean="0"/>
              <a:t>podokresy</a:t>
            </a:r>
            <a:r>
              <a:rPr lang="cs-CZ" dirty="0" smtClean="0"/>
              <a:t>) - </a:t>
            </a:r>
            <a:r>
              <a:rPr lang="cs-CZ" dirty="0" err="1" smtClean="0"/>
              <a:t>fytochoriony</a:t>
            </a:r>
            <a:endParaRPr lang="cs-CZ" dirty="0" smtClean="0"/>
          </a:p>
          <a:p>
            <a:r>
              <a:rPr lang="cs-CZ" dirty="0" smtClean="0"/>
              <a:t>Vegetační stupňovitost používaná botaniky (</a:t>
            </a:r>
            <a:r>
              <a:rPr lang="cs-CZ" dirty="0" err="1" smtClean="0"/>
              <a:t>planární</a:t>
            </a:r>
            <a:r>
              <a:rPr lang="cs-CZ" dirty="0" smtClean="0"/>
              <a:t>, </a:t>
            </a:r>
            <a:r>
              <a:rPr lang="cs-CZ" dirty="0" err="1" smtClean="0"/>
              <a:t>kolinní</a:t>
            </a:r>
            <a:r>
              <a:rPr lang="cs-CZ" dirty="0" smtClean="0"/>
              <a:t>,…)</a:t>
            </a:r>
          </a:p>
          <a:p>
            <a:r>
              <a:rPr lang="cs-CZ" dirty="0" smtClean="0"/>
              <a:t>Vymezeno hl. dle rozšíření teplomilné a horské květeny</a:t>
            </a:r>
          </a:p>
          <a:p>
            <a:r>
              <a:rPr lang="cs-CZ" dirty="0" smtClean="0"/>
              <a:t>Dodnes nejsou jednotky podrobně popsané</a:t>
            </a:r>
          </a:p>
          <a:p>
            <a:endParaRPr lang="cs-CZ" dirty="0" smtClean="0"/>
          </a:p>
          <a:p>
            <a:pPr>
              <a:buNone/>
            </a:pPr>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Fytogeografie</a:t>
            </a:r>
            <a:endParaRPr lang="cs-CZ" dirty="0"/>
          </a:p>
        </p:txBody>
      </p:sp>
      <p:sp>
        <p:nvSpPr>
          <p:cNvPr id="3" name="Zástupný symbol pro obsah 2"/>
          <p:cNvSpPr>
            <a:spLocks noGrp="1"/>
          </p:cNvSpPr>
          <p:nvPr>
            <p:ph idx="1"/>
          </p:nvPr>
        </p:nvSpPr>
        <p:spPr/>
        <p:txBody>
          <a:bodyPr>
            <a:normAutofit fontScale="92500"/>
          </a:bodyPr>
          <a:lstStyle/>
          <a:p>
            <a:r>
              <a:rPr lang="cs-CZ" sz="2600" dirty="0" smtClean="0"/>
              <a:t>Dostupnost map:</a:t>
            </a:r>
          </a:p>
          <a:p>
            <a:pPr lvl="1"/>
            <a:r>
              <a:rPr lang="cs-CZ" sz="2600" dirty="0" err="1" smtClean="0"/>
              <a:t>Geoportál</a:t>
            </a:r>
            <a:r>
              <a:rPr lang="cs-CZ" sz="2600" dirty="0" smtClean="0"/>
              <a:t> INSPIRE </a:t>
            </a:r>
            <a:r>
              <a:rPr lang="cs-CZ" sz="2600" dirty="0" smtClean="0"/>
              <a:t>(geoportal.gov.cz)</a:t>
            </a:r>
            <a:endParaRPr lang="cs-CZ" sz="2600" dirty="0" smtClean="0"/>
          </a:p>
          <a:p>
            <a:pPr lvl="1"/>
            <a:r>
              <a:rPr lang="cs-CZ" sz="2600" dirty="0" smtClean="0"/>
              <a:t>Atlas krajiny ČR (</a:t>
            </a:r>
            <a:r>
              <a:rPr lang="cs-CZ" sz="2600" dirty="0" err="1" smtClean="0"/>
              <a:t>Hrnčiarová</a:t>
            </a:r>
            <a:r>
              <a:rPr lang="cs-CZ" sz="2600" dirty="0" smtClean="0"/>
              <a:t>, </a:t>
            </a:r>
            <a:r>
              <a:rPr lang="cs-CZ" sz="2600" dirty="0" err="1" smtClean="0"/>
              <a:t>Mackovčin</a:t>
            </a:r>
            <a:r>
              <a:rPr lang="cs-CZ" sz="2600" dirty="0" smtClean="0"/>
              <a:t>, </a:t>
            </a:r>
            <a:r>
              <a:rPr lang="cs-CZ" sz="2600" dirty="0" err="1" smtClean="0"/>
              <a:t>Zvara</a:t>
            </a:r>
            <a:r>
              <a:rPr lang="cs-CZ" sz="2600" dirty="0" smtClean="0"/>
              <a:t> a kol., 2009)</a:t>
            </a:r>
          </a:p>
          <a:p>
            <a:pPr lvl="1"/>
            <a:r>
              <a:rPr lang="cs-CZ" sz="2600" dirty="0" smtClean="0"/>
              <a:t>SLAVÍK, B. (1988): Regionálně fytogeografické členění. In: Květena ČSR I., Praha: Academia, mapová příloha.</a:t>
            </a:r>
          </a:p>
          <a:p>
            <a:r>
              <a:rPr lang="cs-CZ" sz="2600" dirty="0" err="1" smtClean="0"/>
              <a:t>Info</a:t>
            </a:r>
            <a:r>
              <a:rPr lang="cs-CZ" sz="2600" dirty="0" smtClean="0"/>
              <a:t> o </a:t>
            </a:r>
            <a:r>
              <a:rPr lang="cs-CZ" sz="2600" dirty="0" err="1" smtClean="0"/>
              <a:t>fytochorionech</a:t>
            </a:r>
            <a:r>
              <a:rPr lang="cs-CZ" sz="2600" dirty="0" smtClean="0"/>
              <a:t>:</a:t>
            </a:r>
          </a:p>
          <a:p>
            <a:pPr lvl="1"/>
            <a:r>
              <a:rPr lang="cs-CZ" sz="2600" dirty="0" err="1" smtClean="0"/>
              <a:t>Hejný</a:t>
            </a:r>
            <a:r>
              <a:rPr lang="cs-CZ" sz="2600" dirty="0" smtClean="0"/>
              <a:t> </a:t>
            </a:r>
            <a:r>
              <a:rPr lang="cs-CZ" sz="2600" dirty="0" err="1" smtClean="0"/>
              <a:t>et</a:t>
            </a:r>
            <a:r>
              <a:rPr lang="cs-CZ" sz="2600" dirty="0" smtClean="0"/>
              <a:t> Slavík (1998): Květena ČR – 1. díl</a:t>
            </a:r>
          </a:p>
          <a:p>
            <a:pPr lvl="1"/>
            <a:r>
              <a:rPr lang="cs-CZ" sz="2600" dirty="0" smtClean="0"/>
              <a:t>edice Chráněná území ČR (</a:t>
            </a:r>
            <a:r>
              <a:rPr lang="cs-CZ" sz="2600" dirty="0" err="1" smtClean="0"/>
              <a:t>Mackovčin</a:t>
            </a:r>
            <a:r>
              <a:rPr lang="cs-CZ" sz="2600" dirty="0" smtClean="0"/>
              <a:t> </a:t>
            </a:r>
            <a:r>
              <a:rPr lang="cs-CZ" sz="2600" dirty="0" err="1" smtClean="0"/>
              <a:t>eds</a:t>
            </a:r>
            <a:r>
              <a:rPr lang="cs-CZ" sz="2600" dirty="0" smtClean="0"/>
              <a:t>.) – mimo I.-IV. díl</a:t>
            </a:r>
          </a:p>
          <a:p>
            <a:pPr lvl="1"/>
            <a:r>
              <a:rPr lang="cs-CZ" sz="2600" dirty="0" smtClean="0"/>
              <a:t>Novák </a:t>
            </a:r>
            <a:r>
              <a:rPr lang="cs-CZ" sz="2600" dirty="0" err="1" smtClean="0"/>
              <a:t>et</a:t>
            </a:r>
            <a:r>
              <a:rPr lang="cs-CZ" sz="2600" dirty="0" smtClean="0"/>
              <a:t> Hudec (1997): Vlastivěda moravská. Vol. 2</a:t>
            </a:r>
          </a:p>
          <a:p>
            <a:pPr lvl="1"/>
            <a:r>
              <a:rPr lang="cs-CZ" dirty="0" smtClean="0"/>
              <a:t>Sborníky floristických kursů</a:t>
            </a:r>
          </a:p>
          <a:p>
            <a:endParaRPr lang="cs-CZ"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smtClean="0"/>
              <a:t>Dostál 1966</a:t>
            </a:r>
            <a:endParaRPr lang="cs-CZ" sz="2400" dirty="0"/>
          </a:p>
        </p:txBody>
      </p:sp>
      <p:pic>
        <p:nvPicPr>
          <p:cNvPr id="4" name="Picture 4" descr="s_85"/>
          <p:cNvPicPr>
            <a:picLocks noGrp="1" noChangeAspect="1" noChangeArrowheads="1"/>
          </p:cNvPicPr>
          <p:nvPr>
            <p:ph idx="1"/>
          </p:nvPr>
        </p:nvPicPr>
        <p:blipFill>
          <a:blip r:embed="rId2" cstate="print"/>
          <a:srcRect/>
          <a:stretch>
            <a:fillRect/>
          </a:stretch>
        </p:blipFill>
        <p:spPr bwMode="auto">
          <a:xfrm>
            <a:off x="357158" y="1500174"/>
            <a:ext cx="8464129" cy="502711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file:///C:/Documents%20and%20Settings/Katule/Plocha/GEOGRAFIE/Biogeografick%C3%A1%20p%C5%99%C3%ADru%C4%8Dka/book/fytogeo_full.jpg"/>
          <p:cNvSpPr>
            <a:spLocks noChangeAspect="1" noChangeArrowheads="1"/>
          </p:cNvSpPr>
          <p:nvPr/>
        </p:nvSpPr>
        <p:spPr bwMode="auto">
          <a:xfrm>
            <a:off x="155575" y="-2773363"/>
            <a:ext cx="8934450" cy="57816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 name="Obrázek 2" descr="fytogeo_full.jpg"/>
          <p:cNvPicPr>
            <a:picLocks noChangeAspect="1"/>
          </p:cNvPicPr>
          <p:nvPr/>
        </p:nvPicPr>
        <p:blipFill>
          <a:blip r:embed="rId2" cstate="print"/>
          <a:stretch>
            <a:fillRect/>
          </a:stretch>
        </p:blipFill>
        <p:spPr>
          <a:xfrm>
            <a:off x="0" y="0"/>
            <a:ext cx="9144000" cy="5915410"/>
          </a:xfrm>
          <a:prstGeom prst="rect">
            <a:avLst/>
          </a:prstGeom>
        </p:spPr>
      </p:pic>
      <p:pic>
        <p:nvPicPr>
          <p:cNvPr id="4" name="Obrázek 3" descr="fytogeo_legend.jpg"/>
          <p:cNvPicPr>
            <a:picLocks noChangeAspect="1"/>
          </p:cNvPicPr>
          <p:nvPr/>
        </p:nvPicPr>
        <p:blipFill>
          <a:blip r:embed="rId3" cstate="print"/>
          <a:stretch>
            <a:fillRect/>
          </a:stretch>
        </p:blipFill>
        <p:spPr>
          <a:xfrm>
            <a:off x="7429520" y="5786454"/>
            <a:ext cx="1298873" cy="857256"/>
          </a:xfrm>
          <a:prstGeom prst="rect">
            <a:avLst/>
          </a:prstGeom>
        </p:spPr>
      </p:pic>
      <p:sp>
        <p:nvSpPr>
          <p:cNvPr id="5" name="TextovéPole 4"/>
          <p:cNvSpPr txBox="1"/>
          <p:nvPr/>
        </p:nvSpPr>
        <p:spPr>
          <a:xfrm>
            <a:off x="1357290" y="6000768"/>
            <a:ext cx="1714512" cy="430887"/>
          </a:xfrm>
          <a:prstGeom prst="rect">
            <a:avLst/>
          </a:prstGeom>
          <a:noFill/>
        </p:spPr>
        <p:txBody>
          <a:bodyPr wrap="square" rtlCol="0">
            <a:spAutoFit/>
          </a:bodyPr>
          <a:lstStyle/>
          <a:p>
            <a:r>
              <a:rPr lang="cs-CZ" sz="2200" dirty="0" smtClean="0"/>
              <a:t>Skalický 1988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Fytocenologie (geobotanika)</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Téměř výhradně botanici – poměrně složité</a:t>
            </a:r>
          </a:p>
          <a:p>
            <a:r>
              <a:rPr lang="cs-CZ" dirty="0" smtClean="0"/>
              <a:t>Vychází ze skladby rostlin (hojnost, plodnost…)</a:t>
            </a:r>
          </a:p>
          <a:p>
            <a:r>
              <a:rPr lang="cs-CZ" dirty="0" smtClean="0"/>
              <a:t>Hl. popis aktuální vegetace, abiotické faktory mimochodem</a:t>
            </a:r>
          </a:p>
          <a:p>
            <a:r>
              <a:rPr lang="cs-CZ" dirty="0" smtClean="0"/>
              <a:t>Řeší jaké druhy se zde nachází a v jakém poměru</a:t>
            </a:r>
          </a:p>
          <a:p>
            <a:r>
              <a:rPr lang="cs-CZ" dirty="0" smtClean="0"/>
              <a:t>Využití mimo akademickou sféru téměř výhradně pro účely ochrany přírody</a:t>
            </a:r>
          </a:p>
          <a:p>
            <a:endParaRPr lang="cs-CZ" dirty="0" smtClean="0"/>
          </a:p>
          <a:p>
            <a:r>
              <a:rPr lang="cs-CZ" dirty="0" smtClean="0"/>
              <a:t>V ČR 50.-60. léta: 1: 75 000 -&gt; 1: 200 000 vydaná, zastaralé</a:t>
            </a:r>
          </a:p>
          <a:p>
            <a:r>
              <a:rPr lang="cs-CZ" dirty="0" smtClean="0"/>
              <a:t>SK – </a:t>
            </a:r>
            <a:r>
              <a:rPr lang="cs-CZ" dirty="0" err="1" smtClean="0"/>
              <a:t>poč</a:t>
            </a:r>
            <a:r>
              <a:rPr lang="cs-CZ" dirty="0" smtClean="0"/>
              <a:t>. 90. let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Fytocenologie hierarchie</a:t>
            </a:r>
            <a:endParaRPr lang="cs-CZ" dirty="0"/>
          </a:p>
        </p:txBody>
      </p:sp>
      <p:sp>
        <p:nvSpPr>
          <p:cNvPr id="3" name="Zástupný symbol pro obsah 2"/>
          <p:cNvSpPr>
            <a:spLocks noGrp="1"/>
          </p:cNvSpPr>
          <p:nvPr>
            <p:ph idx="1"/>
          </p:nvPr>
        </p:nvSpPr>
        <p:spPr/>
        <p:txBody>
          <a:bodyPr/>
          <a:lstStyle/>
          <a:p>
            <a:r>
              <a:rPr lang="cs-CZ" dirty="0" smtClean="0"/>
              <a:t>V ČR 42 tříd, 69 řádů, 141 svazů, ? asociací</a:t>
            </a:r>
            <a:r>
              <a:rPr lang="cs-CZ" dirty="0" smtClean="0">
                <a:effectLst>
                  <a:outerShdw blurRad="38100" dist="38100" dir="2700000" algn="tl">
                    <a:srgbClr val="C0C0C0"/>
                  </a:outerShdw>
                </a:effectLst>
              </a:rPr>
              <a:t> </a:t>
            </a:r>
          </a:p>
          <a:p>
            <a:r>
              <a:rPr lang="cs-CZ" dirty="0" smtClean="0"/>
              <a:t>Hrubé členění lesů: 8 tříd</a:t>
            </a:r>
          </a:p>
          <a:p>
            <a:r>
              <a:rPr lang="cs-CZ" dirty="0" smtClean="0"/>
              <a:t>Fytocenologie </a:t>
            </a:r>
          </a:p>
          <a:p>
            <a:pPr>
              <a:buNone/>
            </a:pPr>
            <a:r>
              <a:rPr lang="cs-CZ" dirty="0" smtClean="0"/>
              <a:t>	(Moravec a kol., 1994) </a:t>
            </a:r>
            <a:endParaRPr lang="cs-CZ" dirty="0"/>
          </a:p>
        </p:txBody>
      </p:sp>
      <p:pic>
        <p:nvPicPr>
          <p:cNvPr id="4" name="Picture 5"/>
          <p:cNvPicPr>
            <a:picLocks noChangeAspect="1" noChangeArrowheads="1"/>
          </p:cNvPicPr>
          <p:nvPr/>
        </p:nvPicPr>
        <p:blipFill>
          <a:blip r:embed="rId2" cstate="print"/>
          <a:srcRect/>
          <a:stretch>
            <a:fillRect/>
          </a:stretch>
        </p:blipFill>
        <p:spPr bwMode="auto">
          <a:xfrm>
            <a:off x="6156325" y="2997200"/>
            <a:ext cx="1846263" cy="263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Biogeografické členění ČR</a:t>
            </a:r>
            <a:endParaRPr lang="cs-CZ" dirty="0"/>
          </a:p>
        </p:txBody>
      </p:sp>
      <p:sp>
        <p:nvSpPr>
          <p:cNvPr id="3" name="Zástupný symbol pro obsah 2"/>
          <p:cNvSpPr>
            <a:spLocks noGrp="1"/>
          </p:cNvSpPr>
          <p:nvPr>
            <p:ph idx="1"/>
          </p:nvPr>
        </p:nvSpPr>
        <p:spPr>
          <a:xfrm>
            <a:off x="457200" y="1600200"/>
            <a:ext cx="8258204" cy="5043510"/>
          </a:xfrm>
        </p:spPr>
        <p:txBody>
          <a:bodyPr>
            <a:normAutofit fontScale="62500" lnSpcReduction="20000"/>
          </a:bodyPr>
          <a:lstStyle/>
          <a:p>
            <a:r>
              <a:rPr lang="cs-CZ" dirty="0" smtClean="0"/>
              <a:t>Individuální jednotky:</a:t>
            </a:r>
          </a:p>
          <a:p>
            <a:pPr lvl="1"/>
            <a:r>
              <a:rPr lang="cs-CZ" dirty="0" smtClean="0"/>
              <a:t>1 biom:</a:t>
            </a:r>
          </a:p>
          <a:p>
            <a:pPr lvl="2"/>
            <a:r>
              <a:rPr lang="cs-CZ" dirty="0" err="1" smtClean="0"/>
              <a:t>Geobiom</a:t>
            </a:r>
            <a:r>
              <a:rPr lang="cs-CZ" dirty="0" smtClean="0"/>
              <a:t> opadavých listnatých lesů</a:t>
            </a:r>
          </a:p>
          <a:p>
            <a:pPr lvl="1"/>
            <a:r>
              <a:rPr lang="cs-CZ" dirty="0" smtClean="0"/>
              <a:t>2 biogeografické provincie:</a:t>
            </a:r>
          </a:p>
          <a:p>
            <a:pPr lvl="2"/>
            <a:r>
              <a:rPr lang="cs-CZ" dirty="0" smtClean="0"/>
              <a:t>Středoevropských listnatých lesů</a:t>
            </a:r>
          </a:p>
          <a:p>
            <a:pPr lvl="2"/>
            <a:r>
              <a:rPr lang="cs-CZ" dirty="0" smtClean="0"/>
              <a:t>Panonská</a:t>
            </a:r>
          </a:p>
          <a:p>
            <a:pPr lvl="1"/>
            <a:r>
              <a:rPr lang="cs-CZ" dirty="0" smtClean="0"/>
              <a:t>4 biogeografické </a:t>
            </a:r>
            <a:r>
              <a:rPr lang="cs-CZ" dirty="0" err="1" smtClean="0"/>
              <a:t>podprovincie</a:t>
            </a:r>
            <a:r>
              <a:rPr lang="cs-CZ" dirty="0" smtClean="0"/>
              <a:t>:</a:t>
            </a:r>
          </a:p>
          <a:p>
            <a:pPr lvl="2"/>
            <a:r>
              <a:rPr lang="cs-CZ" dirty="0" smtClean="0"/>
              <a:t>Hercynská</a:t>
            </a:r>
          </a:p>
          <a:p>
            <a:pPr lvl="2"/>
            <a:r>
              <a:rPr lang="cs-CZ" dirty="0" err="1" smtClean="0"/>
              <a:t>Polonská</a:t>
            </a:r>
            <a:endParaRPr lang="cs-CZ" dirty="0" smtClean="0"/>
          </a:p>
          <a:p>
            <a:pPr lvl="2"/>
            <a:r>
              <a:rPr lang="cs-CZ" dirty="0" err="1" smtClean="0"/>
              <a:t>Západokarpatská</a:t>
            </a:r>
            <a:endParaRPr lang="cs-CZ" dirty="0" smtClean="0"/>
          </a:p>
          <a:p>
            <a:pPr lvl="2"/>
            <a:r>
              <a:rPr lang="cs-CZ" dirty="0" err="1" smtClean="0"/>
              <a:t>Severopanonská</a:t>
            </a:r>
            <a:endParaRPr lang="cs-CZ" dirty="0" smtClean="0"/>
          </a:p>
          <a:p>
            <a:pPr lvl="1"/>
            <a:r>
              <a:rPr lang="cs-CZ" dirty="0" smtClean="0"/>
              <a:t>91 biogeografických regionů (bioregionů):</a:t>
            </a:r>
          </a:p>
          <a:p>
            <a:pPr lvl="2"/>
            <a:r>
              <a:rPr lang="cs-CZ" dirty="0" smtClean="0"/>
              <a:t> z toho 71 v hercynské </a:t>
            </a:r>
            <a:r>
              <a:rPr lang="cs-CZ" dirty="0" err="1" smtClean="0"/>
              <a:t>podprovincii</a:t>
            </a:r>
            <a:endParaRPr lang="cs-CZ" dirty="0" smtClean="0"/>
          </a:p>
          <a:p>
            <a:pPr lvl="2"/>
            <a:r>
              <a:rPr lang="cs-CZ" dirty="0" smtClean="0"/>
              <a:t>4 v </a:t>
            </a:r>
            <a:r>
              <a:rPr lang="cs-CZ" dirty="0" err="1" smtClean="0"/>
              <a:t>polonské</a:t>
            </a:r>
            <a:r>
              <a:rPr lang="cs-CZ" dirty="0" smtClean="0"/>
              <a:t> </a:t>
            </a:r>
            <a:r>
              <a:rPr lang="cs-CZ" dirty="0" err="1" smtClean="0"/>
              <a:t>podprovincii</a:t>
            </a:r>
            <a:endParaRPr lang="cs-CZ" dirty="0" smtClean="0"/>
          </a:p>
          <a:p>
            <a:pPr lvl="2"/>
            <a:r>
              <a:rPr lang="cs-CZ" dirty="0" smtClean="0"/>
              <a:t>11 v </a:t>
            </a:r>
            <a:r>
              <a:rPr lang="cs-CZ" dirty="0" err="1" smtClean="0"/>
              <a:t>západokarpatské</a:t>
            </a:r>
            <a:r>
              <a:rPr lang="cs-CZ" dirty="0" smtClean="0"/>
              <a:t> </a:t>
            </a:r>
            <a:r>
              <a:rPr lang="cs-CZ" dirty="0" err="1" smtClean="0"/>
              <a:t>podprovincii</a:t>
            </a:r>
            <a:endParaRPr lang="cs-CZ" dirty="0" smtClean="0"/>
          </a:p>
          <a:p>
            <a:pPr lvl="2"/>
            <a:r>
              <a:rPr lang="cs-CZ" dirty="0" smtClean="0"/>
              <a:t>5 v rámci </a:t>
            </a:r>
            <a:r>
              <a:rPr lang="cs-CZ" dirty="0" err="1" smtClean="0"/>
              <a:t>severopanonské</a:t>
            </a:r>
            <a:r>
              <a:rPr lang="cs-CZ" dirty="0" smtClean="0"/>
              <a:t> </a:t>
            </a:r>
            <a:r>
              <a:rPr lang="cs-CZ" dirty="0" err="1" smtClean="0"/>
              <a:t>podprovincie</a:t>
            </a:r>
            <a:endParaRPr lang="cs-CZ" dirty="0" smtClean="0"/>
          </a:p>
          <a:p>
            <a:r>
              <a:rPr lang="cs-CZ" dirty="0" smtClean="0"/>
              <a:t>Typologické (opakovatelné) jednotky</a:t>
            </a:r>
          </a:p>
          <a:p>
            <a:pPr lvl="1"/>
            <a:r>
              <a:rPr lang="cs-CZ" dirty="0" smtClean="0"/>
              <a:t>366 typů </a:t>
            </a:r>
            <a:r>
              <a:rPr lang="cs-CZ" dirty="0" err="1" smtClean="0"/>
              <a:t>biochor</a:t>
            </a:r>
            <a:r>
              <a:rPr lang="cs-CZ" dirty="0" smtClean="0"/>
              <a:t>: 2-49 v bioregionu</a:t>
            </a:r>
          </a:p>
          <a:p>
            <a:pPr lvl="1"/>
            <a:r>
              <a:rPr lang="cs-CZ" dirty="0" err="1" smtClean="0"/>
              <a:t>Geobiocenologická</a:t>
            </a:r>
            <a:r>
              <a:rPr lang="cs-CZ" dirty="0" smtClean="0"/>
              <a:t> typologie krajiny STG: v ČR 150, 4-12 STG v biochoře</a:t>
            </a:r>
          </a:p>
          <a:p>
            <a:pPr lvl="1">
              <a:buNone/>
            </a:pPr>
            <a:endParaRPr lang="cs-CZ" dirty="0" smtClean="0"/>
          </a:p>
          <a:p>
            <a:pPr lvl="1"/>
            <a:endParaRPr lang="cs-CZ" dirty="0" smtClean="0"/>
          </a:p>
          <a:p>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idx="4294967295"/>
          </p:nvPr>
        </p:nvSpPr>
        <p:spPr/>
        <p:txBody>
          <a:bodyPr/>
          <a:lstStyle/>
          <a:p>
            <a:r>
              <a:rPr lang="cs-CZ" dirty="0"/>
              <a:t>Hierarchie</a:t>
            </a:r>
          </a:p>
        </p:txBody>
      </p:sp>
      <p:sp>
        <p:nvSpPr>
          <p:cNvPr id="108547" name="Rectangle 3"/>
          <p:cNvSpPr>
            <a:spLocks noGrp="1" noRot="1" noChangeArrowheads="1"/>
          </p:cNvSpPr>
          <p:nvPr>
            <p:ph type="body" idx="4294967295"/>
          </p:nvPr>
        </p:nvSpPr>
        <p:spPr>
          <a:xfrm>
            <a:off x="838200" y="1905000"/>
            <a:ext cx="8007350" cy="4619625"/>
          </a:xfrm>
        </p:spPr>
        <p:txBody>
          <a:bodyPr/>
          <a:lstStyle/>
          <a:p>
            <a:pPr>
              <a:lnSpc>
                <a:spcPct val="80000"/>
              </a:lnSpc>
            </a:pPr>
            <a:r>
              <a:rPr lang="cs-CZ" sz="2800" dirty="0" err="1"/>
              <a:t>Subasociace</a:t>
            </a:r>
            <a:r>
              <a:rPr lang="cs-CZ" sz="2800" dirty="0"/>
              <a:t> –</a:t>
            </a:r>
            <a:r>
              <a:rPr lang="cs-CZ" sz="2800" dirty="0" err="1">
                <a:solidFill>
                  <a:schemeClr val="tx2">
                    <a:lumMod val="60000"/>
                    <a:lumOff val="40000"/>
                  </a:schemeClr>
                </a:solidFill>
              </a:rPr>
              <a:t>etosum</a:t>
            </a:r>
            <a:endParaRPr lang="cs-CZ" sz="2800" dirty="0">
              <a:solidFill>
                <a:schemeClr val="tx2">
                  <a:lumMod val="60000"/>
                  <a:lumOff val="40000"/>
                </a:schemeClr>
              </a:solidFill>
            </a:endParaRPr>
          </a:p>
          <a:p>
            <a:pPr lvl="1">
              <a:lnSpc>
                <a:spcPct val="80000"/>
              </a:lnSpc>
            </a:pPr>
            <a:r>
              <a:rPr lang="cs-CZ" sz="2400" i="1" dirty="0" err="1"/>
              <a:t>Dentario</a:t>
            </a:r>
            <a:r>
              <a:rPr lang="cs-CZ" sz="2400" i="1" dirty="0"/>
              <a:t> </a:t>
            </a:r>
            <a:r>
              <a:rPr lang="cs-CZ" sz="2400" i="1" dirty="0" err="1"/>
              <a:t>enneaphylli</a:t>
            </a:r>
            <a:r>
              <a:rPr lang="cs-CZ" sz="2400" i="1" dirty="0"/>
              <a:t>-</a:t>
            </a:r>
            <a:r>
              <a:rPr lang="cs-CZ" sz="2400" i="1" dirty="0" err="1"/>
              <a:t>Fagetum</a:t>
            </a:r>
            <a:r>
              <a:rPr lang="cs-CZ" sz="2400" i="1" dirty="0"/>
              <a:t> </a:t>
            </a:r>
            <a:r>
              <a:rPr lang="cs-CZ" sz="2400" i="1" dirty="0" err="1"/>
              <a:t>salvi</a:t>
            </a:r>
            <a:r>
              <a:rPr lang="cs-CZ" sz="2400" i="1" dirty="0" err="1">
                <a:solidFill>
                  <a:schemeClr val="tx2">
                    <a:lumMod val="60000"/>
                    <a:lumOff val="40000"/>
                  </a:schemeClr>
                </a:solidFill>
              </a:rPr>
              <a:t>etosum</a:t>
            </a:r>
            <a:r>
              <a:rPr lang="cs-CZ" sz="2400" i="1" dirty="0"/>
              <a:t> </a:t>
            </a:r>
            <a:r>
              <a:rPr lang="cs-CZ" sz="2400" i="1" dirty="0" err="1"/>
              <a:t>glutinosae</a:t>
            </a:r>
            <a:r>
              <a:rPr lang="cs-CZ" sz="2400" dirty="0"/>
              <a:t> </a:t>
            </a:r>
          </a:p>
          <a:p>
            <a:pPr lvl="1">
              <a:lnSpc>
                <a:spcPct val="80000"/>
              </a:lnSpc>
            </a:pPr>
            <a:r>
              <a:rPr lang="cs-CZ" sz="2400" dirty="0" err="1"/>
              <a:t>kyčelnicové</a:t>
            </a:r>
            <a:r>
              <a:rPr lang="cs-CZ" sz="2400" dirty="0"/>
              <a:t> bučiny – karpatská asociace s </a:t>
            </a:r>
            <a:r>
              <a:rPr lang="cs-CZ" sz="2400" dirty="0" err="1"/>
              <a:t>šalvějí</a:t>
            </a:r>
            <a:r>
              <a:rPr lang="cs-CZ" sz="2400" dirty="0"/>
              <a:t> lepkavou </a:t>
            </a:r>
          </a:p>
          <a:p>
            <a:pPr lvl="1">
              <a:lnSpc>
                <a:spcPct val="80000"/>
              </a:lnSpc>
            </a:pPr>
            <a:r>
              <a:rPr lang="cs-CZ" sz="2400" dirty="0"/>
              <a:t>Pro detailnější členění lesů</a:t>
            </a:r>
          </a:p>
          <a:p>
            <a:pPr>
              <a:lnSpc>
                <a:spcPct val="80000"/>
              </a:lnSpc>
            </a:pPr>
            <a:r>
              <a:rPr lang="cs-CZ" sz="2800" dirty="0"/>
              <a:t>Asociace –</a:t>
            </a:r>
            <a:r>
              <a:rPr lang="cs-CZ" sz="2800" dirty="0" err="1">
                <a:solidFill>
                  <a:schemeClr val="tx2">
                    <a:lumMod val="60000"/>
                    <a:lumOff val="40000"/>
                  </a:schemeClr>
                </a:solidFill>
              </a:rPr>
              <a:t>etum</a:t>
            </a:r>
            <a:endParaRPr lang="cs-CZ" sz="2800" dirty="0">
              <a:solidFill>
                <a:schemeClr val="tx2">
                  <a:lumMod val="60000"/>
                  <a:lumOff val="40000"/>
                </a:schemeClr>
              </a:solidFill>
            </a:endParaRPr>
          </a:p>
          <a:p>
            <a:pPr lvl="1">
              <a:lnSpc>
                <a:spcPct val="80000"/>
              </a:lnSpc>
            </a:pPr>
            <a:r>
              <a:rPr lang="cs-CZ" sz="2400" dirty="0"/>
              <a:t>Základní jednotka</a:t>
            </a:r>
          </a:p>
          <a:p>
            <a:pPr lvl="1">
              <a:lnSpc>
                <a:spcPct val="80000"/>
              </a:lnSpc>
            </a:pPr>
            <a:r>
              <a:rPr lang="cs-CZ" sz="2400" i="1" dirty="0" err="1"/>
              <a:t>Dentario</a:t>
            </a:r>
            <a:r>
              <a:rPr lang="cs-CZ" sz="2400" i="1" dirty="0"/>
              <a:t> </a:t>
            </a:r>
            <a:r>
              <a:rPr lang="cs-CZ" sz="2400" i="1" dirty="0" err="1"/>
              <a:t>enneaphyli</a:t>
            </a:r>
            <a:r>
              <a:rPr lang="cs-CZ" sz="2400" i="1" dirty="0"/>
              <a:t>-</a:t>
            </a:r>
            <a:r>
              <a:rPr lang="cs-CZ" sz="2400" i="1" dirty="0" err="1"/>
              <a:t>Fag</a:t>
            </a:r>
            <a:r>
              <a:rPr lang="cs-CZ" sz="2400" i="1" dirty="0" err="1">
                <a:solidFill>
                  <a:schemeClr val="tx2">
                    <a:lumMod val="60000"/>
                    <a:lumOff val="40000"/>
                  </a:schemeClr>
                </a:solidFill>
              </a:rPr>
              <a:t>etum</a:t>
            </a:r>
            <a:endParaRPr lang="cs-CZ" sz="2400" i="1" dirty="0">
              <a:solidFill>
                <a:schemeClr val="tx2">
                  <a:lumMod val="60000"/>
                  <a:lumOff val="40000"/>
                </a:schemeClr>
              </a:solidFill>
            </a:endParaRPr>
          </a:p>
          <a:p>
            <a:pPr lvl="1">
              <a:lnSpc>
                <a:spcPct val="80000"/>
              </a:lnSpc>
            </a:pPr>
            <a:r>
              <a:rPr lang="cs-CZ" sz="2400" dirty="0" err="1"/>
              <a:t>Kyčelnicové</a:t>
            </a:r>
            <a:r>
              <a:rPr lang="cs-CZ" sz="2400" dirty="0"/>
              <a:t> bučiny </a:t>
            </a:r>
          </a:p>
          <a:p>
            <a:pPr lvl="2">
              <a:lnSpc>
                <a:spcPct val="80000"/>
              </a:lnSpc>
            </a:pPr>
            <a:r>
              <a:rPr lang="cs-CZ" sz="2000" dirty="0"/>
              <a:t>horské květnaté </a:t>
            </a:r>
            <a:r>
              <a:rPr lang="cs-CZ" sz="2000" dirty="0" err="1"/>
              <a:t>jedlobučiny</a:t>
            </a:r>
            <a:r>
              <a:rPr lang="cs-CZ" sz="2000" dirty="0"/>
              <a:t> a bučiny silikátových půd, klimaxová vegetace montánního stupně </a:t>
            </a:r>
          </a:p>
          <a:p>
            <a:pPr lvl="2">
              <a:lnSpc>
                <a:spcPct val="80000"/>
              </a:lnSpc>
            </a:pPr>
            <a:r>
              <a:rPr lang="cs-CZ" sz="2000" dirty="0"/>
              <a:t>nejběžnější v ČR  </a:t>
            </a:r>
          </a:p>
          <a:p>
            <a:pPr>
              <a:lnSpc>
                <a:spcPct val="80000"/>
              </a:lnSpc>
            </a:pPr>
            <a:endParaRPr lang="cs-CZ" sz="2800" dirty="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idx="4294967295"/>
          </p:nvPr>
        </p:nvSpPr>
        <p:spPr/>
        <p:txBody>
          <a:bodyPr/>
          <a:lstStyle/>
          <a:p>
            <a:r>
              <a:rPr lang="cs-CZ" dirty="0"/>
              <a:t>Hierarchie</a:t>
            </a:r>
          </a:p>
        </p:txBody>
      </p:sp>
      <p:sp>
        <p:nvSpPr>
          <p:cNvPr id="109571" name="Rectangle 3"/>
          <p:cNvSpPr>
            <a:spLocks noGrp="1" noRot="1" noChangeArrowheads="1"/>
          </p:cNvSpPr>
          <p:nvPr>
            <p:ph type="body" idx="4294967295"/>
          </p:nvPr>
        </p:nvSpPr>
        <p:spPr>
          <a:xfrm>
            <a:off x="838200" y="1905000"/>
            <a:ext cx="8007350" cy="4548188"/>
          </a:xfrm>
        </p:spPr>
        <p:txBody>
          <a:bodyPr>
            <a:normAutofit/>
          </a:bodyPr>
          <a:lstStyle/>
          <a:p>
            <a:pPr>
              <a:lnSpc>
                <a:spcPct val="90000"/>
              </a:lnSpc>
            </a:pPr>
            <a:r>
              <a:rPr lang="cs-CZ" sz="2800" dirty="0" err="1"/>
              <a:t>Podsvaz</a:t>
            </a:r>
            <a:r>
              <a:rPr lang="cs-CZ" sz="2800" dirty="0"/>
              <a:t> –</a:t>
            </a:r>
            <a:r>
              <a:rPr lang="cs-CZ" sz="2800" dirty="0" err="1">
                <a:solidFill>
                  <a:schemeClr val="tx2">
                    <a:lumMod val="60000"/>
                    <a:lumOff val="40000"/>
                  </a:schemeClr>
                </a:solidFill>
              </a:rPr>
              <a:t>enion</a:t>
            </a:r>
            <a:endParaRPr lang="cs-CZ" sz="2800" dirty="0">
              <a:solidFill>
                <a:schemeClr val="tx2">
                  <a:lumMod val="60000"/>
                  <a:lumOff val="40000"/>
                </a:schemeClr>
              </a:solidFill>
            </a:endParaRPr>
          </a:p>
          <a:p>
            <a:pPr lvl="1">
              <a:lnSpc>
                <a:spcPct val="90000"/>
              </a:lnSpc>
            </a:pPr>
            <a:r>
              <a:rPr lang="cs-CZ" i="1" dirty="0" err="1"/>
              <a:t>Eu</a:t>
            </a:r>
            <a:r>
              <a:rPr lang="cs-CZ" i="1" dirty="0"/>
              <a:t>-</a:t>
            </a:r>
            <a:r>
              <a:rPr lang="cs-CZ" i="1" dirty="0" err="1"/>
              <a:t>Fag</a:t>
            </a:r>
            <a:r>
              <a:rPr lang="cs-CZ" i="1" dirty="0" err="1">
                <a:solidFill>
                  <a:schemeClr val="tx2">
                    <a:lumMod val="60000"/>
                    <a:lumOff val="40000"/>
                  </a:schemeClr>
                </a:solidFill>
              </a:rPr>
              <a:t>enion</a:t>
            </a:r>
            <a:r>
              <a:rPr lang="cs-CZ" dirty="0">
                <a:solidFill>
                  <a:srgbClr val="FF0000"/>
                </a:solidFill>
              </a:rPr>
              <a:t> </a:t>
            </a:r>
          </a:p>
          <a:p>
            <a:pPr lvl="1">
              <a:lnSpc>
                <a:spcPct val="90000"/>
              </a:lnSpc>
            </a:pPr>
            <a:r>
              <a:rPr lang="cs-CZ" dirty="0"/>
              <a:t>Květnaté bučiny </a:t>
            </a:r>
          </a:p>
          <a:p>
            <a:pPr lvl="1">
              <a:lnSpc>
                <a:spcPct val="90000"/>
              </a:lnSpc>
            </a:pPr>
            <a:r>
              <a:rPr lang="cs-CZ" sz="2400" dirty="0"/>
              <a:t>květnaté bučiny, lipové bučiny a </a:t>
            </a:r>
            <a:r>
              <a:rPr lang="cs-CZ" sz="2400" dirty="0" err="1"/>
              <a:t>jedlobučiny</a:t>
            </a:r>
            <a:r>
              <a:rPr lang="cs-CZ" sz="2400" dirty="0"/>
              <a:t>… -&gt; všechny naše bučiny kromě vápnomilných</a:t>
            </a:r>
          </a:p>
          <a:p>
            <a:pPr lvl="1">
              <a:lnSpc>
                <a:spcPct val="90000"/>
              </a:lnSpc>
            </a:pPr>
            <a:r>
              <a:rPr lang="cs-CZ" dirty="0"/>
              <a:t>Opět pro detailnější lesy</a:t>
            </a:r>
          </a:p>
          <a:p>
            <a:pPr>
              <a:lnSpc>
                <a:spcPct val="90000"/>
              </a:lnSpc>
            </a:pPr>
            <a:r>
              <a:rPr lang="cs-CZ" sz="2800" dirty="0"/>
              <a:t>Svaz -</a:t>
            </a:r>
            <a:r>
              <a:rPr lang="cs-CZ" sz="2800" dirty="0">
                <a:solidFill>
                  <a:schemeClr val="tx2">
                    <a:lumMod val="60000"/>
                    <a:lumOff val="40000"/>
                  </a:schemeClr>
                </a:solidFill>
              </a:rPr>
              <a:t>ion </a:t>
            </a:r>
          </a:p>
          <a:p>
            <a:pPr lvl="1">
              <a:lnSpc>
                <a:spcPct val="90000"/>
              </a:lnSpc>
            </a:pPr>
            <a:r>
              <a:rPr lang="cs-CZ" i="1" dirty="0" err="1"/>
              <a:t>Fag</a:t>
            </a:r>
            <a:r>
              <a:rPr lang="cs-CZ" i="1" dirty="0" err="1">
                <a:solidFill>
                  <a:schemeClr val="tx2">
                    <a:lumMod val="60000"/>
                    <a:lumOff val="40000"/>
                  </a:schemeClr>
                </a:solidFill>
              </a:rPr>
              <a:t>ion</a:t>
            </a:r>
            <a:endParaRPr lang="cs-CZ" i="1" dirty="0">
              <a:solidFill>
                <a:schemeClr val="tx2">
                  <a:lumMod val="60000"/>
                  <a:lumOff val="40000"/>
                </a:schemeClr>
              </a:solidFill>
            </a:endParaRPr>
          </a:p>
          <a:p>
            <a:pPr lvl="1">
              <a:lnSpc>
                <a:spcPct val="90000"/>
              </a:lnSpc>
            </a:pPr>
            <a:r>
              <a:rPr lang="cs-CZ" dirty="0"/>
              <a:t>Bučiny</a:t>
            </a:r>
          </a:p>
          <a:p>
            <a:pPr lvl="1">
              <a:lnSpc>
                <a:spcPct val="90000"/>
              </a:lnSpc>
            </a:pPr>
            <a:r>
              <a:rPr lang="cs-CZ" sz="2400" dirty="0"/>
              <a:t>Zahrnuje: Květnaté bučiny, </a:t>
            </a:r>
            <a:r>
              <a:rPr lang="cs-CZ" sz="2400" dirty="0" err="1"/>
              <a:t>jedlobučiny</a:t>
            </a:r>
            <a:r>
              <a:rPr lang="cs-CZ" sz="2400" dirty="0"/>
              <a:t> i </a:t>
            </a:r>
            <a:r>
              <a:rPr lang="cs-CZ" sz="2400" dirty="0" smtClean="0"/>
              <a:t>jedliny</a:t>
            </a:r>
            <a:endParaRPr lang="cs-CZ"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rrowheads="1"/>
          </p:cNvSpPr>
          <p:nvPr>
            <p:ph type="title" idx="4294967295"/>
          </p:nvPr>
        </p:nvSpPr>
        <p:spPr/>
        <p:txBody>
          <a:bodyPr/>
          <a:lstStyle/>
          <a:p>
            <a:r>
              <a:rPr lang="cs-CZ" dirty="0"/>
              <a:t>Hierarchie</a:t>
            </a:r>
          </a:p>
        </p:txBody>
      </p:sp>
      <p:sp>
        <p:nvSpPr>
          <p:cNvPr id="173059" name="Rectangle 3"/>
          <p:cNvSpPr>
            <a:spLocks noGrp="1" noRot="1" noChangeArrowheads="1"/>
          </p:cNvSpPr>
          <p:nvPr>
            <p:ph type="body" idx="4294967295"/>
          </p:nvPr>
        </p:nvSpPr>
        <p:spPr/>
        <p:txBody>
          <a:bodyPr/>
          <a:lstStyle/>
          <a:p>
            <a:r>
              <a:rPr lang="cs-CZ" sz="2800" dirty="0"/>
              <a:t>Řád –</a:t>
            </a:r>
            <a:r>
              <a:rPr lang="cs-CZ" sz="2800" dirty="0" err="1">
                <a:solidFill>
                  <a:schemeClr val="tx2">
                    <a:lumMod val="60000"/>
                    <a:lumOff val="40000"/>
                  </a:schemeClr>
                </a:solidFill>
              </a:rPr>
              <a:t>etalia</a:t>
            </a:r>
            <a:endParaRPr lang="cs-CZ" sz="2800" dirty="0">
              <a:solidFill>
                <a:schemeClr val="tx2">
                  <a:lumMod val="60000"/>
                  <a:lumOff val="40000"/>
                </a:schemeClr>
              </a:solidFill>
            </a:endParaRPr>
          </a:p>
          <a:p>
            <a:pPr lvl="1"/>
            <a:r>
              <a:rPr lang="cs-CZ" sz="2400" i="1" dirty="0" err="1"/>
              <a:t>Fag</a:t>
            </a:r>
            <a:r>
              <a:rPr lang="cs-CZ" sz="2400" i="1" dirty="0" err="1">
                <a:solidFill>
                  <a:schemeClr val="tx2">
                    <a:lumMod val="60000"/>
                    <a:lumOff val="40000"/>
                  </a:schemeClr>
                </a:solidFill>
              </a:rPr>
              <a:t>etalia</a:t>
            </a:r>
            <a:r>
              <a:rPr lang="cs-CZ" sz="2400" i="1" dirty="0"/>
              <a:t> </a:t>
            </a:r>
            <a:r>
              <a:rPr lang="cs-CZ" sz="2400" i="1" dirty="0" err="1"/>
              <a:t>sylvaticae</a:t>
            </a:r>
            <a:r>
              <a:rPr lang="cs-CZ" sz="2400" dirty="0"/>
              <a:t> </a:t>
            </a:r>
          </a:p>
          <a:p>
            <a:pPr lvl="1"/>
            <a:r>
              <a:rPr lang="cs-CZ" sz="2000" dirty="0"/>
              <a:t>Definice: </a:t>
            </a:r>
            <a:r>
              <a:rPr lang="cs-CZ" sz="2000" dirty="0" err="1"/>
              <a:t>mezofilní</a:t>
            </a:r>
            <a:r>
              <a:rPr lang="cs-CZ" sz="2000" dirty="0"/>
              <a:t> až hygrofilní opadavé lesy mírné zóny Evropy…. – i tvrdý luh</a:t>
            </a:r>
          </a:p>
          <a:p>
            <a:pPr lvl="1"/>
            <a:r>
              <a:rPr lang="cs-CZ" sz="2400" dirty="0"/>
              <a:t>=</a:t>
            </a:r>
            <a:r>
              <a:rPr lang="en-US" sz="2400" dirty="0"/>
              <a:t>&gt;</a:t>
            </a:r>
            <a:r>
              <a:rPr lang="cs-CZ" sz="2400" dirty="0"/>
              <a:t> velice široké</a:t>
            </a:r>
          </a:p>
          <a:p>
            <a:r>
              <a:rPr lang="cs-CZ" sz="2800" dirty="0"/>
              <a:t>Třída –</a:t>
            </a:r>
            <a:r>
              <a:rPr lang="cs-CZ" sz="2800" dirty="0" err="1">
                <a:solidFill>
                  <a:schemeClr val="tx2">
                    <a:lumMod val="60000"/>
                    <a:lumOff val="40000"/>
                  </a:schemeClr>
                </a:solidFill>
              </a:rPr>
              <a:t>etea</a:t>
            </a:r>
            <a:endParaRPr lang="cs-CZ" sz="2800" dirty="0">
              <a:solidFill>
                <a:schemeClr val="tx2">
                  <a:lumMod val="60000"/>
                  <a:lumOff val="40000"/>
                </a:schemeClr>
              </a:solidFill>
            </a:endParaRPr>
          </a:p>
          <a:p>
            <a:pPr lvl="1"/>
            <a:r>
              <a:rPr lang="cs-CZ" sz="2400" i="1" dirty="0" err="1"/>
              <a:t>Querco</a:t>
            </a:r>
            <a:r>
              <a:rPr lang="cs-CZ" sz="2400" i="1" dirty="0"/>
              <a:t>-</a:t>
            </a:r>
            <a:r>
              <a:rPr lang="cs-CZ" sz="2400" i="1" dirty="0" err="1"/>
              <a:t>Fag</a:t>
            </a:r>
            <a:r>
              <a:rPr lang="cs-CZ" sz="2400" i="1" dirty="0" err="1">
                <a:solidFill>
                  <a:schemeClr val="tx2">
                    <a:lumMod val="60000"/>
                    <a:lumOff val="40000"/>
                  </a:schemeClr>
                </a:solidFill>
              </a:rPr>
              <a:t>etea</a:t>
            </a:r>
            <a:endParaRPr lang="cs-CZ" sz="2400" dirty="0">
              <a:solidFill>
                <a:schemeClr val="tx2">
                  <a:lumMod val="60000"/>
                  <a:lumOff val="40000"/>
                </a:schemeClr>
              </a:solidFill>
            </a:endParaRPr>
          </a:p>
          <a:p>
            <a:pPr lvl="1"/>
            <a:r>
              <a:rPr lang="cs-CZ" sz="2400" dirty="0"/>
              <a:t>ještě širší definice </a:t>
            </a:r>
          </a:p>
          <a:p>
            <a:pPr lvl="1"/>
            <a:r>
              <a:rPr lang="cs-CZ" sz="2400"/>
              <a:t>používají </a:t>
            </a:r>
            <a:r>
              <a:rPr lang="cs-CZ" sz="2400" smtClean="0"/>
              <a:t>např. zoologové </a:t>
            </a:r>
            <a:endParaRPr lang="cs-CZ"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eobot_ mapa_stará_Čes_Bud"/>
          <p:cNvPicPr>
            <a:picLocks noChangeAspect="1" noChangeArrowheads="1"/>
          </p:cNvPicPr>
          <p:nvPr/>
        </p:nvPicPr>
        <p:blipFill>
          <a:blip r:embed="rId2" cstate="print">
            <a:lum bright="6000" contrast="24000"/>
          </a:blip>
          <a:srcRect/>
          <a:stretch>
            <a:fillRect/>
          </a:stretch>
        </p:blipFill>
        <p:spPr bwMode="auto">
          <a:xfrm>
            <a:off x="0" y="428604"/>
            <a:ext cx="9144000" cy="57880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eobot_slov2"/>
          <p:cNvPicPr>
            <a:picLocks noChangeAspect="1" noChangeArrowheads="1"/>
          </p:cNvPicPr>
          <p:nvPr/>
        </p:nvPicPr>
        <p:blipFill>
          <a:blip r:embed="rId2" cstate="print">
            <a:lum bright="-12000" contrast="12000"/>
          </a:blip>
          <a:srcRect b="22179"/>
          <a:stretch>
            <a:fillRect/>
          </a:stretch>
        </p:blipFill>
        <p:spPr bwMode="auto">
          <a:xfrm>
            <a:off x="428596" y="0"/>
            <a:ext cx="8293803"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Přirozená vegetace Evropy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err="1" smtClean="0"/>
              <a:t>Bohn</a:t>
            </a:r>
            <a:r>
              <a:rPr lang="cs-CZ" dirty="0" smtClean="0"/>
              <a:t> &amp; </a:t>
            </a:r>
            <a:r>
              <a:rPr lang="cs-CZ" dirty="0" err="1" smtClean="0"/>
              <a:t>Neuhäusl</a:t>
            </a:r>
            <a:r>
              <a:rPr lang="cs-CZ" dirty="0" smtClean="0"/>
              <a:t> (2004): </a:t>
            </a:r>
            <a:r>
              <a:rPr lang="de-DE" dirty="0" smtClean="0"/>
              <a:t>Übersichtskarte der natürlichen </a:t>
            </a:r>
            <a:r>
              <a:rPr lang="cs-CZ" dirty="0" err="1" smtClean="0"/>
              <a:t>Vegetation</a:t>
            </a:r>
            <a:r>
              <a:rPr lang="de-DE" dirty="0" smtClean="0"/>
              <a:t> Europas </a:t>
            </a:r>
            <a:endParaRPr lang="cs-CZ" dirty="0" smtClean="0"/>
          </a:p>
          <a:p>
            <a:r>
              <a:rPr lang="cs-CZ" dirty="0" smtClean="0"/>
              <a:t>Mapy </a:t>
            </a:r>
            <a:r>
              <a:rPr lang="en-US" dirty="0" smtClean="0"/>
              <a:t>+</a:t>
            </a:r>
            <a:r>
              <a:rPr lang="cs-CZ" dirty="0" smtClean="0"/>
              <a:t> 2 díly textu</a:t>
            </a:r>
          </a:p>
          <a:p>
            <a:r>
              <a:rPr lang="cs-CZ" dirty="0" smtClean="0"/>
              <a:t>Měřítko 1: 2 500 000 (9 listů)</a:t>
            </a:r>
          </a:p>
          <a:p>
            <a:r>
              <a:rPr lang="cs-CZ" dirty="0" smtClean="0"/>
              <a:t>699 mapovacích jednotek</a:t>
            </a:r>
          </a:p>
          <a:p>
            <a:r>
              <a:rPr lang="cs-CZ" dirty="0" smtClean="0"/>
              <a:t>Německy (</a:t>
            </a:r>
            <a:r>
              <a:rPr lang="cs-CZ" dirty="0" err="1" smtClean="0"/>
              <a:t>Angl</a:t>
            </a:r>
            <a:r>
              <a:rPr lang="cs-CZ" dirty="0" smtClean="0"/>
              <a:t>.)</a:t>
            </a:r>
          </a:p>
          <a:p>
            <a:r>
              <a:rPr lang="cs-CZ" dirty="0" smtClean="0"/>
              <a:t>odráží stanovištní podmínky </a:t>
            </a:r>
          </a:p>
          <a:p>
            <a:pPr>
              <a:buNone/>
            </a:pPr>
            <a:r>
              <a:rPr lang="cs-CZ" dirty="0" smtClean="0"/>
              <a:t>	a přirozený růstový</a:t>
            </a:r>
          </a:p>
          <a:p>
            <a:pPr>
              <a:buNone/>
            </a:pPr>
            <a:r>
              <a:rPr lang="cs-CZ" dirty="0" smtClean="0"/>
              <a:t>	potenciál</a:t>
            </a:r>
          </a:p>
          <a:p>
            <a:pPr>
              <a:buNone/>
            </a:pPr>
            <a:endParaRPr lang="cs-CZ" dirty="0" smtClean="0"/>
          </a:p>
          <a:p>
            <a:r>
              <a:rPr lang="cs-CZ" dirty="0" smtClean="0"/>
              <a:t>Interaktivní CD-ROM lze stáhnout z:</a:t>
            </a:r>
          </a:p>
          <a:p>
            <a:pPr>
              <a:buNone/>
            </a:pPr>
            <a:r>
              <a:rPr lang="cs-CZ" dirty="0" smtClean="0"/>
              <a:t>	</a:t>
            </a:r>
            <a:r>
              <a:rPr lang="cs-CZ" dirty="0" smtClean="0">
                <a:hlinkClick r:id="rId2"/>
              </a:rPr>
              <a:t>http://www.</a:t>
            </a:r>
            <a:r>
              <a:rPr lang="cs-CZ" dirty="0" err="1" smtClean="0">
                <a:hlinkClick r:id="rId2"/>
              </a:rPr>
              <a:t>floraweb.de</a:t>
            </a:r>
            <a:r>
              <a:rPr lang="cs-CZ" dirty="0" smtClean="0">
                <a:hlinkClick r:id="rId2"/>
              </a:rPr>
              <a:t>/</a:t>
            </a:r>
            <a:r>
              <a:rPr lang="cs-CZ" dirty="0" err="1" smtClean="0">
                <a:hlinkClick r:id="rId2"/>
              </a:rPr>
              <a:t>vegetation</a:t>
            </a:r>
            <a:r>
              <a:rPr lang="cs-CZ" dirty="0" smtClean="0">
                <a:hlinkClick r:id="rId2"/>
              </a:rPr>
              <a:t>/</a:t>
            </a:r>
            <a:r>
              <a:rPr lang="cs-CZ" dirty="0" err="1" smtClean="0">
                <a:hlinkClick r:id="rId2"/>
              </a:rPr>
              <a:t>dnld</a:t>
            </a:r>
            <a:r>
              <a:rPr lang="cs-CZ" dirty="0" smtClean="0">
                <a:hlinkClick r:id="rId2"/>
              </a:rPr>
              <a:t>_</a:t>
            </a:r>
            <a:r>
              <a:rPr lang="cs-CZ" dirty="0" err="1" smtClean="0">
                <a:hlinkClick r:id="rId2"/>
              </a:rPr>
              <a:t>eurovegmap.html</a:t>
            </a:r>
            <a:endParaRPr lang="cs-CZ" dirty="0" smtClean="0"/>
          </a:p>
          <a:p>
            <a:pPr>
              <a:buNone/>
            </a:pPr>
            <a:r>
              <a:rPr lang="cs-CZ" dirty="0" smtClean="0"/>
              <a:t>	=&gt; stáhne instalační soubor aplikace obsahující mapy i texty</a:t>
            </a:r>
          </a:p>
        </p:txBody>
      </p:sp>
      <p:pic>
        <p:nvPicPr>
          <p:cNvPr id="67586" name="Picture 2" descr="http://www.floraweb.de/bilder/euvegmap_cdrom.jpg"/>
          <p:cNvPicPr>
            <a:picLocks noChangeAspect="1" noChangeArrowheads="1"/>
          </p:cNvPicPr>
          <p:nvPr/>
        </p:nvPicPr>
        <p:blipFill>
          <a:blip r:embed="rId3" cstate="print"/>
          <a:srcRect/>
          <a:stretch>
            <a:fillRect/>
          </a:stretch>
        </p:blipFill>
        <p:spPr bwMode="auto">
          <a:xfrm>
            <a:off x="5857884" y="2285992"/>
            <a:ext cx="1928826" cy="270035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Evropa.bmp"/>
          <p:cNvPicPr>
            <a:picLocks noChangeAspect="1"/>
          </p:cNvPicPr>
          <p:nvPr/>
        </p:nvPicPr>
        <p:blipFill>
          <a:blip r:embed="rId2" cstate="print"/>
          <a:stretch>
            <a:fillRect/>
          </a:stretch>
        </p:blipFill>
        <p:spPr>
          <a:xfrm>
            <a:off x="1039585" y="-38331"/>
            <a:ext cx="7104315" cy="689633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Evropa 2.bmp"/>
          <p:cNvPicPr>
            <a:picLocks noChangeAspect="1"/>
          </p:cNvPicPr>
          <p:nvPr/>
        </p:nvPicPr>
        <p:blipFill>
          <a:blip r:embed="rId2" cstate="print"/>
          <a:stretch>
            <a:fillRect/>
          </a:stretch>
        </p:blipFill>
        <p:spPr>
          <a:xfrm>
            <a:off x="1039585" y="-38330"/>
            <a:ext cx="7104315" cy="689633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Potenciální přirozená vegetace ČR</a:t>
            </a:r>
            <a:endParaRPr lang="cs-CZ" dirty="0"/>
          </a:p>
        </p:txBody>
      </p:sp>
      <p:sp>
        <p:nvSpPr>
          <p:cNvPr id="3" name="Zástupný symbol pro obsah 2"/>
          <p:cNvSpPr>
            <a:spLocks noGrp="1"/>
          </p:cNvSpPr>
          <p:nvPr>
            <p:ph idx="1"/>
          </p:nvPr>
        </p:nvSpPr>
        <p:spPr/>
        <p:txBody>
          <a:bodyPr/>
          <a:lstStyle/>
          <a:p>
            <a:r>
              <a:rPr lang="cs-CZ" dirty="0" smtClean="0"/>
              <a:t>Hypotetický vegetační kryt</a:t>
            </a:r>
          </a:p>
          <a:p>
            <a:r>
              <a:rPr lang="cs-CZ" dirty="0" smtClean="0"/>
              <a:t>Respektuje nevratné změny člověkem</a:t>
            </a:r>
          </a:p>
          <a:p>
            <a:r>
              <a:rPr lang="cs-CZ" dirty="0" smtClean="0"/>
              <a:t>51 jednotek – většinou asociace</a:t>
            </a:r>
          </a:p>
          <a:p>
            <a:endParaRPr lang="cs-CZ" dirty="0" smtClean="0"/>
          </a:p>
          <a:p>
            <a:r>
              <a:rPr lang="cs-CZ" dirty="0" smtClean="0"/>
              <a:t>NEUHÄUSLOVÁ, Z. a kol. (1998): Mapa potenciální přirozené vegetace České republiky 1: 500 000. </a:t>
            </a:r>
            <a:r>
              <a:rPr lang="cs-CZ" dirty="0" err="1" smtClean="0"/>
              <a:t>Vyd</a:t>
            </a:r>
            <a:r>
              <a:rPr lang="cs-CZ" dirty="0" smtClean="0"/>
              <a:t>. 1. Academia, Praha</a:t>
            </a:r>
            <a:r>
              <a:rPr lang="cs-CZ" dirty="0" smtClean="0"/>
              <a:t>.</a:t>
            </a:r>
          </a:p>
          <a:p>
            <a:pPr lvl="1"/>
            <a:r>
              <a:rPr lang="cs-CZ" dirty="0" smtClean="0"/>
              <a:t>Dostupné i na: geoportal.gov.cz </a:t>
            </a:r>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Neuhauslova.jpg"/>
          <p:cNvPicPr>
            <a:picLocks noChangeAspect="1"/>
          </p:cNvPicPr>
          <p:nvPr/>
        </p:nvPicPr>
        <p:blipFill>
          <a:blip r:embed="rId2" cstate="print"/>
          <a:stretch>
            <a:fillRect/>
          </a:stretch>
        </p:blipFill>
        <p:spPr>
          <a:xfrm>
            <a:off x="1357290" y="0"/>
            <a:ext cx="6056016" cy="685800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Biogeografické členění ČR</a:t>
            </a:r>
            <a:endParaRPr lang="cs-CZ" dirty="0"/>
          </a:p>
        </p:txBody>
      </p:sp>
      <p:sp>
        <p:nvSpPr>
          <p:cNvPr id="3" name="Zástupný symbol pro obsah 2"/>
          <p:cNvSpPr>
            <a:spLocks noGrp="1"/>
          </p:cNvSpPr>
          <p:nvPr>
            <p:ph idx="1"/>
          </p:nvPr>
        </p:nvSpPr>
        <p:spPr/>
        <p:txBody>
          <a:bodyPr/>
          <a:lstStyle/>
          <a:p>
            <a:r>
              <a:rPr lang="cs-CZ" sz="2000" dirty="0" smtClean="0"/>
              <a:t>CULEK, M. a kol. (1996): Biogeografické členění České republiky</a:t>
            </a:r>
          </a:p>
          <a:p>
            <a:r>
              <a:rPr lang="cs-CZ" sz="2000" dirty="0" smtClean="0"/>
              <a:t>CULEK, M. a kol. (2005): Biogeografické členění České republiky II</a:t>
            </a:r>
          </a:p>
          <a:p>
            <a:endParaRPr lang="cs-CZ" sz="2000" dirty="0" smtClean="0"/>
          </a:p>
          <a:p>
            <a:r>
              <a:rPr lang="cs-CZ" sz="2000" dirty="0" err="1" smtClean="0"/>
              <a:t>Bioregiony</a:t>
            </a:r>
            <a:r>
              <a:rPr lang="cs-CZ" sz="2000" dirty="0" smtClean="0"/>
              <a:t> dostupné např. na </a:t>
            </a:r>
            <a:r>
              <a:rPr lang="cs-CZ" sz="2000" dirty="0" err="1" smtClean="0"/>
              <a:t>Geoportálu</a:t>
            </a:r>
            <a:r>
              <a:rPr lang="cs-CZ" sz="2000" dirty="0" smtClean="0"/>
              <a:t> </a:t>
            </a:r>
            <a:r>
              <a:rPr lang="cs-CZ" sz="2000" dirty="0" smtClean="0"/>
              <a:t>INSPIRE (geoportal.gov.cz), </a:t>
            </a:r>
            <a:r>
              <a:rPr lang="cs-CZ" sz="2000" dirty="0" smtClean="0"/>
              <a:t>AOPK </a:t>
            </a:r>
            <a:r>
              <a:rPr lang="cs-CZ" sz="2000" dirty="0" smtClean="0"/>
              <a:t>ČR (mapy.nature.cz)</a:t>
            </a:r>
            <a:endParaRPr lang="cs-CZ" sz="2000" dirty="0" smtClean="0"/>
          </a:p>
          <a:p>
            <a:r>
              <a:rPr lang="cs-CZ" sz="2000" dirty="0" smtClean="0"/>
              <a:t>Biochory:  AOPK ČR</a:t>
            </a:r>
          </a:p>
          <a:p>
            <a:r>
              <a:rPr lang="cs-CZ" sz="2000" dirty="0" smtClean="0"/>
              <a:t>Soubory </a:t>
            </a:r>
            <a:r>
              <a:rPr lang="cs-CZ" sz="2000" dirty="0" err="1" smtClean="0"/>
              <a:t>biochor</a:t>
            </a:r>
            <a:r>
              <a:rPr lang="cs-CZ" sz="2000" dirty="0" smtClean="0"/>
              <a:t>: Atlas krajiny ČR</a:t>
            </a:r>
          </a:p>
          <a:p>
            <a:endParaRPr lang="cs-CZ" sz="2000" dirty="0" smtClean="0"/>
          </a:p>
          <a:p>
            <a:r>
              <a:rPr lang="cs-CZ" sz="2000" dirty="0" smtClean="0"/>
              <a:t>Po úroveň </a:t>
            </a:r>
            <a:r>
              <a:rPr lang="cs-CZ" sz="2000" dirty="0" err="1" smtClean="0"/>
              <a:t>biochor</a:t>
            </a:r>
            <a:r>
              <a:rPr lang="cs-CZ" sz="2000" dirty="0" smtClean="0"/>
              <a:t> zpracováno pro celou ČR</a:t>
            </a:r>
          </a:p>
          <a:p>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Biotopy</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Mapování biotopů – AOPK ČR</a:t>
            </a:r>
          </a:p>
          <a:p>
            <a:r>
              <a:rPr lang="cs-CZ" dirty="0" smtClean="0"/>
              <a:t>Podkladem: Katalog biotopů ČR (Chytrý, Kučera, Kočí a kol., 2001, 2010)</a:t>
            </a:r>
          </a:p>
          <a:p>
            <a:r>
              <a:rPr lang="cs-CZ" dirty="0" smtClean="0"/>
              <a:t>Vytvořeno pro mapování soustavy NATURA 2000</a:t>
            </a:r>
          </a:p>
          <a:p>
            <a:r>
              <a:rPr lang="cs-CZ" dirty="0" smtClean="0"/>
              <a:t>Jedná se o recentní (současnou) krajinu =&gt; počítám vliv člověka</a:t>
            </a:r>
          </a:p>
          <a:p>
            <a:r>
              <a:rPr lang="cs-CZ" dirty="0" smtClean="0"/>
              <a:t>Měřítko 1: 10 000</a:t>
            </a:r>
          </a:p>
          <a:p>
            <a:r>
              <a:rPr lang="cs-CZ" dirty="0" smtClean="0"/>
              <a:t>Mapování 2001-2005, plánovaný 12ti </a:t>
            </a:r>
            <a:r>
              <a:rPr lang="cs-CZ" dirty="0" err="1" smtClean="0"/>
              <a:t>letý</a:t>
            </a:r>
            <a:r>
              <a:rPr lang="cs-CZ" dirty="0" smtClean="0"/>
              <a:t> cyklus revize</a:t>
            </a:r>
          </a:p>
          <a:p>
            <a:pPr lvl="1"/>
            <a:r>
              <a:rPr lang="cs-CZ" dirty="0" smtClean="0"/>
              <a:t>V současnosti probíhá aktualizace</a:t>
            </a:r>
          </a:p>
          <a:p>
            <a:r>
              <a:rPr lang="cs-CZ" dirty="0" smtClean="0"/>
              <a:t>Monitoring biotopů za pomoci fytocenologických snímků =&gt; zaznamenání druhového složení</a:t>
            </a:r>
          </a:p>
          <a:p>
            <a:r>
              <a:rPr lang="cs-CZ" dirty="0" smtClean="0"/>
              <a:t>2005 – 1 154 606 segmentů (1 504 120 záznamů v databázi) </a:t>
            </a:r>
          </a:p>
          <a:p>
            <a:endParaRPr lang="cs-CZ" dirty="0" smtClean="0"/>
          </a:p>
          <a:p>
            <a:r>
              <a:rPr lang="cs-CZ" dirty="0" smtClean="0"/>
              <a:t>Dostupné na mapovém portálu AOPK ČR:</a:t>
            </a:r>
          </a:p>
          <a:p>
            <a:pPr>
              <a:buNone/>
            </a:pPr>
            <a:r>
              <a:rPr lang="cs-CZ" dirty="0" smtClean="0"/>
              <a:t>	</a:t>
            </a:r>
            <a:r>
              <a:rPr lang="cs-CZ" dirty="0" smtClean="0">
                <a:hlinkClick r:id="rId2"/>
              </a:rPr>
              <a:t>http://portal.nature.cz/</a:t>
            </a:r>
            <a:r>
              <a:rPr lang="cs-CZ" dirty="0" smtClean="0"/>
              <a:t>  nebo </a:t>
            </a:r>
            <a:r>
              <a:rPr lang="cs-CZ" dirty="0" smtClean="0">
                <a:hlinkClick r:id="rId3"/>
              </a:rPr>
              <a:t>http://mapy.</a:t>
            </a:r>
            <a:r>
              <a:rPr lang="cs-CZ" dirty="0" err="1" smtClean="0">
                <a:hlinkClick r:id="rId3"/>
              </a:rPr>
              <a:t>nature.cz</a:t>
            </a:r>
            <a:r>
              <a:rPr lang="cs-CZ" dirty="0" smtClean="0">
                <a:hlinkClick r:id="rId3"/>
              </a:rPr>
              <a:t>/</a:t>
            </a:r>
            <a:r>
              <a:rPr lang="cs-CZ" dirty="0" smtClean="0"/>
              <a:t> </a:t>
            </a:r>
          </a:p>
          <a:p>
            <a:pPr>
              <a:buNone/>
            </a:pPr>
            <a:r>
              <a:rPr lang="cs-CZ" dirty="0" smtClean="0"/>
              <a:t>	=&gt; i WMS (s členěnou mozaikou), plná kvalita</a:t>
            </a:r>
            <a:endParaRPr lang="cs-CZ"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X - Biotopy 1.JPG"/>
          <p:cNvPicPr>
            <a:picLocks noChangeAspect="1"/>
          </p:cNvPicPr>
          <p:nvPr/>
        </p:nvPicPr>
        <p:blipFill>
          <a:blip r:embed="rId2" cstate="print"/>
          <a:stretch>
            <a:fillRect/>
          </a:stretch>
        </p:blipFill>
        <p:spPr>
          <a:xfrm>
            <a:off x="0" y="523874"/>
            <a:ext cx="9143999" cy="608270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Biotopy WMS.jpg"/>
          <p:cNvPicPr>
            <a:picLocks noChangeAspect="1"/>
          </p:cNvPicPr>
          <p:nvPr/>
        </p:nvPicPr>
        <p:blipFill>
          <a:blip r:embed="rId2" cstate="print"/>
          <a:stretch>
            <a:fillRect/>
          </a:stretch>
        </p:blipFill>
        <p:spPr>
          <a:xfrm>
            <a:off x="-9086" y="363258"/>
            <a:ext cx="9153086" cy="613757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Vegetace ČR – prof. Chytrý</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čtyřdílná monografie</a:t>
            </a:r>
          </a:p>
          <a:p>
            <a:r>
              <a:rPr lang="cs-CZ" dirty="0" smtClean="0"/>
              <a:t>systematicky shrnuje </a:t>
            </a:r>
            <a:r>
              <a:rPr lang="cs-CZ" dirty="0" err="1" smtClean="0"/>
              <a:t>diverzitu</a:t>
            </a:r>
            <a:r>
              <a:rPr lang="cs-CZ" dirty="0" smtClean="0"/>
              <a:t> vegetačních typů </a:t>
            </a:r>
          </a:p>
          <a:p>
            <a:r>
              <a:rPr lang="cs-CZ" dirty="0" smtClean="0"/>
              <a:t>členění do 38 fytocenologických tříd, které se dále dělí na svazy a asociace</a:t>
            </a:r>
          </a:p>
          <a:p>
            <a:r>
              <a:rPr lang="cs-CZ" dirty="0" smtClean="0"/>
              <a:t>Vymezení pomocí &gt; 100 000 fytocenologických snímků ČNFD</a:t>
            </a:r>
          </a:p>
          <a:p>
            <a:r>
              <a:rPr lang="cs-CZ" dirty="0" smtClean="0"/>
              <a:t>Díly:</a:t>
            </a:r>
          </a:p>
          <a:p>
            <a:pPr lvl="1"/>
            <a:r>
              <a:rPr lang="cs-CZ" b="1" dirty="0" smtClean="0"/>
              <a:t>1. díl – Travinná a keříčková vegetace</a:t>
            </a:r>
            <a:r>
              <a:rPr lang="cs-CZ" dirty="0" smtClean="0"/>
              <a:t> (2007, druhé vydání 2010)</a:t>
            </a:r>
          </a:p>
          <a:p>
            <a:pPr lvl="1"/>
            <a:r>
              <a:rPr lang="cs-CZ" b="1" dirty="0" smtClean="0"/>
              <a:t>2. díl – Ruderální, plevelová, skalní a suťová vegetace</a:t>
            </a:r>
            <a:r>
              <a:rPr lang="cs-CZ" dirty="0" smtClean="0"/>
              <a:t> (2009)</a:t>
            </a:r>
          </a:p>
          <a:p>
            <a:pPr lvl="1"/>
            <a:r>
              <a:rPr lang="cs-CZ" b="1" dirty="0" smtClean="0"/>
              <a:t>3. díl – Vodní a mokřadní vegetace</a:t>
            </a:r>
            <a:r>
              <a:rPr lang="cs-CZ" dirty="0" smtClean="0"/>
              <a:t> (2011)</a:t>
            </a:r>
          </a:p>
          <a:p>
            <a:pPr lvl="1"/>
            <a:r>
              <a:rPr lang="pt-BR" b="1" dirty="0" smtClean="0"/>
              <a:t>4. díl – Lesní a křovinná vegetace</a:t>
            </a:r>
            <a:r>
              <a:rPr lang="pt-BR" dirty="0" smtClean="0"/>
              <a:t> (připravuje se na rok 2013)</a:t>
            </a:r>
            <a:endParaRPr lang="cs-CZ" dirty="0" smtClean="0"/>
          </a:p>
          <a:p>
            <a:r>
              <a:rPr lang="cs-CZ" dirty="0" smtClean="0"/>
              <a:t>Síťové mapy 10x6 zeměpisných minut (cca 12x11 km)</a:t>
            </a:r>
          </a:p>
          <a:p>
            <a:endParaRPr lang="cs-CZ" dirty="0" smtClean="0"/>
          </a:p>
          <a:p>
            <a:r>
              <a:rPr lang="cs-CZ" dirty="0" smtClean="0"/>
              <a:t>CHYTRÝ, Milan a kol. (2007):</a:t>
            </a:r>
            <a:r>
              <a:rPr lang="cs-CZ" i="1" dirty="0" smtClean="0"/>
              <a:t>Vegetace České republiky </a:t>
            </a:r>
          </a:p>
          <a:p>
            <a:pPr>
              <a:buNone/>
            </a:pPr>
            <a:r>
              <a:rPr lang="cs-CZ" i="1" dirty="0" smtClean="0"/>
              <a:t>	1. Travinná a keříčková společenstva</a:t>
            </a:r>
            <a:r>
              <a:rPr lang="cs-CZ" dirty="0" smtClean="0"/>
              <a:t>. Praha: Academia</a:t>
            </a:r>
            <a:endParaRPr lang="cs-CZ" dirty="0"/>
          </a:p>
        </p:txBody>
      </p:sp>
      <p:pic>
        <p:nvPicPr>
          <p:cNvPr id="68610" name="Picture 2" descr="http://www.sci.muni.cz/botany/vegsci/pic/_vegetace_cr.jpg"/>
          <p:cNvPicPr>
            <a:picLocks noChangeAspect="1" noChangeArrowheads="1"/>
          </p:cNvPicPr>
          <p:nvPr/>
        </p:nvPicPr>
        <p:blipFill>
          <a:blip r:embed="rId2" cstate="print"/>
          <a:srcRect/>
          <a:stretch>
            <a:fillRect/>
          </a:stretch>
        </p:blipFill>
        <p:spPr bwMode="auto">
          <a:xfrm>
            <a:off x="7072330" y="4143380"/>
            <a:ext cx="1805453" cy="2476507"/>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sci.muni.cz/botany/vegsci/pic/maps/ABB01.jpg"/>
          <p:cNvPicPr>
            <a:picLocks noChangeAspect="1" noChangeArrowheads="1"/>
          </p:cNvPicPr>
          <p:nvPr/>
        </p:nvPicPr>
        <p:blipFill>
          <a:blip r:embed="rId2" cstate="print"/>
          <a:srcRect/>
          <a:stretch>
            <a:fillRect/>
          </a:stretch>
        </p:blipFill>
        <p:spPr bwMode="auto">
          <a:xfrm>
            <a:off x="642910" y="0"/>
            <a:ext cx="7620000" cy="5381626"/>
          </a:xfrm>
          <a:prstGeom prst="rect">
            <a:avLst/>
          </a:prstGeom>
          <a:noFill/>
        </p:spPr>
      </p:pic>
      <p:sp>
        <p:nvSpPr>
          <p:cNvPr id="3" name="TextovéPole 2"/>
          <p:cNvSpPr txBox="1"/>
          <p:nvPr/>
        </p:nvSpPr>
        <p:spPr>
          <a:xfrm>
            <a:off x="1428728" y="5286388"/>
            <a:ext cx="6857455" cy="1200329"/>
          </a:xfrm>
          <a:prstGeom prst="rect">
            <a:avLst/>
          </a:prstGeom>
          <a:noFill/>
        </p:spPr>
        <p:txBody>
          <a:bodyPr wrap="none" rtlCol="0">
            <a:spAutoFit/>
          </a:bodyPr>
          <a:lstStyle/>
          <a:p>
            <a:r>
              <a:rPr lang="cs-CZ" dirty="0" smtClean="0"/>
              <a:t>Př.: 	Asociace ABB01 </a:t>
            </a:r>
            <a:br>
              <a:rPr lang="cs-CZ" dirty="0" smtClean="0"/>
            </a:br>
            <a:r>
              <a:rPr lang="cs-CZ" dirty="0" smtClean="0"/>
              <a:t>	</a:t>
            </a:r>
            <a:r>
              <a:rPr lang="cs-CZ" i="1" dirty="0" err="1" smtClean="0"/>
              <a:t>Carici</a:t>
            </a:r>
            <a:r>
              <a:rPr lang="cs-CZ" i="1" dirty="0" smtClean="0"/>
              <a:t> </a:t>
            </a:r>
            <a:r>
              <a:rPr lang="cs-CZ" i="1" dirty="0" err="1" smtClean="0"/>
              <a:t>bigelowii</a:t>
            </a:r>
            <a:r>
              <a:rPr lang="cs-CZ" i="1" dirty="0" smtClean="0"/>
              <a:t>-Nardetum </a:t>
            </a:r>
            <a:r>
              <a:rPr lang="cs-CZ" i="1" dirty="0" err="1" smtClean="0"/>
              <a:t>strictae</a:t>
            </a:r>
            <a:r>
              <a:rPr lang="cs-CZ" dirty="0" smtClean="0"/>
              <a:t> (Zlatník 1928) </a:t>
            </a:r>
            <a:r>
              <a:rPr lang="cs-CZ" dirty="0" err="1" smtClean="0"/>
              <a:t>Jeník</a:t>
            </a:r>
            <a:r>
              <a:rPr lang="cs-CZ" dirty="0" smtClean="0"/>
              <a:t> 1961 </a:t>
            </a:r>
            <a:br>
              <a:rPr lang="cs-CZ" dirty="0" smtClean="0"/>
            </a:br>
            <a:r>
              <a:rPr lang="cs-CZ" dirty="0" smtClean="0"/>
              <a:t>	Smilkové alpínské trávníky</a:t>
            </a:r>
          </a:p>
          <a:p>
            <a:endParaRPr lang="cs-CZ"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ÚSES</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Územní systém ekologické stability</a:t>
            </a:r>
          </a:p>
          <a:p>
            <a:endParaRPr lang="cs-CZ" dirty="0" smtClean="0"/>
          </a:p>
          <a:p>
            <a:r>
              <a:rPr lang="cs-CZ" dirty="0" smtClean="0"/>
              <a:t>ÚAP – v územních plánech =&gt; přesné zaměření, ale složitá orientace</a:t>
            </a:r>
            <a:endParaRPr lang="cs-CZ" sz="1400" dirty="0" smtClean="0"/>
          </a:p>
          <a:p>
            <a:r>
              <a:rPr lang="cs-CZ" dirty="0" smtClean="0"/>
              <a:t>ÚHÚL – </a:t>
            </a:r>
            <a:r>
              <a:rPr lang="cs-CZ" dirty="0" err="1" smtClean="0"/>
              <a:t>nadreg</a:t>
            </a:r>
            <a:r>
              <a:rPr lang="cs-CZ" dirty="0" smtClean="0"/>
              <a:t>., </a:t>
            </a:r>
            <a:r>
              <a:rPr lang="cs-CZ" dirty="0" err="1" smtClean="0"/>
              <a:t>reg</a:t>
            </a:r>
            <a:r>
              <a:rPr lang="cs-CZ" dirty="0" smtClean="0"/>
              <a:t>. i lokální (WMS)</a:t>
            </a:r>
          </a:p>
          <a:p>
            <a:r>
              <a:rPr lang="cs-CZ" dirty="0" smtClean="0"/>
              <a:t>JMK a některé další kraje</a:t>
            </a:r>
          </a:p>
          <a:p>
            <a:pPr lvl="1"/>
            <a:r>
              <a:rPr lang="cs-CZ" dirty="0" err="1" smtClean="0"/>
              <a:t>Geoportál</a:t>
            </a:r>
            <a:r>
              <a:rPr lang="cs-CZ" dirty="0" smtClean="0"/>
              <a:t> ÚP (</a:t>
            </a:r>
            <a:r>
              <a:rPr lang="cs-CZ" dirty="0" smtClean="0">
                <a:hlinkClick r:id="rId3"/>
              </a:rPr>
              <a:t>http://up.kr-jihomoravsky.cz</a:t>
            </a:r>
            <a:r>
              <a:rPr lang="cs-CZ" dirty="0" smtClean="0"/>
              <a:t>)  </a:t>
            </a:r>
          </a:p>
          <a:p>
            <a:pPr lvl="1"/>
            <a:r>
              <a:rPr lang="cs-CZ" dirty="0" smtClean="0"/>
              <a:t>Mapový portál (</a:t>
            </a:r>
            <a:r>
              <a:rPr lang="cs-CZ" dirty="0" smtClean="0">
                <a:hlinkClick r:id="rId4"/>
              </a:rPr>
              <a:t>http://mapy.</a:t>
            </a:r>
            <a:r>
              <a:rPr lang="cs-CZ" dirty="0" err="1" smtClean="0">
                <a:hlinkClick r:id="rId4"/>
              </a:rPr>
              <a:t>kr</a:t>
            </a:r>
            <a:r>
              <a:rPr lang="cs-CZ" dirty="0" smtClean="0">
                <a:hlinkClick r:id="rId4"/>
              </a:rPr>
              <a:t>-</a:t>
            </a:r>
            <a:r>
              <a:rPr lang="cs-CZ" dirty="0" err="1" smtClean="0">
                <a:hlinkClick r:id="rId4"/>
              </a:rPr>
              <a:t>jihomoravsky.cz</a:t>
            </a:r>
            <a:r>
              <a:rPr lang="cs-CZ" dirty="0" smtClean="0"/>
              <a:t>)</a:t>
            </a:r>
          </a:p>
          <a:p>
            <a:pPr lvl="2"/>
            <a:r>
              <a:rPr lang="cs-CZ" dirty="0" err="1" smtClean="0"/>
              <a:t>nadreg</a:t>
            </a:r>
            <a:r>
              <a:rPr lang="cs-CZ" dirty="0" smtClean="0"/>
              <a:t>. a </a:t>
            </a:r>
            <a:r>
              <a:rPr lang="cs-CZ" dirty="0" err="1" smtClean="0"/>
              <a:t>reg</a:t>
            </a:r>
            <a:r>
              <a:rPr lang="cs-CZ" dirty="0" smtClean="0"/>
              <a:t>., dobrá vizualizace (WMS)</a:t>
            </a:r>
          </a:p>
          <a:p>
            <a:r>
              <a:rPr lang="cs-CZ" dirty="0" err="1" smtClean="0"/>
              <a:t>Cenia</a:t>
            </a:r>
            <a:r>
              <a:rPr lang="cs-CZ" dirty="0" smtClean="0"/>
              <a:t> (INSPIRE) – nic moc (WMS)</a:t>
            </a:r>
          </a:p>
          <a:p>
            <a:endParaRPr lang="cs-CZ"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USES v CR_01.jpg"/>
          <p:cNvPicPr>
            <a:picLocks noChangeAspect="1"/>
          </p:cNvPicPr>
          <p:nvPr/>
        </p:nvPicPr>
        <p:blipFill>
          <a:blip r:embed="rId2" cstate="print"/>
          <a:stretch>
            <a:fillRect/>
          </a:stretch>
        </p:blipFill>
        <p:spPr>
          <a:xfrm>
            <a:off x="0" y="207402"/>
            <a:ext cx="9144000" cy="644319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ÚSES.jpg"/>
          <p:cNvPicPr>
            <a:picLocks noChangeAspect="1"/>
          </p:cNvPicPr>
          <p:nvPr/>
        </p:nvPicPr>
        <p:blipFill>
          <a:blip r:embed="rId2" cstate="print"/>
          <a:stretch>
            <a:fillRect/>
          </a:stretch>
        </p:blipFill>
        <p:spPr>
          <a:xfrm>
            <a:off x="0" y="357166"/>
            <a:ext cx="9144000" cy="612791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285720" y="1571612"/>
            <a:ext cx="8642350" cy="4567238"/>
          </a:xfrm>
          <a:prstGeom prst="rect">
            <a:avLst/>
          </a:prstGeom>
          <a:noFill/>
          <a:ln w="28575">
            <a:solidFill>
              <a:schemeClr val="accent1"/>
            </a:solidFill>
            <a:miter lim="800000"/>
            <a:headEnd/>
            <a:tailEnd/>
          </a:ln>
        </p:spPr>
      </p:pic>
      <p:sp>
        <p:nvSpPr>
          <p:cNvPr id="3" name="Nadpis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smtClean="0"/>
              <a:t>Značení v ÚP</a:t>
            </a:r>
            <a:endParaRPr lang="cs-CZ"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odprov.jpg"/>
          <p:cNvPicPr>
            <a:picLocks noChangeAspect="1"/>
          </p:cNvPicPr>
          <p:nvPr/>
        </p:nvPicPr>
        <p:blipFill>
          <a:blip r:embed="rId2" cstate="print"/>
          <a:stretch>
            <a:fillRect/>
          </a:stretch>
        </p:blipFill>
        <p:spPr>
          <a:xfrm>
            <a:off x="0" y="571480"/>
            <a:ext cx="9144000" cy="571305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Podívat se na následující členění:</a:t>
            </a:r>
          </a:p>
          <a:p>
            <a:pPr lvl="1"/>
            <a:r>
              <a:rPr lang="cs-CZ" dirty="0" smtClean="0"/>
              <a:t>Biogeografické členění </a:t>
            </a:r>
            <a:r>
              <a:rPr lang="cs-CZ" dirty="0" smtClean="0"/>
              <a:t>(dr. Culek</a:t>
            </a:r>
            <a:r>
              <a:rPr lang="cs-CZ" dirty="0" smtClean="0"/>
              <a:t>) – </a:t>
            </a:r>
            <a:r>
              <a:rPr lang="cs-CZ" dirty="0" err="1" smtClean="0"/>
              <a:t>bioregiony</a:t>
            </a:r>
            <a:r>
              <a:rPr lang="cs-CZ" dirty="0" smtClean="0"/>
              <a:t> </a:t>
            </a:r>
            <a:r>
              <a:rPr lang="cs-CZ" dirty="0" smtClean="0"/>
              <a:t>a biochory</a:t>
            </a:r>
          </a:p>
          <a:p>
            <a:pPr lvl="1"/>
            <a:r>
              <a:rPr lang="cs-CZ" dirty="0" smtClean="0"/>
              <a:t>Lesnickou typologii</a:t>
            </a:r>
          </a:p>
          <a:p>
            <a:pPr lvl="1"/>
            <a:r>
              <a:rPr lang="cs-CZ" dirty="0" smtClean="0"/>
              <a:t>Mapování biotopů</a:t>
            </a:r>
          </a:p>
          <a:p>
            <a:pPr lvl="1"/>
            <a:r>
              <a:rPr lang="cs-CZ" sz="2400" dirty="0" smtClean="0"/>
              <a:t>(Fytogeografické členění)</a:t>
            </a:r>
          </a:p>
          <a:p>
            <a:pPr lvl="1"/>
            <a:r>
              <a:rPr lang="cs-CZ" sz="2400" dirty="0" smtClean="0"/>
              <a:t>(Potenciální </a:t>
            </a:r>
            <a:r>
              <a:rPr lang="cs-CZ" sz="2400" dirty="0" err="1" smtClean="0"/>
              <a:t>přiroz</a:t>
            </a:r>
            <a:r>
              <a:rPr lang="cs-CZ" sz="2400" dirty="0" smtClean="0"/>
              <a:t>. vegetaci ČR - NEUHÄUSLOVÁ a kol. )</a:t>
            </a:r>
          </a:p>
          <a:p>
            <a:r>
              <a:rPr lang="cs-CZ" dirty="0" smtClean="0"/>
              <a:t>Podívejte se na jejich vymezení v místě, kde to dobře znáte (např. okolí bydliště). Co je na tom místě vymezeno, jak je to charakterizováno, jaké to má vlastnosti, jakou mají přesnost vymezení, jakou mají plochu jednotek, vlastnosti jednotek atd.</a:t>
            </a:r>
          </a:p>
          <a:p>
            <a:r>
              <a:rPr lang="cs-CZ" dirty="0" smtClean="0"/>
              <a:t>Následně na 0,5-1 stránku A4 textu (bez nadpisu, hlavičky,…) napište co si o daných typologiích myslíte. Jsou využitelné v praxi, odpovídají skutečnosti, přináší nějaké informace, apod.?</a:t>
            </a:r>
          </a:p>
          <a:p>
            <a:pPr lvl="1"/>
            <a:endParaRPr lang="cs-CZ" dirty="0" smtClean="0"/>
          </a:p>
          <a:p>
            <a:pPr lvl="1">
              <a:buNone/>
            </a:pPr>
            <a:endParaRPr lang="cs-CZ"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a:t>
            </a:r>
            <a:endParaRPr lang="cs-CZ" dirty="0"/>
          </a:p>
        </p:txBody>
      </p:sp>
      <p:sp>
        <p:nvSpPr>
          <p:cNvPr id="3" name="Zástupný symbol pro obsah 2"/>
          <p:cNvSpPr>
            <a:spLocks noGrp="1"/>
          </p:cNvSpPr>
          <p:nvPr>
            <p:ph idx="1"/>
          </p:nvPr>
        </p:nvSpPr>
        <p:spPr>
          <a:xfrm>
            <a:off x="457200" y="1357298"/>
            <a:ext cx="8258204" cy="5357850"/>
          </a:xfrm>
        </p:spPr>
        <p:txBody>
          <a:bodyPr>
            <a:normAutofit fontScale="47500" lnSpcReduction="20000"/>
          </a:bodyPr>
          <a:lstStyle/>
          <a:p>
            <a:r>
              <a:rPr lang="cs-CZ" dirty="0" err="1" smtClean="0"/>
              <a:t>Ambros</a:t>
            </a:r>
            <a:r>
              <a:rPr lang="cs-CZ" dirty="0" smtClean="0"/>
              <a:t>, Z., </a:t>
            </a:r>
            <a:r>
              <a:rPr lang="cs-CZ" dirty="0" err="1" smtClean="0"/>
              <a:t>Štykar</a:t>
            </a:r>
            <a:r>
              <a:rPr lang="cs-CZ" dirty="0" smtClean="0"/>
              <a:t>, J. (1999): </a:t>
            </a:r>
            <a:r>
              <a:rPr lang="cs-CZ" i="1" dirty="0" err="1" smtClean="0"/>
              <a:t>Geobiocenologie</a:t>
            </a:r>
            <a:r>
              <a:rPr lang="cs-CZ" i="1" dirty="0" smtClean="0"/>
              <a:t>. I.</a:t>
            </a:r>
            <a:r>
              <a:rPr lang="cs-CZ" dirty="0" smtClean="0"/>
              <a:t> 1. </a:t>
            </a:r>
            <a:r>
              <a:rPr lang="cs-CZ" dirty="0" err="1" smtClean="0"/>
              <a:t>vyd</a:t>
            </a:r>
            <a:r>
              <a:rPr lang="cs-CZ" dirty="0" smtClean="0"/>
              <a:t>., Brno: </a:t>
            </a:r>
            <a:r>
              <a:rPr lang="cs-CZ" dirty="0" err="1" smtClean="0"/>
              <a:t>Mendelova</a:t>
            </a:r>
            <a:r>
              <a:rPr lang="cs-CZ" dirty="0" smtClean="0"/>
              <a:t> zemědělská a lesnická universita, 63 s. </a:t>
            </a:r>
          </a:p>
          <a:p>
            <a:r>
              <a:rPr lang="cs-CZ" dirty="0" smtClean="0"/>
              <a:t>Buček, A., Lacina, J. (1999): </a:t>
            </a:r>
            <a:r>
              <a:rPr lang="cs-CZ" i="1" dirty="0" err="1" smtClean="0"/>
              <a:t>Geobiocenologie</a:t>
            </a:r>
            <a:r>
              <a:rPr lang="cs-CZ" i="1" dirty="0" smtClean="0"/>
              <a:t>. II. </a:t>
            </a:r>
            <a:r>
              <a:rPr lang="cs-CZ" dirty="0" smtClean="0"/>
              <a:t>1. </a:t>
            </a:r>
            <a:r>
              <a:rPr lang="cs-CZ" dirty="0" err="1" smtClean="0"/>
              <a:t>vyd</a:t>
            </a:r>
            <a:r>
              <a:rPr lang="cs-CZ" dirty="0" smtClean="0"/>
              <a:t>. Brno: </a:t>
            </a:r>
            <a:r>
              <a:rPr lang="cs-CZ" dirty="0" err="1" smtClean="0"/>
              <a:t>Mendelova</a:t>
            </a:r>
            <a:r>
              <a:rPr lang="cs-CZ" dirty="0" smtClean="0"/>
              <a:t> zemědělská a lesnická universita, 240 s..</a:t>
            </a:r>
          </a:p>
          <a:p>
            <a:r>
              <a:rPr lang="cs-CZ" dirty="0" smtClean="0"/>
              <a:t>Culek, M. (1996): </a:t>
            </a:r>
            <a:r>
              <a:rPr lang="cs-CZ" i="1" dirty="0" smtClean="0"/>
              <a:t>Biogeografické členění České republiky</a:t>
            </a:r>
            <a:r>
              <a:rPr lang="cs-CZ" dirty="0" smtClean="0"/>
              <a:t>. Praha: Enigma, 347 s.</a:t>
            </a:r>
          </a:p>
          <a:p>
            <a:r>
              <a:rPr lang="cs-CZ" dirty="0" smtClean="0"/>
              <a:t>Culek, M. (2005): </a:t>
            </a:r>
            <a:r>
              <a:rPr lang="cs-CZ" i="1" dirty="0" smtClean="0"/>
              <a:t>Biogeografické členění České republiky II</a:t>
            </a:r>
            <a:r>
              <a:rPr lang="cs-CZ" dirty="0" smtClean="0"/>
              <a:t>. Praha: </a:t>
            </a:r>
            <a:r>
              <a:rPr lang="cs-CZ" dirty="0" err="1" smtClean="0"/>
              <a:t>EkoCentrum</a:t>
            </a:r>
            <a:r>
              <a:rPr lang="cs-CZ" dirty="0" smtClean="0"/>
              <a:t> a AOPK Praha, 347 s.</a:t>
            </a:r>
          </a:p>
          <a:p>
            <a:r>
              <a:rPr lang="cs-CZ" dirty="0" err="1" smtClean="0"/>
              <a:t>Hrnčiarová</a:t>
            </a:r>
            <a:r>
              <a:rPr lang="cs-CZ" dirty="0" smtClean="0"/>
              <a:t>, T., </a:t>
            </a:r>
            <a:r>
              <a:rPr lang="cs-CZ" dirty="0" err="1" smtClean="0"/>
              <a:t>Mackovčin</a:t>
            </a:r>
            <a:r>
              <a:rPr lang="cs-CZ" dirty="0" smtClean="0"/>
              <a:t>, P., </a:t>
            </a:r>
            <a:r>
              <a:rPr lang="cs-CZ" dirty="0" err="1" smtClean="0"/>
              <a:t>Zvara</a:t>
            </a:r>
            <a:r>
              <a:rPr lang="cs-CZ" dirty="0" smtClean="0"/>
              <a:t>, I. a kol. (2009): </a:t>
            </a:r>
            <a:r>
              <a:rPr lang="cs-CZ" i="1" dirty="0" smtClean="0"/>
              <a:t>Atlas krajiny České republiky.</a:t>
            </a:r>
            <a:r>
              <a:rPr lang="cs-CZ" dirty="0" smtClean="0"/>
              <a:t> Praha: Ministerstvo životního prostředí ČR, Průhonice: Výzkumný ústav </a:t>
            </a:r>
            <a:r>
              <a:rPr lang="cs-CZ" dirty="0" err="1" smtClean="0"/>
              <a:t>Silva</a:t>
            </a:r>
            <a:r>
              <a:rPr lang="cs-CZ" dirty="0" smtClean="0"/>
              <a:t> </a:t>
            </a:r>
            <a:r>
              <a:rPr lang="cs-CZ" dirty="0" err="1" smtClean="0"/>
              <a:t>Taroucy</a:t>
            </a:r>
            <a:r>
              <a:rPr lang="cs-CZ" dirty="0" smtClean="0"/>
              <a:t> pro krajinu a okrasné zahradnictví, v. v. i., 332 s. </a:t>
            </a:r>
          </a:p>
          <a:p>
            <a:r>
              <a:rPr lang="cs-CZ" dirty="0" smtClean="0"/>
              <a:t>Chytrý, M., Kočí, M., </a:t>
            </a:r>
            <a:r>
              <a:rPr lang="cs-CZ" dirty="0" err="1" smtClean="0"/>
              <a:t>Šumerová</a:t>
            </a:r>
            <a:r>
              <a:rPr lang="cs-CZ" dirty="0" smtClean="0"/>
              <a:t>, K. (2007):  </a:t>
            </a:r>
            <a:r>
              <a:rPr lang="cs-CZ" i="1" dirty="0" smtClean="0"/>
              <a:t>Vegetace České republiky 1. Travinná a keříčková vegetace.</a:t>
            </a:r>
            <a:r>
              <a:rPr lang="cs-CZ" dirty="0" smtClean="0"/>
              <a:t> 1. </a:t>
            </a:r>
            <a:r>
              <a:rPr lang="cs-CZ" dirty="0" err="1" smtClean="0"/>
              <a:t>vyd</a:t>
            </a:r>
            <a:r>
              <a:rPr lang="cs-CZ" dirty="0" smtClean="0"/>
              <a:t>. Praha: Academia, 526 s. </a:t>
            </a:r>
          </a:p>
          <a:p>
            <a:r>
              <a:rPr lang="cs-CZ" dirty="0" smtClean="0"/>
              <a:t>Chytrý, M., Kučera, T., Kočí, M. a kol. (2001): </a:t>
            </a:r>
            <a:r>
              <a:rPr lang="cs-CZ" i="1" dirty="0" smtClean="0"/>
              <a:t>Katalog biotopů České republiky. </a:t>
            </a:r>
            <a:r>
              <a:rPr lang="cs-CZ" dirty="0" smtClean="0"/>
              <a:t>Praha: Agentura ochrany přírody a krajiny ČR, 308 s.</a:t>
            </a:r>
          </a:p>
          <a:p>
            <a:r>
              <a:rPr lang="cs-CZ" dirty="0" smtClean="0"/>
              <a:t>Maděra, P., Zimová, E. a kol. (2005): </a:t>
            </a:r>
            <a:r>
              <a:rPr lang="cs-CZ" i="1" dirty="0" smtClean="0"/>
              <a:t>Metodické postupy projektování lokálního ÚSES. </a:t>
            </a:r>
            <a:r>
              <a:rPr lang="cs-CZ" dirty="0" smtClean="0"/>
              <a:t>Brno: Ústav lesnické botaniky, dendrologie a typologie LDF MZLU v Brně a </a:t>
            </a:r>
            <a:r>
              <a:rPr lang="cs-CZ" dirty="0" err="1" smtClean="0"/>
              <a:t>Löw</a:t>
            </a:r>
            <a:r>
              <a:rPr lang="cs-CZ" dirty="0" smtClean="0"/>
              <a:t> a spol., 277 s.</a:t>
            </a:r>
          </a:p>
          <a:p>
            <a:r>
              <a:rPr lang="cs-CZ" dirty="0" smtClean="0"/>
              <a:t>Moravec, J. a kol. (1994): Fytocenologie. Praha: Academia</a:t>
            </a:r>
          </a:p>
          <a:p>
            <a:r>
              <a:rPr lang="cs-CZ" dirty="0" smtClean="0"/>
              <a:t>NEUHÄUSLOVÁ, Z. a kol. (1998): Mapa potenciální přirozené vegetace České republiky 1: 500 000. </a:t>
            </a:r>
            <a:r>
              <a:rPr lang="cs-CZ" dirty="0" err="1" smtClean="0"/>
              <a:t>Vyd</a:t>
            </a:r>
            <a:r>
              <a:rPr lang="cs-CZ" dirty="0" smtClean="0"/>
              <a:t>. 1. Academia, Praha.</a:t>
            </a:r>
          </a:p>
          <a:p>
            <a:r>
              <a:rPr lang="cs-CZ" i="1" dirty="0" smtClean="0"/>
              <a:t>Mapový server AOPK ČR</a:t>
            </a:r>
            <a:r>
              <a:rPr lang="cs-CZ" dirty="0" smtClean="0"/>
              <a:t> [on-line].  AOPK ČR, 2012. Dostupné z</a:t>
            </a:r>
            <a:r>
              <a:rPr lang="cs-CZ" i="1" dirty="0" smtClean="0"/>
              <a:t> </a:t>
            </a:r>
            <a:r>
              <a:rPr lang="cs-CZ" dirty="0" smtClean="0">
                <a:hlinkClick r:id="rId2"/>
              </a:rPr>
              <a:t> &lt;http://mapy.</a:t>
            </a:r>
            <a:r>
              <a:rPr lang="cs-CZ" dirty="0" err="1" smtClean="0">
                <a:hlinkClick r:id="rId2"/>
              </a:rPr>
              <a:t>nature.cz</a:t>
            </a:r>
            <a:r>
              <a:rPr lang="cs-CZ" dirty="0" smtClean="0"/>
              <a:t>&gt;</a:t>
            </a:r>
          </a:p>
          <a:p>
            <a:r>
              <a:rPr lang="cs-CZ" i="1" dirty="0" smtClean="0"/>
              <a:t>Portál veřejné správy České republiky</a:t>
            </a:r>
            <a:r>
              <a:rPr lang="cs-CZ" dirty="0" smtClean="0"/>
              <a:t> [on-line]. Ministerstvo vnitra, 2003 – 2010. Dostupné z</a:t>
            </a:r>
            <a:r>
              <a:rPr lang="cs-CZ" i="1" dirty="0" smtClean="0"/>
              <a:t> </a:t>
            </a:r>
            <a:r>
              <a:rPr lang="cs-CZ" dirty="0" smtClean="0"/>
              <a:t>&lt;http://www.</a:t>
            </a:r>
            <a:r>
              <a:rPr lang="cs-CZ" dirty="0" err="1" smtClean="0"/>
              <a:t>portal.gov.cz</a:t>
            </a:r>
            <a:r>
              <a:rPr lang="cs-CZ" dirty="0" smtClean="0"/>
              <a:t>&gt;</a:t>
            </a:r>
          </a:p>
          <a:p>
            <a:r>
              <a:rPr lang="cs-CZ" i="1" dirty="0" smtClean="0"/>
              <a:t>Ústav pro hospodářskou úpravu lesů</a:t>
            </a:r>
            <a:r>
              <a:rPr lang="cs-CZ" dirty="0" smtClean="0"/>
              <a:t> [on-line]. ÚHÚL, 2003-2012. Dostupné z </a:t>
            </a:r>
            <a:r>
              <a:rPr lang="cs-CZ" dirty="0" smtClean="0">
                <a:hlinkClick r:id="rId3"/>
              </a:rPr>
              <a:t>http://www.</a:t>
            </a:r>
            <a:r>
              <a:rPr lang="cs-CZ" dirty="0" err="1" smtClean="0">
                <a:hlinkClick r:id="rId3"/>
              </a:rPr>
              <a:t>uhul.cz</a:t>
            </a:r>
            <a:endParaRPr lang="cs-CZ" dirty="0" smtClean="0"/>
          </a:p>
          <a:p>
            <a:pPr>
              <a:buNone/>
            </a:pPr>
            <a:endParaRPr lang="cs-CZ" dirty="0" smtClean="0"/>
          </a:p>
          <a:p>
            <a:r>
              <a:rPr lang="cs-CZ" dirty="0" smtClean="0"/>
              <a:t>Studijní materiály RNDr. Martina </a:t>
            </a:r>
            <a:r>
              <a:rPr lang="cs-CZ" dirty="0" err="1" smtClean="0"/>
              <a:t>Culka</a:t>
            </a:r>
            <a:r>
              <a:rPr lang="cs-CZ" dirty="0" smtClean="0"/>
              <a:t>, </a:t>
            </a:r>
            <a:r>
              <a:rPr lang="cs-CZ" dirty="0" err="1" smtClean="0"/>
              <a:t>Ph.D</a:t>
            </a:r>
            <a:r>
              <a:rPr lang="cs-CZ" dirty="0" smtClean="0"/>
              <a:t>.</a:t>
            </a:r>
          </a:p>
          <a:p>
            <a:r>
              <a:rPr lang="cs-CZ" dirty="0" smtClean="0"/>
              <a:t>Studijní materiály RNDr. Jana </a:t>
            </a:r>
            <a:r>
              <a:rPr lang="cs-CZ" dirty="0" err="1" smtClean="0"/>
              <a:t>Divíška</a:t>
            </a:r>
            <a:endParaRPr lang="cs-CZ" dirty="0" smtClean="0"/>
          </a:p>
          <a:p>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4"/>
          <p:cNvPicPr>
            <a:picLocks noChangeAspect="1" noChangeArrowheads="1"/>
          </p:cNvPicPr>
          <p:nvPr/>
        </p:nvPicPr>
        <p:blipFill>
          <a:blip r:embed="rId2" cstate="print">
            <a:lum bright="-6000" contrast="18000"/>
          </a:blip>
          <a:srcRect/>
          <a:stretch>
            <a:fillRect/>
          </a:stretch>
        </p:blipFill>
        <p:spPr bwMode="auto">
          <a:xfrm>
            <a:off x="0" y="428604"/>
            <a:ext cx="9144000" cy="58753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Čtyřmístný kód:</a:t>
            </a:r>
          </a:p>
          <a:p>
            <a:pPr marL="342900" marR="0" lvl="0" indent="-342900" algn="l" defTabSz="914400" rtl="0" eaLnBrk="1" fontAlgn="auto" latinLnBrk="0" hangingPunct="1">
              <a:lnSpc>
                <a:spcPct val="100000"/>
              </a:lnSpc>
              <a:spcBef>
                <a:spcPct val="20000"/>
              </a:spcBef>
              <a:spcAft>
                <a:spcPts val="0"/>
              </a:spcAft>
              <a:buClrTx/>
              <a:buSzTx/>
              <a:tabLst/>
              <a:defRPr/>
            </a:pPr>
            <a:r>
              <a:rPr lang="cs-CZ" sz="3200" dirty="0" smtClean="0">
                <a:effectLst>
                  <a:outerShdw blurRad="38100" dist="38100" dir="2700000" algn="tl">
                    <a:srgbClr val="C0C0C0"/>
                  </a:outerShdw>
                </a:effectLst>
              </a:rPr>
              <a:t>	</a:t>
            </a:r>
            <a:r>
              <a:rPr kumimoji="0" lang="cs-CZ" sz="32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rPr>
              <a:t>znaménko, číslice a dvě písmena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3200" dirty="0" smtClean="0">
                <a:effectLst>
                  <a:outerShdw blurRad="38100" dist="38100" dir="2700000" algn="tl">
                    <a:srgbClr val="C0C0C0"/>
                  </a:outerShdw>
                </a:effectLst>
              </a:rPr>
              <a:t>označuje: v.s., substrát a reliéf</a:t>
            </a:r>
            <a:endParaRPr kumimoji="0" lang="cs-CZ" sz="3200" b="0" i="0" u="none" strike="noStrike" kern="1200" cap="none" spc="0" normalizeH="0" baseline="0" noProof="0" dirty="0" smtClean="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cs-CZ" sz="32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endParaRPr>
          </a:p>
        </p:txBody>
      </p:sp>
      <p:sp>
        <p:nvSpPr>
          <p:cNvPr id="3" name="Text Box 4"/>
          <p:cNvSpPr txBox="1">
            <a:spLocks noChangeArrowheads="1"/>
          </p:cNvSpPr>
          <p:nvPr/>
        </p:nvSpPr>
        <p:spPr bwMode="auto">
          <a:xfrm>
            <a:off x="3059113" y="3789363"/>
            <a:ext cx="2257425" cy="1006475"/>
          </a:xfrm>
          <a:prstGeom prst="rect">
            <a:avLst/>
          </a:prstGeom>
          <a:noFill/>
          <a:ln w="31750" algn="ctr">
            <a:noFill/>
            <a:miter lim="800000"/>
            <a:headEnd/>
            <a:tailEnd/>
          </a:ln>
          <a:effectLst/>
        </p:spPr>
        <p:txBody>
          <a:bodyPr wrap="none">
            <a:spAutoFit/>
          </a:bodyPr>
          <a:lstStyle/>
          <a:p>
            <a:pPr algn="ctr">
              <a:defRPr/>
            </a:pPr>
            <a:r>
              <a:rPr lang="cs-CZ" sz="6000" b="1" dirty="0">
                <a:solidFill>
                  <a:srgbClr val="CCFF33"/>
                </a:solidFill>
                <a:effectLst>
                  <a:outerShdw blurRad="38100" dist="38100" dir="2700000" algn="tl">
                    <a:srgbClr val="000000"/>
                  </a:outerShdw>
                </a:effectLst>
              </a:rPr>
              <a:t>-</a:t>
            </a:r>
            <a:r>
              <a:rPr lang="cs-CZ" sz="6000" b="1" dirty="0">
                <a:effectLst>
                  <a:outerShdw blurRad="38100" dist="38100" dir="2700000" algn="tl">
                    <a:srgbClr val="000000"/>
                  </a:outerShdw>
                </a:effectLst>
              </a:rPr>
              <a:t> </a:t>
            </a:r>
            <a:r>
              <a:rPr lang="cs-CZ" sz="6000" b="1" dirty="0">
                <a:solidFill>
                  <a:srgbClr val="66FFFF"/>
                </a:solidFill>
                <a:effectLst>
                  <a:outerShdw blurRad="38100" dist="38100" dir="2700000" algn="tl">
                    <a:srgbClr val="000000"/>
                  </a:outerShdw>
                </a:effectLst>
              </a:rPr>
              <a:t>2</a:t>
            </a:r>
            <a:r>
              <a:rPr lang="cs-CZ" sz="6000" b="1" dirty="0">
                <a:effectLst>
                  <a:outerShdw blurRad="38100" dist="38100" dir="2700000" algn="tl">
                    <a:srgbClr val="000000"/>
                  </a:outerShdw>
                </a:effectLst>
              </a:rPr>
              <a:t> </a:t>
            </a:r>
            <a:r>
              <a:rPr lang="cs-CZ" sz="6000" b="1" dirty="0">
                <a:solidFill>
                  <a:srgbClr val="FFFF00"/>
                </a:solidFill>
                <a:effectLst>
                  <a:outerShdw blurRad="38100" dist="38100" dir="2700000" algn="tl">
                    <a:srgbClr val="000000"/>
                  </a:outerShdw>
                </a:effectLst>
              </a:rPr>
              <a:t>I</a:t>
            </a:r>
            <a:r>
              <a:rPr lang="cs-CZ" sz="6000" b="1" dirty="0">
                <a:effectLst>
                  <a:outerShdw blurRad="38100" dist="38100" dir="2700000" algn="tl">
                    <a:srgbClr val="000000"/>
                  </a:outerShdw>
                </a:effectLst>
              </a:rPr>
              <a:t> </a:t>
            </a:r>
            <a:r>
              <a:rPr lang="cs-CZ" sz="6000" b="1" dirty="0">
                <a:solidFill>
                  <a:srgbClr val="FF3300"/>
                </a:solidFill>
                <a:effectLst>
                  <a:outerShdw blurRad="38100" dist="38100" dir="2700000" algn="tl">
                    <a:srgbClr val="000000"/>
                  </a:outerShdw>
                </a:effectLst>
              </a:rPr>
              <a:t>A</a:t>
            </a:r>
          </a:p>
        </p:txBody>
      </p:sp>
      <p:sp>
        <p:nvSpPr>
          <p:cNvPr id="4" name="Text Box 5"/>
          <p:cNvSpPr txBox="1">
            <a:spLocks noChangeArrowheads="1"/>
          </p:cNvSpPr>
          <p:nvPr/>
        </p:nvSpPr>
        <p:spPr bwMode="auto">
          <a:xfrm>
            <a:off x="142844" y="3429000"/>
            <a:ext cx="8674100" cy="519112"/>
          </a:xfrm>
          <a:prstGeom prst="rect">
            <a:avLst/>
          </a:prstGeom>
          <a:noFill/>
          <a:ln w="31750" algn="ctr">
            <a:noFill/>
            <a:miter lim="800000"/>
            <a:headEnd/>
            <a:tailEnd/>
          </a:ln>
          <a:effectLst/>
        </p:spPr>
        <p:txBody>
          <a:bodyPr wrap="none">
            <a:spAutoFit/>
          </a:bodyPr>
          <a:lstStyle/>
          <a:p>
            <a:pPr algn="ctr">
              <a:defRPr/>
            </a:pPr>
            <a:r>
              <a:rPr lang="cs-CZ" sz="2800" b="1" dirty="0">
                <a:solidFill>
                  <a:srgbClr val="FFFF00"/>
                </a:solidFill>
                <a:effectLst>
                  <a:outerShdw blurRad="38100" dist="38100" dir="2700000" algn="tl">
                    <a:srgbClr val="000000"/>
                  </a:outerShdw>
                </a:effectLst>
              </a:rPr>
              <a:t>Izolované vrchy</a:t>
            </a:r>
            <a:r>
              <a:rPr lang="cs-CZ" sz="2800" b="1" dirty="0">
                <a:effectLst>
                  <a:outerShdw blurRad="38100" dist="38100" dir="2700000" algn="tl">
                    <a:srgbClr val="000000"/>
                  </a:outerShdw>
                </a:effectLst>
              </a:rPr>
              <a:t> </a:t>
            </a:r>
            <a:r>
              <a:rPr lang="cs-CZ" sz="2800" b="1" dirty="0">
                <a:solidFill>
                  <a:srgbClr val="FF3300"/>
                </a:solidFill>
                <a:effectLst>
                  <a:outerShdw blurRad="38100" dist="38100" dir="2700000" algn="tl">
                    <a:srgbClr val="000000"/>
                  </a:outerShdw>
                </a:effectLst>
              </a:rPr>
              <a:t>na vápencích</a:t>
            </a:r>
            <a:r>
              <a:rPr lang="cs-CZ" sz="2800" b="1" dirty="0">
                <a:effectLst>
                  <a:outerShdw blurRad="38100" dist="38100" dir="2700000" algn="tl">
                    <a:srgbClr val="000000"/>
                  </a:outerShdw>
                </a:effectLst>
              </a:rPr>
              <a:t> </a:t>
            </a:r>
            <a:r>
              <a:rPr lang="cs-CZ" sz="2800" b="1" dirty="0">
                <a:solidFill>
                  <a:srgbClr val="CCFF33"/>
                </a:solidFill>
                <a:effectLst>
                  <a:outerShdw blurRad="38100" dist="38100" dir="2700000" algn="tl">
                    <a:srgbClr val="000000"/>
                  </a:outerShdw>
                </a:effectLst>
              </a:rPr>
              <a:t>suché oblasti</a:t>
            </a:r>
            <a:r>
              <a:rPr lang="cs-CZ" sz="2800" b="1" dirty="0">
                <a:effectLst>
                  <a:outerShdw blurRad="38100" dist="38100" dir="2700000" algn="tl">
                    <a:srgbClr val="000000"/>
                  </a:outerShdw>
                </a:effectLst>
              </a:rPr>
              <a:t> </a:t>
            </a:r>
            <a:r>
              <a:rPr lang="cs-CZ" sz="2800" b="1" dirty="0">
                <a:solidFill>
                  <a:srgbClr val="66FFFF"/>
                </a:solidFill>
                <a:effectLst>
                  <a:outerShdw blurRad="38100" dist="38100" dir="2700000" algn="tl">
                    <a:srgbClr val="000000"/>
                  </a:outerShdw>
                </a:effectLst>
              </a:rPr>
              <a:t>2. v.s.</a:t>
            </a:r>
          </a:p>
        </p:txBody>
      </p:sp>
      <p:sp>
        <p:nvSpPr>
          <p:cNvPr id="5" name="Text Box 6"/>
          <p:cNvSpPr txBox="1">
            <a:spLocks noChangeArrowheads="1"/>
          </p:cNvSpPr>
          <p:nvPr/>
        </p:nvSpPr>
        <p:spPr bwMode="auto">
          <a:xfrm>
            <a:off x="971550" y="5734050"/>
            <a:ext cx="4235450" cy="915988"/>
          </a:xfrm>
          <a:prstGeom prst="rect">
            <a:avLst/>
          </a:prstGeom>
          <a:noFill/>
          <a:ln w="31750" algn="ctr">
            <a:noFill/>
            <a:miter lim="800000"/>
            <a:headEnd/>
            <a:tailEnd/>
          </a:ln>
        </p:spPr>
        <p:txBody>
          <a:bodyPr wrap="none">
            <a:spAutoFit/>
          </a:bodyPr>
          <a:lstStyle/>
          <a:p>
            <a:r>
              <a:rPr lang="cs-CZ"/>
              <a:t>Převažující vegetační stupeň v biochoře</a:t>
            </a:r>
          </a:p>
          <a:p>
            <a:r>
              <a:rPr lang="cs-CZ"/>
              <a:t>(2.v.s. – viz Geobiocenologie)</a:t>
            </a:r>
          </a:p>
          <a:p>
            <a:endParaRPr lang="cs-CZ"/>
          </a:p>
        </p:txBody>
      </p:sp>
      <p:sp>
        <p:nvSpPr>
          <p:cNvPr id="6" name="Text Box 7"/>
          <p:cNvSpPr txBox="1">
            <a:spLocks noChangeArrowheads="1"/>
          </p:cNvSpPr>
          <p:nvPr/>
        </p:nvSpPr>
        <p:spPr bwMode="auto">
          <a:xfrm>
            <a:off x="250825" y="4941888"/>
            <a:ext cx="3117850" cy="641350"/>
          </a:xfrm>
          <a:prstGeom prst="rect">
            <a:avLst/>
          </a:prstGeom>
          <a:noFill/>
          <a:ln w="31750" algn="ctr">
            <a:noFill/>
            <a:miter lim="800000"/>
            <a:headEnd/>
            <a:tailEnd/>
          </a:ln>
        </p:spPr>
        <p:txBody>
          <a:bodyPr wrap="none">
            <a:spAutoFit/>
          </a:bodyPr>
          <a:lstStyle/>
          <a:p>
            <a:r>
              <a:rPr lang="cs-CZ"/>
              <a:t>Označuje srážkově relativně </a:t>
            </a:r>
          </a:p>
          <a:p>
            <a:r>
              <a:rPr lang="cs-CZ"/>
              <a:t>suchou oblast</a:t>
            </a:r>
          </a:p>
        </p:txBody>
      </p:sp>
      <p:sp>
        <p:nvSpPr>
          <p:cNvPr id="7" name="Text Box 8"/>
          <p:cNvSpPr txBox="1">
            <a:spLocks noChangeArrowheads="1"/>
          </p:cNvSpPr>
          <p:nvPr/>
        </p:nvSpPr>
        <p:spPr bwMode="auto">
          <a:xfrm>
            <a:off x="5364163" y="5734050"/>
            <a:ext cx="1924050" cy="641350"/>
          </a:xfrm>
          <a:prstGeom prst="rect">
            <a:avLst/>
          </a:prstGeom>
          <a:noFill/>
          <a:ln w="31750" algn="ctr">
            <a:noFill/>
            <a:miter lim="800000"/>
            <a:headEnd/>
            <a:tailEnd/>
          </a:ln>
        </p:spPr>
        <p:txBody>
          <a:bodyPr wrap="none">
            <a:spAutoFit/>
          </a:bodyPr>
          <a:lstStyle/>
          <a:p>
            <a:r>
              <a:rPr lang="cs-CZ"/>
              <a:t>Georeliéf</a:t>
            </a:r>
          </a:p>
          <a:p>
            <a:r>
              <a:rPr lang="cs-CZ"/>
              <a:t>(Izolované vrchy)</a:t>
            </a:r>
          </a:p>
        </p:txBody>
      </p:sp>
      <p:sp>
        <p:nvSpPr>
          <p:cNvPr id="8" name="Text Box 9"/>
          <p:cNvSpPr txBox="1">
            <a:spLocks noChangeArrowheads="1"/>
          </p:cNvSpPr>
          <p:nvPr/>
        </p:nvSpPr>
        <p:spPr bwMode="auto">
          <a:xfrm>
            <a:off x="6026150" y="4797425"/>
            <a:ext cx="3117850" cy="641350"/>
          </a:xfrm>
          <a:prstGeom prst="rect">
            <a:avLst/>
          </a:prstGeom>
          <a:noFill/>
          <a:ln w="31750" algn="ctr">
            <a:noFill/>
            <a:miter lim="800000"/>
            <a:headEnd/>
            <a:tailEnd/>
          </a:ln>
        </p:spPr>
        <p:txBody>
          <a:bodyPr wrap="none">
            <a:spAutoFit/>
          </a:bodyPr>
          <a:lstStyle/>
          <a:p>
            <a:r>
              <a:rPr lang="cs-CZ"/>
              <a:t>Půdní substrát a jeho vlhkost</a:t>
            </a:r>
          </a:p>
          <a:p>
            <a:r>
              <a:rPr lang="cs-CZ"/>
              <a:t>(vápence)</a:t>
            </a:r>
          </a:p>
        </p:txBody>
      </p:sp>
      <p:sp>
        <p:nvSpPr>
          <p:cNvPr id="9" name="Line 10"/>
          <p:cNvSpPr>
            <a:spLocks noChangeShapeType="1"/>
          </p:cNvSpPr>
          <p:nvPr/>
        </p:nvSpPr>
        <p:spPr bwMode="auto">
          <a:xfrm flipV="1">
            <a:off x="1979613" y="4437063"/>
            <a:ext cx="1079500" cy="504825"/>
          </a:xfrm>
          <a:prstGeom prst="line">
            <a:avLst/>
          </a:prstGeom>
          <a:noFill/>
          <a:ln w="31750">
            <a:solidFill>
              <a:schemeClr val="tx1"/>
            </a:solidFill>
            <a:round/>
            <a:headEnd/>
            <a:tailEnd type="triangle" w="med" len="med"/>
          </a:ln>
        </p:spPr>
        <p:txBody>
          <a:bodyPr wrap="none" anchor="ctr"/>
          <a:lstStyle/>
          <a:p>
            <a:endParaRPr lang="cs-CZ"/>
          </a:p>
        </p:txBody>
      </p:sp>
      <p:sp>
        <p:nvSpPr>
          <p:cNvPr id="10" name="Line 11"/>
          <p:cNvSpPr>
            <a:spLocks noChangeShapeType="1"/>
          </p:cNvSpPr>
          <p:nvPr/>
        </p:nvSpPr>
        <p:spPr bwMode="auto">
          <a:xfrm flipH="1" flipV="1">
            <a:off x="3779838" y="4797425"/>
            <a:ext cx="71437" cy="863600"/>
          </a:xfrm>
          <a:prstGeom prst="line">
            <a:avLst/>
          </a:prstGeom>
          <a:noFill/>
          <a:ln w="31750">
            <a:solidFill>
              <a:schemeClr val="tx1"/>
            </a:solidFill>
            <a:round/>
            <a:headEnd/>
            <a:tailEnd type="triangle" w="med" len="med"/>
          </a:ln>
        </p:spPr>
        <p:txBody>
          <a:bodyPr wrap="none" anchor="ctr"/>
          <a:lstStyle/>
          <a:p>
            <a:endParaRPr lang="cs-CZ"/>
          </a:p>
        </p:txBody>
      </p:sp>
      <p:sp>
        <p:nvSpPr>
          <p:cNvPr id="11" name="Line 12"/>
          <p:cNvSpPr>
            <a:spLocks noChangeShapeType="1"/>
          </p:cNvSpPr>
          <p:nvPr/>
        </p:nvSpPr>
        <p:spPr bwMode="auto">
          <a:xfrm flipH="1" flipV="1">
            <a:off x="4500563" y="4797425"/>
            <a:ext cx="1079500" cy="863600"/>
          </a:xfrm>
          <a:prstGeom prst="line">
            <a:avLst/>
          </a:prstGeom>
          <a:noFill/>
          <a:ln w="31750">
            <a:solidFill>
              <a:schemeClr val="tx1"/>
            </a:solidFill>
            <a:round/>
            <a:headEnd/>
            <a:tailEnd type="triangle" w="med" len="med"/>
          </a:ln>
        </p:spPr>
        <p:txBody>
          <a:bodyPr wrap="none" anchor="ctr"/>
          <a:lstStyle/>
          <a:p>
            <a:endParaRPr lang="cs-CZ"/>
          </a:p>
        </p:txBody>
      </p:sp>
      <p:sp>
        <p:nvSpPr>
          <p:cNvPr id="12" name="Line 13"/>
          <p:cNvSpPr>
            <a:spLocks noChangeShapeType="1"/>
          </p:cNvSpPr>
          <p:nvPr/>
        </p:nvSpPr>
        <p:spPr bwMode="auto">
          <a:xfrm flipH="1" flipV="1">
            <a:off x="5292725" y="4724400"/>
            <a:ext cx="574675" cy="217488"/>
          </a:xfrm>
          <a:prstGeom prst="line">
            <a:avLst/>
          </a:prstGeom>
          <a:noFill/>
          <a:ln w="31750">
            <a:solidFill>
              <a:schemeClr val="tx1"/>
            </a:solidFill>
            <a:round/>
            <a:headEnd/>
            <a:tailEnd type="triangle" w="med" len="med"/>
          </a:ln>
        </p:spPr>
        <p:txBody>
          <a:bodyPr wrap="none" anchor="ctr"/>
          <a:lstStyle/>
          <a:p>
            <a:endParaRPr lang="cs-CZ"/>
          </a:p>
        </p:txBody>
      </p:sp>
      <p:sp>
        <p:nvSpPr>
          <p:cNvPr id="23" name="Rectangle 2"/>
          <p:cNvSpPr txBox="1">
            <a:spLocks noRot="1" noChangeArrowheads="1"/>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4400" dirty="0" smtClean="0">
                <a:effectLst>
                  <a:outerShdw blurRad="38100" dist="38100" dir="2700000" algn="tl">
                    <a:srgbClr val="C0C0C0"/>
                  </a:outerShdw>
                </a:effectLst>
                <a:latin typeface="+mj-lt"/>
                <a:ea typeface="+mj-ea"/>
                <a:cs typeface="+mj-cs"/>
              </a:rPr>
              <a:t>B</a:t>
            </a:r>
            <a:r>
              <a:rPr kumimoji="0" lang="cs-CZ" sz="4400" b="0" i="0" u="none" strike="noStrike" kern="1200" cap="none" spc="0" normalizeH="0" baseline="0" noProof="0" dirty="0" err="1" smtClean="0">
                <a:ln>
                  <a:noFill/>
                </a:ln>
                <a:solidFill>
                  <a:schemeClr val="tx1"/>
                </a:solidFill>
                <a:effectLst>
                  <a:outerShdw blurRad="38100" dist="38100" dir="2700000" algn="tl">
                    <a:srgbClr val="C0C0C0"/>
                  </a:outerShdw>
                </a:effectLst>
                <a:uLnTx/>
                <a:uFillTx/>
                <a:latin typeface="+mj-lt"/>
                <a:ea typeface="+mj-ea"/>
                <a:cs typeface="+mj-cs"/>
              </a:rPr>
              <a:t>iochory</a:t>
            </a:r>
            <a:endParaRPr kumimoji="0" lang="cs-CZ" sz="4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endParaRPr>
          </a:p>
        </p:txBody>
      </p:sp>
      <p:pic>
        <p:nvPicPr>
          <p:cNvPr id="24" name="Picture 14"/>
          <p:cNvPicPr>
            <a:picLocks noChangeAspect="1" noChangeArrowheads="1"/>
          </p:cNvPicPr>
          <p:nvPr/>
        </p:nvPicPr>
        <p:blipFill>
          <a:blip r:embed="rId2" cstate="print"/>
          <a:srcRect/>
          <a:stretch>
            <a:fillRect/>
          </a:stretch>
        </p:blipFill>
        <p:spPr bwMode="auto">
          <a:xfrm>
            <a:off x="6643702" y="214290"/>
            <a:ext cx="2160587" cy="1938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cstate="print"/>
          <a:srcRect/>
          <a:stretch>
            <a:fillRect/>
          </a:stretch>
        </p:blipFill>
        <p:spPr bwMode="auto">
          <a:xfrm>
            <a:off x="179388" y="404813"/>
            <a:ext cx="3240087" cy="2908300"/>
          </a:xfrm>
          <a:prstGeom prst="rect">
            <a:avLst/>
          </a:prstGeom>
          <a:noFill/>
          <a:ln w="9525">
            <a:noFill/>
            <a:miter lim="800000"/>
            <a:headEnd/>
            <a:tailEnd/>
          </a:ln>
        </p:spPr>
      </p:pic>
      <p:sp>
        <p:nvSpPr>
          <p:cNvPr id="14339" name="Text Box 7"/>
          <p:cNvSpPr txBox="1">
            <a:spLocks noChangeArrowheads="1"/>
          </p:cNvSpPr>
          <p:nvPr/>
        </p:nvSpPr>
        <p:spPr bwMode="auto">
          <a:xfrm>
            <a:off x="250825" y="3284538"/>
            <a:ext cx="4627563" cy="304800"/>
          </a:xfrm>
          <a:prstGeom prst="rect">
            <a:avLst/>
          </a:prstGeom>
          <a:noFill/>
          <a:ln w="31750" algn="ctr">
            <a:noFill/>
            <a:miter lim="800000"/>
            <a:headEnd/>
            <a:tailEnd/>
          </a:ln>
        </p:spPr>
        <p:txBody>
          <a:bodyPr wrap="none">
            <a:spAutoFit/>
          </a:bodyPr>
          <a:lstStyle/>
          <a:p>
            <a:pPr algn="ctr"/>
            <a:r>
              <a:rPr lang="cs-CZ" sz="1400" b="1"/>
              <a:t>-2IA </a:t>
            </a:r>
            <a:r>
              <a:rPr lang="cs-CZ" sz="1400"/>
              <a:t>(Izolované vrchy na vápencích suché oblasti 2. v.s.)</a:t>
            </a:r>
          </a:p>
        </p:txBody>
      </p:sp>
      <p:pic>
        <p:nvPicPr>
          <p:cNvPr id="14340" name="Picture 8"/>
          <p:cNvPicPr>
            <a:picLocks noChangeAspect="1" noChangeArrowheads="1"/>
          </p:cNvPicPr>
          <p:nvPr/>
        </p:nvPicPr>
        <p:blipFill>
          <a:blip r:embed="rId4" cstate="print"/>
          <a:srcRect/>
          <a:stretch>
            <a:fillRect/>
          </a:stretch>
        </p:blipFill>
        <p:spPr bwMode="auto">
          <a:xfrm>
            <a:off x="5292725" y="908050"/>
            <a:ext cx="3413125" cy="4248150"/>
          </a:xfrm>
          <a:prstGeom prst="rect">
            <a:avLst/>
          </a:prstGeom>
          <a:noFill/>
          <a:ln w="9525">
            <a:noFill/>
            <a:miter lim="800000"/>
            <a:headEnd/>
            <a:tailEnd/>
          </a:ln>
        </p:spPr>
      </p:pic>
      <p:pic>
        <p:nvPicPr>
          <p:cNvPr id="14341" name="Picture 9"/>
          <p:cNvPicPr>
            <a:picLocks noChangeAspect="1" noChangeArrowheads="1"/>
          </p:cNvPicPr>
          <p:nvPr/>
        </p:nvPicPr>
        <p:blipFill>
          <a:blip r:embed="rId5" cstate="print"/>
          <a:srcRect/>
          <a:stretch>
            <a:fillRect/>
          </a:stretch>
        </p:blipFill>
        <p:spPr bwMode="auto">
          <a:xfrm>
            <a:off x="250825" y="3789363"/>
            <a:ext cx="4751388" cy="2849562"/>
          </a:xfrm>
          <a:prstGeom prst="rect">
            <a:avLst/>
          </a:prstGeom>
          <a:noFill/>
          <a:ln w="9525">
            <a:noFill/>
            <a:miter lim="800000"/>
            <a:headEnd/>
            <a:tailEnd/>
          </a:ln>
        </p:spPr>
      </p:pic>
      <p:sp>
        <p:nvSpPr>
          <p:cNvPr id="14342" name="Text Box 10"/>
          <p:cNvSpPr txBox="1">
            <a:spLocks noChangeArrowheads="1"/>
          </p:cNvSpPr>
          <p:nvPr/>
        </p:nvSpPr>
        <p:spPr bwMode="auto">
          <a:xfrm>
            <a:off x="5148263" y="6237288"/>
            <a:ext cx="3673475" cy="304800"/>
          </a:xfrm>
          <a:prstGeom prst="rect">
            <a:avLst/>
          </a:prstGeom>
          <a:noFill/>
          <a:ln w="31750" algn="ctr">
            <a:noFill/>
            <a:miter lim="800000"/>
            <a:headEnd/>
            <a:tailEnd/>
          </a:ln>
        </p:spPr>
        <p:txBody>
          <a:bodyPr wrap="none">
            <a:spAutoFit/>
          </a:bodyPr>
          <a:lstStyle/>
          <a:p>
            <a:pPr algn="ctr"/>
            <a:r>
              <a:rPr lang="cs-CZ" sz="1400" b="1"/>
              <a:t>8Rv </a:t>
            </a:r>
            <a:r>
              <a:rPr lang="cs-CZ" sz="1400"/>
              <a:t>(Podmáčené plošiny s vrchovišti 8. v.s.)</a:t>
            </a:r>
          </a:p>
        </p:txBody>
      </p:sp>
      <p:sp>
        <p:nvSpPr>
          <p:cNvPr id="14343" name="Text Box 11"/>
          <p:cNvSpPr txBox="1">
            <a:spLocks noChangeArrowheads="1"/>
          </p:cNvSpPr>
          <p:nvPr/>
        </p:nvSpPr>
        <p:spPr bwMode="auto">
          <a:xfrm>
            <a:off x="4572000" y="476250"/>
            <a:ext cx="4343400" cy="304800"/>
          </a:xfrm>
          <a:prstGeom prst="rect">
            <a:avLst/>
          </a:prstGeom>
          <a:noFill/>
          <a:ln w="31750" algn="ctr">
            <a:noFill/>
            <a:miter lim="800000"/>
            <a:headEnd/>
            <a:tailEnd/>
          </a:ln>
        </p:spPr>
        <p:txBody>
          <a:bodyPr wrap="none">
            <a:spAutoFit/>
          </a:bodyPr>
          <a:lstStyle/>
          <a:p>
            <a:pPr algn="ctr"/>
            <a:r>
              <a:rPr lang="cs-CZ" sz="1400" b="1"/>
              <a:t>3US </a:t>
            </a:r>
            <a:r>
              <a:rPr lang="cs-CZ" sz="1400"/>
              <a:t>(Výrazná údolí v kyselých metamorfitech 3. v.s.)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iochoryCR_0"/>
          <p:cNvPicPr>
            <a:picLocks noChangeAspect="1" noChangeArrowheads="1"/>
          </p:cNvPicPr>
          <p:nvPr/>
        </p:nvPicPr>
        <p:blipFill>
          <a:blip r:embed="rId2" cstate="print">
            <a:lum bright="-24000" contrast="42000"/>
          </a:blip>
          <a:srcRect l="1962" r="1962"/>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TotalTime>
  <Words>1993</Words>
  <Application>Microsoft Office PowerPoint</Application>
  <PresentationFormat>Předvádění na obrazovce (4:3)</PresentationFormat>
  <Paragraphs>323</Paragraphs>
  <Slides>51</Slides>
  <Notes>7</Notes>
  <HiddenSlides>0</HiddenSlides>
  <MMClips>0</MMClips>
  <ScaleCrop>false</ScaleCrop>
  <HeadingPairs>
    <vt:vector size="4" baseType="variant">
      <vt:variant>
        <vt:lpstr>Motiv</vt:lpstr>
      </vt:variant>
      <vt:variant>
        <vt:i4>1</vt:i4>
      </vt:variant>
      <vt:variant>
        <vt:lpstr>Nadpisy snímků</vt:lpstr>
      </vt:variant>
      <vt:variant>
        <vt:i4>51</vt:i4>
      </vt:variant>
    </vt:vector>
  </HeadingPairs>
  <TitlesOfParts>
    <vt:vector size="52" baseType="lpstr">
      <vt:lpstr>Motiv sady Office</vt:lpstr>
      <vt:lpstr>Biogeografická a podobná členění ČR</vt:lpstr>
      <vt:lpstr>Problematika vymezování hranic</vt:lpstr>
      <vt:lpstr>Biogeografické členění ČR</vt:lpstr>
      <vt:lpstr>Biogeografické členění ČR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Využití biochor a bioregionů</vt:lpstr>
      <vt:lpstr>Geobiocenologie</vt:lpstr>
      <vt:lpstr>Geobiocenologie</vt:lpstr>
      <vt:lpstr>Prezentace aplikace PowerPoint</vt:lpstr>
      <vt:lpstr>Využití STG</vt:lpstr>
      <vt:lpstr>Silvi-geografické členění</vt:lpstr>
      <vt:lpstr>Prezentace aplikace PowerPoint</vt:lpstr>
      <vt:lpstr>Lesnická typologie (ÚHÚL)</vt:lpstr>
      <vt:lpstr>Lesnická typologie (ÚHÚL)</vt:lpstr>
      <vt:lpstr>Lesní vegetační stupně ÚHÚL</vt:lpstr>
      <vt:lpstr> Edafické řady hydrická + trofická řada =&gt; edafická kategorie  </vt:lpstr>
      <vt:lpstr>Prezentace aplikace PowerPoint</vt:lpstr>
      <vt:lpstr>Fytogeografie</vt:lpstr>
      <vt:lpstr>Fytogeografie</vt:lpstr>
      <vt:lpstr>Dostál 1966</vt:lpstr>
      <vt:lpstr>Prezentace aplikace PowerPoint</vt:lpstr>
      <vt:lpstr>Fytocenologie (geobotanika)</vt:lpstr>
      <vt:lpstr>Fytocenologie hierarchie</vt:lpstr>
      <vt:lpstr>Hierarchie</vt:lpstr>
      <vt:lpstr>Hierarchie</vt:lpstr>
      <vt:lpstr>Hierarchie</vt:lpstr>
      <vt:lpstr>Prezentace aplikace PowerPoint</vt:lpstr>
      <vt:lpstr>Prezentace aplikace PowerPoint</vt:lpstr>
      <vt:lpstr>Přirozená vegetace Evropy</vt:lpstr>
      <vt:lpstr>Prezentace aplikace PowerPoint</vt:lpstr>
      <vt:lpstr>Prezentace aplikace PowerPoint</vt:lpstr>
      <vt:lpstr>Potenciální přirozená vegetace ČR</vt:lpstr>
      <vt:lpstr>Prezentace aplikace PowerPoint</vt:lpstr>
      <vt:lpstr>Biotopy</vt:lpstr>
      <vt:lpstr>Prezentace aplikace PowerPoint</vt:lpstr>
      <vt:lpstr>Prezentace aplikace PowerPoint</vt:lpstr>
      <vt:lpstr>Prezentace aplikace PowerPoint</vt:lpstr>
      <vt:lpstr>Vegetace ČR – prof. Chytrý</vt:lpstr>
      <vt:lpstr>Prezentace aplikace PowerPoint</vt:lpstr>
      <vt:lpstr>ÚSES</vt:lpstr>
      <vt:lpstr>Prezentace aplikace PowerPoint</vt:lpstr>
      <vt:lpstr>Prezentace aplikace PowerPoint</vt:lpstr>
      <vt:lpstr>Prezentace aplikace PowerPoint</vt:lpstr>
      <vt:lpstr>Úkol</vt:lpstr>
      <vt:lpstr>Zdroje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Biogeografická členění</dc:title>
  <cp:lastModifiedBy>Učitel</cp:lastModifiedBy>
  <cp:revision>94</cp:revision>
  <dcterms:modified xsi:type="dcterms:W3CDTF">2013-11-20T17:54:09Z</dcterms:modified>
</cp:coreProperties>
</file>