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82" r:id="rId4"/>
    <p:sldId id="283" r:id="rId5"/>
    <p:sldId id="285" r:id="rId6"/>
    <p:sldId id="286" r:id="rId7"/>
    <p:sldId id="287" r:id="rId8"/>
    <p:sldId id="284" r:id="rId9"/>
    <p:sldId id="266" r:id="rId10"/>
    <p:sldId id="264" r:id="rId11"/>
    <p:sldId id="257" r:id="rId12"/>
    <p:sldId id="272" r:id="rId13"/>
    <p:sldId id="271" r:id="rId14"/>
    <p:sldId id="273" r:id="rId15"/>
    <p:sldId id="274" r:id="rId16"/>
    <p:sldId id="275" r:id="rId17"/>
    <p:sldId id="276" r:id="rId18"/>
    <p:sldId id="277" r:id="rId19"/>
    <p:sldId id="278" r:id="rId20"/>
    <p:sldId id="279" r:id="rId21"/>
    <p:sldId id="280" r:id="rId22"/>
    <p:sldId id="281" r:id="rId23"/>
    <p:sldId id="26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21" d="100"/>
          <a:sy n="21" d="100"/>
        </p:scale>
        <p:origin x="-17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0D16A7E-07DB-4B6C-869A-D934B2C1B66D}" type="datetimeFigureOut">
              <a:rPr lang="cs-CZ" smtClean="0"/>
              <a:t>4.9.2013</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258AA82-B6E0-437F-A98E-02DF5C5583B6}"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0D16A7E-07DB-4B6C-869A-D934B2C1B66D}" type="datetimeFigureOut">
              <a:rPr lang="cs-CZ" smtClean="0"/>
              <a:t>4.9.2013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258AA82-B6E0-437F-A98E-02DF5C5583B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0D16A7E-07DB-4B6C-869A-D934B2C1B66D}" type="datetimeFigureOut">
              <a:rPr lang="cs-CZ" smtClean="0"/>
              <a:t>4.9.2013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258AA82-B6E0-437F-A98E-02DF5C5583B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0D16A7E-07DB-4B6C-869A-D934B2C1B66D}" type="datetimeFigureOut">
              <a:rPr lang="cs-CZ" smtClean="0"/>
              <a:t>4.9.2013</a:t>
            </a:fld>
            <a:endParaRPr lang="cs-CZ"/>
          </a:p>
        </p:txBody>
      </p:sp>
      <p:sp>
        <p:nvSpPr>
          <p:cNvPr id="9" name="Zástupný symbol pro číslo snímku 8"/>
          <p:cNvSpPr>
            <a:spLocks noGrp="1"/>
          </p:cNvSpPr>
          <p:nvPr>
            <p:ph type="sldNum" sz="quarter" idx="15"/>
          </p:nvPr>
        </p:nvSpPr>
        <p:spPr/>
        <p:txBody>
          <a:bodyPr rtlCol="0"/>
          <a:lstStyle/>
          <a:p>
            <a:fld id="{C258AA82-B6E0-437F-A98E-02DF5C5583B6}"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0D16A7E-07DB-4B6C-869A-D934B2C1B66D}" type="datetimeFigureOut">
              <a:rPr lang="cs-CZ" smtClean="0"/>
              <a:t>4.9.2013</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258AA82-B6E0-437F-A98E-02DF5C5583B6}"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10D16A7E-07DB-4B6C-869A-D934B2C1B66D}" type="datetimeFigureOut">
              <a:rPr lang="cs-CZ" smtClean="0"/>
              <a:t>4.9.2013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258AA82-B6E0-437F-A98E-02DF5C5583B6}" type="slidenum">
              <a:rPr lang="cs-CZ" smtClean="0"/>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10D16A7E-07DB-4B6C-869A-D934B2C1B66D}" type="datetimeFigureOut">
              <a:rPr lang="cs-CZ" smtClean="0"/>
              <a:t>4.9.2013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258AA82-B6E0-437F-A98E-02DF5C5583B6}" type="slidenum">
              <a:rPr lang="cs-CZ" smtClean="0"/>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10D16A7E-07DB-4B6C-869A-D934B2C1B66D}" type="datetimeFigureOut">
              <a:rPr lang="cs-CZ" smtClean="0"/>
              <a:t>4.9.2013</a:t>
            </a:fld>
            <a:endParaRPr lang="cs-CZ"/>
          </a:p>
        </p:txBody>
      </p:sp>
      <p:sp>
        <p:nvSpPr>
          <p:cNvPr id="7" name="Zástupný symbol pro číslo snímku 6"/>
          <p:cNvSpPr>
            <a:spLocks noGrp="1"/>
          </p:cNvSpPr>
          <p:nvPr>
            <p:ph type="sldNum" sz="quarter" idx="11"/>
          </p:nvPr>
        </p:nvSpPr>
        <p:spPr/>
        <p:txBody>
          <a:bodyPr rtlCol="0"/>
          <a:lstStyle/>
          <a:p>
            <a:fld id="{C258AA82-B6E0-437F-A98E-02DF5C5583B6}"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0D16A7E-07DB-4B6C-869A-D934B2C1B66D}" type="datetimeFigureOut">
              <a:rPr lang="cs-CZ" smtClean="0"/>
              <a:t>4.9.2013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258AA82-B6E0-437F-A98E-02DF5C5583B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0D16A7E-07DB-4B6C-869A-D934B2C1B66D}" type="datetimeFigureOut">
              <a:rPr lang="cs-CZ" smtClean="0"/>
              <a:t>4.9.2013</a:t>
            </a:fld>
            <a:endParaRPr lang="cs-CZ"/>
          </a:p>
        </p:txBody>
      </p:sp>
      <p:sp>
        <p:nvSpPr>
          <p:cNvPr id="22" name="Zástupný symbol pro číslo snímku 21"/>
          <p:cNvSpPr>
            <a:spLocks noGrp="1"/>
          </p:cNvSpPr>
          <p:nvPr>
            <p:ph type="sldNum" sz="quarter" idx="15"/>
          </p:nvPr>
        </p:nvSpPr>
        <p:spPr/>
        <p:txBody>
          <a:bodyPr rtlCol="0"/>
          <a:lstStyle/>
          <a:p>
            <a:fld id="{C258AA82-B6E0-437F-A98E-02DF5C5583B6}"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0D16A7E-07DB-4B6C-869A-D934B2C1B66D}" type="datetimeFigureOut">
              <a:rPr lang="cs-CZ" smtClean="0"/>
              <a:t>4.9.2013</a:t>
            </a:fld>
            <a:endParaRPr lang="cs-CZ"/>
          </a:p>
        </p:txBody>
      </p:sp>
      <p:sp>
        <p:nvSpPr>
          <p:cNvPr id="18" name="Zástupný symbol pro číslo snímku 17"/>
          <p:cNvSpPr>
            <a:spLocks noGrp="1"/>
          </p:cNvSpPr>
          <p:nvPr>
            <p:ph type="sldNum" sz="quarter" idx="11"/>
          </p:nvPr>
        </p:nvSpPr>
        <p:spPr/>
        <p:txBody>
          <a:bodyPr rtlCol="0"/>
          <a:lstStyle/>
          <a:p>
            <a:fld id="{C258AA82-B6E0-437F-A98E-02DF5C5583B6}"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0D16A7E-07DB-4B6C-869A-D934B2C1B66D}" type="datetimeFigureOut">
              <a:rPr lang="cs-CZ" smtClean="0"/>
              <a:t>4.9.2013</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258AA82-B6E0-437F-A98E-02DF5C5583B6}"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antikomplex.cz/clanky_soubory/full/sudetske_pribehy_titulka_tisk.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antikomplex.cz/clanky_soubory/full/titulka_znkr5.jpg" TargetMode="Externa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antikomplex.cz/clanky_soubory/full/poutak.jp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antikomplex.cz/index/?anketa=7&amp;odpoved=21" TargetMode="External"/><Relationship Id="rId2" Type="http://schemas.openxmlformats.org/officeDocument/2006/relationships/hyperlink" Target="http://www.antikomplex.cz/index/?anketa=7&amp;odpoved=20" TargetMode="External"/><Relationship Id="rId1" Type="http://schemas.openxmlformats.org/officeDocument/2006/relationships/slideLayout" Target="../slideLayouts/slideLayout2.xml"/><Relationship Id="rId6" Type="http://schemas.openxmlformats.org/officeDocument/2006/relationships/hyperlink" Target="http://www.antikomplex.cz/index/?anketa=7&amp;odpoved=24" TargetMode="External"/><Relationship Id="rId5" Type="http://schemas.openxmlformats.org/officeDocument/2006/relationships/hyperlink" Target="http://www.antikomplex.cz/index/?anketa=7&amp;odpoved=23" TargetMode="External"/><Relationship Id="rId4" Type="http://schemas.openxmlformats.org/officeDocument/2006/relationships/hyperlink" Target="http://www.antikomplex.cz/index/?anketa=7&amp;odpoved=2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627784" y="3124200"/>
            <a:ext cx="5830416" cy="1894362"/>
          </a:xfrm>
        </p:spPr>
        <p:txBody>
          <a:bodyPr/>
          <a:lstStyle/>
          <a:p>
            <a:r>
              <a:rPr lang="cs-CZ" dirty="0" smtClean="0"/>
              <a:t>Reflexe pohraničí ve společnosti - příklady</a:t>
            </a:r>
            <a:endParaRPr lang="cs-CZ" dirty="0"/>
          </a:p>
        </p:txBody>
      </p:sp>
      <p:sp>
        <p:nvSpPr>
          <p:cNvPr id="3" name="Podnadpis 2"/>
          <p:cNvSpPr>
            <a:spLocks noGrp="1"/>
          </p:cNvSpPr>
          <p:nvPr>
            <p:ph type="subTitle" idx="1"/>
          </p:nvPr>
        </p:nvSpPr>
        <p:spPr>
          <a:xfrm>
            <a:off x="2699792" y="5003322"/>
            <a:ext cx="5758408" cy="1371600"/>
          </a:xfrm>
        </p:spPr>
        <p:txBody>
          <a:bodyPr/>
          <a:lstStyle/>
          <a:p>
            <a:r>
              <a:rPr lang="cs-CZ" dirty="0" smtClean="0"/>
              <a:t>PŘESHRANIČNÍ PROBLEMATIKA 12</a:t>
            </a:r>
            <a:endParaRPr lang="cs-CZ" dirty="0"/>
          </a:p>
        </p:txBody>
      </p:sp>
    </p:spTree>
    <p:extLst>
      <p:ext uri="{BB962C8B-B14F-4D97-AF65-F5344CB8AC3E}">
        <p14:creationId xmlns:p14="http://schemas.microsoft.com/office/powerpoint/2010/main" val="1018762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2636912"/>
            <a:ext cx="8147248" cy="3837040"/>
          </a:xfrm>
        </p:spPr>
        <p:txBody>
          <a:bodyPr>
            <a:normAutofit lnSpcReduction="10000"/>
          </a:bodyPr>
          <a:lstStyle/>
          <a:p>
            <a:r>
              <a:rPr lang="cs-CZ" dirty="0"/>
              <a:t>Základy našeho vlasteneckého </a:t>
            </a:r>
            <a:r>
              <a:rPr lang="cs-CZ" dirty="0" smtClean="0"/>
              <a:t>hnutí. </a:t>
            </a:r>
          </a:p>
          <a:p>
            <a:pPr lvl="1"/>
            <a:r>
              <a:rPr lang="cs-CZ" dirty="0" smtClean="0"/>
              <a:t>21</a:t>
            </a:r>
            <a:r>
              <a:rPr lang="cs-CZ" dirty="0"/>
              <a:t>. května 1990 v Chomutově</a:t>
            </a:r>
            <a:endParaRPr lang="cs-CZ" dirty="0" smtClean="0"/>
          </a:p>
          <a:p>
            <a:r>
              <a:rPr lang="cs-CZ" dirty="0" smtClean="0"/>
              <a:t>historicky </a:t>
            </a:r>
            <a:r>
              <a:rPr lang="cs-CZ" dirty="0"/>
              <a:t>první Klub přátel českého pohraničí</a:t>
            </a:r>
            <a:r>
              <a:rPr lang="cs-CZ" dirty="0" smtClean="0"/>
              <a:t>.</a:t>
            </a:r>
          </a:p>
          <a:p>
            <a:pPr lvl="1"/>
            <a:r>
              <a:rPr lang="cs-CZ" dirty="0"/>
              <a:t>otevřeného všem českým vlastencům bez ohledu na jejich politickou </a:t>
            </a:r>
            <a:r>
              <a:rPr lang="cs-CZ" dirty="0" smtClean="0"/>
              <a:t>orientaci</a:t>
            </a:r>
          </a:p>
          <a:p>
            <a:r>
              <a:rPr lang="cs-CZ" dirty="0"/>
              <a:t>přípravný výbor Severočeské regionální rady KČP</a:t>
            </a:r>
          </a:p>
          <a:p>
            <a:pPr lvl="1"/>
            <a:r>
              <a:rPr lang="cs-CZ" dirty="0" smtClean="0"/>
              <a:t>22</a:t>
            </a:r>
            <a:r>
              <a:rPr lang="cs-CZ" dirty="0"/>
              <a:t>. února 1992 </a:t>
            </a:r>
            <a:r>
              <a:rPr lang="cs-CZ" dirty="0" smtClean="0"/>
              <a:t>v Ústí </a:t>
            </a:r>
            <a:r>
              <a:rPr lang="cs-CZ" dirty="0"/>
              <a:t>nad </a:t>
            </a:r>
            <a:r>
              <a:rPr lang="cs-CZ" dirty="0" smtClean="0"/>
              <a:t>Labem</a:t>
            </a:r>
          </a:p>
          <a:p>
            <a:r>
              <a:rPr lang="cs-CZ" dirty="0" smtClean="0"/>
              <a:t>vznik </a:t>
            </a:r>
            <a:r>
              <a:rPr lang="cs-CZ" dirty="0"/>
              <a:t>Klubu českého pohraničí jako občanského sdružení s celostátní </a:t>
            </a:r>
            <a:r>
              <a:rPr lang="cs-CZ" dirty="0" smtClean="0"/>
              <a:t>působností</a:t>
            </a:r>
          </a:p>
          <a:p>
            <a:pPr lvl="1"/>
            <a:r>
              <a:rPr lang="cs-CZ" dirty="0" smtClean="0"/>
              <a:t>22. červenec 1992 registrace MV ČR</a:t>
            </a:r>
            <a:endParaRPr lang="cs-CZ" dirty="0"/>
          </a:p>
          <a:p>
            <a:endParaRPr lang="cs-CZ" dirty="0"/>
          </a:p>
        </p:txBody>
      </p:sp>
      <p:pic>
        <p:nvPicPr>
          <p:cNvPr id="1026" name="Picture 2" descr="http://files.klub-pohranici.cz/200000547-9434196272/500000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8640"/>
            <a:ext cx="6858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586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a:bodyPr>
          <a:lstStyle/>
          <a:p>
            <a:r>
              <a:rPr lang="cs-CZ" dirty="0"/>
              <a:t>první setkání ochránců československých státních </a:t>
            </a:r>
            <a:r>
              <a:rPr lang="cs-CZ" dirty="0" smtClean="0"/>
              <a:t>hranic</a:t>
            </a:r>
          </a:p>
          <a:p>
            <a:pPr lvl="1"/>
            <a:r>
              <a:rPr lang="cs-CZ" dirty="0" smtClean="0"/>
              <a:t>25</a:t>
            </a:r>
            <a:r>
              <a:rPr lang="cs-CZ" dirty="0"/>
              <a:t>. června </a:t>
            </a:r>
            <a:r>
              <a:rPr lang="cs-CZ" dirty="0" smtClean="0"/>
              <a:t>1997 </a:t>
            </a:r>
            <a:r>
              <a:rPr lang="cs-CZ" dirty="0"/>
              <a:t>v Praze </a:t>
            </a:r>
            <a:endParaRPr lang="cs-CZ" dirty="0" smtClean="0"/>
          </a:p>
          <a:p>
            <a:pPr lvl="1"/>
            <a:r>
              <a:rPr lang="cs-CZ" dirty="0" smtClean="0"/>
              <a:t>bývalí </a:t>
            </a:r>
            <a:r>
              <a:rPr lang="cs-CZ" dirty="0"/>
              <a:t>příslušníci Pohraniční </a:t>
            </a:r>
            <a:r>
              <a:rPr lang="cs-CZ" dirty="0" smtClean="0"/>
              <a:t>stráže </a:t>
            </a:r>
          </a:p>
          <a:p>
            <a:pPr lvl="1"/>
            <a:r>
              <a:rPr lang="cs-CZ" dirty="0" smtClean="0"/>
              <a:t>nejen </a:t>
            </a:r>
            <a:r>
              <a:rPr lang="cs-CZ" dirty="0"/>
              <a:t>vojáci z povolání, ale i vojáci, kteří v </a:t>
            </a:r>
            <a:r>
              <a:rPr lang="cs-CZ" dirty="0" smtClean="0"/>
              <a:t>PS </a:t>
            </a:r>
            <a:r>
              <a:rPr lang="cs-CZ" dirty="0"/>
              <a:t>vykonávali svoji základní vojenskou službu.</a:t>
            </a:r>
          </a:p>
          <a:p>
            <a:r>
              <a:rPr lang="cs-CZ" dirty="0"/>
              <a:t>sekce ochránců československých státních </a:t>
            </a:r>
            <a:r>
              <a:rPr lang="cs-CZ" dirty="0" smtClean="0"/>
              <a:t>hranic</a:t>
            </a:r>
          </a:p>
          <a:p>
            <a:pPr lvl="1"/>
            <a:r>
              <a:rPr lang="cs-CZ" dirty="0" smtClean="0"/>
              <a:t>stovky </a:t>
            </a:r>
            <a:r>
              <a:rPr lang="cs-CZ" dirty="0"/>
              <a:t>bývalých příslušníků </a:t>
            </a:r>
            <a:r>
              <a:rPr lang="cs-CZ" dirty="0" smtClean="0"/>
              <a:t>PS a </a:t>
            </a:r>
            <a:r>
              <a:rPr lang="cs-CZ" dirty="0"/>
              <a:t>orgánů ochrany státních hranic Sboru národní </a:t>
            </a:r>
            <a:r>
              <a:rPr lang="cs-CZ" dirty="0" smtClean="0"/>
              <a:t>bezpečnosti (SNB)</a:t>
            </a:r>
            <a:endParaRPr lang="cs-CZ" dirty="0"/>
          </a:p>
          <a:p>
            <a:r>
              <a:rPr lang="cs-CZ" dirty="0"/>
              <a:t>1. celostátní setkání bývalých příslušníků </a:t>
            </a:r>
            <a:r>
              <a:rPr lang="cs-CZ" dirty="0" smtClean="0"/>
              <a:t>PS</a:t>
            </a:r>
          </a:p>
          <a:p>
            <a:pPr lvl="1"/>
            <a:r>
              <a:rPr lang="cs-CZ" dirty="0" smtClean="0"/>
              <a:t>7</a:t>
            </a:r>
            <a:r>
              <a:rPr lang="cs-CZ" dirty="0"/>
              <a:t>. července </a:t>
            </a:r>
            <a:r>
              <a:rPr lang="cs-CZ" dirty="0" smtClean="0"/>
              <a:t>2001 v chodských Poběžovicích </a:t>
            </a:r>
          </a:p>
          <a:p>
            <a:pPr lvl="1"/>
            <a:r>
              <a:rPr lang="cs-CZ" dirty="0" smtClean="0"/>
              <a:t>delegace </a:t>
            </a:r>
            <a:r>
              <a:rPr lang="cs-CZ" dirty="0"/>
              <a:t>ze Slovenska a z Německa.</a:t>
            </a:r>
          </a:p>
          <a:p>
            <a:endParaRPr lang="cs-CZ" dirty="0"/>
          </a:p>
        </p:txBody>
      </p:sp>
    </p:spTree>
    <p:extLst>
      <p:ext uri="{BB962C8B-B14F-4D97-AF65-F5344CB8AC3E}">
        <p14:creationId xmlns:p14="http://schemas.microsoft.com/office/powerpoint/2010/main" val="1350745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47248" cy="1143000"/>
          </a:xfrm>
        </p:spPr>
        <p:txBody>
          <a:bodyPr>
            <a:normAutofit fontScale="90000"/>
          </a:bodyPr>
          <a:lstStyle/>
          <a:p>
            <a:r>
              <a:rPr lang="cs-CZ" dirty="0" smtClean="0"/>
              <a:t>„Lže </a:t>
            </a:r>
            <a:r>
              <a:rPr lang="cs-CZ" dirty="0"/>
              <a:t>se o minulosti, lže se o současnosti, vylhaná je i budoucnost. Silná je tendence absolutní negace historické pravdy</a:t>
            </a:r>
            <a:r>
              <a:rPr lang="cs-CZ" dirty="0" smtClean="0"/>
              <a:t>.“ </a:t>
            </a:r>
            <a:endParaRPr lang="cs-CZ" dirty="0"/>
          </a:p>
        </p:txBody>
      </p:sp>
      <p:sp>
        <p:nvSpPr>
          <p:cNvPr id="3" name="Zástupný symbol pro obsah 2"/>
          <p:cNvSpPr>
            <a:spLocks noGrp="1"/>
          </p:cNvSpPr>
          <p:nvPr>
            <p:ph sz="quarter" idx="1"/>
          </p:nvPr>
        </p:nvSpPr>
        <p:spPr/>
        <p:txBody>
          <a:bodyPr/>
          <a:lstStyle/>
          <a:p>
            <a:r>
              <a:rPr lang="cs-CZ" dirty="0"/>
              <a:t>KČP svoji aktivní levicovou činností na úseku mezinárodní spolupráce bude usilovat o eliminaci negativního působení sudetoněmeckých krajanských organizací a spolků a vystupovat proti snahám o občanskou obnovu Sudet.</a:t>
            </a:r>
          </a:p>
          <a:p>
            <a:r>
              <a:rPr lang="cs-CZ" dirty="0" smtClean="0"/>
              <a:t>K. JANDA:</a:t>
            </a:r>
          </a:p>
          <a:p>
            <a:pPr lvl="1"/>
            <a:r>
              <a:rPr lang="cs-CZ" dirty="0" smtClean="0"/>
              <a:t>„Naučme </a:t>
            </a:r>
            <a:r>
              <a:rPr lang="cs-CZ" dirty="0"/>
              <a:t>se to, co lidi v západní Evropě kapitalismus již naučil - vzepřít se útlaku</a:t>
            </a:r>
            <a:r>
              <a:rPr lang="cs-CZ" dirty="0" smtClean="0"/>
              <a:t>.“</a:t>
            </a:r>
            <a:endParaRPr lang="cs-CZ" dirty="0"/>
          </a:p>
          <a:p>
            <a:pPr lvl="1"/>
            <a:r>
              <a:rPr lang="cs-CZ" dirty="0" smtClean="0"/>
              <a:t>„Nebezpečí </a:t>
            </a:r>
            <a:r>
              <a:rPr lang="cs-CZ" dirty="0"/>
              <a:t>nacismu neskončilo porážkou nacistického </a:t>
            </a:r>
            <a:r>
              <a:rPr lang="cs-CZ" dirty="0" smtClean="0"/>
              <a:t>Německa. Toto </a:t>
            </a:r>
            <a:r>
              <a:rPr lang="cs-CZ" dirty="0"/>
              <a:t>nebezpečí žije, je aktuální</a:t>
            </a:r>
            <a:r>
              <a:rPr lang="cs-CZ" dirty="0" smtClean="0"/>
              <a:t>.“ </a:t>
            </a:r>
            <a:endParaRPr lang="cs-CZ" dirty="0"/>
          </a:p>
        </p:txBody>
      </p:sp>
    </p:spTree>
    <p:extLst>
      <p:ext uri="{BB962C8B-B14F-4D97-AF65-F5344CB8AC3E}">
        <p14:creationId xmlns:p14="http://schemas.microsoft.com/office/powerpoint/2010/main" val="2281023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Mezinárodní spolupráce</a:t>
            </a:r>
            <a:br>
              <a:rPr lang="cs-CZ" dirty="0"/>
            </a:br>
            <a:endParaRPr lang="cs-CZ" dirty="0"/>
          </a:p>
        </p:txBody>
      </p:sp>
      <p:sp>
        <p:nvSpPr>
          <p:cNvPr id="3" name="Zástupný symbol pro obsah 2"/>
          <p:cNvSpPr>
            <a:spLocks noGrp="1"/>
          </p:cNvSpPr>
          <p:nvPr>
            <p:ph sz="quarter" idx="1"/>
          </p:nvPr>
        </p:nvSpPr>
        <p:spPr>
          <a:xfrm>
            <a:off x="457200" y="1600200"/>
            <a:ext cx="8003232" cy="4873752"/>
          </a:xfrm>
        </p:spPr>
        <p:txBody>
          <a:bodyPr>
            <a:normAutofit/>
          </a:bodyPr>
          <a:lstStyle/>
          <a:p>
            <a:pPr lvl="0"/>
            <a:r>
              <a:rPr lang="cs-CZ" dirty="0"/>
              <a:t>s Revolučním svazem přátel </a:t>
            </a:r>
          </a:p>
          <a:p>
            <a:pPr lvl="0"/>
            <a:r>
              <a:rPr lang="cs-CZ" dirty="0"/>
              <a:t>se Společností právní a humanitní pomoci.</a:t>
            </a:r>
          </a:p>
          <a:p>
            <a:pPr lvl="0"/>
            <a:r>
              <a:rPr lang="cs-CZ" dirty="0"/>
              <a:t>s volným sdružením několika protimilitaristických organizací ve starých spolkových zemích Německa</a:t>
            </a:r>
          </a:p>
          <a:p>
            <a:pPr lvl="0"/>
            <a:r>
              <a:rPr lang="cs-CZ" dirty="0" smtClean="0"/>
              <a:t>s</a:t>
            </a:r>
            <a:r>
              <a:rPr lang="cs-CZ" dirty="0"/>
              <a:t> Polskou vlasteneckou organizací </a:t>
            </a:r>
            <a:endParaRPr lang="cs-CZ" dirty="0" smtClean="0"/>
          </a:p>
          <a:p>
            <a:pPr lvl="0"/>
            <a:r>
              <a:rPr lang="cs-CZ" dirty="0"/>
              <a:t>v</a:t>
            </a:r>
            <a:r>
              <a:rPr lang="cs-CZ" dirty="0" smtClean="0"/>
              <a:t>e </a:t>
            </a:r>
            <a:r>
              <a:rPr lang="cs-CZ" dirty="0"/>
              <a:t>spolupráci s Slovanským výborem a navázat kontakty s národopisnými sdruženími Lužických </a:t>
            </a:r>
            <a:r>
              <a:rPr lang="cs-CZ" dirty="0" smtClean="0"/>
              <a:t>Srbů</a:t>
            </a:r>
            <a:endParaRPr lang="cs-CZ" dirty="0"/>
          </a:p>
          <a:p>
            <a:r>
              <a:rPr lang="cs-CZ" dirty="0" smtClean="0"/>
              <a:t>navázat </a:t>
            </a:r>
            <a:r>
              <a:rPr lang="cs-CZ" dirty="0"/>
              <a:t>spolupráci s Společností přátel Slovenska </a:t>
            </a:r>
            <a:endParaRPr lang="cs-CZ" dirty="0" smtClean="0"/>
          </a:p>
          <a:p>
            <a:pPr lvl="1"/>
            <a:r>
              <a:rPr lang="cs-CZ" dirty="0"/>
              <a:t>Zúčastňovat se oslav SNP a vzpomínkových akcí na boje proti benderovcům na Slovensku a na Valašku.</a:t>
            </a:r>
          </a:p>
          <a:p>
            <a:endParaRPr lang="cs-CZ" dirty="0"/>
          </a:p>
        </p:txBody>
      </p:sp>
    </p:spTree>
    <p:extLst>
      <p:ext uri="{BB962C8B-B14F-4D97-AF65-F5344CB8AC3E}">
        <p14:creationId xmlns:p14="http://schemas.microsoft.com/office/powerpoint/2010/main" val="3268935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47248" cy="1143000"/>
          </a:xfrm>
        </p:spPr>
        <p:txBody>
          <a:bodyPr>
            <a:normAutofit fontScale="90000"/>
          </a:bodyPr>
          <a:lstStyle/>
          <a:p>
            <a:r>
              <a:rPr lang="cs-CZ" dirty="0" smtClean="0"/>
              <a:t>PROHLÁŠENÍ účastníků </a:t>
            </a:r>
            <a:r>
              <a:rPr lang="cs-CZ" dirty="0"/>
              <a:t>IV. celostátního </a:t>
            </a:r>
            <a:r>
              <a:rPr lang="cs-CZ" dirty="0" smtClean="0"/>
              <a:t>setkání ochránců </a:t>
            </a:r>
            <a:r>
              <a:rPr lang="cs-CZ" dirty="0"/>
              <a:t>československých státních </a:t>
            </a:r>
            <a:r>
              <a:rPr lang="cs-CZ" dirty="0" smtClean="0"/>
              <a:t>hranic </a:t>
            </a:r>
            <a:r>
              <a:rPr lang="cs-CZ" dirty="0" err="1" smtClean="0"/>
              <a:t>Kčp</a:t>
            </a:r>
            <a:r>
              <a:rPr lang="cs-CZ" dirty="0" smtClean="0"/>
              <a:t>, </a:t>
            </a:r>
            <a:r>
              <a:rPr lang="cs-CZ" dirty="0" err="1"/>
              <a:t>o.s</a:t>
            </a:r>
            <a:r>
              <a:rPr lang="cs-CZ" dirty="0" smtClean="0"/>
              <a:t>. (</a:t>
            </a:r>
            <a:r>
              <a:rPr lang="cs-CZ" sz="2200" dirty="0" smtClean="0"/>
              <a:t>24.5.2008)</a:t>
            </a:r>
            <a:endParaRPr lang="cs-CZ" sz="2200" dirty="0"/>
          </a:p>
        </p:txBody>
      </p:sp>
      <p:sp>
        <p:nvSpPr>
          <p:cNvPr id="3" name="Zástupný symbol pro obsah 2"/>
          <p:cNvSpPr>
            <a:spLocks noGrp="1"/>
          </p:cNvSpPr>
          <p:nvPr>
            <p:ph sz="quarter" idx="1"/>
          </p:nvPr>
        </p:nvSpPr>
        <p:spPr>
          <a:xfrm>
            <a:off x="457200" y="1600200"/>
            <a:ext cx="7715200" cy="5141168"/>
          </a:xfrm>
        </p:spPr>
        <p:txBody>
          <a:bodyPr>
            <a:normAutofit fontScale="70000" lnSpcReduction="20000"/>
          </a:bodyPr>
          <a:lstStyle/>
          <a:p>
            <a:r>
              <a:rPr lang="cs-CZ" dirty="0"/>
              <a:t>Odmítáme plány současné české vlády na instalaci americké radarové základny a jakoukoliv vojenskou přítomnost cizích států v ČR. </a:t>
            </a:r>
            <a:endParaRPr lang="cs-CZ" dirty="0" smtClean="0"/>
          </a:p>
          <a:p>
            <a:r>
              <a:rPr lang="cs-CZ" dirty="0"/>
              <a:t>Současně žádáme stažení ozbrojených sil ČR ze zahraničních misí, které přímo podporují snahu USA po světovládě a poškozují pověst českého národa ve světě</a:t>
            </a:r>
            <a:r>
              <a:rPr lang="cs-CZ" dirty="0" smtClean="0"/>
              <a:t>.</a:t>
            </a:r>
          </a:p>
          <a:p>
            <a:r>
              <a:rPr lang="cs-CZ" dirty="0"/>
              <a:t>Odmítáme nátlakové akce a politickou linii sudetoněmeckého </a:t>
            </a:r>
            <a:r>
              <a:rPr lang="cs-CZ" dirty="0" err="1"/>
              <a:t>landsmanschaftu</a:t>
            </a:r>
            <a:r>
              <a:rPr lang="cs-CZ" dirty="0"/>
              <a:t> na zrušení Dekretů prezidenta ČR Dr. Edvarda Beneše, které jsou trvalou součástí českého právního </a:t>
            </a:r>
            <a:r>
              <a:rPr lang="cs-CZ" dirty="0" smtClean="0"/>
              <a:t>řádu. </a:t>
            </a:r>
          </a:p>
          <a:p>
            <a:r>
              <a:rPr lang="cs-CZ" dirty="0"/>
              <a:t>Vyzýváme signatáře Postupimské konference r.1945, vlády USA, Velké Británie, Francie a Ruska, aby veřejně zaujaly stanoviska k tehdy přijatým závěrům o odsunu Němců z ČR a k současným požadavkům sudetoněmeckého </a:t>
            </a:r>
            <a:r>
              <a:rPr lang="cs-CZ" dirty="0" err="1"/>
              <a:t>landsmanschaftu</a:t>
            </a:r>
            <a:r>
              <a:rPr lang="cs-CZ" dirty="0"/>
              <a:t>.</a:t>
            </a:r>
          </a:p>
          <a:p>
            <a:r>
              <a:rPr lang="cs-CZ" dirty="0"/>
              <a:t>Vyzýváme vládu ČR k odmítnutí požadavků letošního sudetoněmeckého srazu v Norimberku a k přijetí rozhodnutí o zrušení sudetoněmecké kanceláře v Praze, </a:t>
            </a:r>
            <a:endParaRPr lang="cs-CZ" dirty="0" smtClean="0"/>
          </a:p>
          <a:p>
            <a:r>
              <a:rPr lang="cs-CZ" dirty="0"/>
              <a:t>Odsuzujeme všechny projevy terorismu doma i ve světě. Proto považujeme vyznamenání skupiny bratří Mašínů </a:t>
            </a:r>
            <a:r>
              <a:rPr lang="cs-CZ" dirty="0" err="1"/>
              <a:t>premierem</a:t>
            </a:r>
            <a:r>
              <a:rPr lang="cs-CZ" dirty="0"/>
              <a:t> M. Topolánkem a Oty Rambouska </a:t>
            </a:r>
            <a:r>
              <a:rPr lang="cs-CZ" dirty="0" err="1"/>
              <a:t>ministriní</a:t>
            </a:r>
            <a:r>
              <a:rPr lang="cs-CZ" dirty="0"/>
              <a:t> </a:t>
            </a:r>
            <a:r>
              <a:rPr lang="cs-CZ" dirty="0" err="1"/>
              <a:t>Vl</a:t>
            </a:r>
            <a:r>
              <a:rPr lang="cs-CZ" dirty="0"/>
              <a:t>. Parkanovou za akt neslučitelný s posláním představitelů ČR, </a:t>
            </a:r>
          </a:p>
        </p:txBody>
      </p:sp>
    </p:spTree>
    <p:extLst>
      <p:ext uri="{BB962C8B-B14F-4D97-AF65-F5344CB8AC3E}">
        <p14:creationId xmlns:p14="http://schemas.microsoft.com/office/powerpoint/2010/main" val="2641157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Obrázek 3" descr="http://files.klubpohranici.webnode.cz/200000115-5db555eaf5/kubice2.jpg"/>
          <p:cNvPicPr/>
          <p:nvPr/>
        </p:nvPicPr>
        <p:blipFill>
          <a:blip r:embed="rId2">
            <a:extLst>
              <a:ext uri="{28A0092B-C50C-407E-A947-70E740481C1C}">
                <a14:useLocalDpi xmlns:a14="http://schemas.microsoft.com/office/drawing/2010/main" val="0"/>
              </a:ext>
            </a:extLst>
          </a:blip>
          <a:srcRect/>
          <a:stretch>
            <a:fillRect/>
          </a:stretch>
        </p:blipFill>
        <p:spPr bwMode="auto">
          <a:xfrm>
            <a:off x="61324" y="448207"/>
            <a:ext cx="4870715" cy="6264696"/>
          </a:xfrm>
          <a:prstGeom prst="rect">
            <a:avLst/>
          </a:prstGeom>
          <a:noFill/>
          <a:ln>
            <a:noFill/>
          </a:ln>
        </p:spPr>
      </p:pic>
      <p:pic>
        <p:nvPicPr>
          <p:cNvPr id="5" name="Obrázek 4" descr="http://files.klubpohranici.webnode.cz/200000116-1843c1a3ae/kubice1.jpg"/>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268760"/>
            <a:ext cx="4283968" cy="5589240"/>
          </a:xfrm>
          <a:prstGeom prst="rect">
            <a:avLst/>
          </a:prstGeom>
          <a:noFill/>
          <a:ln>
            <a:noFill/>
          </a:ln>
        </p:spPr>
      </p:pic>
    </p:spTree>
    <p:extLst>
      <p:ext uri="{BB962C8B-B14F-4D97-AF65-F5344CB8AC3E}">
        <p14:creationId xmlns:p14="http://schemas.microsoft.com/office/powerpoint/2010/main" val="511113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Antikomplex</a:t>
            </a:r>
            <a:endParaRPr lang="cs-CZ" dirty="0"/>
          </a:p>
        </p:txBody>
      </p:sp>
      <p:sp>
        <p:nvSpPr>
          <p:cNvPr id="3" name="Zástupný symbol pro obsah 2"/>
          <p:cNvSpPr>
            <a:spLocks noGrp="1"/>
          </p:cNvSpPr>
          <p:nvPr>
            <p:ph sz="quarter" idx="1"/>
          </p:nvPr>
        </p:nvSpPr>
        <p:spPr/>
        <p:txBody>
          <a:bodyPr>
            <a:normAutofit/>
          </a:bodyPr>
          <a:lstStyle/>
          <a:p>
            <a:r>
              <a:rPr lang="cs-CZ" dirty="0" smtClean="0"/>
              <a:t>občanské </a:t>
            </a:r>
            <a:r>
              <a:rPr lang="cs-CZ" dirty="0"/>
              <a:t>sdružení, </a:t>
            </a:r>
            <a:r>
              <a:rPr lang="cs-CZ" dirty="0" smtClean="0"/>
              <a:t>od </a:t>
            </a:r>
            <a:r>
              <a:rPr lang="cs-CZ" dirty="0"/>
              <a:t>roku 1998 </a:t>
            </a:r>
            <a:endParaRPr lang="cs-CZ" dirty="0" smtClean="0"/>
          </a:p>
          <a:p>
            <a:r>
              <a:rPr lang="cs-CZ" dirty="0" smtClean="0"/>
              <a:t>zasazuje se za </a:t>
            </a:r>
            <a:r>
              <a:rPr lang="cs-CZ" dirty="0"/>
              <a:t>českou reflexi německých dějin v Čechách, na Moravě a ve Slezsku. </a:t>
            </a:r>
            <a:endParaRPr lang="cs-CZ" dirty="0" smtClean="0"/>
          </a:p>
          <a:p>
            <a:r>
              <a:rPr lang="cs-CZ" dirty="0" smtClean="0"/>
              <a:t>vydává </a:t>
            </a:r>
            <a:r>
              <a:rPr lang="cs-CZ" dirty="0"/>
              <a:t>knihy, pořádáme výstavy, veřejné diskuse a přednášky, organizujeme vzdělávací </a:t>
            </a:r>
            <a:r>
              <a:rPr lang="cs-CZ" dirty="0" smtClean="0"/>
              <a:t>projekty</a:t>
            </a:r>
          </a:p>
          <a:p>
            <a:r>
              <a:rPr lang="cs-CZ" dirty="0" smtClean="0"/>
              <a:t>spolupracuje </a:t>
            </a:r>
            <a:r>
              <a:rPr lang="cs-CZ" dirty="0"/>
              <a:t>s desítkami škol v celé České republice i s řadou regionálních iniciativ, které v bývalých Sudetech usilují o rozvoj místního kulturní dědictví</a:t>
            </a:r>
            <a:r>
              <a:rPr lang="cs-CZ" dirty="0" smtClean="0"/>
              <a:t>.</a:t>
            </a:r>
          </a:p>
          <a:p>
            <a:endParaRPr lang="cs-CZ" dirty="0"/>
          </a:p>
        </p:txBody>
      </p:sp>
    </p:spTree>
    <p:extLst>
      <p:ext uri="{BB962C8B-B14F-4D97-AF65-F5344CB8AC3E}">
        <p14:creationId xmlns:p14="http://schemas.microsoft.com/office/powerpoint/2010/main" val="8674841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1600200"/>
            <a:ext cx="7467600" cy="5141168"/>
          </a:xfrm>
        </p:spPr>
        <p:txBody>
          <a:bodyPr>
            <a:normAutofit fontScale="92500" lnSpcReduction="20000"/>
          </a:bodyPr>
          <a:lstStyle/>
          <a:p>
            <a:r>
              <a:rPr lang="cs-CZ" dirty="0"/>
              <a:t>Č</a:t>
            </a:r>
            <a:r>
              <a:rPr lang="cs-CZ" dirty="0" smtClean="0"/>
              <a:t>eská </a:t>
            </a:r>
            <a:r>
              <a:rPr lang="cs-CZ" dirty="0"/>
              <a:t>společnost nedoceňuje význam staletého soužití s Němci v českých zemích. </a:t>
            </a:r>
            <a:endParaRPr lang="cs-CZ" dirty="0" smtClean="0"/>
          </a:p>
          <a:p>
            <a:r>
              <a:rPr lang="cs-CZ" dirty="0" smtClean="0"/>
              <a:t>Myslíme </a:t>
            </a:r>
            <a:r>
              <a:rPr lang="cs-CZ" dirty="0"/>
              <a:t>si, že snad také proto je možné, že nucené vysídlení sudetských Němců po druhé světové válce je vnímáno většinou pouze jako spravedlivá, kolektivní odplata za německou vinu na rozbití předválečného Československa a na válečných hrůzách. </a:t>
            </a:r>
            <a:endParaRPr lang="cs-CZ" dirty="0" smtClean="0"/>
          </a:p>
          <a:p>
            <a:r>
              <a:rPr lang="cs-CZ" dirty="0" smtClean="0"/>
              <a:t>Krajina </a:t>
            </a:r>
            <a:r>
              <a:rPr lang="cs-CZ" dirty="0"/>
              <a:t>v pohraničí je přitom dodnes viditelně poznamenána násilným přeryvem v jejím osídlení. </a:t>
            </a:r>
            <a:endParaRPr lang="cs-CZ" dirty="0" smtClean="0"/>
          </a:p>
          <a:p>
            <a:r>
              <a:rPr lang="cs-CZ" dirty="0" smtClean="0"/>
              <a:t>Ukázalo </a:t>
            </a:r>
            <a:r>
              <a:rPr lang="cs-CZ" dirty="0"/>
              <a:t>se, že znovunalezení hluboce založeného vztahu k ní není vůbec snadné a potrvá ještě dlouho – dodnes není ani zdaleka obnovena v té síle, jaká byla u jejích dřívějších německých obyvatel. </a:t>
            </a:r>
            <a:endParaRPr lang="cs-CZ" dirty="0" smtClean="0"/>
          </a:p>
          <a:p>
            <a:r>
              <a:rPr lang="cs-CZ" dirty="0" smtClean="0"/>
              <a:t>Škody</a:t>
            </a:r>
            <a:r>
              <a:rPr lang="cs-CZ" dirty="0"/>
              <a:t>, které utrpěl celkový kulturní a hospodářský život naší země, jsou naprosto zjevné. </a:t>
            </a:r>
            <a:endParaRPr lang="cs-CZ" dirty="0" smtClean="0"/>
          </a:p>
          <a:p>
            <a:r>
              <a:rPr lang="cs-CZ" dirty="0" smtClean="0"/>
              <a:t>Naší </a:t>
            </a:r>
            <a:r>
              <a:rPr lang="cs-CZ" dirty="0"/>
              <a:t>činností se proto snažíme vyvolat diskusi nad tímto temným momentem české historie.</a:t>
            </a:r>
          </a:p>
          <a:p>
            <a:endParaRPr lang="cs-CZ" dirty="0"/>
          </a:p>
        </p:txBody>
      </p:sp>
    </p:spTree>
    <p:extLst>
      <p:ext uri="{BB962C8B-B14F-4D97-AF65-F5344CB8AC3E}">
        <p14:creationId xmlns:p14="http://schemas.microsoft.com/office/powerpoint/2010/main" val="331128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4978896" cy="1143000"/>
          </a:xfrm>
        </p:spPr>
        <p:txBody>
          <a:bodyPr>
            <a:normAutofit fontScale="90000"/>
          </a:bodyPr>
          <a:lstStyle/>
          <a:p>
            <a:r>
              <a:rPr lang="cs-CZ" dirty="0"/>
              <a:t>Zmizelé Sudety </a:t>
            </a:r>
            <a:r>
              <a:rPr lang="cs-CZ" dirty="0" smtClean="0"/>
              <a:t>– </a:t>
            </a:r>
            <a:br>
              <a:rPr lang="cs-CZ" dirty="0" smtClean="0"/>
            </a:br>
            <a:r>
              <a:rPr lang="cs-CZ" dirty="0" smtClean="0"/>
              <a:t>4</a:t>
            </a:r>
            <a:r>
              <a:rPr lang="cs-CZ" dirty="0"/>
              <a:t>. rozšířené vydání </a:t>
            </a:r>
            <a:r>
              <a:rPr lang="cs-CZ" dirty="0" smtClean="0"/>
              <a:t>(660 s. / 2006</a:t>
            </a:r>
            <a:endParaRPr lang="cs-CZ" dirty="0"/>
          </a:p>
        </p:txBody>
      </p:sp>
      <p:sp>
        <p:nvSpPr>
          <p:cNvPr id="3" name="Zástupný symbol pro obsah 2"/>
          <p:cNvSpPr>
            <a:spLocks noGrp="1"/>
          </p:cNvSpPr>
          <p:nvPr>
            <p:ph sz="quarter" idx="1"/>
          </p:nvPr>
        </p:nvSpPr>
        <p:spPr>
          <a:xfrm>
            <a:off x="251520" y="1412776"/>
            <a:ext cx="5760640" cy="5400600"/>
          </a:xfrm>
        </p:spPr>
        <p:txBody>
          <a:bodyPr>
            <a:normAutofit fontScale="77500" lnSpcReduction="20000"/>
          </a:bodyPr>
          <a:lstStyle/>
          <a:p>
            <a:r>
              <a:rPr lang="cs-CZ" dirty="0"/>
              <a:t>Sudety totiž rozhodně nemají být připomenutím temné historické etapy 30. a 40. let minulého století, během níž byl právě tento pojem zneužit jako nástroj politické manipulace. </a:t>
            </a:r>
            <a:endParaRPr lang="cs-CZ" dirty="0" smtClean="0"/>
          </a:p>
          <a:p>
            <a:r>
              <a:rPr lang="cs-CZ" b="1" dirty="0" smtClean="0"/>
              <a:t>Stejně </a:t>
            </a:r>
            <a:r>
              <a:rPr lang="cs-CZ" b="1" dirty="0"/>
              <a:t>tak ovšem nechápeme Sudety jako termín čistě geografický</a:t>
            </a:r>
            <a:r>
              <a:rPr lang="cs-CZ" b="1" dirty="0" smtClean="0"/>
              <a:t>; </a:t>
            </a:r>
            <a:r>
              <a:rPr lang="cs-CZ" dirty="0" smtClean="0"/>
              <a:t>v </a:t>
            </a:r>
            <a:r>
              <a:rPr lang="cs-CZ" dirty="0"/>
              <a:t>takovém případě bychom jej pochopitelně </a:t>
            </a:r>
            <a:r>
              <a:rPr lang="cs-CZ" dirty="0" smtClean="0"/>
              <a:t>používali nesprávně</a:t>
            </a:r>
            <a:r>
              <a:rPr lang="cs-CZ" dirty="0"/>
              <a:t>, protože odedávna označoval pouze severní horské oblasti českých zemí, nikoliv například Český les nebo Novohradské hory. </a:t>
            </a:r>
            <a:endParaRPr lang="cs-CZ" dirty="0" smtClean="0"/>
          </a:p>
          <a:p>
            <a:r>
              <a:rPr lang="cs-CZ" dirty="0" smtClean="0"/>
              <a:t>Slovo </a:t>
            </a:r>
            <a:r>
              <a:rPr lang="cs-CZ" dirty="0"/>
              <a:t>Sudety pro nás označuje cosi, co bychom jinak museli popisovat velmi zdlouhavě, mnoha větami. Je to především </a:t>
            </a:r>
            <a:r>
              <a:rPr lang="cs-CZ" b="1" dirty="0" smtClean="0"/>
              <a:t>symbol pro </a:t>
            </a:r>
            <a:r>
              <a:rPr lang="cs-CZ" b="1" dirty="0"/>
              <a:t>krajinu, ale i společnost,</a:t>
            </a:r>
            <a:r>
              <a:rPr lang="cs-CZ" dirty="0"/>
              <a:t> zkrátka pro veškerý život v oblastech, jejichž vývoj byl v důsledku dramatických událostí zpřetrhán. Symbol pro specifické problémy, specifický kraj, ale i – ve stále větší míře – pro velmi zvláštní krásu a přitažlivost. Jsme dnes svědky vývoje, který dává tomuto mnohokrát zneužitému pojmu zcela nový, a vlastně hodně pozitivní obsah. </a:t>
            </a:r>
          </a:p>
        </p:txBody>
      </p:sp>
      <p:pic>
        <p:nvPicPr>
          <p:cNvPr id="4" name="Picture 2" descr="http://www.antikomplex.cz/clanky_soubory/oldies/titulka_zmizele_sudetymala-s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4459" y="146199"/>
            <a:ext cx="2768898" cy="4396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72738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3610744" cy="1143000"/>
          </a:xfrm>
        </p:spPr>
        <p:txBody>
          <a:bodyPr/>
          <a:lstStyle/>
          <a:p>
            <a:r>
              <a:rPr lang="cs-CZ" dirty="0" smtClean="0"/>
              <a:t>Sudetské osudy / sudetské příběhy </a:t>
            </a:r>
            <a:endParaRPr lang="cs-CZ" dirty="0"/>
          </a:p>
        </p:txBody>
      </p:sp>
      <p:sp>
        <p:nvSpPr>
          <p:cNvPr id="3" name="Zástupný symbol pro obsah 2"/>
          <p:cNvSpPr>
            <a:spLocks noGrp="1"/>
          </p:cNvSpPr>
          <p:nvPr>
            <p:ph sz="quarter" idx="1"/>
          </p:nvPr>
        </p:nvSpPr>
        <p:spPr>
          <a:xfrm>
            <a:off x="457200" y="1600200"/>
            <a:ext cx="5122912" cy="4873752"/>
          </a:xfrm>
        </p:spPr>
        <p:txBody>
          <a:bodyPr/>
          <a:lstStyle/>
          <a:p>
            <a:r>
              <a:rPr lang="cs-CZ" dirty="0" smtClean="0"/>
              <a:t>Sudetské osudy</a:t>
            </a:r>
          </a:p>
          <a:p>
            <a:pPr lvl="1"/>
            <a:r>
              <a:rPr lang="cs-CZ" dirty="0" smtClean="0"/>
              <a:t>2005/2006, 40 / 17 autobiografií</a:t>
            </a:r>
          </a:p>
          <a:p>
            <a:pPr lvl="1"/>
            <a:r>
              <a:rPr lang="cs-CZ" dirty="0" smtClean="0"/>
              <a:t>M. Spurný</a:t>
            </a:r>
          </a:p>
          <a:p>
            <a:r>
              <a:rPr lang="cs-CZ" dirty="0" smtClean="0"/>
              <a:t>Sudetské příběhy</a:t>
            </a:r>
          </a:p>
          <a:p>
            <a:pPr lvl="1"/>
            <a:r>
              <a:rPr lang="cs-CZ" dirty="0" smtClean="0"/>
              <a:t>11 životopisných rozhovorů</a:t>
            </a:r>
          </a:p>
          <a:p>
            <a:pPr lvl="1"/>
            <a:r>
              <a:rPr lang="cs-CZ" dirty="0"/>
              <a:t>Poprvé se přitom v jedné knize setkávají příběhy Němců vysídlených po válce s příběhy těch, kteří Sudety po válce osidlovali</a:t>
            </a:r>
            <a:r>
              <a:rPr lang="cs-CZ" dirty="0" smtClean="0"/>
              <a:t>.</a:t>
            </a:r>
          </a:p>
          <a:p>
            <a:pPr lvl="1"/>
            <a:r>
              <a:rPr lang="cs-CZ" dirty="0" smtClean="0"/>
              <a:t>Mj. o </a:t>
            </a:r>
            <a:r>
              <a:rPr lang="cs-CZ" dirty="0"/>
              <a:t>integraci sudetských Němců v poválečném Německu</a:t>
            </a:r>
          </a:p>
        </p:txBody>
      </p:sp>
      <p:pic>
        <p:nvPicPr>
          <p:cNvPr id="4" name="Obrázek 3" descr="http://www.antikomplex.cz/clanky_soubory/sudetske_pribehy_titulka_tisk.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508104" y="764704"/>
            <a:ext cx="3190349" cy="3816424"/>
          </a:xfrm>
          <a:prstGeom prst="rect">
            <a:avLst/>
          </a:prstGeom>
          <a:noFill/>
          <a:ln>
            <a:noFill/>
          </a:ln>
        </p:spPr>
      </p:pic>
    </p:spTree>
    <p:extLst>
      <p:ext uri="{BB962C8B-B14F-4D97-AF65-F5344CB8AC3E}">
        <p14:creationId xmlns:p14="http://schemas.microsoft.com/office/powerpoint/2010/main" val="3215378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Die Sudetendeutsche Landsmannschaft (SL)</a:t>
            </a:r>
            <a:endParaRPr lang="cs-CZ" dirty="0"/>
          </a:p>
        </p:txBody>
      </p:sp>
      <p:sp>
        <p:nvSpPr>
          <p:cNvPr id="3" name="Zástupný symbol pro obsah 2"/>
          <p:cNvSpPr>
            <a:spLocks noGrp="1"/>
          </p:cNvSpPr>
          <p:nvPr>
            <p:ph sz="quarter" idx="1"/>
          </p:nvPr>
        </p:nvSpPr>
        <p:spPr>
          <a:xfrm>
            <a:off x="179512" y="1600200"/>
            <a:ext cx="8424936" cy="4873752"/>
          </a:xfrm>
        </p:spPr>
        <p:txBody>
          <a:bodyPr>
            <a:normAutofit fontScale="92500" lnSpcReduction="20000"/>
          </a:bodyPr>
          <a:lstStyle/>
          <a:p>
            <a:r>
              <a:rPr lang="de-DE" dirty="0" smtClean="0"/>
              <a:t>ist </a:t>
            </a:r>
            <a:r>
              <a:rPr lang="de-DE" dirty="0"/>
              <a:t>die </a:t>
            </a:r>
            <a:r>
              <a:rPr lang="de-DE" b="1" dirty="0"/>
              <a:t>repräsentative Organisation </a:t>
            </a:r>
            <a:r>
              <a:rPr lang="de-DE" dirty="0"/>
              <a:t>der sudetendeutschen </a:t>
            </a:r>
            <a:r>
              <a:rPr lang="de-DE" dirty="0" smtClean="0"/>
              <a:t>Volksgruppe</a:t>
            </a:r>
            <a:r>
              <a:rPr lang="cs-CZ" dirty="0" smtClean="0"/>
              <a:t> / </a:t>
            </a:r>
            <a:r>
              <a:rPr lang="cs-CZ" dirty="0" err="1" smtClean="0"/>
              <a:t>die</a:t>
            </a:r>
            <a:r>
              <a:rPr lang="cs-CZ" dirty="0" smtClean="0"/>
              <a:t> </a:t>
            </a:r>
            <a:r>
              <a:rPr lang="cs-CZ" dirty="0" err="1"/>
              <a:t>überparteiliche</a:t>
            </a:r>
            <a:r>
              <a:rPr lang="cs-CZ" dirty="0"/>
              <a:t> </a:t>
            </a:r>
            <a:r>
              <a:rPr lang="cs-CZ" dirty="0" err="1"/>
              <a:t>und</a:t>
            </a:r>
            <a:r>
              <a:rPr lang="cs-CZ" dirty="0"/>
              <a:t> </a:t>
            </a:r>
            <a:r>
              <a:rPr lang="cs-CZ" dirty="0" err="1"/>
              <a:t>überkonfessionelle</a:t>
            </a:r>
            <a:r>
              <a:rPr lang="cs-CZ" dirty="0"/>
              <a:t> </a:t>
            </a:r>
            <a:r>
              <a:rPr lang="cs-CZ" dirty="0" err="1"/>
              <a:t>Volkstumsorganisation</a:t>
            </a:r>
            <a:r>
              <a:rPr lang="cs-CZ" dirty="0"/>
              <a:t> der </a:t>
            </a:r>
            <a:r>
              <a:rPr lang="cs-CZ" dirty="0" err="1"/>
              <a:t>Sudetendeutschen</a:t>
            </a:r>
            <a:r>
              <a:rPr lang="cs-CZ" dirty="0"/>
              <a:t> in der </a:t>
            </a:r>
            <a:r>
              <a:rPr lang="cs-CZ" dirty="0" err="1"/>
              <a:t>Vertreibung</a:t>
            </a:r>
            <a:r>
              <a:rPr lang="cs-CZ" dirty="0"/>
              <a:t>. </a:t>
            </a:r>
          </a:p>
          <a:p>
            <a:pPr lvl="1"/>
            <a:r>
              <a:rPr lang="de-DE" dirty="0" smtClean="0"/>
              <a:t>An </a:t>
            </a:r>
            <a:r>
              <a:rPr lang="de-DE" dirty="0"/>
              <a:t>ihrer Spitze steht seit Februar 2008 Franz </a:t>
            </a:r>
            <a:r>
              <a:rPr lang="de-DE" dirty="0" err="1"/>
              <a:t>Pany</a:t>
            </a:r>
            <a:r>
              <a:rPr lang="de-DE" dirty="0"/>
              <a:t>, Landesobmann der Sudetendeutschen in Bayern und Stiftungsdirektor der Kath. Bildungsstätten für Sozialberufe in Bayern</a:t>
            </a:r>
            <a:r>
              <a:rPr lang="de-DE" dirty="0" smtClean="0"/>
              <a:t>.</a:t>
            </a:r>
            <a:endParaRPr lang="cs-CZ" dirty="0" smtClean="0"/>
          </a:p>
          <a:p>
            <a:r>
              <a:rPr lang="de-DE" dirty="0" smtClean="0"/>
              <a:t>Oberster </a:t>
            </a:r>
            <a:r>
              <a:rPr lang="de-DE" dirty="0"/>
              <a:t>Repräsentant der Volksgruppe ist der jeweils für vier Jahre gewählte </a:t>
            </a:r>
            <a:r>
              <a:rPr lang="de-DE" b="1" dirty="0"/>
              <a:t>Sprecher</a:t>
            </a:r>
            <a:r>
              <a:rPr lang="de-DE" dirty="0"/>
              <a:t>. </a:t>
            </a:r>
            <a:endParaRPr lang="cs-CZ" dirty="0" smtClean="0"/>
          </a:p>
          <a:p>
            <a:pPr lvl="1"/>
            <a:r>
              <a:rPr lang="de-DE" dirty="0" smtClean="0"/>
              <a:t>Seit </a:t>
            </a:r>
            <a:r>
              <a:rPr lang="de-DE" dirty="0"/>
              <a:t>Februar 2008 bekleidet dieses Amt der Europaabgeordnete Bernd </a:t>
            </a:r>
            <a:r>
              <a:rPr lang="de-DE" dirty="0" err="1"/>
              <a:t>Posselt</a:t>
            </a:r>
            <a:r>
              <a:rPr lang="de-DE" dirty="0"/>
              <a:t>, </a:t>
            </a:r>
            <a:r>
              <a:rPr lang="de-DE" i="1" dirty="0"/>
              <a:t>dessen Vater aus </a:t>
            </a:r>
            <a:r>
              <a:rPr lang="de-DE" i="1" dirty="0" err="1"/>
              <a:t>Gablonz</a:t>
            </a:r>
            <a:r>
              <a:rPr lang="de-DE" i="1" dirty="0"/>
              <a:t> in Nordböhmen stammt</a:t>
            </a:r>
            <a:r>
              <a:rPr lang="de-DE" i="1" dirty="0" smtClean="0"/>
              <a:t>.</a:t>
            </a:r>
            <a:endParaRPr lang="cs-CZ" i="1" dirty="0" smtClean="0"/>
          </a:p>
          <a:p>
            <a:r>
              <a:rPr lang="de-DE" dirty="0" smtClean="0"/>
              <a:t>Das </a:t>
            </a:r>
            <a:r>
              <a:rPr lang="de-DE" dirty="0"/>
              <a:t>oberste Organ der Volksgruppenorganisation ist die aus 86 Mitgliedern aus Deutschland und Österreich </a:t>
            </a:r>
            <a:r>
              <a:rPr lang="de-DE" dirty="0" smtClean="0"/>
              <a:t>bestehende </a:t>
            </a:r>
            <a:r>
              <a:rPr lang="de-DE" b="1" dirty="0" smtClean="0"/>
              <a:t>Sudetendeutsche Bundesversammlung</a:t>
            </a:r>
            <a:r>
              <a:rPr lang="de-DE" dirty="0" smtClean="0"/>
              <a:t>. </a:t>
            </a:r>
            <a:endParaRPr lang="cs-CZ" dirty="0" smtClean="0"/>
          </a:p>
          <a:p>
            <a:pPr lvl="1"/>
            <a:r>
              <a:rPr lang="de-DE" dirty="0" smtClean="0"/>
              <a:t>Deren </a:t>
            </a:r>
            <a:r>
              <a:rPr lang="de-DE" dirty="0"/>
              <a:t>Präsident ist seit 2004 Dr. Werner Nowak.</a:t>
            </a:r>
            <a:endParaRPr lang="cs-CZ" dirty="0"/>
          </a:p>
        </p:txBody>
      </p:sp>
      <p:pic>
        <p:nvPicPr>
          <p:cNvPr id="4098" name="Picture 2" descr="http://www.sks-praha.com/images/lnk_log_s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4368" y="116632"/>
            <a:ext cx="1004317" cy="1546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7852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47248" cy="562074"/>
          </a:xfrm>
        </p:spPr>
        <p:txBody>
          <a:bodyPr>
            <a:normAutofit fontScale="90000"/>
          </a:bodyPr>
          <a:lstStyle/>
          <a:p>
            <a:r>
              <a:rPr lang="cs-CZ" dirty="0" smtClean="0"/>
              <a:t>Magnesia </a:t>
            </a:r>
            <a:r>
              <a:rPr lang="cs-CZ" dirty="0"/>
              <a:t>Litera. </a:t>
            </a:r>
            <a:r>
              <a:rPr lang="cs-CZ" dirty="0" smtClean="0"/>
              <a:t>Zůstalo </a:t>
            </a:r>
            <a:r>
              <a:rPr lang="cs-CZ" dirty="0"/>
              <a:t>u </a:t>
            </a:r>
            <a:r>
              <a:rPr lang="cs-CZ" dirty="0" smtClean="0"/>
              <a:t>nominace </a:t>
            </a:r>
            <a:r>
              <a:rPr lang="cs-CZ" sz="2200" dirty="0" smtClean="0"/>
              <a:t>(2006)</a:t>
            </a:r>
            <a:endParaRPr lang="cs-CZ" sz="2200" dirty="0"/>
          </a:p>
        </p:txBody>
      </p:sp>
      <p:sp>
        <p:nvSpPr>
          <p:cNvPr id="3" name="Zástupný symbol pro obsah 2"/>
          <p:cNvSpPr>
            <a:spLocks noGrp="1"/>
          </p:cNvSpPr>
          <p:nvPr>
            <p:ph sz="quarter" idx="1"/>
          </p:nvPr>
        </p:nvSpPr>
        <p:spPr>
          <a:xfrm>
            <a:off x="251520" y="908720"/>
            <a:ext cx="8208912" cy="5949280"/>
          </a:xfrm>
        </p:spPr>
        <p:txBody>
          <a:bodyPr>
            <a:normAutofit fontScale="25000" lnSpcReduction="20000"/>
          </a:bodyPr>
          <a:lstStyle/>
          <a:p>
            <a:r>
              <a:rPr lang="cs-CZ" sz="5600" dirty="0" smtClean="0"/>
              <a:t>pokus </a:t>
            </a:r>
            <a:r>
              <a:rPr lang="cs-CZ" sz="5600" dirty="0"/>
              <a:t>o hlubší ponor do tématu vývoje kulturní krajiny, přírody, společnosti a architektury v našem pohraničí od roku 1945 až do nejžhavější současnosti. Dvě desítky expertů, od ekologů a architektů až po literární vědce, se, každý ze svého úhlu pohledu, zamýšlejí nad změnami, k nimž došlo během komunistických desetiletí, ale i v posledních patnácti letech. Kniha má být především zdrojem informací a inspirace pro veřejné diskuze o </a:t>
            </a:r>
            <a:r>
              <a:rPr lang="cs-CZ" sz="5600" dirty="0" smtClean="0"/>
              <a:t>tématu</a:t>
            </a:r>
          </a:p>
          <a:p>
            <a:r>
              <a:rPr lang="cs-CZ" sz="5600" dirty="0" smtClean="0"/>
              <a:t>M. </a:t>
            </a:r>
            <a:r>
              <a:rPr lang="cs-CZ" sz="5600" dirty="0"/>
              <a:t>Spurný: Sudety – vývoj a současný život jednoho </a:t>
            </a:r>
            <a:r>
              <a:rPr lang="cs-CZ" sz="5600" dirty="0" smtClean="0"/>
              <a:t>pojmu</a:t>
            </a:r>
          </a:p>
          <a:p>
            <a:r>
              <a:rPr lang="cs-CZ" sz="5600" dirty="0" smtClean="0"/>
              <a:t>I. </a:t>
            </a:r>
            <a:r>
              <a:rPr lang="cs-CZ" sz="5600" dirty="0" err="1" smtClean="0"/>
              <a:t>Dejmal</a:t>
            </a:r>
            <a:r>
              <a:rPr lang="cs-CZ" sz="5600" dirty="0"/>
              <a:t>: Příběh krajiny, která přišla o </a:t>
            </a:r>
            <a:r>
              <a:rPr lang="cs-CZ" sz="5600" dirty="0" smtClean="0"/>
              <a:t>hospodáře / Kulturní </a:t>
            </a:r>
            <a:r>
              <a:rPr lang="cs-CZ" sz="5600" dirty="0"/>
              <a:t>krajina jako evropský </a:t>
            </a:r>
            <a:r>
              <a:rPr lang="cs-CZ" sz="5600" dirty="0" smtClean="0"/>
              <a:t>fenomén / Příběh </a:t>
            </a:r>
            <a:r>
              <a:rPr lang="cs-CZ" sz="5600" dirty="0"/>
              <a:t>průmyslové </a:t>
            </a:r>
            <a:r>
              <a:rPr lang="cs-CZ" sz="5600" dirty="0" smtClean="0"/>
              <a:t>revoluce / Nový život / Proměny </a:t>
            </a:r>
            <a:r>
              <a:rPr lang="cs-CZ" sz="5600" dirty="0"/>
              <a:t>sudetské krajiny jako proces s otevřeným </a:t>
            </a:r>
            <a:r>
              <a:rPr lang="cs-CZ" sz="5600" dirty="0" smtClean="0"/>
              <a:t>koncem</a:t>
            </a:r>
          </a:p>
          <a:p>
            <a:r>
              <a:rPr lang="cs-CZ" sz="5600" dirty="0" smtClean="0"/>
              <a:t>M. </a:t>
            </a:r>
            <a:r>
              <a:rPr lang="cs-CZ" sz="5600" dirty="0"/>
              <a:t>Baše: Kulturní krajina jako evropský </a:t>
            </a:r>
            <a:r>
              <a:rPr lang="cs-CZ" sz="5600" dirty="0" smtClean="0"/>
              <a:t>fenomén / </a:t>
            </a:r>
            <a:r>
              <a:rPr lang="cs-CZ" sz="5600" dirty="0" err="1" smtClean="0"/>
              <a:t>Úštěcko</a:t>
            </a:r>
            <a:endParaRPr lang="cs-CZ" sz="5600" dirty="0"/>
          </a:p>
          <a:p>
            <a:r>
              <a:rPr lang="cs-CZ" sz="5600" dirty="0" smtClean="0"/>
              <a:t>I. Plicka</a:t>
            </a:r>
            <a:r>
              <a:rPr lang="cs-CZ" sz="5600" dirty="0"/>
              <a:t>: Kdysi a </a:t>
            </a:r>
            <a:r>
              <a:rPr lang="cs-CZ" sz="5600" dirty="0" smtClean="0"/>
              <a:t>dnes / Sudetská </a:t>
            </a:r>
            <a:r>
              <a:rPr lang="cs-CZ" sz="5600" dirty="0"/>
              <a:t>krajina a společnost před rokem </a:t>
            </a:r>
            <a:r>
              <a:rPr lang="cs-CZ" sz="5600" dirty="0" smtClean="0"/>
              <a:t>1945</a:t>
            </a:r>
          </a:p>
          <a:p>
            <a:r>
              <a:rPr lang="cs-CZ" sz="5600" dirty="0" smtClean="0"/>
              <a:t>B. </a:t>
            </a:r>
            <a:r>
              <a:rPr lang="cs-CZ" sz="5600" dirty="0"/>
              <a:t>Blažek: Sudetský model </a:t>
            </a:r>
            <a:r>
              <a:rPr lang="cs-CZ" sz="5600" dirty="0" smtClean="0"/>
              <a:t>krajiny</a:t>
            </a:r>
          </a:p>
          <a:p>
            <a:r>
              <a:rPr lang="cs-CZ" sz="5600" dirty="0" smtClean="0"/>
              <a:t>P. </a:t>
            </a:r>
            <a:r>
              <a:rPr lang="cs-CZ" sz="5600" dirty="0" err="1" smtClean="0"/>
              <a:t>Mikšíček</a:t>
            </a:r>
            <a:r>
              <a:rPr lang="cs-CZ" sz="5600" dirty="0" smtClean="0"/>
              <a:t>: Staré </a:t>
            </a:r>
            <a:r>
              <a:rPr lang="cs-CZ" sz="5600" dirty="0"/>
              <a:t>Sudety - ohlédnutí po reáliích a </a:t>
            </a:r>
            <a:r>
              <a:rPr lang="cs-CZ" sz="5600" dirty="0" smtClean="0"/>
              <a:t>životě</a:t>
            </a:r>
          </a:p>
          <a:p>
            <a:r>
              <a:rPr lang="cs-CZ" sz="5600" dirty="0" smtClean="0"/>
              <a:t>V. </a:t>
            </a:r>
            <a:r>
              <a:rPr lang="cs-CZ" sz="5600" dirty="0" err="1"/>
              <a:t>Maidl</a:t>
            </a:r>
            <a:r>
              <a:rPr lang="cs-CZ" sz="5600" dirty="0"/>
              <a:t>: Krajina a </a:t>
            </a:r>
            <a:r>
              <a:rPr lang="cs-CZ" sz="5600" dirty="0" smtClean="0"/>
              <a:t>literatura / Zánik / </a:t>
            </a:r>
          </a:p>
          <a:p>
            <a:r>
              <a:rPr lang="cs-CZ" sz="5600" dirty="0" smtClean="0"/>
              <a:t>Proměny </a:t>
            </a:r>
            <a:r>
              <a:rPr lang="cs-CZ" sz="5600" dirty="0"/>
              <a:t>sudetské krajiny jako nevratný </a:t>
            </a:r>
            <a:r>
              <a:rPr lang="cs-CZ" sz="5600" dirty="0" smtClean="0"/>
              <a:t>proces</a:t>
            </a:r>
          </a:p>
          <a:p>
            <a:r>
              <a:rPr lang="cs-CZ" sz="5600" dirty="0" smtClean="0"/>
              <a:t>Z. </a:t>
            </a:r>
            <a:r>
              <a:rPr lang="cs-CZ" sz="5600" dirty="0"/>
              <a:t>Procházka: Zaniklé </a:t>
            </a:r>
            <a:r>
              <a:rPr lang="cs-CZ" sz="5600" dirty="0" smtClean="0"/>
              <a:t>obce / </a:t>
            </a:r>
            <a:r>
              <a:rPr lang="cs-CZ" sz="5600" dirty="0"/>
              <a:t>Zaniklé </a:t>
            </a:r>
            <a:r>
              <a:rPr lang="cs-CZ" sz="5600" dirty="0" smtClean="0"/>
              <a:t>kostely</a:t>
            </a:r>
          </a:p>
          <a:p>
            <a:r>
              <a:rPr lang="cs-CZ" sz="5600" dirty="0" smtClean="0"/>
              <a:t>M. </a:t>
            </a:r>
            <a:r>
              <a:rPr lang="cs-CZ" sz="5600" dirty="0"/>
              <a:t>Lapka: Zánik zemědělské </a:t>
            </a:r>
            <a:r>
              <a:rPr lang="cs-CZ" sz="5600" dirty="0" smtClean="0"/>
              <a:t>krajiny / Návrat </a:t>
            </a:r>
            <a:r>
              <a:rPr lang="cs-CZ" sz="5600" dirty="0"/>
              <a:t>do divočiny </a:t>
            </a:r>
            <a:endParaRPr lang="cs-CZ" sz="5600" dirty="0" smtClean="0"/>
          </a:p>
          <a:p>
            <a:r>
              <a:rPr lang="cs-CZ" sz="5600" dirty="0" err="1" smtClean="0"/>
              <a:t>S.Burachovič</a:t>
            </a:r>
            <a:r>
              <a:rPr lang="cs-CZ" sz="5600" dirty="0"/>
              <a:t>, S. </a:t>
            </a:r>
            <a:r>
              <a:rPr lang="cs-CZ" sz="5600" dirty="0" err="1"/>
              <a:t>Wieser</a:t>
            </a:r>
            <a:r>
              <a:rPr lang="cs-CZ" sz="5600" dirty="0"/>
              <a:t>: Západní </a:t>
            </a:r>
            <a:r>
              <a:rPr lang="cs-CZ" sz="5600" dirty="0" smtClean="0"/>
              <a:t>Krušnohoří</a:t>
            </a:r>
          </a:p>
          <a:p>
            <a:r>
              <a:rPr lang="cs-CZ" sz="5600" dirty="0" smtClean="0"/>
              <a:t>M. </a:t>
            </a:r>
            <a:r>
              <a:rPr lang="cs-CZ" sz="5600" dirty="0"/>
              <a:t>Říha: </a:t>
            </a:r>
            <a:r>
              <a:rPr lang="cs-CZ" sz="5600" dirty="0" smtClean="0"/>
              <a:t>Podkrušnohoří</a:t>
            </a:r>
          </a:p>
          <a:p>
            <a:r>
              <a:rPr lang="cs-CZ" sz="5600" dirty="0" smtClean="0"/>
              <a:t>S.  </a:t>
            </a:r>
            <a:r>
              <a:rPr lang="cs-CZ" sz="5600" dirty="0" err="1"/>
              <a:t>Wieser</a:t>
            </a:r>
            <a:r>
              <a:rPr lang="cs-CZ" sz="5600" dirty="0"/>
              <a:t>: Krajiny VVP </a:t>
            </a:r>
            <a:endParaRPr lang="cs-CZ" sz="5600" dirty="0" smtClean="0"/>
          </a:p>
          <a:p>
            <a:r>
              <a:rPr lang="cs-CZ" sz="5600" dirty="0" smtClean="0"/>
              <a:t>L. </a:t>
            </a:r>
            <a:r>
              <a:rPr lang="cs-CZ" sz="5600" dirty="0" err="1"/>
              <a:t>Jiřiště</a:t>
            </a:r>
            <a:r>
              <a:rPr lang="cs-CZ" sz="5600" dirty="0"/>
              <a:t>: Krajinný ráz v </a:t>
            </a:r>
            <a:r>
              <a:rPr lang="cs-CZ" sz="5600" dirty="0" smtClean="0"/>
              <a:t>Krkonoších</a:t>
            </a:r>
          </a:p>
          <a:p>
            <a:r>
              <a:rPr lang="cs-CZ" sz="5600" dirty="0" smtClean="0"/>
              <a:t>P. </a:t>
            </a:r>
            <a:r>
              <a:rPr lang="cs-CZ" sz="5600" dirty="0"/>
              <a:t>Klimeš: Zachráněná </a:t>
            </a:r>
            <a:r>
              <a:rPr lang="cs-CZ" sz="5600" dirty="0" smtClean="0"/>
              <a:t>paměť</a:t>
            </a:r>
          </a:p>
          <a:p>
            <a:r>
              <a:rPr lang="cs-CZ" sz="5600" dirty="0" smtClean="0"/>
              <a:t>M. Weber</a:t>
            </a:r>
            <a:r>
              <a:rPr lang="cs-CZ" sz="5600" dirty="0"/>
              <a:t>: </a:t>
            </a:r>
            <a:r>
              <a:rPr lang="cs-CZ" sz="5600" dirty="0" err="1" smtClean="0"/>
              <a:t>Radonicko</a:t>
            </a:r>
            <a:endParaRPr lang="cs-CZ" sz="5600" dirty="0" smtClean="0"/>
          </a:p>
          <a:p>
            <a:r>
              <a:rPr lang="cs-CZ" sz="5600" dirty="0" smtClean="0"/>
              <a:t>I. Bukačová</a:t>
            </a:r>
            <a:r>
              <a:rPr lang="cs-CZ" sz="5600" dirty="0"/>
              <a:t>: Památky po </a:t>
            </a:r>
            <a:r>
              <a:rPr lang="cs-CZ" sz="5600" dirty="0" smtClean="0"/>
              <a:t>Němcích</a:t>
            </a:r>
          </a:p>
          <a:p>
            <a:r>
              <a:rPr lang="cs-CZ" sz="5600" dirty="0" smtClean="0"/>
              <a:t>J. Ortová</a:t>
            </a:r>
            <a:r>
              <a:rPr lang="cs-CZ" sz="5600" dirty="0"/>
              <a:t>: Sudetské </a:t>
            </a:r>
            <a:r>
              <a:rPr lang="cs-CZ" sz="5600" dirty="0" smtClean="0"/>
              <a:t>bezdomoví</a:t>
            </a:r>
          </a:p>
          <a:p>
            <a:r>
              <a:rPr lang="cs-CZ" sz="5600" dirty="0" smtClean="0"/>
              <a:t>T. Feřtek</a:t>
            </a:r>
            <a:r>
              <a:rPr lang="cs-CZ" sz="5600" dirty="0"/>
              <a:t>: Lidé ze Sudet</a:t>
            </a:r>
          </a:p>
          <a:p>
            <a:endParaRPr lang="cs-CZ" dirty="0"/>
          </a:p>
        </p:txBody>
      </p:sp>
      <p:pic>
        <p:nvPicPr>
          <p:cNvPr id="4" name="Obrázek 3" descr="http://www.antikomplex.cz/clanky_soubory/oldies/titulka_promeny_sudetske_krajiny-1-sm.jpg"/>
          <p:cNvPicPr/>
          <p:nvPr/>
        </p:nvPicPr>
        <p:blipFill>
          <a:blip r:embed="rId2">
            <a:extLst>
              <a:ext uri="{28A0092B-C50C-407E-A947-70E740481C1C}">
                <a14:useLocalDpi xmlns:a14="http://schemas.microsoft.com/office/drawing/2010/main" val="0"/>
              </a:ext>
            </a:extLst>
          </a:blip>
          <a:srcRect/>
          <a:stretch>
            <a:fillRect/>
          </a:stretch>
        </p:blipFill>
        <p:spPr bwMode="auto">
          <a:xfrm>
            <a:off x="6300192" y="3140969"/>
            <a:ext cx="2686293" cy="3581136"/>
          </a:xfrm>
          <a:prstGeom prst="rect">
            <a:avLst/>
          </a:prstGeom>
          <a:noFill/>
          <a:ln>
            <a:noFill/>
          </a:ln>
        </p:spPr>
      </p:pic>
    </p:spTree>
    <p:extLst>
      <p:ext uri="{BB962C8B-B14F-4D97-AF65-F5344CB8AC3E}">
        <p14:creationId xmlns:p14="http://schemas.microsoft.com/office/powerpoint/2010/main" val="1454271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5122912" cy="1642194"/>
          </a:xfrm>
        </p:spPr>
        <p:txBody>
          <a:bodyPr>
            <a:normAutofit/>
          </a:bodyPr>
          <a:lstStyle/>
          <a:p>
            <a:r>
              <a:rPr lang="cs-CZ" dirty="0"/>
              <a:t>ZNOVUOBJEVENÉ KRUŠNOHOŘÍ </a:t>
            </a:r>
            <a:r>
              <a:rPr lang="cs-CZ" dirty="0" smtClean="0"/>
              <a:t>– </a:t>
            </a:r>
            <a:br>
              <a:rPr lang="cs-CZ" dirty="0" smtClean="0"/>
            </a:br>
            <a:r>
              <a:rPr lang="cs-CZ" sz="2000" dirty="0" smtClean="0"/>
              <a:t>5. upravené </a:t>
            </a:r>
            <a:r>
              <a:rPr lang="cs-CZ" sz="2000" dirty="0"/>
              <a:t>vydání </a:t>
            </a:r>
            <a:r>
              <a:rPr lang="cs-CZ" sz="2000" dirty="0" smtClean="0"/>
              <a:t>(2009)</a:t>
            </a:r>
            <a:endParaRPr lang="cs-CZ" sz="2000" dirty="0"/>
          </a:p>
        </p:txBody>
      </p:sp>
      <p:sp>
        <p:nvSpPr>
          <p:cNvPr id="3" name="Zástupný symbol pro obsah 2"/>
          <p:cNvSpPr>
            <a:spLocks noGrp="1"/>
          </p:cNvSpPr>
          <p:nvPr>
            <p:ph sz="quarter" idx="1"/>
          </p:nvPr>
        </p:nvSpPr>
        <p:spPr>
          <a:xfrm>
            <a:off x="323528" y="2420888"/>
            <a:ext cx="5618339" cy="4437112"/>
          </a:xfrm>
        </p:spPr>
        <p:txBody>
          <a:bodyPr>
            <a:normAutofit fontScale="85000" lnSpcReduction="20000"/>
          </a:bodyPr>
          <a:lstStyle/>
          <a:p>
            <a:r>
              <a:rPr lang="cs-CZ" dirty="0"/>
              <a:t>Knihu vydala poprvé v roce 2005 společnost Služby Boží Dar. Do konce roku 2008 byla zcela vyprodané. Celkový počet prodaných kusů byl 5000 ks. Proto jsme se rozhodli knihu znovu vydat a rozšířit ji o 19 rozhovorů s pamětníky a odborníky z centrálního Krušnohoří.</a:t>
            </a:r>
          </a:p>
          <a:p>
            <a:r>
              <a:rPr lang="cs-CZ" dirty="0"/>
              <a:t>Kniha má 680 stran a je opět důsledně česko-německá. Kniha prošla kompletním </a:t>
            </a:r>
            <a:r>
              <a:rPr lang="cs-CZ" dirty="0" err="1"/>
              <a:t>redesignem</a:t>
            </a:r>
            <a:r>
              <a:rPr lang="cs-CZ" dirty="0"/>
              <a:t>.</a:t>
            </a:r>
          </a:p>
          <a:p>
            <a:r>
              <a:rPr lang="cs-CZ" dirty="0"/>
              <a:t>Mezi novými rozhovory budou zařazeny takové, které jsou situovány </a:t>
            </a:r>
            <a:r>
              <a:rPr lang="cs-CZ" dirty="0" smtClean="0"/>
              <a:t>tematicky </a:t>
            </a:r>
            <a:r>
              <a:rPr lang="cs-CZ" dirty="0"/>
              <a:t>a regionálně do prostoru mezi Šindelovou, Nejdkem, Perninkem, Horní Blatnou, </a:t>
            </a:r>
            <a:r>
              <a:rPr lang="cs-CZ" dirty="0" err="1"/>
              <a:t>Rittersgrünem</a:t>
            </a:r>
            <a:r>
              <a:rPr lang="cs-CZ" dirty="0"/>
              <a:t>, Vejprty, Chomutovem, Kovářskou, Měděncem, Ostrovem, Jáchymovem a Sokolovem.</a:t>
            </a:r>
          </a:p>
          <a:p>
            <a:endParaRPr lang="cs-CZ" dirty="0"/>
          </a:p>
        </p:txBody>
      </p:sp>
      <p:pic>
        <p:nvPicPr>
          <p:cNvPr id="4" name="Obrázek 3" descr="http://www.antikomplex.cz/clanky_soubory/titulka_znkr5.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5004048" y="203785"/>
            <a:ext cx="3630942" cy="1944216"/>
          </a:xfrm>
          <a:prstGeom prst="rect">
            <a:avLst/>
          </a:prstGeom>
          <a:noFill/>
          <a:ln>
            <a:noFill/>
          </a:ln>
        </p:spPr>
      </p:pic>
      <p:pic>
        <p:nvPicPr>
          <p:cNvPr id="5" name="Picture 2" descr="http://www.znkr.cz/clanky_soubory/brozura_k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1867" y="2148237"/>
            <a:ext cx="27146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882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 zaniklém </a:t>
            </a:r>
            <a:r>
              <a:rPr lang="cs-CZ" dirty="0" err="1"/>
              <a:t>Doupově</a:t>
            </a:r>
            <a:r>
              <a:rPr lang="cs-CZ" dirty="0"/>
              <a:t> vznikne architektonicky unikátní poutní kostel. Pomůžete mu?</a:t>
            </a:r>
          </a:p>
        </p:txBody>
      </p:sp>
      <p:sp>
        <p:nvSpPr>
          <p:cNvPr id="3" name="Zástupný symbol pro obsah 2"/>
          <p:cNvSpPr>
            <a:spLocks noGrp="1"/>
          </p:cNvSpPr>
          <p:nvPr>
            <p:ph sz="quarter" idx="1"/>
          </p:nvPr>
        </p:nvSpPr>
        <p:spPr>
          <a:xfrm>
            <a:off x="323528" y="1899861"/>
            <a:ext cx="5987008" cy="4873752"/>
          </a:xfrm>
        </p:spPr>
        <p:txBody>
          <a:bodyPr>
            <a:normAutofit fontScale="92500" lnSpcReduction="20000"/>
          </a:bodyPr>
          <a:lstStyle/>
          <a:p>
            <a:r>
              <a:rPr lang="cs-CZ" dirty="0"/>
              <a:t>Sháníme dobrovolníky pro vykopání kamene z bývalého kostela v bývalém </a:t>
            </a:r>
            <a:r>
              <a:rPr lang="cs-CZ" dirty="0" err="1"/>
              <a:t>Doupově</a:t>
            </a:r>
            <a:r>
              <a:rPr lang="cs-CZ" dirty="0"/>
              <a:t>. Architekt Jakub </a:t>
            </a:r>
            <a:r>
              <a:rPr lang="cs-CZ" dirty="0" err="1"/>
              <a:t>Tejkl</a:t>
            </a:r>
            <a:r>
              <a:rPr lang="cs-CZ" dirty="0"/>
              <a:t> dostal povoleni k postavení poutního kostela v srdci vojenského prostoru. 31. 7. proběhne první zaměření ostatků kostela a někdy v první půli srpna se vydáme s lopatami a lany hledat vhodný historický kámen pro základ nového kostela.</a:t>
            </a:r>
          </a:p>
          <a:p>
            <a:r>
              <a:rPr lang="cs-CZ" dirty="0"/>
              <a:t>Krásná idea, ale pořádná práce... Kdo se toho nebojí a chce se podílet na něčem úžasném, </a:t>
            </a:r>
            <a:r>
              <a:rPr lang="cs-CZ" dirty="0" smtClean="0"/>
              <a:t>prosím, </a:t>
            </a:r>
            <a:r>
              <a:rPr lang="cs-CZ" dirty="0" err="1"/>
              <a:t>ohlašte</a:t>
            </a:r>
            <a:r>
              <a:rPr lang="cs-CZ" dirty="0"/>
              <a:t> se mi. Spolupracovat na stavbě kostela můžete i dále. Kdy se vám taková věc poštěstí? Za všechny zaniklé obce, samoty a okresní město </a:t>
            </a:r>
            <a:r>
              <a:rPr lang="cs-CZ" dirty="0" err="1"/>
              <a:t>Doupov</a:t>
            </a:r>
            <a:r>
              <a:rPr lang="cs-CZ" dirty="0"/>
              <a:t> stokrát DÍKY !!!!!</a:t>
            </a:r>
          </a:p>
          <a:p>
            <a:endParaRPr lang="cs-CZ" dirty="0"/>
          </a:p>
        </p:txBody>
      </p:sp>
      <p:pic>
        <p:nvPicPr>
          <p:cNvPr id="4" name="Obrázek 3" descr="http://www.antikomplex.cz/clanky_soubory/poutak.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300193" y="1916832"/>
            <a:ext cx="2452420" cy="3471659"/>
          </a:xfrm>
          <a:prstGeom prst="rect">
            <a:avLst/>
          </a:prstGeom>
          <a:noFill/>
          <a:ln>
            <a:noFill/>
          </a:ln>
        </p:spPr>
      </p:pic>
    </p:spTree>
    <p:extLst>
      <p:ext uri="{BB962C8B-B14F-4D97-AF65-F5344CB8AC3E}">
        <p14:creationId xmlns:p14="http://schemas.microsoft.com/office/powerpoint/2010/main" val="25177505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Obdélník 3"/>
          <p:cNvSpPr/>
          <p:nvPr/>
        </p:nvSpPr>
        <p:spPr>
          <a:xfrm>
            <a:off x="179512" y="1997838"/>
            <a:ext cx="8640960" cy="2800767"/>
          </a:xfrm>
          <a:prstGeom prst="rect">
            <a:avLst/>
          </a:prstGeom>
        </p:spPr>
        <p:txBody>
          <a:bodyPr wrap="square">
            <a:spAutoFit/>
          </a:bodyPr>
          <a:lstStyle/>
          <a:p>
            <a:r>
              <a:rPr lang="cs-CZ" sz="2200" b="1" dirty="0"/>
              <a:t>Myslíte si, že stavba poutního kostela v zaniklém městě </a:t>
            </a:r>
            <a:r>
              <a:rPr lang="cs-CZ" sz="2200" b="1" dirty="0" err="1"/>
              <a:t>Doupov</a:t>
            </a:r>
            <a:r>
              <a:rPr lang="cs-CZ" sz="2200" b="1" dirty="0"/>
              <a:t> je dobrý nápad</a:t>
            </a:r>
            <a:r>
              <a:rPr lang="cs-CZ" sz="2200" b="1" dirty="0" smtClean="0"/>
              <a:t>?</a:t>
            </a:r>
          </a:p>
          <a:p>
            <a:endParaRPr lang="cs-CZ" sz="2200" b="1" dirty="0"/>
          </a:p>
          <a:p>
            <a:r>
              <a:rPr lang="cs-CZ" sz="2200" dirty="0">
                <a:hlinkClick r:id="rId2"/>
              </a:rPr>
              <a:t>Ano a rád bych i pomohl </a:t>
            </a:r>
            <a:r>
              <a:rPr lang="cs-CZ" sz="2200" dirty="0" smtClean="0">
                <a:hlinkClick r:id="rId2"/>
              </a:rPr>
              <a:t>				(</a:t>
            </a:r>
            <a:r>
              <a:rPr lang="cs-CZ" sz="2200" dirty="0">
                <a:hlinkClick r:id="rId2"/>
              </a:rPr>
              <a:t>77x, 18%)</a:t>
            </a:r>
            <a:endParaRPr lang="cs-CZ" sz="2200" dirty="0"/>
          </a:p>
          <a:p>
            <a:r>
              <a:rPr lang="cs-CZ" sz="2200" dirty="0">
                <a:hlinkClick r:id="rId3"/>
              </a:rPr>
              <a:t>Ano, podpořil bych stavbu finančně </a:t>
            </a:r>
            <a:r>
              <a:rPr lang="cs-CZ" sz="2200" dirty="0" smtClean="0">
                <a:hlinkClick r:id="rId3"/>
              </a:rPr>
              <a:t>		(</a:t>
            </a:r>
            <a:r>
              <a:rPr lang="cs-CZ" sz="2200" dirty="0">
                <a:hlinkClick r:id="rId3"/>
              </a:rPr>
              <a:t>13x, 3%)</a:t>
            </a:r>
            <a:endParaRPr lang="cs-CZ" sz="2200" dirty="0"/>
          </a:p>
          <a:p>
            <a:r>
              <a:rPr lang="cs-CZ" sz="2200" dirty="0">
                <a:hlinkClick r:id="rId4"/>
              </a:rPr>
              <a:t>Ano, budu vám držet palce </a:t>
            </a:r>
            <a:r>
              <a:rPr lang="cs-CZ" sz="2200" dirty="0" smtClean="0">
                <a:hlinkClick r:id="rId4"/>
              </a:rPr>
              <a:t>				(</a:t>
            </a:r>
            <a:r>
              <a:rPr lang="cs-CZ" sz="2200" dirty="0">
                <a:hlinkClick r:id="rId4"/>
              </a:rPr>
              <a:t>48x, 11%)</a:t>
            </a:r>
            <a:endParaRPr lang="cs-CZ" sz="2200" dirty="0"/>
          </a:p>
          <a:p>
            <a:r>
              <a:rPr lang="cs-CZ" sz="2200" dirty="0">
                <a:hlinkClick r:id="rId5"/>
              </a:rPr>
              <a:t>Nevím, nevím </a:t>
            </a:r>
            <a:r>
              <a:rPr lang="cs-CZ" sz="2200" dirty="0" smtClean="0">
                <a:hlinkClick r:id="rId5"/>
              </a:rPr>
              <a:t>					(</a:t>
            </a:r>
            <a:r>
              <a:rPr lang="cs-CZ" sz="2200" dirty="0">
                <a:hlinkClick r:id="rId5"/>
              </a:rPr>
              <a:t>93x, 21%)</a:t>
            </a:r>
            <a:endParaRPr lang="cs-CZ" sz="2200" dirty="0"/>
          </a:p>
          <a:p>
            <a:r>
              <a:rPr lang="cs-CZ" sz="2200" b="1" u="sng" dirty="0">
                <a:hlinkClick r:id="rId6"/>
              </a:rPr>
              <a:t>Není, akorát to bude lákat ilegální turisty </a:t>
            </a:r>
            <a:r>
              <a:rPr lang="cs-CZ" sz="2200" b="1" u="sng" dirty="0" smtClean="0">
                <a:hlinkClick r:id="rId6"/>
              </a:rPr>
              <a:t>	(</a:t>
            </a:r>
            <a:r>
              <a:rPr lang="cs-CZ" sz="2200" b="1" u="sng" dirty="0">
                <a:hlinkClick r:id="rId6"/>
              </a:rPr>
              <a:t>205x, 47%)</a:t>
            </a:r>
            <a:endParaRPr lang="cs-CZ" sz="2200" b="1" dirty="0"/>
          </a:p>
        </p:txBody>
      </p:sp>
    </p:spTree>
    <p:extLst>
      <p:ext uri="{BB962C8B-B14F-4D97-AF65-F5344CB8AC3E}">
        <p14:creationId xmlns:p14="http://schemas.microsoft.com/office/powerpoint/2010/main" val="3419617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634082"/>
          </a:xfrm>
        </p:spPr>
        <p:txBody>
          <a:bodyPr/>
          <a:lstStyle/>
          <a:p>
            <a:r>
              <a:rPr lang="de-DE" dirty="0"/>
              <a:t>Zwecke: </a:t>
            </a:r>
            <a:endParaRPr lang="cs-CZ" dirty="0"/>
          </a:p>
        </p:txBody>
      </p:sp>
      <p:sp>
        <p:nvSpPr>
          <p:cNvPr id="3" name="Zástupný symbol pro obsah 2"/>
          <p:cNvSpPr>
            <a:spLocks noGrp="1"/>
          </p:cNvSpPr>
          <p:nvPr>
            <p:ph sz="quarter" idx="1"/>
          </p:nvPr>
        </p:nvSpPr>
        <p:spPr>
          <a:xfrm>
            <a:off x="457200" y="1052736"/>
            <a:ext cx="8219256" cy="5688632"/>
          </a:xfrm>
        </p:spPr>
        <p:txBody>
          <a:bodyPr>
            <a:normAutofit fontScale="70000" lnSpcReduction="20000"/>
          </a:bodyPr>
          <a:lstStyle/>
          <a:p>
            <a:r>
              <a:rPr lang="de-DE" dirty="0" smtClean="0"/>
              <a:t>a)</a:t>
            </a:r>
            <a:r>
              <a:rPr lang="cs-CZ" dirty="0" smtClean="0"/>
              <a:t> </a:t>
            </a:r>
            <a:r>
              <a:rPr lang="de-DE" dirty="0" smtClean="0"/>
              <a:t>die </a:t>
            </a:r>
            <a:r>
              <a:rPr lang="de-DE" dirty="0"/>
              <a:t>über drei Millionen Sudetendeutschen, welche nach dem Zweiten Weltkrieg aus ihrer Heimat, in Böhmen, Mähren und Sudetenschlesien vertrieben und über die ganze Welt verstreut wurden, und ihre Nachkommen als politische, kulturelle und soziale Gemeinschaft zu erhalten und ihre Belange in der Heimat sowie in den Aufnahmegebieten zu wahren;</a:t>
            </a:r>
          </a:p>
          <a:p>
            <a:r>
              <a:rPr lang="de-DE" dirty="0" smtClean="0"/>
              <a:t>b)</a:t>
            </a:r>
            <a:r>
              <a:rPr lang="cs-CZ" dirty="0" smtClean="0"/>
              <a:t> </a:t>
            </a:r>
            <a:r>
              <a:rPr lang="de-DE" dirty="0" smtClean="0"/>
              <a:t>an </a:t>
            </a:r>
            <a:r>
              <a:rPr lang="de-DE" dirty="0"/>
              <a:t>einer gerechten Völker- und Staatenordnung mitzuwirken, in der Vertreibungen, Völkermord oder „ethnische Säuberungen“ und Diskriminierungen weltweit gebannt und insbesondere das Recht auf die Heimat, das Volksgruppenrecht und das Selbstbestimmungsrecht für alle Völker bzw. Volksgruppen garantiert sind;</a:t>
            </a:r>
          </a:p>
          <a:p>
            <a:r>
              <a:rPr lang="de-DE" dirty="0" smtClean="0"/>
              <a:t>c)</a:t>
            </a:r>
            <a:r>
              <a:rPr lang="cs-CZ" dirty="0" smtClean="0"/>
              <a:t> </a:t>
            </a:r>
            <a:r>
              <a:rPr lang="de-DE" dirty="0" smtClean="0"/>
              <a:t>den </a:t>
            </a:r>
            <a:r>
              <a:rPr lang="de-DE" dirty="0"/>
              <a:t>Rechtsanspruch auf die Heimat, deren Wiedergewinnung und das damit verbundene Selbstbestimmungsrecht der Volksgruppe durchzusetzen;</a:t>
            </a:r>
          </a:p>
          <a:p>
            <a:r>
              <a:rPr lang="de-DE" dirty="0" smtClean="0"/>
              <a:t>d)</a:t>
            </a:r>
            <a:r>
              <a:rPr lang="cs-CZ" dirty="0" smtClean="0"/>
              <a:t> </a:t>
            </a:r>
            <a:r>
              <a:rPr lang="de-DE" dirty="0" smtClean="0"/>
              <a:t>das </a:t>
            </a:r>
            <a:r>
              <a:rPr lang="de-DE" dirty="0"/>
              <a:t>Recht auf Rückgabe bzw. gleichwertigen Ersatz oder Entschädigung des konfiszierten Eigentums der Sudetendeutschen zu wahren;</a:t>
            </a:r>
          </a:p>
          <a:p>
            <a:r>
              <a:rPr lang="de-DE" dirty="0" smtClean="0"/>
              <a:t>e)</a:t>
            </a:r>
            <a:r>
              <a:rPr lang="cs-CZ" dirty="0" smtClean="0"/>
              <a:t> </a:t>
            </a:r>
            <a:r>
              <a:rPr lang="de-DE" dirty="0" smtClean="0"/>
              <a:t>die </a:t>
            </a:r>
            <a:r>
              <a:rPr lang="de-DE" dirty="0"/>
              <a:t>Landsleute wirtschaftlich und sozial zu betreuen;</a:t>
            </a:r>
          </a:p>
          <a:p>
            <a:r>
              <a:rPr lang="de-DE" dirty="0" smtClean="0"/>
              <a:t>f)</a:t>
            </a:r>
            <a:r>
              <a:rPr lang="cs-CZ" dirty="0" smtClean="0"/>
              <a:t> </a:t>
            </a:r>
            <a:r>
              <a:rPr lang="de-DE" dirty="0" smtClean="0"/>
              <a:t>das </a:t>
            </a:r>
            <a:r>
              <a:rPr lang="de-DE" dirty="0"/>
              <a:t>kulturelle und wissenschaftliche Erbe der Heimat als Teil der deutschen und europäischen Kultur zu pflegen, zu fördern und weiter zu entwickeln;</a:t>
            </a:r>
          </a:p>
          <a:p>
            <a:r>
              <a:rPr lang="de-DE" dirty="0" smtClean="0"/>
              <a:t>g)</a:t>
            </a:r>
            <a:r>
              <a:rPr lang="cs-CZ" dirty="0" smtClean="0"/>
              <a:t> </a:t>
            </a:r>
            <a:r>
              <a:rPr lang="de-DE" dirty="0" smtClean="0"/>
              <a:t>zur </a:t>
            </a:r>
            <a:r>
              <a:rPr lang="de-DE" dirty="0"/>
              <a:t>Verständigung der Völker in Europa auf der Basis von Wahrheit und Recht, insbesondere zur Herstellung von partnerschaftlichen Beziehungen zwischen Deutschen und Tschechen, beizutragen.</a:t>
            </a:r>
          </a:p>
          <a:p>
            <a:endParaRPr lang="cs-CZ" dirty="0"/>
          </a:p>
        </p:txBody>
      </p:sp>
    </p:spTree>
    <p:extLst>
      <p:ext uri="{BB962C8B-B14F-4D97-AF65-F5344CB8AC3E}">
        <p14:creationId xmlns:p14="http://schemas.microsoft.com/office/powerpoint/2010/main" val="346406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06090"/>
          </a:xfrm>
        </p:spPr>
        <p:txBody>
          <a:bodyPr/>
          <a:lstStyle/>
          <a:p>
            <a:r>
              <a:rPr lang="cs-CZ" dirty="0" err="1"/>
              <a:t>Organisationsstruktur</a:t>
            </a:r>
            <a:r>
              <a:rPr lang="cs-CZ" dirty="0"/>
              <a:t> </a:t>
            </a:r>
          </a:p>
        </p:txBody>
      </p:sp>
      <p:sp>
        <p:nvSpPr>
          <p:cNvPr id="3" name="Zástupný symbol pro obsah 2"/>
          <p:cNvSpPr>
            <a:spLocks noGrp="1"/>
          </p:cNvSpPr>
          <p:nvPr>
            <p:ph sz="quarter" idx="1"/>
          </p:nvPr>
        </p:nvSpPr>
        <p:spPr>
          <a:xfrm>
            <a:off x="395536" y="1268760"/>
            <a:ext cx="8075240" cy="5421216"/>
          </a:xfrm>
        </p:spPr>
        <p:txBody>
          <a:bodyPr>
            <a:normAutofit fontScale="92500" lnSpcReduction="20000"/>
          </a:bodyPr>
          <a:lstStyle/>
          <a:p>
            <a:r>
              <a:rPr lang="cs-CZ" dirty="0" err="1" smtClean="0"/>
              <a:t>auf</a:t>
            </a:r>
            <a:r>
              <a:rPr lang="cs-CZ" dirty="0" smtClean="0"/>
              <a:t> </a:t>
            </a:r>
            <a:r>
              <a:rPr lang="cs-CZ" dirty="0" err="1"/>
              <a:t>zwei</a:t>
            </a:r>
            <a:r>
              <a:rPr lang="cs-CZ" dirty="0"/>
              <a:t> </a:t>
            </a:r>
            <a:r>
              <a:rPr lang="cs-CZ" dirty="0" err="1"/>
              <a:t>Säulen</a:t>
            </a:r>
            <a:r>
              <a:rPr lang="cs-CZ" dirty="0"/>
              <a:t>: </a:t>
            </a:r>
            <a:endParaRPr lang="cs-CZ" dirty="0" smtClean="0"/>
          </a:p>
          <a:p>
            <a:pPr lvl="1"/>
            <a:r>
              <a:rPr lang="cs-CZ" dirty="0" err="1" smtClean="0"/>
              <a:t>Auf</a:t>
            </a:r>
            <a:r>
              <a:rPr lang="cs-CZ" dirty="0" smtClean="0"/>
              <a:t> </a:t>
            </a:r>
            <a:r>
              <a:rPr lang="cs-CZ" dirty="0"/>
              <a:t>der </a:t>
            </a:r>
            <a:r>
              <a:rPr lang="cs-CZ" dirty="0" err="1"/>
              <a:t>sog</a:t>
            </a:r>
            <a:r>
              <a:rPr lang="cs-CZ" dirty="0"/>
              <a:t>. </a:t>
            </a:r>
            <a:r>
              <a:rPr lang="cs-CZ" dirty="0" err="1" smtClean="0"/>
              <a:t>Gebietsgliederung</a:t>
            </a:r>
            <a:r>
              <a:rPr lang="cs-CZ" dirty="0" smtClean="0"/>
              <a:t> / 2.000 </a:t>
            </a:r>
            <a:r>
              <a:rPr lang="cs-CZ" dirty="0" err="1" smtClean="0"/>
              <a:t>Ortsgruppen</a:t>
            </a:r>
            <a:endParaRPr lang="cs-CZ" dirty="0" smtClean="0"/>
          </a:p>
          <a:p>
            <a:pPr lvl="1"/>
            <a:r>
              <a:rPr lang="cs-CZ" dirty="0" err="1"/>
              <a:t>auf</a:t>
            </a:r>
            <a:r>
              <a:rPr lang="cs-CZ" dirty="0"/>
              <a:t> der </a:t>
            </a:r>
            <a:r>
              <a:rPr lang="cs-CZ" dirty="0" err="1"/>
              <a:t>Heimatgliederung</a:t>
            </a:r>
            <a:r>
              <a:rPr lang="cs-CZ" dirty="0"/>
              <a:t> in der </a:t>
            </a:r>
            <a:r>
              <a:rPr lang="cs-CZ" dirty="0" err="1"/>
              <a:t>sie</a:t>
            </a:r>
            <a:r>
              <a:rPr lang="cs-CZ" dirty="0"/>
              <a:t> nach </a:t>
            </a:r>
            <a:r>
              <a:rPr lang="cs-CZ" dirty="0" err="1"/>
              <a:t>ihren</a:t>
            </a:r>
            <a:r>
              <a:rPr lang="cs-CZ" dirty="0"/>
              <a:t> </a:t>
            </a:r>
            <a:r>
              <a:rPr lang="cs-CZ" dirty="0" err="1"/>
              <a:t>früheren</a:t>
            </a:r>
            <a:r>
              <a:rPr lang="cs-CZ" dirty="0"/>
              <a:t> </a:t>
            </a:r>
            <a:r>
              <a:rPr lang="cs-CZ" dirty="0" err="1"/>
              <a:t>Heimatwohnsitzen</a:t>
            </a:r>
            <a:r>
              <a:rPr lang="cs-CZ" dirty="0"/>
              <a:t> </a:t>
            </a:r>
            <a:r>
              <a:rPr lang="cs-CZ" dirty="0" err="1"/>
              <a:t>erfaßt</a:t>
            </a:r>
            <a:r>
              <a:rPr lang="cs-CZ" dirty="0"/>
              <a:t> </a:t>
            </a:r>
            <a:r>
              <a:rPr lang="cs-CZ" dirty="0" err="1"/>
              <a:t>sind</a:t>
            </a:r>
            <a:r>
              <a:rPr lang="cs-CZ" dirty="0"/>
              <a:t>. </a:t>
            </a:r>
          </a:p>
          <a:p>
            <a:pPr lvl="2"/>
            <a:r>
              <a:rPr lang="cs-CZ" dirty="0"/>
              <a:t>14 </a:t>
            </a:r>
            <a:r>
              <a:rPr lang="cs-CZ" dirty="0" err="1"/>
              <a:t>Heimatlandschaften</a:t>
            </a:r>
            <a:r>
              <a:rPr lang="cs-CZ" dirty="0"/>
              <a:t> </a:t>
            </a:r>
            <a:r>
              <a:rPr lang="cs-CZ" dirty="0" err="1"/>
              <a:t>und</a:t>
            </a:r>
            <a:r>
              <a:rPr lang="cs-CZ" dirty="0"/>
              <a:t> 78 </a:t>
            </a:r>
            <a:r>
              <a:rPr lang="cs-CZ" dirty="0" err="1"/>
              <a:t>Heimatkreise</a:t>
            </a:r>
            <a:r>
              <a:rPr lang="cs-CZ" dirty="0"/>
              <a:t>, 86 </a:t>
            </a:r>
            <a:r>
              <a:rPr lang="cs-CZ" dirty="0" err="1"/>
              <a:t>sudetendeutschen</a:t>
            </a:r>
            <a:r>
              <a:rPr lang="cs-CZ" dirty="0"/>
              <a:t> </a:t>
            </a:r>
            <a:r>
              <a:rPr lang="cs-CZ" dirty="0" err="1"/>
              <a:t>Heimatvereinigungen</a:t>
            </a:r>
            <a:r>
              <a:rPr lang="cs-CZ" dirty="0"/>
              <a:t>, </a:t>
            </a:r>
            <a:r>
              <a:rPr lang="cs-CZ" dirty="0" err="1"/>
              <a:t>die</a:t>
            </a:r>
            <a:r>
              <a:rPr lang="cs-CZ" dirty="0"/>
              <a:t> </a:t>
            </a:r>
            <a:r>
              <a:rPr lang="cs-CZ" dirty="0" err="1"/>
              <a:t>die</a:t>
            </a:r>
            <a:r>
              <a:rPr lang="cs-CZ" dirty="0"/>
              <a:t> </a:t>
            </a:r>
            <a:r>
              <a:rPr lang="cs-CZ" dirty="0" err="1"/>
              <a:t>Sudetendeutsche</a:t>
            </a:r>
            <a:r>
              <a:rPr lang="cs-CZ" dirty="0"/>
              <a:t> </a:t>
            </a:r>
            <a:r>
              <a:rPr lang="cs-CZ" dirty="0" err="1"/>
              <a:t>Landsmannschaft</a:t>
            </a:r>
            <a:r>
              <a:rPr lang="cs-CZ" dirty="0"/>
              <a:t> </a:t>
            </a:r>
            <a:r>
              <a:rPr lang="cs-CZ" dirty="0" err="1"/>
              <a:t>als</a:t>
            </a:r>
            <a:r>
              <a:rPr lang="cs-CZ" dirty="0"/>
              <a:t> </a:t>
            </a:r>
            <a:r>
              <a:rPr lang="cs-CZ" dirty="0" err="1"/>
              <a:t>ihre</a:t>
            </a:r>
            <a:r>
              <a:rPr lang="cs-CZ" dirty="0"/>
              <a:t> </a:t>
            </a:r>
            <a:r>
              <a:rPr lang="cs-CZ" dirty="0" err="1"/>
              <a:t>politische</a:t>
            </a:r>
            <a:r>
              <a:rPr lang="cs-CZ" dirty="0"/>
              <a:t> </a:t>
            </a:r>
            <a:r>
              <a:rPr lang="cs-CZ" dirty="0" err="1"/>
              <a:t>Vertretung</a:t>
            </a:r>
            <a:r>
              <a:rPr lang="cs-CZ" dirty="0"/>
              <a:t> </a:t>
            </a:r>
            <a:r>
              <a:rPr lang="cs-CZ" dirty="0" err="1"/>
              <a:t>anerkennen</a:t>
            </a:r>
            <a:r>
              <a:rPr lang="cs-CZ" dirty="0"/>
              <a:t> </a:t>
            </a:r>
            <a:r>
              <a:rPr lang="cs-CZ" dirty="0" err="1"/>
              <a:t>und</a:t>
            </a:r>
            <a:r>
              <a:rPr lang="cs-CZ" dirty="0"/>
              <a:t> den </a:t>
            </a:r>
            <a:r>
              <a:rPr lang="cs-CZ" dirty="0" err="1"/>
              <a:t>Sprecher</a:t>
            </a:r>
            <a:r>
              <a:rPr lang="cs-CZ" dirty="0"/>
              <a:t> der </a:t>
            </a:r>
            <a:r>
              <a:rPr lang="cs-CZ" dirty="0" err="1"/>
              <a:t>Volksgruppe</a:t>
            </a:r>
            <a:r>
              <a:rPr lang="cs-CZ" dirty="0"/>
              <a:t> </a:t>
            </a:r>
            <a:r>
              <a:rPr lang="cs-CZ" dirty="0" err="1"/>
              <a:t>mitwählen</a:t>
            </a:r>
            <a:r>
              <a:rPr lang="cs-CZ" dirty="0"/>
              <a:t> </a:t>
            </a:r>
          </a:p>
          <a:p>
            <a:pPr lvl="1"/>
            <a:r>
              <a:rPr lang="cs-CZ" dirty="0" err="1" smtClean="0"/>
              <a:t>Sudetendeutsche</a:t>
            </a:r>
            <a:r>
              <a:rPr lang="cs-CZ" dirty="0" smtClean="0"/>
              <a:t> </a:t>
            </a:r>
            <a:r>
              <a:rPr lang="cs-CZ" dirty="0" err="1"/>
              <a:t>Jugend</a:t>
            </a:r>
            <a:r>
              <a:rPr lang="cs-CZ" dirty="0"/>
              <a:t> (</a:t>
            </a:r>
            <a:r>
              <a:rPr lang="cs-CZ" dirty="0" err="1"/>
              <a:t>SdJ</a:t>
            </a:r>
            <a:r>
              <a:rPr lang="cs-CZ" dirty="0"/>
              <a:t>) </a:t>
            </a:r>
            <a:r>
              <a:rPr lang="cs-CZ" dirty="0" err="1"/>
              <a:t>einbezogen</a:t>
            </a:r>
            <a:r>
              <a:rPr lang="cs-CZ" dirty="0"/>
              <a:t>. </a:t>
            </a:r>
            <a:endParaRPr lang="cs-CZ" dirty="0" smtClean="0"/>
          </a:p>
          <a:p>
            <a:r>
              <a:rPr lang="cs-CZ" dirty="0" smtClean="0"/>
              <a:t>Der </a:t>
            </a:r>
            <a:r>
              <a:rPr lang="cs-CZ" dirty="0" err="1"/>
              <a:t>Bundesverband</a:t>
            </a:r>
            <a:r>
              <a:rPr lang="cs-CZ" dirty="0"/>
              <a:t> der </a:t>
            </a:r>
            <a:r>
              <a:rPr lang="cs-CZ" dirty="0" err="1"/>
              <a:t>Sudetendeutschen</a:t>
            </a:r>
            <a:r>
              <a:rPr lang="cs-CZ" dirty="0"/>
              <a:t> </a:t>
            </a:r>
            <a:r>
              <a:rPr lang="cs-CZ" dirty="0" err="1"/>
              <a:t>Landsmannschaft</a:t>
            </a:r>
            <a:r>
              <a:rPr lang="cs-CZ" dirty="0"/>
              <a:t> </a:t>
            </a:r>
            <a:endParaRPr lang="cs-CZ" dirty="0" smtClean="0"/>
          </a:p>
          <a:p>
            <a:pPr lvl="1"/>
            <a:r>
              <a:rPr lang="cs-CZ" dirty="0" smtClean="0"/>
              <a:t>in </a:t>
            </a:r>
            <a:r>
              <a:rPr lang="cs-CZ" dirty="0"/>
              <a:t>16 </a:t>
            </a:r>
            <a:r>
              <a:rPr lang="cs-CZ" dirty="0" err="1"/>
              <a:t>Landesgruppen</a:t>
            </a:r>
            <a:r>
              <a:rPr lang="cs-CZ" dirty="0"/>
              <a:t>, 363 </a:t>
            </a:r>
            <a:r>
              <a:rPr lang="cs-CZ" dirty="0" err="1" smtClean="0"/>
              <a:t>Kreisgruppen</a:t>
            </a:r>
            <a:r>
              <a:rPr lang="cs-CZ" dirty="0" smtClean="0"/>
              <a:t> 	</a:t>
            </a:r>
          </a:p>
          <a:p>
            <a:r>
              <a:rPr lang="cs-CZ" dirty="0" err="1" smtClean="0"/>
              <a:t>insgesamt</a:t>
            </a:r>
            <a:r>
              <a:rPr lang="cs-CZ" dirty="0" smtClean="0"/>
              <a:t> </a:t>
            </a:r>
            <a:r>
              <a:rPr lang="cs-CZ" dirty="0"/>
              <a:t>ca. 250.000 </a:t>
            </a:r>
            <a:r>
              <a:rPr lang="cs-CZ" dirty="0" err="1" smtClean="0"/>
              <a:t>Mitglieder</a:t>
            </a:r>
            <a:r>
              <a:rPr lang="cs-CZ" dirty="0" smtClean="0"/>
              <a:t> / </a:t>
            </a:r>
            <a:r>
              <a:rPr lang="cs-CZ" dirty="0" err="1" smtClean="0"/>
              <a:t>über</a:t>
            </a:r>
            <a:r>
              <a:rPr lang="cs-CZ" dirty="0" smtClean="0"/>
              <a:t> </a:t>
            </a:r>
            <a:r>
              <a:rPr lang="cs-CZ" dirty="0"/>
              <a:t>60 </a:t>
            </a:r>
            <a:r>
              <a:rPr lang="cs-CZ" dirty="0" err="1"/>
              <a:t>sudetendeutschen</a:t>
            </a:r>
            <a:r>
              <a:rPr lang="cs-CZ" dirty="0"/>
              <a:t> </a:t>
            </a:r>
            <a:r>
              <a:rPr lang="cs-CZ" dirty="0" err="1" smtClean="0"/>
              <a:t>Heimatzeitungen</a:t>
            </a:r>
            <a:r>
              <a:rPr lang="cs-CZ" dirty="0"/>
              <a:t> </a:t>
            </a:r>
            <a:r>
              <a:rPr lang="cs-CZ" dirty="0" smtClean="0"/>
              <a:t>/ ca</a:t>
            </a:r>
            <a:r>
              <a:rPr lang="cs-CZ" dirty="0"/>
              <a:t>. 150.000 </a:t>
            </a:r>
            <a:r>
              <a:rPr lang="cs-CZ" dirty="0" err="1"/>
              <a:t>Abonnenten</a:t>
            </a:r>
            <a:r>
              <a:rPr lang="cs-CZ" dirty="0"/>
              <a:t>. </a:t>
            </a:r>
          </a:p>
          <a:p>
            <a:r>
              <a:rPr lang="cs-CZ" dirty="0" smtClean="0"/>
              <a:t>in </a:t>
            </a:r>
            <a:r>
              <a:rPr lang="cs-CZ" dirty="0" err="1"/>
              <a:t>zahlreichen</a:t>
            </a:r>
            <a:r>
              <a:rPr lang="cs-CZ" dirty="0"/>
              <a:t> </a:t>
            </a:r>
            <a:r>
              <a:rPr lang="cs-CZ" dirty="0" err="1"/>
              <a:t>weiteren</a:t>
            </a:r>
            <a:r>
              <a:rPr lang="cs-CZ" dirty="0"/>
              <a:t> </a:t>
            </a:r>
            <a:r>
              <a:rPr lang="cs-CZ" dirty="0" err="1"/>
              <a:t>Staaten</a:t>
            </a:r>
            <a:r>
              <a:rPr lang="cs-CZ" dirty="0"/>
              <a:t>, u. a. in </a:t>
            </a:r>
            <a:r>
              <a:rPr lang="cs-CZ" dirty="0" err="1"/>
              <a:t>Österreich</a:t>
            </a:r>
            <a:r>
              <a:rPr lang="cs-CZ" dirty="0"/>
              <a:t>, </a:t>
            </a:r>
            <a:r>
              <a:rPr lang="cs-CZ" dirty="0" err="1"/>
              <a:t>sowie</a:t>
            </a:r>
            <a:r>
              <a:rPr lang="cs-CZ" dirty="0"/>
              <a:t> in </a:t>
            </a:r>
            <a:r>
              <a:rPr lang="cs-CZ" dirty="0" err="1"/>
              <a:t>Argentinien</a:t>
            </a:r>
            <a:r>
              <a:rPr lang="cs-CZ" dirty="0"/>
              <a:t>, Kanada, Paraguay, </a:t>
            </a:r>
            <a:r>
              <a:rPr lang="cs-CZ" dirty="0" err="1"/>
              <a:t>Schweden</a:t>
            </a:r>
            <a:r>
              <a:rPr lang="cs-CZ" dirty="0"/>
              <a:t>, den USA </a:t>
            </a:r>
            <a:r>
              <a:rPr lang="cs-CZ" dirty="0" err="1"/>
              <a:t>und</a:t>
            </a:r>
            <a:r>
              <a:rPr lang="cs-CZ" dirty="0"/>
              <a:t> in </a:t>
            </a:r>
            <a:r>
              <a:rPr lang="cs-CZ" dirty="0" err="1"/>
              <a:t>mehreren</a:t>
            </a:r>
            <a:r>
              <a:rPr lang="cs-CZ" dirty="0"/>
              <a:t> </a:t>
            </a:r>
            <a:r>
              <a:rPr lang="cs-CZ" dirty="0" err="1"/>
              <a:t>weiteren</a:t>
            </a:r>
            <a:r>
              <a:rPr lang="cs-CZ" dirty="0"/>
              <a:t> </a:t>
            </a:r>
            <a:r>
              <a:rPr lang="cs-CZ" dirty="0" err="1"/>
              <a:t>Länder</a:t>
            </a:r>
            <a:r>
              <a:rPr lang="cs-CZ" dirty="0"/>
              <a:t>. </a:t>
            </a:r>
          </a:p>
        </p:txBody>
      </p:sp>
    </p:spTree>
    <p:extLst>
      <p:ext uri="{BB962C8B-B14F-4D97-AF65-F5344CB8AC3E}">
        <p14:creationId xmlns:p14="http://schemas.microsoft.com/office/powerpoint/2010/main" val="2315204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562074"/>
          </a:xfrm>
        </p:spPr>
        <p:txBody>
          <a:bodyPr/>
          <a:lstStyle/>
          <a:p>
            <a:r>
              <a:rPr lang="cs-CZ" dirty="0"/>
              <a:t>Charta </a:t>
            </a:r>
            <a:r>
              <a:rPr lang="cs-CZ" dirty="0" err="1"/>
              <a:t>nemeckých</a:t>
            </a:r>
            <a:r>
              <a:rPr lang="cs-CZ" dirty="0"/>
              <a:t> </a:t>
            </a:r>
            <a:r>
              <a:rPr lang="cs-CZ" dirty="0" err="1" smtClean="0"/>
              <a:t>vyhnancu</a:t>
            </a:r>
            <a:endParaRPr lang="cs-CZ" dirty="0"/>
          </a:p>
        </p:txBody>
      </p:sp>
      <p:sp>
        <p:nvSpPr>
          <p:cNvPr id="3" name="Zástupný symbol pro obsah 2"/>
          <p:cNvSpPr>
            <a:spLocks noGrp="1"/>
          </p:cNvSpPr>
          <p:nvPr>
            <p:ph sz="quarter" idx="1"/>
          </p:nvPr>
        </p:nvSpPr>
        <p:spPr>
          <a:xfrm>
            <a:off x="179512" y="908720"/>
            <a:ext cx="8424936" cy="5949280"/>
          </a:xfrm>
        </p:spPr>
        <p:txBody>
          <a:bodyPr>
            <a:normAutofit fontScale="70000" lnSpcReduction="20000"/>
          </a:bodyPr>
          <a:lstStyle/>
          <a:p>
            <a:pPr marL="0" indent="0">
              <a:buNone/>
            </a:pPr>
            <a:r>
              <a:rPr lang="cs-CZ" dirty="0" smtClean="0"/>
              <a:t>Ve </a:t>
            </a:r>
            <a:r>
              <a:rPr lang="cs-CZ" dirty="0" err="1"/>
              <a:t>vedomí</a:t>
            </a:r>
            <a:r>
              <a:rPr lang="cs-CZ" dirty="0"/>
              <a:t> své </a:t>
            </a:r>
            <a:r>
              <a:rPr lang="cs-CZ" dirty="0" err="1"/>
              <a:t>zodpovednosti</a:t>
            </a:r>
            <a:r>
              <a:rPr lang="cs-CZ" dirty="0"/>
              <a:t> </a:t>
            </a:r>
            <a:r>
              <a:rPr lang="cs-CZ" dirty="0" err="1"/>
              <a:t>pred</a:t>
            </a:r>
            <a:r>
              <a:rPr lang="cs-CZ" dirty="0"/>
              <a:t> Bohem a lidmi, ve </a:t>
            </a:r>
            <a:r>
              <a:rPr lang="cs-CZ" dirty="0" err="1"/>
              <a:t>vedomí</a:t>
            </a:r>
            <a:r>
              <a:rPr lang="cs-CZ" dirty="0"/>
              <a:t> své </a:t>
            </a:r>
            <a:r>
              <a:rPr lang="cs-CZ" dirty="0" err="1"/>
              <a:t>prislušnosti</a:t>
            </a:r>
            <a:r>
              <a:rPr lang="cs-CZ" dirty="0"/>
              <a:t> ke </a:t>
            </a:r>
            <a:r>
              <a:rPr lang="cs-CZ" dirty="0" err="1"/>
              <a:t>krestansko</a:t>
            </a:r>
            <a:r>
              <a:rPr lang="cs-CZ" dirty="0"/>
              <a:t>-západní </a:t>
            </a:r>
            <a:r>
              <a:rPr lang="cs-CZ" dirty="0" err="1"/>
              <a:t>kulture</a:t>
            </a:r>
            <a:r>
              <a:rPr lang="cs-CZ" dirty="0"/>
              <a:t>, ve </a:t>
            </a:r>
            <a:r>
              <a:rPr lang="cs-CZ" dirty="0" err="1"/>
              <a:t>vedomí</a:t>
            </a:r>
            <a:r>
              <a:rPr lang="cs-CZ" dirty="0"/>
              <a:t> své </a:t>
            </a:r>
            <a:r>
              <a:rPr lang="cs-CZ" dirty="0" err="1"/>
              <a:t>nemecké</a:t>
            </a:r>
            <a:r>
              <a:rPr lang="cs-CZ" dirty="0"/>
              <a:t> národnosti a v poznání </a:t>
            </a:r>
            <a:r>
              <a:rPr lang="cs-CZ" dirty="0" err="1"/>
              <a:t>spolecných</a:t>
            </a:r>
            <a:r>
              <a:rPr lang="cs-CZ" dirty="0"/>
              <a:t> </a:t>
            </a:r>
            <a:r>
              <a:rPr lang="cs-CZ" dirty="0" err="1"/>
              <a:t>uloh</a:t>
            </a:r>
            <a:r>
              <a:rPr lang="cs-CZ" dirty="0"/>
              <a:t> všech evropských národu usnesli se zvolení zástupci milionu </a:t>
            </a:r>
            <a:r>
              <a:rPr lang="cs-CZ" dirty="0" err="1"/>
              <a:t>vyhnancu</a:t>
            </a:r>
            <a:r>
              <a:rPr lang="cs-CZ" dirty="0"/>
              <a:t> po zralém uvážení a </a:t>
            </a:r>
            <a:r>
              <a:rPr lang="cs-CZ" dirty="0" err="1"/>
              <a:t>prezkoumání</a:t>
            </a:r>
            <a:r>
              <a:rPr lang="cs-CZ" dirty="0"/>
              <a:t> svého </a:t>
            </a:r>
            <a:r>
              <a:rPr lang="cs-CZ" dirty="0" err="1"/>
              <a:t>svedomí</a:t>
            </a:r>
            <a:r>
              <a:rPr lang="cs-CZ" dirty="0"/>
              <a:t> podati </a:t>
            </a:r>
            <a:r>
              <a:rPr lang="cs-CZ" dirty="0" err="1"/>
              <a:t>vuci</a:t>
            </a:r>
            <a:r>
              <a:rPr lang="cs-CZ" dirty="0"/>
              <a:t> </a:t>
            </a:r>
            <a:r>
              <a:rPr lang="cs-CZ" dirty="0" err="1"/>
              <a:t>nemeckému</a:t>
            </a:r>
            <a:r>
              <a:rPr lang="cs-CZ" dirty="0"/>
              <a:t> národu a </a:t>
            </a:r>
            <a:r>
              <a:rPr lang="cs-CZ" dirty="0" err="1"/>
              <a:t>vuci</a:t>
            </a:r>
            <a:r>
              <a:rPr lang="cs-CZ" dirty="0"/>
              <a:t> celému </a:t>
            </a:r>
            <a:r>
              <a:rPr lang="cs-CZ" dirty="0" err="1"/>
              <a:t>svétu</a:t>
            </a:r>
            <a:r>
              <a:rPr lang="cs-CZ" dirty="0"/>
              <a:t> slavnostní prohlášení, které </a:t>
            </a:r>
            <a:r>
              <a:rPr lang="cs-CZ" dirty="0" smtClean="0"/>
              <a:t>stanovuje </a:t>
            </a:r>
            <a:r>
              <a:rPr lang="cs-CZ" dirty="0"/>
              <a:t>povinnosti a práva, jež </a:t>
            </a:r>
            <a:r>
              <a:rPr lang="cs-CZ" dirty="0" err="1"/>
              <a:t>nemectí</a:t>
            </a:r>
            <a:r>
              <a:rPr lang="cs-CZ" dirty="0"/>
              <a:t> vyhnanci považují za </a:t>
            </a:r>
            <a:r>
              <a:rPr lang="cs-CZ" dirty="0" err="1"/>
              <a:t>svuj</a:t>
            </a:r>
            <a:r>
              <a:rPr lang="cs-CZ" dirty="0"/>
              <a:t> základní zákon a za nezbytný </a:t>
            </a:r>
            <a:r>
              <a:rPr lang="cs-CZ" dirty="0" err="1"/>
              <a:t>predpoklad</a:t>
            </a:r>
            <a:r>
              <a:rPr lang="cs-CZ" dirty="0"/>
              <a:t> pro vybudování svobodné a sjednocené Evropy</a:t>
            </a:r>
            <a:r>
              <a:rPr lang="cs-CZ" dirty="0" smtClean="0"/>
              <a:t>.</a:t>
            </a:r>
          </a:p>
          <a:p>
            <a:pPr marL="0" indent="0">
              <a:buNone/>
            </a:pPr>
            <a:endParaRPr lang="cs-CZ" dirty="0"/>
          </a:p>
          <a:p>
            <a:r>
              <a:rPr lang="cs-CZ" dirty="0"/>
              <a:t>1. My vyhnanci </a:t>
            </a:r>
            <a:r>
              <a:rPr lang="cs-CZ" dirty="0" err="1"/>
              <a:t>zríkáme</a:t>
            </a:r>
            <a:r>
              <a:rPr lang="cs-CZ" dirty="0"/>
              <a:t> se pomsty a odplaty. Toto odhodlání je nám vážné a svaté v pomýšlení na nesmírné utrpení, jež lidstvu </a:t>
            </a:r>
            <a:r>
              <a:rPr lang="cs-CZ" dirty="0" err="1"/>
              <a:t>prineslo</a:t>
            </a:r>
            <a:r>
              <a:rPr lang="cs-CZ" dirty="0"/>
              <a:t> </a:t>
            </a:r>
            <a:r>
              <a:rPr lang="cs-CZ" dirty="0" err="1"/>
              <a:t>zvlášte</a:t>
            </a:r>
            <a:r>
              <a:rPr lang="cs-CZ" dirty="0"/>
              <a:t> poslední desetiletí.</a:t>
            </a:r>
          </a:p>
          <a:p>
            <a:r>
              <a:rPr lang="cs-CZ" dirty="0"/>
              <a:t>2. Budeme podporovat všemi silami každé </a:t>
            </a:r>
            <a:r>
              <a:rPr lang="cs-CZ" dirty="0" err="1"/>
              <a:t>pocinání</a:t>
            </a:r>
            <a:r>
              <a:rPr lang="cs-CZ" dirty="0"/>
              <a:t>, </a:t>
            </a:r>
            <a:r>
              <a:rPr lang="cs-CZ" dirty="0" err="1"/>
              <a:t>zamerené</a:t>
            </a:r>
            <a:r>
              <a:rPr lang="cs-CZ" dirty="0"/>
              <a:t> na </a:t>
            </a:r>
            <a:r>
              <a:rPr lang="cs-CZ" dirty="0" err="1"/>
              <a:t>utvorení</a:t>
            </a:r>
            <a:r>
              <a:rPr lang="cs-CZ" dirty="0"/>
              <a:t> sjednocené Evropy, v níž by národy mohly žít beze strachu a bez útisku.</a:t>
            </a:r>
          </a:p>
          <a:p>
            <a:r>
              <a:rPr lang="cs-CZ" dirty="0"/>
              <a:t>3. Tvrdou a neúnavnou prací </a:t>
            </a:r>
            <a:r>
              <a:rPr lang="cs-CZ" dirty="0" err="1"/>
              <a:t>zúcastníme</a:t>
            </a:r>
            <a:r>
              <a:rPr lang="cs-CZ" dirty="0"/>
              <a:t> se na </a:t>
            </a:r>
            <a:r>
              <a:rPr lang="cs-CZ" dirty="0" err="1"/>
              <a:t>výstavbe</a:t>
            </a:r>
            <a:r>
              <a:rPr lang="cs-CZ" dirty="0"/>
              <a:t> </a:t>
            </a:r>
            <a:r>
              <a:rPr lang="cs-CZ" dirty="0" err="1"/>
              <a:t>Nemecka</a:t>
            </a:r>
            <a:r>
              <a:rPr lang="cs-CZ" dirty="0"/>
              <a:t> a Evropy.</a:t>
            </a:r>
          </a:p>
          <a:p>
            <a:r>
              <a:rPr lang="cs-CZ" dirty="0"/>
              <a:t>Ztratili jsme </a:t>
            </a:r>
            <a:r>
              <a:rPr lang="cs-CZ" dirty="0" err="1"/>
              <a:t>svuj</a:t>
            </a:r>
            <a:r>
              <a:rPr lang="cs-CZ" dirty="0"/>
              <a:t> domov. Bezdomovci jsou cizinci na této zemi. </a:t>
            </a:r>
            <a:r>
              <a:rPr lang="cs-CZ" dirty="0" err="1"/>
              <a:t>Buh</a:t>
            </a:r>
            <a:r>
              <a:rPr lang="cs-CZ" dirty="0"/>
              <a:t> vsadil lidi do jejich domovu. </a:t>
            </a:r>
            <a:r>
              <a:rPr lang="cs-CZ" dirty="0" err="1"/>
              <a:t>Odloucit</a:t>
            </a:r>
            <a:r>
              <a:rPr lang="cs-CZ" dirty="0"/>
              <a:t> </a:t>
            </a:r>
            <a:r>
              <a:rPr lang="cs-CZ" dirty="0" err="1"/>
              <a:t>cloveka</a:t>
            </a:r>
            <a:r>
              <a:rPr lang="cs-CZ" dirty="0"/>
              <a:t> násilím od jeho domova znamená usmrtit jej </a:t>
            </a:r>
            <a:r>
              <a:rPr lang="cs-CZ" dirty="0" err="1"/>
              <a:t>duševne</a:t>
            </a:r>
            <a:r>
              <a:rPr lang="cs-CZ" dirty="0"/>
              <a:t>.</a:t>
            </a:r>
          </a:p>
          <a:p>
            <a:r>
              <a:rPr lang="cs-CZ" dirty="0"/>
              <a:t>My jsme tento osud </a:t>
            </a:r>
            <a:r>
              <a:rPr lang="cs-CZ" dirty="0" err="1"/>
              <a:t>utrpeli</a:t>
            </a:r>
            <a:r>
              <a:rPr lang="cs-CZ" dirty="0"/>
              <a:t> a zažili. Cítíme se proto povoláni žádati, aby právo na domov bylo uznáno a </a:t>
            </a:r>
            <a:r>
              <a:rPr lang="cs-CZ" dirty="0" err="1"/>
              <a:t>uskutecneno</a:t>
            </a:r>
            <a:r>
              <a:rPr lang="cs-CZ" dirty="0"/>
              <a:t> jako jedno ze základních lidských práv, daných </a:t>
            </a:r>
            <a:r>
              <a:rPr lang="cs-CZ" dirty="0" err="1"/>
              <a:t>cloveku</a:t>
            </a:r>
            <a:r>
              <a:rPr lang="cs-CZ" dirty="0"/>
              <a:t> Bohem.</a:t>
            </a:r>
          </a:p>
          <a:p>
            <a:r>
              <a:rPr lang="cs-CZ" dirty="0"/>
              <a:t>Dokud toto právo pro nás není </a:t>
            </a:r>
            <a:r>
              <a:rPr lang="cs-CZ" dirty="0" err="1"/>
              <a:t>uskutecneno</a:t>
            </a:r>
            <a:r>
              <a:rPr lang="cs-CZ" dirty="0"/>
              <a:t>, nechceme však státi stranou, odsouzeni k </a:t>
            </a:r>
            <a:r>
              <a:rPr lang="cs-CZ" dirty="0" err="1"/>
              <a:t>necinnosti</a:t>
            </a:r>
            <a:r>
              <a:rPr lang="cs-CZ" dirty="0"/>
              <a:t>, nýbrž chceme </a:t>
            </a:r>
            <a:r>
              <a:rPr lang="cs-CZ" dirty="0" err="1"/>
              <a:t>ivorit</a:t>
            </a:r>
            <a:r>
              <a:rPr lang="cs-CZ" dirty="0"/>
              <a:t> a </a:t>
            </a:r>
            <a:r>
              <a:rPr lang="cs-CZ" dirty="0" err="1"/>
              <a:t>pusobit</a:t>
            </a:r>
            <a:r>
              <a:rPr lang="cs-CZ" dirty="0"/>
              <a:t> v nových, </a:t>
            </a:r>
            <a:r>
              <a:rPr lang="cs-CZ" dirty="0" err="1"/>
              <a:t>vytríbených</a:t>
            </a:r>
            <a:r>
              <a:rPr lang="cs-CZ" dirty="0"/>
              <a:t> formách bratrského a </a:t>
            </a:r>
            <a:r>
              <a:rPr lang="cs-CZ" dirty="0" smtClean="0"/>
              <a:t>ohleduplného </a:t>
            </a:r>
            <a:r>
              <a:rPr lang="cs-CZ" dirty="0"/>
              <a:t>spolužití se všemi cleny našeho národa.</a:t>
            </a:r>
          </a:p>
          <a:p>
            <a:endParaRPr lang="cs-CZ" dirty="0"/>
          </a:p>
        </p:txBody>
      </p:sp>
    </p:spTree>
    <p:extLst>
      <p:ext uri="{BB962C8B-B14F-4D97-AF65-F5344CB8AC3E}">
        <p14:creationId xmlns:p14="http://schemas.microsoft.com/office/powerpoint/2010/main" val="2277768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77500" lnSpcReduction="20000"/>
          </a:bodyPr>
          <a:lstStyle/>
          <a:p>
            <a:pPr marL="0" indent="0">
              <a:buNone/>
            </a:pPr>
            <a:r>
              <a:rPr lang="cs-CZ" dirty="0"/>
              <a:t>Proto domáháme se a žádáme dnes, jako i </a:t>
            </a:r>
            <a:r>
              <a:rPr lang="cs-CZ" dirty="0" err="1"/>
              <a:t>vcera</a:t>
            </a:r>
            <a:r>
              <a:rPr lang="cs-CZ" dirty="0"/>
              <a:t>:</a:t>
            </a:r>
          </a:p>
          <a:p>
            <a:r>
              <a:rPr lang="cs-CZ" dirty="0"/>
              <a:t>1. Stejné právo jako </a:t>
            </a:r>
            <a:r>
              <a:rPr lang="cs-CZ" dirty="0" err="1"/>
              <a:t>obcané</a:t>
            </a:r>
            <a:r>
              <a:rPr lang="cs-CZ" dirty="0"/>
              <a:t> státu, nejen </a:t>
            </a:r>
            <a:r>
              <a:rPr lang="cs-CZ" dirty="0" err="1"/>
              <a:t>pred</a:t>
            </a:r>
            <a:r>
              <a:rPr lang="cs-CZ" dirty="0"/>
              <a:t> zákonem, nýbrž i v </a:t>
            </a:r>
            <a:r>
              <a:rPr lang="cs-CZ" dirty="0" err="1"/>
              <a:t>kazdodenní</a:t>
            </a:r>
            <a:r>
              <a:rPr lang="cs-CZ" dirty="0"/>
              <a:t> </a:t>
            </a:r>
            <a:r>
              <a:rPr lang="cs-CZ" dirty="0" err="1"/>
              <a:t>skutecnosti</a:t>
            </a:r>
            <a:r>
              <a:rPr lang="cs-CZ" dirty="0"/>
              <a:t>.</a:t>
            </a:r>
          </a:p>
          <a:p>
            <a:r>
              <a:rPr lang="cs-CZ" dirty="0"/>
              <a:t>2. Spravedlivé a rozumné </a:t>
            </a:r>
            <a:r>
              <a:rPr lang="cs-CZ" dirty="0" err="1"/>
              <a:t>rozdelení</a:t>
            </a:r>
            <a:r>
              <a:rPr lang="cs-CZ" dirty="0"/>
              <a:t> </a:t>
            </a:r>
            <a:r>
              <a:rPr lang="cs-CZ" dirty="0" err="1"/>
              <a:t>bremen</a:t>
            </a:r>
            <a:r>
              <a:rPr lang="cs-CZ" dirty="0"/>
              <a:t> poslední války na celý </a:t>
            </a:r>
            <a:r>
              <a:rPr lang="cs-CZ" dirty="0" err="1"/>
              <a:t>nemecký</a:t>
            </a:r>
            <a:r>
              <a:rPr lang="cs-CZ" dirty="0"/>
              <a:t> národ a poctivé provedení této zásady.</a:t>
            </a:r>
          </a:p>
          <a:p>
            <a:r>
              <a:rPr lang="cs-CZ" dirty="0"/>
              <a:t>3. Promýšlené </a:t>
            </a:r>
            <a:r>
              <a:rPr lang="cs-CZ" dirty="0" err="1"/>
              <a:t>zaclenení</a:t>
            </a:r>
            <a:r>
              <a:rPr lang="cs-CZ" dirty="0"/>
              <a:t> </a:t>
            </a:r>
            <a:r>
              <a:rPr lang="cs-CZ" dirty="0" err="1"/>
              <a:t>vyhnancu</a:t>
            </a:r>
            <a:r>
              <a:rPr lang="cs-CZ" dirty="0"/>
              <a:t> všech povolání do života </a:t>
            </a:r>
            <a:r>
              <a:rPr lang="cs-CZ" dirty="0" err="1"/>
              <a:t>nemeckého</a:t>
            </a:r>
            <a:r>
              <a:rPr lang="cs-CZ" dirty="0"/>
              <a:t> národa.</a:t>
            </a:r>
          </a:p>
          <a:p>
            <a:r>
              <a:rPr lang="cs-CZ" dirty="0"/>
              <a:t>4. </a:t>
            </a:r>
            <a:r>
              <a:rPr lang="cs-CZ" dirty="0" err="1"/>
              <a:t>Cinné</a:t>
            </a:r>
            <a:r>
              <a:rPr lang="cs-CZ" dirty="0"/>
              <a:t> </a:t>
            </a:r>
            <a:r>
              <a:rPr lang="cs-CZ" dirty="0" err="1"/>
              <a:t>vclenení</a:t>
            </a:r>
            <a:r>
              <a:rPr lang="cs-CZ" dirty="0"/>
              <a:t> </a:t>
            </a:r>
            <a:r>
              <a:rPr lang="cs-CZ" dirty="0" err="1"/>
              <a:t>nemeckých</a:t>
            </a:r>
            <a:r>
              <a:rPr lang="cs-CZ" dirty="0"/>
              <a:t> </a:t>
            </a:r>
            <a:r>
              <a:rPr lang="cs-CZ" dirty="0" err="1"/>
              <a:t>vyhnancu</a:t>
            </a:r>
            <a:r>
              <a:rPr lang="cs-CZ" dirty="0"/>
              <a:t> do výstavby Evropy.</a:t>
            </a:r>
          </a:p>
          <a:p>
            <a:pPr marL="0" indent="0">
              <a:buNone/>
            </a:pPr>
            <a:r>
              <a:rPr lang="cs-CZ" dirty="0"/>
              <a:t>At´ národy </a:t>
            </a:r>
            <a:r>
              <a:rPr lang="cs-CZ" dirty="0" err="1"/>
              <a:t>sveta</a:t>
            </a:r>
            <a:r>
              <a:rPr lang="cs-CZ" dirty="0"/>
              <a:t> pocítí svou </a:t>
            </a:r>
            <a:r>
              <a:rPr lang="cs-CZ" dirty="0" err="1"/>
              <a:t>spoluzodpovédnost</a:t>
            </a:r>
            <a:r>
              <a:rPr lang="cs-CZ" dirty="0"/>
              <a:t> za osud </a:t>
            </a:r>
            <a:r>
              <a:rPr lang="cs-CZ" dirty="0" err="1"/>
              <a:t>vyhnancu</a:t>
            </a:r>
            <a:r>
              <a:rPr lang="cs-CZ" dirty="0"/>
              <a:t> jako </a:t>
            </a:r>
            <a:r>
              <a:rPr lang="cs-CZ" dirty="0" err="1"/>
              <a:t>tech</a:t>
            </a:r>
            <a:r>
              <a:rPr lang="cs-CZ" dirty="0"/>
              <a:t>, </a:t>
            </a:r>
            <a:r>
              <a:rPr lang="cs-CZ" dirty="0" err="1"/>
              <a:t>kterí</a:t>
            </a:r>
            <a:r>
              <a:rPr lang="cs-CZ" dirty="0"/>
              <a:t> byli nejtíže zasaženi utrpením naši doby. At´ národy </a:t>
            </a:r>
            <a:r>
              <a:rPr lang="cs-CZ" dirty="0" err="1"/>
              <a:t>sveta</a:t>
            </a:r>
            <a:r>
              <a:rPr lang="cs-CZ" dirty="0"/>
              <a:t> jednají tak, jak to jejich </a:t>
            </a:r>
            <a:r>
              <a:rPr lang="cs-CZ" dirty="0" err="1"/>
              <a:t>kresíanským</a:t>
            </a:r>
            <a:r>
              <a:rPr lang="cs-CZ" dirty="0"/>
              <a:t> povinnostem a jejich </a:t>
            </a:r>
            <a:r>
              <a:rPr lang="cs-CZ" dirty="0" err="1"/>
              <a:t>sviedomí</a:t>
            </a:r>
            <a:r>
              <a:rPr lang="cs-CZ" dirty="0"/>
              <a:t> odpovídá.</a:t>
            </a:r>
          </a:p>
          <a:p>
            <a:pPr marL="0" indent="0">
              <a:buNone/>
            </a:pPr>
            <a:r>
              <a:rPr lang="cs-CZ" dirty="0"/>
              <a:t>Národy </a:t>
            </a:r>
            <a:r>
              <a:rPr lang="cs-CZ" dirty="0" err="1"/>
              <a:t>sveta</a:t>
            </a:r>
            <a:r>
              <a:rPr lang="cs-CZ" dirty="0"/>
              <a:t> musí poznat, že osud </a:t>
            </a:r>
            <a:r>
              <a:rPr lang="cs-CZ" dirty="0" err="1"/>
              <a:t>nemeckých</a:t>
            </a:r>
            <a:r>
              <a:rPr lang="cs-CZ" dirty="0"/>
              <a:t>, jakož onen všech </a:t>
            </a:r>
            <a:r>
              <a:rPr lang="cs-CZ" dirty="0" err="1"/>
              <a:t>vyhnancu</a:t>
            </a:r>
            <a:r>
              <a:rPr lang="cs-CZ" dirty="0"/>
              <a:t> je </a:t>
            </a:r>
            <a:r>
              <a:rPr lang="cs-CZ" dirty="0" err="1"/>
              <a:t>svetovým</a:t>
            </a:r>
            <a:r>
              <a:rPr lang="cs-CZ" dirty="0"/>
              <a:t> problémem, jehož </a:t>
            </a:r>
            <a:r>
              <a:rPr lang="cs-CZ" dirty="0" err="1"/>
              <a:t>rešení</a:t>
            </a:r>
            <a:r>
              <a:rPr lang="cs-CZ" dirty="0"/>
              <a:t> vyžaduje nejvyšší mravní </a:t>
            </a:r>
            <a:r>
              <a:rPr lang="cs-CZ" dirty="0" err="1"/>
              <a:t>zodpovednost</a:t>
            </a:r>
            <a:r>
              <a:rPr lang="cs-CZ" dirty="0"/>
              <a:t> a zavazuje k mohutnému výkonu.</a:t>
            </a:r>
          </a:p>
          <a:p>
            <a:pPr marL="0" indent="0">
              <a:buNone/>
            </a:pPr>
            <a:r>
              <a:rPr lang="cs-CZ" dirty="0"/>
              <a:t>Vyzýváme národy a lidi dobré </a:t>
            </a:r>
            <a:r>
              <a:rPr lang="cs-CZ" dirty="0" err="1"/>
              <a:t>vule</a:t>
            </a:r>
            <a:r>
              <a:rPr lang="cs-CZ" dirty="0"/>
              <a:t>, aby </a:t>
            </a:r>
            <a:r>
              <a:rPr lang="cs-CZ" dirty="0" err="1"/>
              <a:t>priložili</a:t>
            </a:r>
            <a:r>
              <a:rPr lang="cs-CZ" dirty="0"/>
              <a:t> ruku k dílu, aby z viny, z </a:t>
            </a:r>
            <a:r>
              <a:rPr lang="cs-CZ" dirty="0" err="1"/>
              <a:t>neštestí</a:t>
            </a:r>
            <a:r>
              <a:rPr lang="cs-CZ" dirty="0"/>
              <a:t>, z utrpení, z chudoby a z bídy pro nás všechny byla nalezena cesta do lepší budoucnosti.</a:t>
            </a:r>
          </a:p>
          <a:p>
            <a:endParaRPr lang="cs-CZ" dirty="0"/>
          </a:p>
        </p:txBody>
      </p:sp>
    </p:spTree>
    <p:extLst>
      <p:ext uri="{BB962C8B-B14F-4D97-AF65-F5344CB8AC3E}">
        <p14:creationId xmlns:p14="http://schemas.microsoft.com/office/powerpoint/2010/main" val="1091186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78098"/>
          </a:xfrm>
        </p:spPr>
        <p:txBody>
          <a:bodyPr>
            <a:normAutofit fontScale="90000"/>
          </a:bodyPr>
          <a:lstStyle/>
          <a:p>
            <a:r>
              <a:rPr lang="cs-CZ" dirty="0" err="1"/>
              <a:t>Weltbekannte</a:t>
            </a:r>
            <a:r>
              <a:rPr lang="cs-CZ" dirty="0"/>
              <a:t> </a:t>
            </a:r>
            <a:r>
              <a:rPr lang="cs-CZ" i="1" dirty="0" err="1"/>
              <a:t>Forscher</a:t>
            </a:r>
            <a:r>
              <a:rPr lang="cs-CZ" i="1" dirty="0"/>
              <a:t> </a:t>
            </a:r>
            <a:r>
              <a:rPr lang="cs-CZ" i="1" dirty="0" err="1"/>
              <a:t>und</a:t>
            </a:r>
            <a:r>
              <a:rPr lang="cs-CZ" i="1" dirty="0"/>
              <a:t> </a:t>
            </a:r>
            <a:r>
              <a:rPr lang="cs-CZ" i="1" dirty="0" err="1"/>
              <a:t>Erfinder</a:t>
            </a:r>
            <a:r>
              <a:rPr lang="cs-CZ" dirty="0"/>
              <a:t> </a:t>
            </a:r>
            <a:r>
              <a:rPr lang="cs-CZ" dirty="0" err="1"/>
              <a:t>stammen</a:t>
            </a:r>
            <a:r>
              <a:rPr lang="cs-CZ" dirty="0"/>
              <a:t> </a:t>
            </a:r>
            <a:r>
              <a:rPr lang="cs-CZ" dirty="0" err="1"/>
              <a:t>aus</a:t>
            </a:r>
            <a:r>
              <a:rPr lang="cs-CZ" dirty="0"/>
              <a:t> dem </a:t>
            </a:r>
            <a:r>
              <a:rPr lang="cs-CZ" dirty="0" err="1"/>
              <a:t>Sudetenland</a:t>
            </a:r>
            <a:r>
              <a:rPr lang="cs-CZ" dirty="0" smtClean="0"/>
              <a:t>:</a:t>
            </a:r>
            <a:endParaRPr lang="cs-CZ" dirty="0"/>
          </a:p>
        </p:txBody>
      </p:sp>
      <p:sp>
        <p:nvSpPr>
          <p:cNvPr id="3" name="Zástupný symbol pro obsah 2"/>
          <p:cNvSpPr>
            <a:spLocks noGrp="1"/>
          </p:cNvSpPr>
          <p:nvPr>
            <p:ph sz="quarter" idx="1"/>
          </p:nvPr>
        </p:nvSpPr>
        <p:spPr>
          <a:xfrm>
            <a:off x="251520" y="1124744"/>
            <a:ext cx="8280920" cy="5733256"/>
          </a:xfrm>
        </p:spPr>
        <p:txBody>
          <a:bodyPr>
            <a:normAutofit fontScale="55000" lnSpcReduction="20000"/>
          </a:bodyPr>
          <a:lstStyle/>
          <a:p>
            <a:r>
              <a:rPr lang="cs-CZ" dirty="0" smtClean="0"/>
              <a:t>Der </a:t>
            </a:r>
            <a:r>
              <a:rPr lang="cs-CZ" dirty="0" err="1"/>
              <a:t>Konstrukteur</a:t>
            </a:r>
            <a:r>
              <a:rPr lang="cs-CZ" dirty="0"/>
              <a:t> des </a:t>
            </a:r>
            <a:r>
              <a:rPr lang="cs-CZ" dirty="0" err="1"/>
              <a:t>Volkswagens</a:t>
            </a:r>
            <a:r>
              <a:rPr lang="cs-CZ" dirty="0"/>
              <a:t> </a:t>
            </a:r>
            <a:r>
              <a:rPr lang="cs-CZ" dirty="0" err="1"/>
              <a:t>und</a:t>
            </a:r>
            <a:r>
              <a:rPr lang="cs-CZ" dirty="0"/>
              <a:t> </a:t>
            </a:r>
            <a:r>
              <a:rPr lang="cs-CZ" dirty="0" err="1"/>
              <a:t>berühmter</a:t>
            </a:r>
            <a:r>
              <a:rPr lang="cs-CZ" dirty="0"/>
              <a:t> </a:t>
            </a:r>
            <a:r>
              <a:rPr lang="cs-CZ" dirty="0" err="1"/>
              <a:t>Rennwagen</a:t>
            </a:r>
            <a:r>
              <a:rPr lang="cs-CZ" dirty="0"/>
              <a:t>, Ferdinand </a:t>
            </a:r>
            <a:r>
              <a:rPr lang="cs-CZ" b="1" dirty="0"/>
              <a:t>Porsche</a:t>
            </a:r>
            <a:r>
              <a:rPr lang="cs-CZ" dirty="0"/>
              <a:t>, der </a:t>
            </a:r>
            <a:r>
              <a:rPr lang="cs-CZ" dirty="0" err="1"/>
              <a:t>Erfinder</a:t>
            </a:r>
            <a:r>
              <a:rPr lang="cs-CZ" dirty="0"/>
              <a:t> der </a:t>
            </a:r>
            <a:r>
              <a:rPr lang="cs-CZ" dirty="0" err="1"/>
              <a:t>Schiffsschraube</a:t>
            </a:r>
            <a:r>
              <a:rPr lang="cs-CZ" dirty="0"/>
              <a:t>, Josef </a:t>
            </a:r>
            <a:r>
              <a:rPr lang="cs-CZ" b="1" dirty="0"/>
              <a:t>Ressel</a:t>
            </a:r>
            <a:r>
              <a:rPr lang="cs-CZ" dirty="0"/>
              <a:t>, </a:t>
            </a:r>
            <a:r>
              <a:rPr lang="cs-CZ" dirty="0" err="1"/>
              <a:t>und</a:t>
            </a:r>
            <a:r>
              <a:rPr lang="cs-CZ" dirty="0"/>
              <a:t> der </a:t>
            </a:r>
            <a:r>
              <a:rPr lang="cs-CZ" dirty="0" err="1"/>
              <a:t>Entdecker</a:t>
            </a:r>
            <a:r>
              <a:rPr lang="cs-CZ" dirty="0"/>
              <a:t> der </a:t>
            </a:r>
            <a:r>
              <a:rPr lang="cs-CZ" dirty="0" err="1"/>
              <a:t>Erbgesetze</a:t>
            </a:r>
            <a:r>
              <a:rPr lang="cs-CZ" dirty="0"/>
              <a:t>, Gregor </a:t>
            </a:r>
            <a:r>
              <a:rPr lang="cs-CZ" b="1" dirty="0"/>
              <a:t>Mendel</a:t>
            </a:r>
            <a:r>
              <a:rPr lang="cs-CZ" dirty="0"/>
              <a:t>.</a:t>
            </a:r>
          </a:p>
          <a:p>
            <a:r>
              <a:rPr lang="cs-CZ" i="1" dirty="0" err="1" smtClean="0"/>
              <a:t>Schriftsteller</a:t>
            </a:r>
            <a:r>
              <a:rPr lang="cs-CZ" i="1" dirty="0" smtClean="0"/>
              <a:t> </a:t>
            </a:r>
            <a:r>
              <a:rPr lang="cs-CZ" i="1" dirty="0" err="1"/>
              <a:t>und</a:t>
            </a:r>
            <a:r>
              <a:rPr lang="cs-CZ" i="1" dirty="0"/>
              <a:t> </a:t>
            </a:r>
            <a:r>
              <a:rPr lang="cs-CZ" i="1" dirty="0" err="1"/>
              <a:t>Dichter</a:t>
            </a:r>
            <a:r>
              <a:rPr lang="cs-CZ" dirty="0"/>
              <a:t>:</a:t>
            </a:r>
          </a:p>
          <a:p>
            <a:pPr lvl="1"/>
            <a:r>
              <a:rPr lang="cs-CZ" dirty="0"/>
              <a:t>Johannes von </a:t>
            </a:r>
            <a:r>
              <a:rPr lang="cs-CZ" dirty="0" err="1"/>
              <a:t>Saaz</a:t>
            </a:r>
            <a:r>
              <a:rPr lang="cs-CZ" dirty="0"/>
              <a:t>, der </a:t>
            </a:r>
            <a:r>
              <a:rPr lang="cs-CZ" dirty="0" err="1"/>
              <a:t>Schöpfer</a:t>
            </a:r>
            <a:r>
              <a:rPr lang="cs-CZ" dirty="0"/>
              <a:t> des "</a:t>
            </a:r>
            <a:r>
              <a:rPr lang="cs-CZ" dirty="0" err="1"/>
              <a:t>Ackermann</a:t>
            </a:r>
            <a:r>
              <a:rPr lang="cs-CZ" dirty="0"/>
              <a:t> </a:t>
            </a:r>
            <a:r>
              <a:rPr lang="cs-CZ" dirty="0" err="1"/>
              <a:t>aus</a:t>
            </a:r>
            <a:r>
              <a:rPr lang="cs-CZ" dirty="0"/>
              <a:t> </a:t>
            </a:r>
            <a:r>
              <a:rPr lang="cs-CZ" dirty="0" err="1"/>
              <a:t>Böhmen</a:t>
            </a:r>
            <a:r>
              <a:rPr lang="cs-CZ" dirty="0"/>
              <a:t>", der </a:t>
            </a:r>
            <a:r>
              <a:rPr lang="cs-CZ" dirty="0" err="1"/>
              <a:t>ersten</a:t>
            </a:r>
            <a:r>
              <a:rPr lang="cs-CZ" dirty="0"/>
              <a:t> </a:t>
            </a:r>
            <a:r>
              <a:rPr lang="cs-CZ" dirty="0" err="1"/>
              <a:t>Dichtung</a:t>
            </a:r>
            <a:r>
              <a:rPr lang="cs-CZ" dirty="0"/>
              <a:t> in </a:t>
            </a:r>
            <a:r>
              <a:rPr lang="cs-CZ" dirty="0" err="1"/>
              <a:t>neuhochdeutscher</a:t>
            </a:r>
            <a:r>
              <a:rPr lang="cs-CZ" dirty="0"/>
              <a:t> </a:t>
            </a:r>
            <a:r>
              <a:rPr lang="cs-CZ" dirty="0" err="1"/>
              <a:t>Sprache</a:t>
            </a:r>
            <a:r>
              <a:rPr lang="cs-CZ" dirty="0"/>
              <a:t> </a:t>
            </a:r>
            <a:r>
              <a:rPr lang="cs-CZ" dirty="0" err="1"/>
              <a:t>im</a:t>
            </a:r>
            <a:r>
              <a:rPr lang="cs-CZ" dirty="0"/>
              <a:t> 15. </a:t>
            </a:r>
            <a:r>
              <a:rPr lang="cs-CZ" dirty="0" err="1"/>
              <a:t>Jahrhundert</a:t>
            </a:r>
            <a:r>
              <a:rPr lang="cs-CZ" dirty="0"/>
              <a:t>; </a:t>
            </a:r>
            <a:endParaRPr lang="cs-CZ" dirty="0" smtClean="0"/>
          </a:p>
          <a:p>
            <a:pPr lvl="1"/>
            <a:r>
              <a:rPr lang="cs-CZ" dirty="0" smtClean="0"/>
              <a:t>Marie </a:t>
            </a:r>
            <a:r>
              <a:rPr lang="cs-CZ" dirty="0"/>
              <a:t>von </a:t>
            </a:r>
            <a:r>
              <a:rPr lang="cs-CZ" dirty="0" err="1"/>
              <a:t>Ebner-Eschenbach</a:t>
            </a:r>
            <a:r>
              <a:rPr lang="cs-CZ" dirty="0"/>
              <a:t>, Adalbert </a:t>
            </a:r>
            <a:r>
              <a:rPr lang="cs-CZ" b="1" dirty="0" err="1"/>
              <a:t>Stifter</a:t>
            </a:r>
            <a:r>
              <a:rPr lang="cs-CZ" dirty="0"/>
              <a:t>, Berta von </a:t>
            </a:r>
            <a:r>
              <a:rPr lang="cs-CZ" dirty="0" err="1"/>
              <a:t>Suttner</a:t>
            </a:r>
            <a:r>
              <a:rPr lang="cs-CZ" dirty="0"/>
              <a:t>, Rainer Maria </a:t>
            </a:r>
            <a:r>
              <a:rPr lang="cs-CZ" b="1" dirty="0"/>
              <a:t>Rilke</a:t>
            </a:r>
            <a:r>
              <a:rPr lang="cs-CZ" dirty="0"/>
              <a:t>, Gertrud </a:t>
            </a:r>
            <a:r>
              <a:rPr lang="cs-CZ" dirty="0" err="1"/>
              <a:t>Fussenegger</a:t>
            </a:r>
            <a:r>
              <a:rPr lang="cs-CZ" dirty="0"/>
              <a:t> </a:t>
            </a:r>
            <a:r>
              <a:rPr lang="cs-CZ" dirty="0" err="1"/>
              <a:t>und</a:t>
            </a:r>
            <a:r>
              <a:rPr lang="cs-CZ" dirty="0"/>
              <a:t> </a:t>
            </a:r>
            <a:r>
              <a:rPr lang="cs-CZ" dirty="0" err="1"/>
              <a:t>Otfried</a:t>
            </a:r>
            <a:r>
              <a:rPr lang="cs-CZ" dirty="0"/>
              <a:t> </a:t>
            </a:r>
            <a:r>
              <a:rPr lang="cs-CZ" dirty="0" err="1"/>
              <a:t>Preußler</a:t>
            </a:r>
            <a:r>
              <a:rPr lang="cs-CZ" dirty="0"/>
              <a:t>.</a:t>
            </a:r>
          </a:p>
          <a:p>
            <a:r>
              <a:rPr lang="cs-CZ" i="1" dirty="0" err="1" smtClean="0"/>
              <a:t>Musik</a:t>
            </a:r>
            <a:endParaRPr lang="cs-CZ" i="1" dirty="0" smtClean="0"/>
          </a:p>
          <a:p>
            <a:pPr lvl="1"/>
            <a:r>
              <a:rPr lang="cs-CZ" dirty="0" err="1" smtClean="0"/>
              <a:t>Christoph</a:t>
            </a:r>
            <a:r>
              <a:rPr lang="cs-CZ" dirty="0" smtClean="0"/>
              <a:t> </a:t>
            </a:r>
            <a:r>
              <a:rPr lang="cs-CZ" dirty="0"/>
              <a:t>Willibald </a:t>
            </a:r>
            <a:r>
              <a:rPr lang="cs-CZ" b="1" dirty="0" err="1"/>
              <a:t>Gluck</a:t>
            </a:r>
            <a:r>
              <a:rPr lang="cs-CZ" dirty="0"/>
              <a:t>, Johann Wenzel </a:t>
            </a:r>
            <a:r>
              <a:rPr lang="cs-CZ" dirty="0" err="1"/>
              <a:t>Stamitz</a:t>
            </a:r>
            <a:r>
              <a:rPr lang="cs-CZ" dirty="0"/>
              <a:t>, Gustav </a:t>
            </a:r>
            <a:r>
              <a:rPr lang="cs-CZ" b="1" dirty="0"/>
              <a:t>Mahler</a:t>
            </a:r>
            <a:r>
              <a:rPr lang="cs-CZ" dirty="0"/>
              <a:t>, </a:t>
            </a:r>
            <a:r>
              <a:rPr lang="cs-CZ" dirty="0" err="1"/>
              <a:t>Fidelio</a:t>
            </a:r>
            <a:r>
              <a:rPr lang="cs-CZ" dirty="0"/>
              <a:t> </a:t>
            </a:r>
            <a:r>
              <a:rPr lang="cs-CZ" dirty="0" err="1"/>
              <a:t>Finke</a:t>
            </a:r>
            <a:r>
              <a:rPr lang="cs-CZ" dirty="0"/>
              <a:t> </a:t>
            </a:r>
            <a:r>
              <a:rPr lang="cs-CZ" dirty="0" err="1"/>
              <a:t>und</a:t>
            </a:r>
            <a:r>
              <a:rPr lang="cs-CZ" dirty="0"/>
              <a:t> Walter </a:t>
            </a:r>
            <a:r>
              <a:rPr lang="cs-CZ" dirty="0" err="1"/>
              <a:t>Hensel</a:t>
            </a:r>
            <a:r>
              <a:rPr lang="cs-CZ" dirty="0"/>
              <a:t> </a:t>
            </a:r>
            <a:endParaRPr lang="cs-CZ" i="1" dirty="0" smtClean="0"/>
          </a:p>
          <a:p>
            <a:r>
              <a:rPr lang="cs-CZ" i="1" dirty="0" err="1" smtClean="0"/>
              <a:t>bildende</a:t>
            </a:r>
            <a:r>
              <a:rPr lang="cs-CZ" i="1" dirty="0" smtClean="0"/>
              <a:t> </a:t>
            </a:r>
            <a:r>
              <a:rPr lang="cs-CZ" i="1" dirty="0" err="1" smtClean="0"/>
              <a:t>Künste</a:t>
            </a:r>
            <a:r>
              <a:rPr lang="cs-CZ" dirty="0" smtClean="0"/>
              <a:t> </a:t>
            </a:r>
          </a:p>
          <a:p>
            <a:pPr lvl="1"/>
            <a:r>
              <a:rPr lang="cs-CZ" dirty="0" err="1" smtClean="0"/>
              <a:t>Balthasar</a:t>
            </a:r>
            <a:r>
              <a:rPr lang="cs-CZ" dirty="0" smtClean="0"/>
              <a:t> </a:t>
            </a:r>
            <a:r>
              <a:rPr lang="cs-CZ" dirty="0"/>
              <a:t>Neumann, Alfred </a:t>
            </a:r>
            <a:r>
              <a:rPr lang="cs-CZ" dirty="0" err="1"/>
              <a:t>Kubin</a:t>
            </a:r>
            <a:r>
              <a:rPr lang="cs-CZ" dirty="0"/>
              <a:t>, Ferdinand </a:t>
            </a:r>
            <a:r>
              <a:rPr lang="cs-CZ" dirty="0" err="1"/>
              <a:t>Staeger</a:t>
            </a:r>
            <a:r>
              <a:rPr lang="cs-CZ" dirty="0"/>
              <a:t>, Oskar </a:t>
            </a:r>
            <a:r>
              <a:rPr lang="cs-CZ" dirty="0" err="1"/>
              <a:t>Kreibich</a:t>
            </a:r>
            <a:r>
              <a:rPr lang="cs-CZ" dirty="0"/>
              <a:t>, Heribert </a:t>
            </a:r>
            <a:r>
              <a:rPr lang="cs-CZ" dirty="0" err="1"/>
              <a:t>Losert</a:t>
            </a:r>
            <a:r>
              <a:rPr lang="cs-CZ" dirty="0"/>
              <a:t>, Franz </a:t>
            </a:r>
            <a:r>
              <a:rPr lang="cs-CZ" dirty="0" err="1"/>
              <a:t>Metzner</a:t>
            </a:r>
            <a:r>
              <a:rPr lang="cs-CZ" dirty="0"/>
              <a:t>, Josef Maria </a:t>
            </a:r>
            <a:r>
              <a:rPr lang="cs-CZ" dirty="0" err="1"/>
              <a:t>Olbrich</a:t>
            </a:r>
            <a:r>
              <a:rPr lang="cs-CZ" dirty="0"/>
              <a:t>, Ferdinand </a:t>
            </a:r>
            <a:r>
              <a:rPr lang="cs-CZ" dirty="0" err="1"/>
              <a:t>Tietz</a:t>
            </a:r>
            <a:r>
              <a:rPr lang="cs-CZ" dirty="0"/>
              <a:t> </a:t>
            </a:r>
          </a:p>
          <a:p>
            <a:r>
              <a:rPr lang="cs-CZ" i="1" dirty="0" smtClean="0"/>
              <a:t>Politik</a:t>
            </a:r>
            <a:r>
              <a:rPr lang="cs-CZ" dirty="0" smtClean="0"/>
              <a:t> </a:t>
            </a:r>
          </a:p>
          <a:p>
            <a:pPr lvl="1"/>
            <a:r>
              <a:rPr lang="cs-CZ" dirty="0" smtClean="0"/>
              <a:t>Karl Renner, Rudolf </a:t>
            </a:r>
            <a:r>
              <a:rPr lang="cs-CZ" dirty="0" err="1" smtClean="0"/>
              <a:t>Lodgman</a:t>
            </a:r>
            <a:r>
              <a:rPr lang="cs-CZ" dirty="0" smtClean="0"/>
              <a:t> von </a:t>
            </a:r>
            <a:r>
              <a:rPr lang="cs-CZ" dirty="0" err="1" smtClean="0"/>
              <a:t>Auen</a:t>
            </a:r>
            <a:r>
              <a:rPr lang="cs-CZ" dirty="0" smtClean="0"/>
              <a:t>, Wenzel Jaksch </a:t>
            </a:r>
            <a:r>
              <a:rPr lang="cs-CZ" dirty="0" err="1" smtClean="0"/>
              <a:t>und</a:t>
            </a:r>
            <a:r>
              <a:rPr lang="cs-CZ" dirty="0" smtClean="0"/>
              <a:t> Peter </a:t>
            </a:r>
            <a:r>
              <a:rPr lang="cs-CZ" dirty="0" err="1" smtClean="0"/>
              <a:t>Glotz</a:t>
            </a:r>
            <a:r>
              <a:rPr lang="cs-CZ" dirty="0" smtClean="0"/>
              <a:t>.</a:t>
            </a:r>
          </a:p>
          <a:p>
            <a:r>
              <a:rPr lang="cs-CZ" i="1" dirty="0" err="1" smtClean="0"/>
              <a:t>Geistes</a:t>
            </a:r>
            <a:r>
              <a:rPr lang="cs-CZ" i="1" dirty="0" smtClean="0"/>
              <a:t>- </a:t>
            </a:r>
            <a:r>
              <a:rPr lang="cs-CZ" i="1" dirty="0" err="1" smtClean="0"/>
              <a:t>und</a:t>
            </a:r>
            <a:r>
              <a:rPr lang="cs-CZ" i="1" dirty="0" smtClean="0"/>
              <a:t> </a:t>
            </a:r>
            <a:r>
              <a:rPr lang="cs-CZ" i="1" dirty="0" err="1" smtClean="0"/>
              <a:t>Naturwissenschaftler</a:t>
            </a:r>
            <a:endParaRPr lang="cs-CZ" i="1" dirty="0" smtClean="0"/>
          </a:p>
          <a:p>
            <a:pPr lvl="1"/>
            <a:r>
              <a:rPr lang="cs-CZ" dirty="0" smtClean="0"/>
              <a:t>Ernst </a:t>
            </a:r>
            <a:r>
              <a:rPr lang="cs-CZ" b="1" dirty="0"/>
              <a:t>Mach</a:t>
            </a:r>
            <a:r>
              <a:rPr lang="cs-CZ" dirty="0"/>
              <a:t>, </a:t>
            </a:r>
            <a:r>
              <a:rPr lang="cs-CZ" dirty="0" err="1"/>
              <a:t>Thaddäus</a:t>
            </a:r>
            <a:r>
              <a:rPr lang="cs-CZ" dirty="0"/>
              <a:t> </a:t>
            </a:r>
            <a:r>
              <a:rPr lang="cs-CZ" b="1" dirty="0" err="1"/>
              <a:t>Haenke</a:t>
            </a:r>
            <a:r>
              <a:rPr lang="cs-CZ" dirty="0"/>
              <a:t>, Franz Josef </a:t>
            </a:r>
            <a:r>
              <a:rPr lang="cs-CZ" b="1" dirty="0" err="1"/>
              <a:t>Gerstner</a:t>
            </a:r>
            <a:r>
              <a:rPr lang="cs-CZ" dirty="0"/>
              <a:t>, Sigmund </a:t>
            </a:r>
            <a:r>
              <a:rPr lang="cs-CZ" b="1" dirty="0"/>
              <a:t>Freud</a:t>
            </a:r>
            <a:r>
              <a:rPr lang="cs-CZ" dirty="0"/>
              <a:t>, Gustav </a:t>
            </a:r>
            <a:r>
              <a:rPr lang="cs-CZ" dirty="0" err="1"/>
              <a:t>Fochler-Hauke</a:t>
            </a:r>
            <a:r>
              <a:rPr lang="cs-CZ" dirty="0"/>
              <a:t>, </a:t>
            </a:r>
            <a:r>
              <a:rPr lang="cs-CZ" dirty="0" err="1"/>
              <a:t>die</a:t>
            </a:r>
            <a:r>
              <a:rPr lang="cs-CZ" dirty="0"/>
              <a:t> </a:t>
            </a:r>
            <a:r>
              <a:rPr lang="cs-CZ" dirty="0" err="1"/>
              <a:t>Nobelpreisträger</a:t>
            </a:r>
            <a:r>
              <a:rPr lang="cs-CZ" dirty="0"/>
              <a:t> Carl </a:t>
            </a:r>
            <a:r>
              <a:rPr lang="cs-CZ" dirty="0" err="1"/>
              <a:t>und</a:t>
            </a:r>
            <a:r>
              <a:rPr lang="cs-CZ" dirty="0"/>
              <a:t> Gerty </a:t>
            </a:r>
            <a:r>
              <a:rPr lang="cs-CZ" dirty="0" err="1"/>
              <a:t>Cori</a:t>
            </a:r>
            <a:r>
              <a:rPr lang="cs-CZ" dirty="0"/>
              <a:t> </a:t>
            </a:r>
            <a:r>
              <a:rPr lang="cs-CZ" dirty="0" err="1"/>
              <a:t>sowie</a:t>
            </a:r>
            <a:r>
              <a:rPr lang="cs-CZ" dirty="0"/>
              <a:t> Herwig </a:t>
            </a:r>
            <a:r>
              <a:rPr lang="cs-CZ" dirty="0" err="1"/>
              <a:t>Schopper</a:t>
            </a:r>
            <a:r>
              <a:rPr lang="cs-CZ" dirty="0"/>
              <a:t>.</a:t>
            </a:r>
          </a:p>
          <a:p>
            <a:r>
              <a:rPr lang="cs-CZ" dirty="0" err="1"/>
              <a:t>Eine</a:t>
            </a:r>
            <a:r>
              <a:rPr lang="cs-CZ" dirty="0"/>
              <a:t> </a:t>
            </a:r>
            <a:r>
              <a:rPr lang="cs-CZ" dirty="0" err="1"/>
              <a:t>historische</a:t>
            </a:r>
            <a:r>
              <a:rPr lang="cs-CZ" dirty="0"/>
              <a:t> </a:t>
            </a:r>
            <a:r>
              <a:rPr lang="cs-CZ" dirty="0" err="1"/>
              <a:t>Leistung</a:t>
            </a:r>
            <a:r>
              <a:rPr lang="cs-CZ" dirty="0"/>
              <a:t> </a:t>
            </a:r>
            <a:r>
              <a:rPr lang="cs-CZ" dirty="0" err="1"/>
              <a:t>eigener</a:t>
            </a:r>
            <a:r>
              <a:rPr lang="cs-CZ" dirty="0"/>
              <a:t> Art </a:t>
            </a:r>
            <a:r>
              <a:rPr lang="cs-CZ" dirty="0" err="1"/>
              <a:t>vollbrachte</a:t>
            </a:r>
            <a:r>
              <a:rPr lang="cs-CZ" dirty="0"/>
              <a:t> der </a:t>
            </a:r>
            <a:r>
              <a:rPr lang="cs-CZ" dirty="0" err="1"/>
              <a:t>Sudetendeutsche</a:t>
            </a:r>
            <a:r>
              <a:rPr lang="cs-CZ" dirty="0"/>
              <a:t> </a:t>
            </a:r>
            <a:r>
              <a:rPr lang="cs-CZ" b="1" dirty="0"/>
              <a:t>Oskar Schindler </a:t>
            </a:r>
            <a:r>
              <a:rPr lang="cs-CZ" b="1" dirty="0" err="1"/>
              <a:t>aus</a:t>
            </a:r>
            <a:r>
              <a:rPr lang="cs-CZ" b="1" dirty="0"/>
              <a:t> </a:t>
            </a:r>
            <a:r>
              <a:rPr lang="cs-CZ" b="1" dirty="0" err="1"/>
              <a:t>Zwittau</a:t>
            </a:r>
            <a:r>
              <a:rPr lang="cs-CZ" b="1" dirty="0"/>
              <a:t> </a:t>
            </a:r>
            <a:r>
              <a:rPr lang="cs-CZ" dirty="0" err="1"/>
              <a:t>im</a:t>
            </a:r>
            <a:r>
              <a:rPr lang="cs-CZ" dirty="0"/>
              <a:t> </a:t>
            </a:r>
            <a:r>
              <a:rPr lang="cs-CZ" dirty="0" err="1"/>
              <a:t>Schönhengstgau</a:t>
            </a:r>
            <a:r>
              <a:rPr lang="cs-CZ" dirty="0"/>
              <a:t>. </a:t>
            </a:r>
            <a:r>
              <a:rPr lang="cs-CZ" dirty="0" err="1"/>
              <a:t>Zunächst</a:t>
            </a:r>
            <a:r>
              <a:rPr lang="cs-CZ" dirty="0"/>
              <a:t> </a:t>
            </a:r>
            <a:r>
              <a:rPr lang="cs-CZ" dirty="0" err="1"/>
              <a:t>ein</a:t>
            </a:r>
            <a:r>
              <a:rPr lang="cs-CZ" dirty="0"/>
              <a:t> </a:t>
            </a:r>
            <a:r>
              <a:rPr lang="cs-CZ" dirty="0" err="1"/>
              <a:t>ausgesprochener</a:t>
            </a:r>
            <a:r>
              <a:rPr lang="cs-CZ" dirty="0"/>
              <a:t> </a:t>
            </a:r>
            <a:r>
              <a:rPr lang="cs-CZ" dirty="0" err="1"/>
              <a:t>Kriegsgewinnler</a:t>
            </a:r>
            <a:r>
              <a:rPr lang="cs-CZ" dirty="0"/>
              <a:t> </a:t>
            </a:r>
            <a:r>
              <a:rPr lang="cs-CZ" dirty="0" err="1"/>
              <a:t>obsiegte</a:t>
            </a:r>
            <a:r>
              <a:rPr lang="cs-CZ" dirty="0"/>
              <a:t> </a:t>
            </a:r>
            <a:r>
              <a:rPr lang="cs-CZ" dirty="0" err="1"/>
              <a:t>bei</a:t>
            </a:r>
            <a:r>
              <a:rPr lang="cs-CZ" dirty="0"/>
              <a:t> </a:t>
            </a:r>
            <a:r>
              <a:rPr lang="cs-CZ" dirty="0" err="1"/>
              <a:t>diesem</a:t>
            </a:r>
            <a:r>
              <a:rPr lang="cs-CZ" dirty="0"/>
              <a:t> </a:t>
            </a:r>
            <a:r>
              <a:rPr lang="cs-CZ" dirty="0" err="1"/>
              <a:t>Mitglied</a:t>
            </a:r>
            <a:r>
              <a:rPr lang="cs-CZ" dirty="0"/>
              <a:t> der NSDAP </a:t>
            </a:r>
            <a:r>
              <a:rPr lang="cs-CZ" dirty="0" err="1"/>
              <a:t>mit</a:t>
            </a:r>
            <a:r>
              <a:rPr lang="cs-CZ" dirty="0"/>
              <a:t> </a:t>
            </a:r>
            <a:r>
              <a:rPr lang="cs-CZ" dirty="0" err="1"/>
              <a:t>guten</a:t>
            </a:r>
            <a:r>
              <a:rPr lang="cs-CZ" dirty="0"/>
              <a:t> </a:t>
            </a:r>
            <a:r>
              <a:rPr lang="cs-CZ" dirty="0" err="1"/>
              <a:t>Kontakten</a:t>
            </a:r>
            <a:r>
              <a:rPr lang="cs-CZ" dirty="0"/>
              <a:t> </a:t>
            </a:r>
            <a:r>
              <a:rPr lang="cs-CZ" dirty="0" err="1"/>
              <a:t>zur</a:t>
            </a:r>
            <a:r>
              <a:rPr lang="cs-CZ" dirty="0"/>
              <a:t> SS </a:t>
            </a:r>
            <a:r>
              <a:rPr lang="cs-CZ" dirty="0" err="1"/>
              <a:t>schließlich</a:t>
            </a:r>
            <a:r>
              <a:rPr lang="cs-CZ" dirty="0"/>
              <a:t> </a:t>
            </a:r>
            <a:r>
              <a:rPr lang="cs-CZ" dirty="0" err="1"/>
              <a:t>die</a:t>
            </a:r>
            <a:r>
              <a:rPr lang="cs-CZ" dirty="0"/>
              <a:t> </a:t>
            </a:r>
            <a:r>
              <a:rPr lang="cs-CZ" dirty="0" err="1"/>
              <a:t>Menschlichkeit</a:t>
            </a:r>
            <a:r>
              <a:rPr lang="cs-CZ" dirty="0"/>
              <a:t>, so </a:t>
            </a:r>
            <a:r>
              <a:rPr lang="cs-CZ" dirty="0" err="1"/>
              <a:t>daß</a:t>
            </a:r>
            <a:r>
              <a:rPr lang="cs-CZ" dirty="0"/>
              <a:t> </a:t>
            </a:r>
            <a:r>
              <a:rPr lang="cs-CZ" dirty="0" err="1"/>
              <a:t>er</a:t>
            </a:r>
            <a:r>
              <a:rPr lang="cs-CZ" dirty="0"/>
              <a:t> </a:t>
            </a:r>
            <a:r>
              <a:rPr lang="cs-CZ" dirty="0" err="1"/>
              <a:t>unter</a:t>
            </a:r>
            <a:r>
              <a:rPr lang="cs-CZ" dirty="0"/>
              <a:t> </a:t>
            </a:r>
            <a:r>
              <a:rPr lang="cs-CZ" dirty="0" err="1"/>
              <a:t>monatelanger</a:t>
            </a:r>
            <a:r>
              <a:rPr lang="cs-CZ" dirty="0"/>
              <a:t> </a:t>
            </a:r>
            <a:r>
              <a:rPr lang="cs-CZ" dirty="0" err="1"/>
              <a:t>Gefahr</a:t>
            </a:r>
            <a:r>
              <a:rPr lang="cs-CZ" dirty="0"/>
              <a:t> </a:t>
            </a:r>
            <a:r>
              <a:rPr lang="cs-CZ" dirty="0" err="1"/>
              <a:t>für</a:t>
            </a:r>
            <a:r>
              <a:rPr lang="cs-CZ" dirty="0"/>
              <a:t> </a:t>
            </a:r>
            <a:r>
              <a:rPr lang="cs-CZ" dirty="0" err="1"/>
              <a:t>das</a:t>
            </a:r>
            <a:r>
              <a:rPr lang="cs-CZ" dirty="0"/>
              <a:t> </a:t>
            </a:r>
            <a:r>
              <a:rPr lang="cs-CZ" dirty="0" err="1"/>
              <a:t>eigene</a:t>
            </a:r>
            <a:r>
              <a:rPr lang="cs-CZ" dirty="0"/>
              <a:t> </a:t>
            </a:r>
            <a:r>
              <a:rPr lang="cs-CZ" dirty="0" err="1"/>
              <a:t>Leben</a:t>
            </a:r>
            <a:r>
              <a:rPr lang="cs-CZ" dirty="0"/>
              <a:t> </a:t>
            </a:r>
            <a:r>
              <a:rPr lang="cs-CZ" dirty="0" err="1"/>
              <a:t>über</a:t>
            </a:r>
            <a:r>
              <a:rPr lang="cs-CZ" dirty="0"/>
              <a:t> 1.200 </a:t>
            </a:r>
            <a:r>
              <a:rPr lang="cs-CZ" dirty="0" err="1"/>
              <a:t>Juden</a:t>
            </a:r>
            <a:r>
              <a:rPr lang="cs-CZ" dirty="0"/>
              <a:t> vor der </a:t>
            </a:r>
            <a:r>
              <a:rPr lang="cs-CZ" dirty="0" err="1"/>
              <a:t>Vernichtung</a:t>
            </a:r>
            <a:r>
              <a:rPr lang="cs-CZ" dirty="0"/>
              <a:t> </a:t>
            </a:r>
            <a:r>
              <a:rPr lang="cs-CZ" dirty="0" err="1"/>
              <a:t>rettete</a:t>
            </a:r>
            <a:r>
              <a:rPr lang="cs-CZ" dirty="0"/>
              <a:t>. </a:t>
            </a:r>
            <a:endParaRPr lang="cs-CZ" dirty="0" smtClean="0"/>
          </a:p>
          <a:p>
            <a:pPr lvl="1"/>
            <a:r>
              <a:rPr lang="cs-CZ" dirty="0" smtClean="0"/>
              <a:t>Der </a:t>
            </a:r>
            <a:r>
              <a:rPr lang="cs-CZ" dirty="0"/>
              <a:t>Film "</a:t>
            </a:r>
            <a:r>
              <a:rPr lang="cs-CZ" dirty="0" err="1"/>
              <a:t>Schindlers</a:t>
            </a:r>
            <a:r>
              <a:rPr lang="cs-CZ" dirty="0"/>
              <a:t> Liste" </a:t>
            </a:r>
            <a:r>
              <a:rPr lang="cs-CZ" dirty="0" err="1"/>
              <a:t>setzte</a:t>
            </a:r>
            <a:r>
              <a:rPr lang="cs-CZ" dirty="0"/>
              <a:t> 1994 dem in </a:t>
            </a:r>
            <a:r>
              <a:rPr lang="cs-CZ" dirty="0" err="1"/>
              <a:t>Deutschland</a:t>
            </a:r>
            <a:r>
              <a:rPr lang="cs-CZ" dirty="0"/>
              <a:t> bis </a:t>
            </a:r>
            <a:r>
              <a:rPr lang="cs-CZ" dirty="0" err="1"/>
              <a:t>dahin</a:t>
            </a:r>
            <a:r>
              <a:rPr lang="cs-CZ" dirty="0"/>
              <a:t> </a:t>
            </a:r>
            <a:r>
              <a:rPr lang="cs-CZ" dirty="0" err="1"/>
              <a:t>kaum</a:t>
            </a:r>
            <a:r>
              <a:rPr lang="cs-CZ" dirty="0"/>
              <a:t> </a:t>
            </a:r>
            <a:r>
              <a:rPr lang="cs-CZ" dirty="0" err="1"/>
              <a:t>bekannten</a:t>
            </a:r>
            <a:r>
              <a:rPr lang="cs-CZ" dirty="0"/>
              <a:t> Mann </a:t>
            </a:r>
            <a:r>
              <a:rPr lang="cs-CZ" dirty="0" err="1"/>
              <a:t>ein</a:t>
            </a:r>
            <a:r>
              <a:rPr lang="cs-CZ" dirty="0"/>
              <a:t> </a:t>
            </a:r>
            <a:r>
              <a:rPr lang="cs-CZ" dirty="0" err="1"/>
              <a:t>Denkmal</a:t>
            </a:r>
            <a:r>
              <a:rPr lang="cs-CZ" dirty="0"/>
              <a:t>. </a:t>
            </a:r>
            <a:endParaRPr lang="cs-CZ" dirty="0" smtClean="0"/>
          </a:p>
          <a:p>
            <a:pPr lvl="1"/>
            <a:r>
              <a:rPr lang="cs-CZ" dirty="0" err="1" smtClean="0"/>
              <a:t>Seine</a:t>
            </a:r>
            <a:r>
              <a:rPr lang="cs-CZ" dirty="0" smtClean="0"/>
              <a:t> </a:t>
            </a:r>
            <a:r>
              <a:rPr lang="cs-CZ" dirty="0" err="1"/>
              <a:t>Frau</a:t>
            </a:r>
            <a:r>
              <a:rPr lang="cs-CZ" dirty="0"/>
              <a:t>, Emilie Schindler, </a:t>
            </a:r>
            <a:r>
              <a:rPr lang="cs-CZ" dirty="0" err="1"/>
              <a:t>wurde</a:t>
            </a:r>
            <a:r>
              <a:rPr lang="cs-CZ" dirty="0"/>
              <a:t> </a:t>
            </a:r>
            <a:r>
              <a:rPr lang="cs-CZ" dirty="0" err="1"/>
              <a:t>als</a:t>
            </a:r>
            <a:r>
              <a:rPr lang="cs-CZ" dirty="0"/>
              <a:t> </a:t>
            </a:r>
            <a:r>
              <a:rPr lang="cs-CZ" dirty="0" err="1"/>
              <a:t>große</a:t>
            </a:r>
            <a:r>
              <a:rPr lang="cs-CZ" dirty="0"/>
              <a:t> </a:t>
            </a:r>
            <a:r>
              <a:rPr lang="cs-CZ" dirty="0" err="1"/>
              <a:t>Persönlichkeit</a:t>
            </a:r>
            <a:r>
              <a:rPr lang="cs-CZ" dirty="0"/>
              <a:t> der </a:t>
            </a:r>
            <a:r>
              <a:rPr lang="cs-CZ" dirty="0" err="1"/>
              <a:t>Sudetendeutschen</a:t>
            </a:r>
            <a:r>
              <a:rPr lang="cs-CZ" dirty="0"/>
              <a:t> </a:t>
            </a:r>
            <a:r>
              <a:rPr lang="cs-CZ" dirty="0" err="1"/>
              <a:t>mit</a:t>
            </a:r>
            <a:r>
              <a:rPr lang="cs-CZ" dirty="0"/>
              <a:t> dem </a:t>
            </a:r>
            <a:r>
              <a:rPr lang="cs-CZ" dirty="0" err="1"/>
              <a:t>Menschenrechtspreis</a:t>
            </a:r>
            <a:r>
              <a:rPr lang="cs-CZ" dirty="0"/>
              <a:t> der </a:t>
            </a:r>
            <a:r>
              <a:rPr lang="cs-CZ" dirty="0" err="1"/>
              <a:t>Sudetendeutschen</a:t>
            </a:r>
            <a:r>
              <a:rPr lang="cs-CZ" dirty="0"/>
              <a:t> </a:t>
            </a:r>
            <a:r>
              <a:rPr lang="cs-CZ" dirty="0" err="1"/>
              <a:t>Landsmannschaft</a:t>
            </a:r>
            <a:r>
              <a:rPr lang="cs-CZ" dirty="0"/>
              <a:t> </a:t>
            </a:r>
            <a:r>
              <a:rPr lang="cs-CZ" dirty="0" err="1"/>
              <a:t>ausgezeichnet</a:t>
            </a:r>
            <a:r>
              <a:rPr lang="cs-CZ" dirty="0" smtClean="0"/>
              <a:t>.</a:t>
            </a:r>
            <a:endParaRPr lang="cs-CZ" dirty="0"/>
          </a:p>
          <a:p>
            <a:r>
              <a:rPr lang="cs-CZ" i="1" dirty="0" err="1" smtClean="0"/>
              <a:t>Gegenwart</a:t>
            </a:r>
            <a:endParaRPr lang="cs-CZ" i="1" dirty="0" smtClean="0"/>
          </a:p>
          <a:p>
            <a:pPr lvl="1"/>
            <a:r>
              <a:rPr lang="cs-CZ" dirty="0" err="1" smtClean="0"/>
              <a:t>Entertainer</a:t>
            </a:r>
            <a:r>
              <a:rPr lang="cs-CZ" dirty="0" smtClean="0"/>
              <a:t> </a:t>
            </a:r>
            <a:r>
              <a:rPr lang="cs-CZ" dirty="0"/>
              <a:t>Harald Schmidt (</a:t>
            </a:r>
            <a:r>
              <a:rPr lang="cs-CZ" dirty="0" err="1"/>
              <a:t>aus</a:t>
            </a:r>
            <a:r>
              <a:rPr lang="cs-CZ" dirty="0"/>
              <a:t> </a:t>
            </a:r>
            <a:r>
              <a:rPr lang="cs-CZ" dirty="0" err="1"/>
              <a:t>Südmähren</a:t>
            </a:r>
            <a:r>
              <a:rPr lang="cs-CZ" dirty="0"/>
              <a:t>), der </a:t>
            </a:r>
            <a:r>
              <a:rPr lang="cs-CZ" dirty="0" err="1"/>
              <a:t>frühere</a:t>
            </a:r>
            <a:r>
              <a:rPr lang="cs-CZ" dirty="0"/>
              <a:t> </a:t>
            </a:r>
            <a:r>
              <a:rPr lang="cs-CZ" dirty="0" err="1"/>
              <a:t>Präsident</a:t>
            </a:r>
            <a:r>
              <a:rPr lang="cs-CZ" dirty="0"/>
              <a:t> der </a:t>
            </a:r>
            <a:r>
              <a:rPr lang="cs-CZ" dirty="0" err="1"/>
              <a:t>Bundesnachrichtendienstes</a:t>
            </a:r>
            <a:r>
              <a:rPr lang="cs-CZ" dirty="0"/>
              <a:t> Geiger (</a:t>
            </a:r>
            <a:r>
              <a:rPr lang="cs-CZ" dirty="0" err="1"/>
              <a:t>aus</a:t>
            </a:r>
            <a:r>
              <a:rPr lang="cs-CZ" dirty="0"/>
              <a:t> </a:t>
            </a:r>
            <a:r>
              <a:rPr lang="cs-CZ" dirty="0" err="1"/>
              <a:t>Brünn</a:t>
            </a:r>
            <a:r>
              <a:rPr lang="cs-CZ" dirty="0"/>
              <a:t>) </a:t>
            </a:r>
            <a:r>
              <a:rPr lang="cs-CZ" dirty="0" err="1"/>
              <a:t>und</a:t>
            </a:r>
            <a:r>
              <a:rPr lang="cs-CZ" dirty="0"/>
              <a:t> der </a:t>
            </a:r>
            <a:r>
              <a:rPr lang="cs-CZ" dirty="0" err="1"/>
              <a:t>verstorbene</a:t>
            </a:r>
            <a:r>
              <a:rPr lang="cs-CZ" dirty="0"/>
              <a:t> </a:t>
            </a:r>
            <a:r>
              <a:rPr lang="cs-CZ" dirty="0" err="1"/>
              <a:t>Bundestagsvizepräsident</a:t>
            </a:r>
            <a:r>
              <a:rPr lang="cs-CZ" dirty="0"/>
              <a:t> Hans "</a:t>
            </a:r>
            <a:r>
              <a:rPr lang="cs-CZ" dirty="0" err="1"/>
              <a:t>Johnny</a:t>
            </a:r>
            <a:r>
              <a:rPr lang="cs-CZ" dirty="0"/>
              <a:t>" Klein (</a:t>
            </a:r>
            <a:r>
              <a:rPr lang="cs-CZ" dirty="0" err="1"/>
              <a:t>aus</a:t>
            </a:r>
            <a:r>
              <a:rPr lang="cs-CZ" dirty="0"/>
              <a:t> </a:t>
            </a:r>
            <a:r>
              <a:rPr lang="cs-CZ" dirty="0" err="1"/>
              <a:t>Mährisch</a:t>
            </a:r>
            <a:r>
              <a:rPr lang="cs-CZ" dirty="0"/>
              <a:t> Schönberg).</a:t>
            </a:r>
          </a:p>
          <a:p>
            <a:endParaRPr lang="cs-CZ" dirty="0"/>
          </a:p>
        </p:txBody>
      </p:sp>
    </p:spTree>
    <p:extLst>
      <p:ext uri="{BB962C8B-B14F-4D97-AF65-F5344CB8AC3E}">
        <p14:creationId xmlns:p14="http://schemas.microsoft.com/office/powerpoint/2010/main" val="414391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562074"/>
          </a:xfrm>
        </p:spPr>
        <p:txBody>
          <a:bodyPr/>
          <a:lstStyle/>
          <a:p>
            <a:r>
              <a:rPr lang="cs-CZ" b="1" dirty="0"/>
              <a:t>Pražská kancelář SKS</a:t>
            </a:r>
            <a:r>
              <a:rPr lang="cs-CZ" dirty="0"/>
              <a:t> </a:t>
            </a:r>
          </a:p>
        </p:txBody>
      </p:sp>
      <p:sp>
        <p:nvSpPr>
          <p:cNvPr id="3" name="Zástupný symbol pro obsah 2"/>
          <p:cNvSpPr>
            <a:spLocks noGrp="1"/>
          </p:cNvSpPr>
          <p:nvPr>
            <p:ph sz="quarter" idx="1"/>
          </p:nvPr>
        </p:nvSpPr>
        <p:spPr>
          <a:xfrm>
            <a:off x="457200" y="908720"/>
            <a:ext cx="8075240" cy="5832648"/>
          </a:xfrm>
        </p:spPr>
        <p:txBody>
          <a:bodyPr>
            <a:normAutofit fontScale="85000" lnSpcReduction="20000"/>
          </a:bodyPr>
          <a:lstStyle/>
          <a:p>
            <a:r>
              <a:rPr lang="cs-CZ" dirty="0" smtClean="0"/>
              <a:t>byla </a:t>
            </a:r>
            <a:r>
              <a:rPr lang="cs-CZ" dirty="0"/>
              <a:t>založena jako sudetoněmecké vyslanectví dobré vůle</a:t>
            </a:r>
            <a:r>
              <a:rPr lang="cs-CZ" dirty="0" smtClean="0"/>
              <a:t>.</a:t>
            </a:r>
          </a:p>
          <a:p>
            <a:pPr lvl="1"/>
            <a:r>
              <a:rPr lang="cs-CZ" dirty="0" smtClean="0"/>
              <a:t>Za </a:t>
            </a:r>
            <a:r>
              <a:rPr lang="cs-CZ" dirty="0"/>
              <a:t>přítomnosti českých i německých představitelů veřejného života byla slavnostně otevřena 24. března 2003. </a:t>
            </a:r>
            <a:endParaRPr lang="cs-CZ" dirty="0" smtClean="0"/>
          </a:p>
          <a:p>
            <a:r>
              <a:rPr lang="cs-CZ" dirty="0" smtClean="0"/>
              <a:t>kontaktní </a:t>
            </a:r>
            <a:r>
              <a:rPr lang="cs-CZ" dirty="0"/>
              <a:t>kancelář pro Čechy a sudetské Němce, kteří mají zájem o smíření mezi oběma národnostními skupinami.</a:t>
            </a:r>
          </a:p>
          <a:p>
            <a:pPr lvl="1"/>
            <a:r>
              <a:rPr lang="cs-CZ" dirty="0" smtClean="0"/>
              <a:t>navazovat </a:t>
            </a:r>
            <a:r>
              <a:rPr lang="cs-CZ" dirty="0"/>
              <a:t>kontakty s českými, sudetoněmeckými a bavorskými </a:t>
            </a:r>
            <a:r>
              <a:rPr lang="cs-CZ" dirty="0" smtClean="0"/>
              <a:t>politiky</a:t>
            </a:r>
          </a:p>
          <a:p>
            <a:pPr lvl="1"/>
            <a:r>
              <a:rPr lang="cs-CZ" dirty="0" smtClean="0"/>
              <a:t>upevňování </a:t>
            </a:r>
            <a:r>
              <a:rPr lang="cs-CZ" dirty="0"/>
              <a:t>vztahů mezi církvemi, občanskými sdruženími a jinými veřejnými </a:t>
            </a:r>
            <a:r>
              <a:rPr lang="cs-CZ" dirty="0" smtClean="0"/>
              <a:t>činiteli</a:t>
            </a:r>
          </a:p>
          <a:p>
            <a:pPr lvl="1"/>
            <a:r>
              <a:rPr lang="cs-CZ" dirty="0" smtClean="0"/>
              <a:t>pomáhat </a:t>
            </a:r>
            <a:r>
              <a:rPr lang="cs-CZ" dirty="0"/>
              <a:t>při hledání ztracených příbuzných a přátel z doby těsně po válce, kdy po vyhnání sudetských Němců došlo k přetrhání mnohých pout mezi česky a německy mluvícími obyvateli této země.</a:t>
            </a:r>
          </a:p>
          <a:p>
            <a:r>
              <a:rPr lang="cs-CZ" dirty="0" smtClean="0"/>
              <a:t>pečuje </a:t>
            </a:r>
            <a:r>
              <a:rPr lang="cs-CZ" dirty="0"/>
              <a:t>o dobré vztahy k těm Němcům, kteří zůstali v Česku</a:t>
            </a:r>
            <a:r>
              <a:rPr lang="cs-CZ" dirty="0" smtClean="0"/>
              <a:t>.</a:t>
            </a:r>
          </a:p>
          <a:p>
            <a:r>
              <a:rPr lang="cs-CZ" dirty="0"/>
              <a:t>zprostředkuje SL informace o tom, jak referuje český tisk a zpravodajství v ostatních mediích o Sudetoněmecké otázce.</a:t>
            </a:r>
          </a:p>
          <a:p>
            <a:pPr lvl="1"/>
            <a:r>
              <a:rPr lang="cs-CZ" dirty="0"/>
              <a:t>formou pravidelného zpravodajství v sudetoněmeckém tisku. </a:t>
            </a:r>
          </a:p>
          <a:p>
            <a:r>
              <a:rPr lang="cs-CZ" dirty="0"/>
              <a:t>Zvláštní péči věnujeme besedám a diskuzím s mladými lidmi a studenty z obou stran hranic. </a:t>
            </a:r>
          </a:p>
          <a:p>
            <a:pPr lvl="1"/>
            <a:r>
              <a:rPr lang="cs-CZ" dirty="0"/>
              <a:t>napomoci nezkreslenému a co možná od všech předsudků osvobozenému náhledu na historickou úlohu německy mluvícího obyvatelstva v Čechách, na Moravě a ve Slezsku.</a:t>
            </a:r>
          </a:p>
          <a:p>
            <a:endParaRPr lang="cs-CZ" dirty="0"/>
          </a:p>
          <a:p>
            <a:endParaRPr lang="cs-CZ" dirty="0"/>
          </a:p>
        </p:txBody>
      </p:sp>
    </p:spTree>
    <p:extLst>
      <p:ext uri="{BB962C8B-B14F-4D97-AF65-F5344CB8AC3E}">
        <p14:creationId xmlns:p14="http://schemas.microsoft.com/office/powerpoint/2010/main" val="279479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332656"/>
            <a:ext cx="3538736" cy="6141296"/>
          </a:xfrm>
        </p:spPr>
        <p:txBody>
          <a:bodyPr>
            <a:normAutofit fontScale="85000" lnSpcReduction="20000"/>
          </a:bodyPr>
          <a:lstStyle/>
          <a:p>
            <a:r>
              <a:rPr lang="cs-CZ" dirty="0"/>
              <a:t>Ředitel pražské </a:t>
            </a:r>
            <a:r>
              <a:rPr lang="cs-CZ" dirty="0" smtClean="0"/>
              <a:t>SKS </a:t>
            </a:r>
            <a:r>
              <a:rPr lang="cs-CZ" dirty="0"/>
              <a:t>Peter </a:t>
            </a:r>
            <a:r>
              <a:rPr lang="cs-CZ" dirty="0" err="1"/>
              <a:t>Barton</a:t>
            </a:r>
            <a:r>
              <a:rPr lang="cs-CZ" dirty="0"/>
              <a:t> pronesl referát o aktuálním politickém stavu </a:t>
            </a:r>
            <a:r>
              <a:rPr lang="cs-CZ" dirty="0" smtClean="0"/>
              <a:t>ČR a </a:t>
            </a:r>
            <a:r>
              <a:rPr lang="cs-CZ" dirty="0"/>
              <a:t>práci svého zastoupení při spolkovém zasedání </a:t>
            </a:r>
            <a:r>
              <a:rPr lang="cs-CZ" dirty="0" err="1"/>
              <a:t>východo</a:t>
            </a:r>
            <a:r>
              <a:rPr lang="cs-CZ" dirty="0"/>
              <a:t>- a středoněmeckého společenství CDU/ CSU 15. </a:t>
            </a:r>
            <a:r>
              <a:rPr lang="cs-CZ" dirty="0" smtClean="0"/>
              <a:t>11. </a:t>
            </a:r>
            <a:r>
              <a:rPr lang="cs-CZ" dirty="0"/>
              <a:t>v Berlíně.</a:t>
            </a:r>
            <a:br>
              <a:rPr lang="cs-CZ" dirty="0"/>
            </a:br>
            <a:r>
              <a:rPr lang="cs-CZ" dirty="0"/>
              <a:t>Předsedkyně CDU a  spolková kancléřka Angela </a:t>
            </a:r>
            <a:r>
              <a:rPr lang="cs-CZ" dirty="0" smtClean="0"/>
              <a:t>Merkel projevila </a:t>
            </a:r>
            <a:r>
              <a:rPr lang="cs-CZ" dirty="0"/>
              <a:t>zájem o práci </a:t>
            </a:r>
            <a:r>
              <a:rPr lang="cs-CZ" dirty="0" err="1"/>
              <a:t>Bartona</a:t>
            </a:r>
            <a:r>
              <a:rPr lang="cs-CZ" dirty="0"/>
              <a:t> v sudetoněmecko-českém dialogu</a:t>
            </a:r>
            <a:r>
              <a:rPr lang="cs-CZ" dirty="0" smtClean="0"/>
              <a:t>.</a:t>
            </a:r>
          </a:p>
          <a:p>
            <a:r>
              <a:rPr lang="cs-CZ" dirty="0"/>
              <a:t>Předseda </a:t>
            </a:r>
            <a:r>
              <a:rPr lang="cs-CZ" dirty="0" smtClean="0"/>
              <a:t>SL </a:t>
            </a:r>
            <a:r>
              <a:rPr lang="cs-CZ" dirty="0" err="1"/>
              <a:t>Bernd</a:t>
            </a:r>
            <a:r>
              <a:rPr lang="cs-CZ" dirty="0"/>
              <a:t> </a:t>
            </a:r>
            <a:r>
              <a:rPr lang="cs-CZ" dirty="0" err="1"/>
              <a:t>Posselt</a:t>
            </a:r>
            <a:r>
              <a:rPr lang="cs-CZ" dirty="0"/>
              <a:t> společně s </a:t>
            </a:r>
            <a:r>
              <a:rPr lang="cs-CZ" dirty="0" smtClean="0"/>
              <a:t>Peterem </a:t>
            </a:r>
            <a:r>
              <a:rPr lang="cs-CZ" dirty="0" err="1"/>
              <a:t>Bartonem</a:t>
            </a:r>
            <a:r>
              <a:rPr lang="cs-CZ" dirty="0"/>
              <a:t> vítají bavorského ministra vnitra </a:t>
            </a:r>
            <a:r>
              <a:rPr lang="cs-CZ" dirty="0" err="1"/>
              <a:t>Günthera</a:t>
            </a:r>
            <a:r>
              <a:rPr lang="cs-CZ" dirty="0"/>
              <a:t> </a:t>
            </a:r>
            <a:r>
              <a:rPr lang="cs-CZ" dirty="0" err="1"/>
              <a:t>Becksteina</a:t>
            </a:r>
            <a:r>
              <a:rPr lang="cs-CZ" dirty="0"/>
              <a:t> v kanceláři SKS</a:t>
            </a:r>
          </a:p>
          <a:p>
            <a:endParaRPr lang="cs-CZ" dirty="0"/>
          </a:p>
        </p:txBody>
      </p:sp>
      <p:pic>
        <p:nvPicPr>
          <p:cNvPr id="4" name="Picture 2" descr="http://www.sks-praha.com/images/merkel_barton_k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6787" y="332656"/>
            <a:ext cx="3977259" cy="28954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sks-praha.com/images/pm_07_09_12_Beckste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6787" y="4077072"/>
            <a:ext cx="4079353" cy="2268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8993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390</TotalTime>
  <Words>2224</Words>
  <Application>Microsoft Office PowerPoint</Application>
  <PresentationFormat>Předvádění na obrazovce (4:3)</PresentationFormat>
  <Paragraphs>171</Paragraphs>
  <Slides>23</Slides>
  <Notes>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Arkýř</vt:lpstr>
      <vt:lpstr>Reflexe pohraničí ve společnosti - příklady</vt:lpstr>
      <vt:lpstr>Die Sudetendeutsche Landsmannschaft (SL)</vt:lpstr>
      <vt:lpstr>Zwecke: </vt:lpstr>
      <vt:lpstr>Organisationsstruktur </vt:lpstr>
      <vt:lpstr>Charta nemeckých vyhnancu</vt:lpstr>
      <vt:lpstr>Prezentace aplikace PowerPoint</vt:lpstr>
      <vt:lpstr>Weltbekannte Forscher und Erfinder stammen aus dem Sudetenland:</vt:lpstr>
      <vt:lpstr>Pražská kancelář SKS </vt:lpstr>
      <vt:lpstr>Prezentace aplikace PowerPoint</vt:lpstr>
      <vt:lpstr>Prezentace aplikace PowerPoint</vt:lpstr>
      <vt:lpstr>Prezentace aplikace PowerPoint</vt:lpstr>
      <vt:lpstr>„Lže se o minulosti, lže se o současnosti, vylhaná je i budoucnost. Silná je tendence absolutní negace historické pravdy.“ </vt:lpstr>
      <vt:lpstr>Mezinárodní spolupráce </vt:lpstr>
      <vt:lpstr>PROHLÁŠENÍ účastníků IV. celostátního setkání ochránců československých státních hranic Kčp, o.s. (24.5.2008)</vt:lpstr>
      <vt:lpstr>Prezentace aplikace PowerPoint</vt:lpstr>
      <vt:lpstr>Antikomplex</vt:lpstr>
      <vt:lpstr>Prezentace aplikace PowerPoint</vt:lpstr>
      <vt:lpstr>Zmizelé Sudety –  4. rozšířené vydání (660 s. / 2006</vt:lpstr>
      <vt:lpstr>Sudetské osudy / sudetské příběhy </vt:lpstr>
      <vt:lpstr>Magnesia Litera. Zůstalo u nominace (2006)</vt:lpstr>
      <vt:lpstr>ZNOVUOBJEVENÉ KRUŠNOHOŘÍ –  5. upravené vydání (2009)</vt:lpstr>
      <vt:lpstr>V zaniklém Doupově vznikne architektonicky unikátní poutní kostel. Pomůžete mu?</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Jeřábek</dc:creator>
  <cp:lastModifiedBy>Jeřábek</cp:lastModifiedBy>
  <cp:revision>34</cp:revision>
  <dcterms:created xsi:type="dcterms:W3CDTF">2012-12-03T19:02:53Z</dcterms:created>
  <dcterms:modified xsi:type="dcterms:W3CDTF">2013-09-04T10:09:21Z</dcterms:modified>
</cp:coreProperties>
</file>