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58" r:id="rId6"/>
    <p:sldId id="267" r:id="rId7"/>
    <p:sldId id="259" r:id="rId8"/>
    <p:sldId id="266" r:id="rId9"/>
    <p:sldId id="263" r:id="rId10"/>
    <p:sldId id="270" r:id="rId11"/>
    <p:sldId id="271" r:id="rId12"/>
    <p:sldId id="261" r:id="rId13"/>
    <p:sldId id="268" r:id="rId14"/>
    <p:sldId id="269"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7A8F96-CC1B-4708-9EE9-E9D97533D5DA}" type="datetimeFigureOut">
              <a:rPr lang="en-US" smtClean="0"/>
              <a:pPr/>
              <a:t>11/19/2013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40328-5B6E-403A-90D2-A75DAB50174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A8F96-CC1B-4708-9EE9-E9D97533D5DA}" type="datetimeFigureOut">
              <a:rPr lang="en-US" smtClean="0"/>
              <a:pPr/>
              <a:t>11/19/2013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F40328-5B6E-403A-90D2-A75DAB50174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Case </a:t>
            </a:r>
            <a:r>
              <a:rPr lang="en-US" b="1" dirty="0" smtClean="0"/>
              <a:t>Studies </a:t>
            </a:r>
            <a:r>
              <a:rPr lang="en-US" b="1" dirty="0" smtClean="0"/>
              <a:t>in Developing Countries</a:t>
            </a:r>
            <a:endParaRPr lang="en-US" b="1" dirty="0"/>
          </a:p>
        </p:txBody>
      </p:sp>
      <p:sp>
        <p:nvSpPr>
          <p:cNvPr id="3" name="Subtitle 2"/>
          <p:cNvSpPr>
            <a:spLocks noGrp="1"/>
          </p:cNvSpPr>
          <p:nvPr>
            <p:ph type="subTitle" idx="1"/>
          </p:nvPr>
        </p:nvSpPr>
        <p:spPr/>
        <p:txBody>
          <a:bodyPr/>
          <a:lstStyle/>
          <a:p>
            <a:r>
              <a:rPr lang="en-US" b="1" dirty="0" smtClean="0"/>
              <a:t>20.11.2013</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View larger image of Sri Lanka Map with Administrative Borders"/>
          <p:cNvPicPr>
            <a:picLocks noChangeAspect="1" noChangeArrowheads="1"/>
          </p:cNvPicPr>
          <p:nvPr/>
        </p:nvPicPr>
        <p:blipFill>
          <a:blip r:embed="rId2"/>
          <a:srcRect/>
          <a:stretch>
            <a:fillRect/>
          </a:stretch>
        </p:blipFill>
        <p:spPr bwMode="auto">
          <a:xfrm>
            <a:off x="457200" y="762000"/>
            <a:ext cx="4495800" cy="5822061"/>
          </a:xfrm>
          <a:prstGeom prst="rect">
            <a:avLst/>
          </a:prstGeom>
          <a:noFill/>
        </p:spPr>
      </p:pic>
      <p:sp>
        <p:nvSpPr>
          <p:cNvPr id="5" name="Freeform 4"/>
          <p:cNvSpPr/>
          <p:nvPr/>
        </p:nvSpPr>
        <p:spPr>
          <a:xfrm>
            <a:off x="2951704" y="4214681"/>
            <a:ext cx="1043521" cy="1496802"/>
          </a:xfrm>
          <a:custGeom>
            <a:avLst/>
            <a:gdLst>
              <a:gd name="connsiteX0" fmla="*/ 537084 w 1043521"/>
              <a:gd name="connsiteY0" fmla="*/ 132236 h 1496802"/>
              <a:gd name="connsiteX1" fmla="*/ 579287 w 1043521"/>
              <a:gd name="connsiteY1" fmla="*/ 160371 h 1496802"/>
              <a:gd name="connsiteX2" fmla="*/ 649625 w 1043521"/>
              <a:gd name="connsiteY2" fmla="*/ 90033 h 1496802"/>
              <a:gd name="connsiteX3" fmla="*/ 663693 w 1043521"/>
              <a:gd name="connsiteY3" fmla="*/ 33762 h 1496802"/>
              <a:gd name="connsiteX4" fmla="*/ 790302 w 1043521"/>
              <a:gd name="connsiteY4" fmla="*/ 33762 h 1496802"/>
              <a:gd name="connsiteX5" fmla="*/ 846573 w 1043521"/>
              <a:gd name="connsiteY5" fmla="*/ 118168 h 1496802"/>
              <a:gd name="connsiteX6" fmla="*/ 860641 w 1043521"/>
              <a:gd name="connsiteY6" fmla="*/ 160371 h 1496802"/>
              <a:gd name="connsiteX7" fmla="*/ 888776 w 1043521"/>
              <a:gd name="connsiteY7" fmla="*/ 188507 h 1496802"/>
              <a:gd name="connsiteX8" fmla="*/ 945047 w 1043521"/>
              <a:gd name="connsiteY8" fmla="*/ 202574 h 1496802"/>
              <a:gd name="connsiteX9" fmla="*/ 930979 w 1043521"/>
              <a:gd name="connsiteY9" fmla="*/ 272913 h 1496802"/>
              <a:gd name="connsiteX10" fmla="*/ 930979 w 1043521"/>
              <a:gd name="connsiteY10" fmla="*/ 441725 h 1496802"/>
              <a:gd name="connsiteX11" fmla="*/ 987250 w 1043521"/>
              <a:gd name="connsiteY11" fmla="*/ 497996 h 1496802"/>
              <a:gd name="connsiteX12" fmla="*/ 1015385 w 1043521"/>
              <a:gd name="connsiteY12" fmla="*/ 582402 h 1496802"/>
              <a:gd name="connsiteX13" fmla="*/ 987250 w 1043521"/>
              <a:gd name="connsiteY13" fmla="*/ 723079 h 1496802"/>
              <a:gd name="connsiteX14" fmla="*/ 1001318 w 1043521"/>
              <a:gd name="connsiteY14" fmla="*/ 835621 h 1496802"/>
              <a:gd name="connsiteX15" fmla="*/ 1029453 w 1043521"/>
              <a:gd name="connsiteY15" fmla="*/ 877824 h 1496802"/>
              <a:gd name="connsiteX16" fmla="*/ 1043521 w 1043521"/>
              <a:gd name="connsiteY16" fmla="*/ 920027 h 1496802"/>
              <a:gd name="connsiteX17" fmla="*/ 1029453 w 1043521"/>
              <a:gd name="connsiteY17" fmla="*/ 990365 h 1496802"/>
              <a:gd name="connsiteX18" fmla="*/ 1001318 w 1043521"/>
              <a:gd name="connsiteY18" fmla="*/ 1116974 h 1496802"/>
              <a:gd name="connsiteX19" fmla="*/ 973182 w 1043521"/>
              <a:gd name="connsiteY19" fmla="*/ 1145110 h 1496802"/>
              <a:gd name="connsiteX20" fmla="*/ 945047 w 1043521"/>
              <a:gd name="connsiteY20" fmla="*/ 1187313 h 1496802"/>
              <a:gd name="connsiteX21" fmla="*/ 902844 w 1043521"/>
              <a:gd name="connsiteY21" fmla="*/ 1201381 h 1496802"/>
              <a:gd name="connsiteX22" fmla="*/ 818438 w 1043521"/>
              <a:gd name="connsiteY22" fmla="*/ 1201381 h 1496802"/>
              <a:gd name="connsiteX23" fmla="*/ 804370 w 1043521"/>
              <a:gd name="connsiteY23" fmla="*/ 1243584 h 1496802"/>
              <a:gd name="connsiteX24" fmla="*/ 776234 w 1043521"/>
              <a:gd name="connsiteY24" fmla="*/ 1271719 h 1496802"/>
              <a:gd name="connsiteX25" fmla="*/ 748099 w 1043521"/>
              <a:gd name="connsiteY25" fmla="*/ 1313922 h 1496802"/>
              <a:gd name="connsiteX26" fmla="*/ 734031 w 1043521"/>
              <a:gd name="connsiteY26" fmla="*/ 1356125 h 1496802"/>
              <a:gd name="connsiteX27" fmla="*/ 593354 w 1043521"/>
              <a:gd name="connsiteY27" fmla="*/ 1398328 h 1496802"/>
              <a:gd name="connsiteX28" fmla="*/ 565219 w 1043521"/>
              <a:gd name="connsiteY28" fmla="*/ 1426464 h 1496802"/>
              <a:gd name="connsiteX29" fmla="*/ 494881 w 1043521"/>
              <a:gd name="connsiteY29" fmla="*/ 1356125 h 1496802"/>
              <a:gd name="connsiteX30" fmla="*/ 452678 w 1043521"/>
              <a:gd name="connsiteY30" fmla="*/ 1342057 h 1496802"/>
              <a:gd name="connsiteX31" fmla="*/ 340136 w 1043521"/>
              <a:gd name="connsiteY31" fmla="*/ 1356125 h 1496802"/>
              <a:gd name="connsiteX32" fmla="*/ 255730 w 1043521"/>
              <a:gd name="connsiteY32" fmla="*/ 1384261 h 1496802"/>
              <a:gd name="connsiteX33" fmla="*/ 241662 w 1043521"/>
              <a:gd name="connsiteY33" fmla="*/ 1426464 h 1496802"/>
              <a:gd name="connsiteX34" fmla="*/ 143188 w 1043521"/>
              <a:gd name="connsiteY34" fmla="*/ 1496802 h 1496802"/>
              <a:gd name="connsiteX35" fmla="*/ 100985 w 1043521"/>
              <a:gd name="connsiteY35" fmla="*/ 1482734 h 1496802"/>
              <a:gd name="connsiteX36" fmla="*/ 58782 w 1043521"/>
              <a:gd name="connsiteY36" fmla="*/ 1342057 h 1496802"/>
              <a:gd name="connsiteX37" fmla="*/ 16579 w 1043521"/>
              <a:gd name="connsiteY37" fmla="*/ 1299854 h 1496802"/>
              <a:gd name="connsiteX38" fmla="*/ 30647 w 1043521"/>
              <a:gd name="connsiteY38" fmla="*/ 1229516 h 1496802"/>
              <a:gd name="connsiteX39" fmla="*/ 72850 w 1043521"/>
              <a:gd name="connsiteY39" fmla="*/ 1004433 h 1496802"/>
              <a:gd name="connsiteX40" fmla="*/ 115053 w 1043521"/>
              <a:gd name="connsiteY40" fmla="*/ 990365 h 1496802"/>
              <a:gd name="connsiteX41" fmla="*/ 157256 w 1043521"/>
              <a:gd name="connsiteY41" fmla="*/ 1102907 h 1496802"/>
              <a:gd name="connsiteX42" fmla="*/ 199459 w 1043521"/>
              <a:gd name="connsiteY42" fmla="*/ 1116974 h 1496802"/>
              <a:gd name="connsiteX43" fmla="*/ 241662 w 1043521"/>
              <a:gd name="connsiteY43" fmla="*/ 1102907 h 1496802"/>
              <a:gd name="connsiteX44" fmla="*/ 255730 w 1043521"/>
              <a:gd name="connsiteY44" fmla="*/ 1060704 h 1496802"/>
              <a:gd name="connsiteX45" fmla="*/ 227594 w 1043521"/>
              <a:gd name="connsiteY45" fmla="*/ 948162 h 1496802"/>
              <a:gd name="connsiteX46" fmla="*/ 269798 w 1043521"/>
              <a:gd name="connsiteY46" fmla="*/ 849688 h 1496802"/>
              <a:gd name="connsiteX47" fmla="*/ 354204 w 1043521"/>
              <a:gd name="connsiteY47" fmla="*/ 821553 h 1496802"/>
              <a:gd name="connsiteX48" fmla="*/ 382339 w 1043521"/>
              <a:gd name="connsiteY48" fmla="*/ 793417 h 1496802"/>
              <a:gd name="connsiteX49" fmla="*/ 410474 w 1043521"/>
              <a:gd name="connsiteY49" fmla="*/ 680876 h 1496802"/>
              <a:gd name="connsiteX50" fmla="*/ 438610 w 1043521"/>
              <a:gd name="connsiteY50" fmla="*/ 596470 h 1496802"/>
              <a:gd name="connsiteX51" fmla="*/ 452678 w 1043521"/>
              <a:gd name="connsiteY51" fmla="*/ 554267 h 1496802"/>
              <a:gd name="connsiteX52" fmla="*/ 466745 w 1043521"/>
              <a:gd name="connsiteY52" fmla="*/ 512064 h 1496802"/>
              <a:gd name="connsiteX53" fmla="*/ 438610 w 1043521"/>
              <a:gd name="connsiteY53" fmla="*/ 413590 h 1496802"/>
              <a:gd name="connsiteX54" fmla="*/ 396407 w 1043521"/>
              <a:gd name="connsiteY54" fmla="*/ 399522 h 1496802"/>
              <a:gd name="connsiteX55" fmla="*/ 368271 w 1043521"/>
              <a:gd name="connsiteY55" fmla="*/ 371387 h 1496802"/>
              <a:gd name="connsiteX56" fmla="*/ 354204 w 1043521"/>
              <a:gd name="connsiteY56" fmla="*/ 329184 h 1496802"/>
              <a:gd name="connsiteX57" fmla="*/ 396407 w 1043521"/>
              <a:gd name="connsiteY57" fmla="*/ 315116 h 1496802"/>
              <a:gd name="connsiteX58" fmla="*/ 466745 w 1043521"/>
              <a:gd name="connsiteY58" fmla="*/ 301048 h 1496802"/>
              <a:gd name="connsiteX59" fmla="*/ 494881 w 1043521"/>
              <a:gd name="connsiteY59" fmla="*/ 216642 h 1496802"/>
              <a:gd name="connsiteX60" fmla="*/ 565219 w 1043521"/>
              <a:gd name="connsiteY60" fmla="*/ 90033 h 1496802"/>
              <a:gd name="connsiteX61" fmla="*/ 607422 w 1043521"/>
              <a:gd name="connsiteY61" fmla="*/ 90033 h 1496802"/>
              <a:gd name="connsiteX62" fmla="*/ 593354 w 1043521"/>
              <a:gd name="connsiteY62" fmla="*/ 132236 h 1496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043521" h="1496802">
                <a:moveTo>
                  <a:pt x="537084" y="132236"/>
                </a:moveTo>
                <a:cubicBezTo>
                  <a:pt x="551152" y="141614"/>
                  <a:pt x="562380" y="160371"/>
                  <a:pt x="579287" y="160371"/>
                </a:cubicBezTo>
                <a:cubicBezTo>
                  <a:pt x="610549" y="160371"/>
                  <a:pt x="637120" y="108790"/>
                  <a:pt x="649625" y="90033"/>
                </a:cubicBezTo>
                <a:cubicBezTo>
                  <a:pt x="654314" y="71276"/>
                  <a:pt x="647960" y="45000"/>
                  <a:pt x="663693" y="33762"/>
                </a:cubicBezTo>
                <a:cubicBezTo>
                  <a:pt x="710959" y="0"/>
                  <a:pt x="747952" y="19645"/>
                  <a:pt x="790302" y="33762"/>
                </a:cubicBezTo>
                <a:cubicBezTo>
                  <a:pt x="809059" y="61897"/>
                  <a:pt x="835880" y="86089"/>
                  <a:pt x="846573" y="118168"/>
                </a:cubicBezTo>
                <a:cubicBezTo>
                  <a:pt x="851262" y="132236"/>
                  <a:pt x="853012" y="147655"/>
                  <a:pt x="860641" y="160371"/>
                </a:cubicBezTo>
                <a:cubicBezTo>
                  <a:pt x="867465" y="171744"/>
                  <a:pt x="876913" y="182576"/>
                  <a:pt x="888776" y="188507"/>
                </a:cubicBezTo>
                <a:cubicBezTo>
                  <a:pt x="906069" y="197154"/>
                  <a:pt x="926290" y="197885"/>
                  <a:pt x="945047" y="202574"/>
                </a:cubicBezTo>
                <a:cubicBezTo>
                  <a:pt x="940358" y="226020"/>
                  <a:pt x="936778" y="249716"/>
                  <a:pt x="930979" y="272913"/>
                </a:cubicBezTo>
                <a:cubicBezTo>
                  <a:pt x="912967" y="344958"/>
                  <a:pt x="888114" y="330277"/>
                  <a:pt x="930979" y="441725"/>
                </a:cubicBezTo>
                <a:cubicBezTo>
                  <a:pt x="940501" y="466483"/>
                  <a:pt x="987250" y="497996"/>
                  <a:pt x="987250" y="497996"/>
                </a:cubicBezTo>
                <a:cubicBezTo>
                  <a:pt x="996628" y="526131"/>
                  <a:pt x="1020260" y="553148"/>
                  <a:pt x="1015385" y="582402"/>
                </a:cubicBezTo>
                <a:cubicBezTo>
                  <a:pt x="998140" y="685879"/>
                  <a:pt x="1008236" y="639136"/>
                  <a:pt x="987250" y="723079"/>
                </a:cubicBezTo>
                <a:cubicBezTo>
                  <a:pt x="991939" y="760593"/>
                  <a:pt x="991371" y="799147"/>
                  <a:pt x="1001318" y="835621"/>
                </a:cubicBezTo>
                <a:cubicBezTo>
                  <a:pt x="1005767" y="851932"/>
                  <a:pt x="1021892" y="862702"/>
                  <a:pt x="1029453" y="877824"/>
                </a:cubicBezTo>
                <a:cubicBezTo>
                  <a:pt x="1036085" y="891087"/>
                  <a:pt x="1038832" y="905959"/>
                  <a:pt x="1043521" y="920027"/>
                </a:cubicBezTo>
                <a:cubicBezTo>
                  <a:pt x="1038832" y="943473"/>
                  <a:pt x="1033730" y="966840"/>
                  <a:pt x="1029453" y="990365"/>
                </a:cubicBezTo>
                <a:cubicBezTo>
                  <a:pt x="1026242" y="1008022"/>
                  <a:pt x="1017493" y="1090016"/>
                  <a:pt x="1001318" y="1116974"/>
                </a:cubicBezTo>
                <a:cubicBezTo>
                  <a:pt x="994494" y="1128347"/>
                  <a:pt x="981468" y="1134753"/>
                  <a:pt x="973182" y="1145110"/>
                </a:cubicBezTo>
                <a:cubicBezTo>
                  <a:pt x="962620" y="1158312"/>
                  <a:pt x="958249" y="1176751"/>
                  <a:pt x="945047" y="1187313"/>
                </a:cubicBezTo>
                <a:cubicBezTo>
                  <a:pt x="933468" y="1196576"/>
                  <a:pt x="916912" y="1196692"/>
                  <a:pt x="902844" y="1201381"/>
                </a:cubicBezTo>
                <a:cubicBezTo>
                  <a:pt x="874708" y="1192002"/>
                  <a:pt x="846574" y="1173245"/>
                  <a:pt x="818438" y="1201381"/>
                </a:cubicBezTo>
                <a:cubicBezTo>
                  <a:pt x="807953" y="1211866"/>
                  <a:pt x="811999" y="1230869"/>
                  <a:pt x="804370" y="1243584"/>
                </a:cubicBezTo>
                <a:cubicBezTo>
                  <a:pt x="797546" y="1254957"/>
                  <a:pt x="784520" y="1261362"/>
                  <a:pt x="776234" y="1271719"/>
                </a:cubicBezTo>
                <a:cubicBezTo>
                  <a:pt x="765672" y="1284921"/>
                  <a:pt x="755660" y="1298800"/>
                  <a:pt x="748099" y="1313922"/>
                </a:cubicBezTo>
                <a:cubicBezTo>
                  <a:pt x="741467" y="1327185"/>
                  <a:pt x="746098" y="1347506"/>
                  <a:pt x="734031" y="1356125"/>
                </a:cubicBezTo>
                <a:cubicBezTo>
                  <a:pt x="715585" y="1369301"/>
                  <a:pt x="623439" y="1390807"/>
                  <a:pt x="593354" y="1398328"/>
                </a:cubicBezTo>
                <a:cubicBezTo>
                  <a:pt x="583976" y="1407707"/>
                  <a:pt x="578482" y="1426464"/>
                  <a:pt x="565219" y="1426464"/>
                </a:cubicBezTo>
                <a:cubicBezTo>
                  <a:pt x="523016" y="1426464"/>
                  <a:pt x="518327" y="1374882"/>
                  <a:pt x="494881" y="1356125"/>
                </a:cubicBezTo>
                <a:cubicBezTo>
                  <a:pt x="483302" y="1346862"/>
                  <a:pt x="466746" y="1346746"/>
                  <a:pt x="452678" y="1342057"/>
                </a:cubicBezTo>
                <a:cubicBezTo>
                  <a:pt x="415164" y="1346746"/>
                  <a:pt x="377103" y="1348203"/>
                  <a:pt x="340136" y="1356125"/>
                </a:cubicBezTo>
                <a:cubicBezTo>
                  <a:pt x="311137" y="1362339"/>
                  <a:pt x="255730" y="1384261"/>
                  <a:pt x="255730" y="1384261"/>
                </a:cubicBezTo>
                <a:cubicBezTo>
                  <a:pt x="251041" y="1398329"/>
                  <a:pt x="251155" y="1415072"/>
                  <a:pt x="241662" y="1426464"/>
                </a:cubicBezTo>
                <a:cubicBezTo>
                  <a:pt x="230756" y="1439551"/>
                  <a:pt x="162433" y="1483972"/>
                  <a:pt x="143188" y="1496802"/>
                </a:cubicBezTo>
                <a:cubicBezTo>
                  <a:pt x="129120" y="1492113"/>
                  <a:pt x="110248" y="1494313"/>
                  <a:pt x="100985" y="1482734"/>
                </a:cubicBezTo>
                <a:cubicBezTo>
                  <a:pt x="24476" y="1387097"/>
                  <a:pt x="177782" y="1461057"/>
                  <a:pt x="58782" y="1342057"/>
                </a:cubicBezTo>
                <a:lnTo>
                  <a:pt x="16579" y="1299854"/>
                </a:lnTo>
                <a:cubicBezTo>
                  <a:pt x="21268" y="1276408"/>
                  <a:pt x="28144" y="1253295"/>
                  <a:pt x="30647" y="1229516"/>
                </a:cubicBezTo>
                <a:cubicBezTo>
                  <a:pt x="36597" y="1172992"/>
                  <a:pt x="0" y="1048143"/>
                  <a:pt x="72850" y="1004433"/>
                </a:cubicBezTo>
                <a:cubicBezTo>
                  <a:pt x="85566" y="996804"/>
                  <a:pt x="100985" y="995054"/>
                  <a:pt x="115053" y="990365"/>
                </a:cubicBezTo>
                <a:cubicBezTo>
                  <a:pt x="123606" y="1041681"/>
                  <a:pt x="112531" y="1076072"/>
                  <a:pt x="157256" y="1102907"/>
                </a:cubicBezTo>
                <a:cubicBezTo>
                  <a:pt x="169971" y="1110536"/>
                  <a:pt x="185391" y="1112285"/>
                  <a:pt x="199459" y="1116974"/>
                </a:cubicBezTo>
                <a:cubicBezTo>
                  <a:pt x="213527" y="1112285"/>
                  <a:pt x="231177" y="1113392"/>
                  <a:pt x="241662" y="1102907"/>
                </a:cubicBezTo>
                <a:cubicBezTo>
                  <a:pt x="252148" y="1092422"/>
                  <a:pt x="255730" y="1075533"/>
                  <a:pt x="255730" y="1060704"/>
                </a:cubicBezTo>
                <a:cubicBezTo>
                  <a:pt x="255730" y="1026752"/>
                  <a:pt x="238695" y="981465"/>
                  <a:pt x="227594" y="948162"/>
                </a:cubicBezTo>
                <a:cubicBezTo>
                  <a:pt x="234242" y="921572"/>
                  <a:pt x="241012" y="867679"/>
                  <a:pt x="269798" y="849688"/>
                </a:cubicBezTo>
                <a:cubicBezTo>
                  <a:pt x="294947" y="833970"/>
                  <a:pt x="354204" y="821553"/>
                  <a:pt x="354204" y="821553"/>
                </a:cubicBezTo>
                <a:cubicBezTo>
                  <a:pt x="363582" y="812174"/>
                  <a:pt x="375515" y="804790"/>
                  <a:pt x="382339" y="793417"/>
                </a:cubicBezTo>
                <a:cubicBezTo>
                  <a:pt x="396569" y="769700"/>
                  <a:pt x="405430" y="699372"/>
                  <a:pt x="410474" y="680876"/>
                </a:cubicBezTo>
                <a:cubicBezTo>
                  <a:pt x="418277" y="652264"/>
                  <a:pt x="429231" y="624605"/>
                  <a:pt x="438610" y="596470"/>
                </a:cubicBezTo>
                <a:lnTo>
                  <a:pt x="452678" y="554267"/>
                </a:lnTo>
                <a:lnTo>
                  <a:pt x="466745" y="512064"/>
                </a:lnTo>
                <a:cubicBezTo>
                  <a:pt x="466623" y="511575"/>
                  <a:pt x="445339" y="420319"/>
                  <a:pt x="438610" y="413590"/>
                </a:cubicBezTo>
                <a:cubicBezTo>
                  <a:pt x="428125" y="403105"/>
                  <a:pt x="410475" y="404211"/>
                  <a:pt x="396407" y="399522"/>
                </a:cubicBezTo>
                <a:cubicBezTo>
                  <a:pt x="387028" y="390144"/>
                  <a:pt x="375095" y="382760"/>
                  <a:pt x="368271" y="371387"/>
                </a:cubicBezTo>
                <a:cubicBezTo>
                  <a:pt x="360642" y="358672"/>
                  <a:pt x="347572" y="342447"/>
                  <a:pt x="354204" y="329184"/>
                </a:cubicBezTo>
                <a:cubicBezTo>
                  <a:pt x="360836" y="315921"/>
                  <a:pt x="382021" y="318713"/>
                  <a:pt x="396407" y="315116"/>
                </a:cubicBezTo>
                <a:cubicBezTo>
                  <a:pt x="419603" y="309317"/>
                  <a:pt x="443299" y="305737"/>
                  <a:pt x="466745" y="301048"/>
                </a:cubicBezTo>
                <a:lnTo>
                  <a:pt x="494881" y="216642"/>
                </a:lnTo>
                <a:cubicBezTo>
                  <a:pt x="505500" y="184784"/>
                  <a:pt x="532968" y="90033"/>
                  <a:pt x="565219" y="90033"/>
                </a:cubicBezTo>
                <a:lnTo>
                  <a:pt x="607422" y="90033"/>
                </a:lnTo>
                <a:lnTo>
                  <a:pt x="593354" y="132236"/>
                </a:lnTo>
              </a:path>
            </a:pathLst>
          </a:custGeom>
          <a:solidFill>
            <a:srgbClr val="FF00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4648200" y="4572000"/>
            <a:ext cx="3962400" cy="1384995"/>
          </a:xfrm>
          <a:prstGeom prst="rect">
            <a:avLst/>
          </a:prstGeom>
          <a:noFill/>
        </p:spPr>
        <p:txBody>
          <a:bodyPr wrap="square" rtlCol="0">
            <a:spAutoFit/>
          </a:bodyPr>
          <a:lstStyle/>
          <a:p>
            <a:r>
              <a:rPr lang="en-US" sz="2800" b="1" dirty="0" err="1" smtClean="0">
                <a:solidFill>
                  <a:srgbClr val="FF0000"/>
                </a:solidFill>
              </a:rPr>
              <a:t>Monaragala</a:t>
            </a:r>
            <a:r>
              <a:rPr lang="en-US" sz="2800" b="1" dirty="0" smtClean="0">
                <a:solidFill>
                  <a:srgbClr val="FF0000"/>
                </a:solidFill>
              </a:rPr>
              <a:t> district- Poorest district in Sri Lanka </a:t>
            </a:r>
            <a:endParaRPr lang="en-US" sz="2800" b="1" dirty="0">
              <a:solidFill>
                <a:srgbClr val="FF0000"/>
              </a:solidFill>
            </a:endParaRPr>
          </a:p>
        </p:txBody>
      </p:sp>
      <p:sp>
        <p:nvSpPr>
          <p:cNvPr id="7" name="Left Arrow 6"/>
          <p:cNvSpPr/>
          <p:nvPr/>
        </p:nvSpPr>
        <p:spPr>
          <a:xfrm>
            <a:off x="4038600" y="4953000"/>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90600" y="0"/>
            <a:ext cx="5257800" cy="646331"/>
          </a:xfrm>
          <a:prstGeom prst="rect">
            <a:avLst/>
          </a:prstGeom>
          <a:noFill/>
        </p:spPr>
        <p:txBody>
          <a:bodyPr wrap="square" rtlCol="0">
            <a:spAutoFit/>
          </a:bodyPr>
          <a:lstStyle/>
          <a:p>
            <a:r>
              <a:rPr lang="en-US" sz="3600" b="1" dirty="0" smtClean="0"/>
              <a:t>Extreme Case</a:t>
            </a:r>
            <a:endParaRPr lang="en-US"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274638"/>
            <a:ext cx="5562600" cy="1143000"/>
          </a:xfrm>
        </p:spPr>
        <p:txBody>
          <a:bodyPr>
            <a:normAutofit fontScale="90000"/>
          </a:bodyPr>
          <a:lstStyle/>
          <a:p>
            <a:r>
              <a:rPr lang="en-US" b="1" dirty="0" smtClean="0"/>
              <a:t>Model Case for Good Community Project  </a:t>
            </a:r>
            <a:endParaRPr lang="en-US" b="1" dirty="0"/>
          </a:p>
        </p:txBody>
      </p:sp>
      <p:sp>
        <p:nvSpPr>
          <p:cNvPr id="4" name="TextBox 3"/>
          <p:cNvSpPr txBox="1"/>
          <p:nvPr/>
        </p:nvSpPr>
        <p:spPr>
          <a:xfrm>
            <a:off x="685800" y="2590800"/>
            <a:ext cx="6705600" cy="584775"/>
          </a:xfrm>
          <a:prstGeom prst="rect">
            <a:avLst/>
          </a:prstGeom>
          <a:noFill/>
        </p:spPr>
        <p:txBody>
          <a:bodyPr wrap="square" rtlCol="0">
            <a:spAutoFit/>
          </a:bodyPr>
          <a:lstStyle/>
          <a:p>
            <a:r>
              <a:rPr lang="en-US" sz="3200" dirty="0" err="1" smtClean="0"/>
              <a:t>Grameen</a:t>
            </a:r>
            <a:r>
              <a:rPr lang="en-US" sz="3200" dirty="0" smtClean="0"/>
              <a:t> Bank in Bangladesh</a:t>
            </a:r>
            <a:endParaRPr lang="en-US" sz="3200" dirty="0"/>
          </a:p>
        </p:txBody>
      </p:sp>
      <p:pic>
        <p:nvPicPr>
          <p:cNvPr id="27650" name="Picture 2" descr="http://ts4.mm.bing.net/th?id=H.4709948248753771&amp;w=152&amp;h=148&amp;c=7&amp;rs=1&amp;pid=1.7"/>
          <p:cNvPicPr>
            <a:picLocks noChangeAspect="1" noChangeArrowheads="1"/>
          </p:cNvPicPr>
          <p:nvPr/>
        </p:nvPicPr>
        <p:blipFill>
          <a:blip r:embed="rId2"/>
          <a:srcRect/>
          <a:stretch>
            <a:fillRect/>
          </a:stretch>
        </p:blipFill>
        <p:spPr bwMode="auto">
          <a:xfrm>
            <a:off x="2286000" y="3292641"/>
            <a:ext cx="3200400" cy="3116179"/>
          </a:xfrm>
          <a:prstGeom prst="rect">
            <a:avLst/>
          </a:prstGeom>
          <a:noFill/>
        </p:spPr>
      </p:pic>
      <p:pic>
        <p:nvPicPr>
          <p:cNvPr id="27652" name="Picture 4" descr="http://ts2.mm.bing.net/th?id=H.4764391242990037&amp;w=207&amp;h=148&amp;c=7&amp;rs=1&amp;pid=1.7"/>
          <p:cNvPicPr>
            <a:picLocks noChangeAspect="1" noChangeArrowheads="1"/>
          </p:cNvPicPr>
          <p:nvPr/>
        </p:nvPicPr>
        <p:blipFill>
          <a:blip r:embed="rId3"/>
          <a:srcRect/>
          <a:stretch>
            <a:fillRect/>
          </a:stretch>
        </p:blipFill>
        <p:spPr bwMode="auto">
          <a:xfrm>
            <a:off x="91646" y="152400"/>
            <a:ext cx="3250599" cy="23241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Study Research Design</a:t>
            </a:r>
            <a:endParaRPr lang="en-US" b="1" dirty="0"/>
          </a:p>
        </p:txBody>
      </p:sp>
      <p:sp>
        <p:nvSpPr>
          <p:cNvPr id="3" name="Rectangle 2"/>
          <p:cNvSpPr/>
          <p:nvPr/>
        </p:nvSpPr>
        <p:spPr>
          <a:xfrm>
            <a:off x="228600" y="1524000"/>
            <a:ext cx="7620000" cy="5509200"/>
          </a:xfrm>
          <a:prstGeom prst="rect">
            <a:avLst/>
          </a:prstGeom>
        </p:spPr>
        <p:txBody>
          <a:bodyPr wrap="square">
            <a:spAutoFit/>
          </a:bodyPr>
          <a:lstStyle/>
          <a:p>
            <a:pPr>
              <a:buFont typeface="Wingdings" pitchFamily="2" charset="2"/>
              <a:buChar char="Ø"/>
            </a:pPr>
            <a:r>
              <a:rPr lang="en-US" sz="2800" dirty="0" smtClean="0"/>
              <a:t>The first foundation of the case study is the subject and relevance. In a case study, you are deliberately trying to isolate a small study group, one individual case or one particular population</a:t>
            </a:r>
            <a:r>
              <a:rPr lang="en-US" sz="2800" dirty="0" smtClean="0"/>
              <a:t>.</a:t>
            </a:r>
          </a:p>
          <a:p>
            <a:pPr>
              <a:buFont typeface="Wingdings" pitchFamily="2" charset="2"/>
              <a:buChar char="Ø"/>
            </a:pPr>
            <a:endParaRPr lang="en-US" sz="2800" dirty="0" smtClean="0"/>
          </a:p>
          <a:p>
            <a:pPr>
              <a:buFont typeface="Wingdings" pitchFamily="2" charset="2"/>
              <a:buChar char="Ø"/>
            </a:pPr>
            <a:r>
              <a:rPr lang="en-US" sz="2800" dirty="0" smtClean="0"/>
              <a:t>Start with the research questions</a:t>
            </a:r>
          </a:p>
          <a:p>
            <a:pPr>
              <a:buFont typeface="Wingdings" pitchFamily="2" charset="2"/>
              <a:buChar char="Ø"/>
            </a:pPr>
            <a:endParaRPr lang="en-US" sz="2800" dirty="0" smtClean="0"/>
          </a:p>
          <a:p>
            <a:pPr>
              <a:buFont typeface="Wingdings" pitchFamily="2" charset="2"/>
              <a:buChar char="Ø"/>
            </a:pPr>
            <a:r>
              <a:rPr lang="en-US" sz="2800" dirty="0" smtClean="0"/>
              <a:t>Define spatial or temporal boundaries of the case ( individual, a country, economy, community, an industry, policy, social group or organization)</a:t>
            </a:r>
          </a:p>
          <a:p>
            <a:endParaRPr lang="en-US" dirty="0" smtClean="0"/>
          </a:p>
          <a:p>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smtClean="0"/>
              <a:t>Advantages of Case Study Method</a:t>
            </a:r>
            <a:endParaRPr lang="en-US" sz="3200" b="1" dirty="0"/>
          </a:p>
        </p:txBody>
      </p:sp>
      <p:sp>
        <p:nvSpPr>
          <p:cNvPr id="4" name="Rectangle 3"/>
          <p:cNvSpPr/>
          <p:nvPr/>
        </p:nvSpPr>
        <p:spPr>
          <a:xfrm>
            <a:off x="304800" y="1066800"/>
            <a:ext cx="8382000" cy="2246769"/>
          </a:xfrm>
          <a:prstGeom prst="rect">
            <a:avLst/>
          </a:prstGeom>
        </p:spPr>
        <p:txBody>
          <a:bodyPr wrap="square">
            <a:spAutoFit/>
          </a:bodyPr>
          <a:lstStyle/>
          <a:p>
            <a:r>
              <a:rPr lang="en-US" sz="2800" dirty="0" smtClean="0"/>
              <a:t>1. Case </a:t>
            </a:r>
            <a:r>
              <a:rPr lang="en-US" sz="2800" dirty="0" smtClean="0"/>
              <a:t>studies are "real" – they offer a chance to get a snapshot of real life: a rich and thick picture. As such, they are most appropriate for dealing with a subject that is context dependent, complex, unusual, or where there is some ambiguity.</a:t>
            </a:r>
            <a:endParaRPr lang="en-US" sz="2800" dirty="0"/>
          </a:p>
        </p:txBody>
      </p:sp>
      <p:sp>
        <p:nvSpPr>
          <p:cNvPr id="5" name="Rectangle 4"/>
          <p:cNvSpPr/>
          <p:nvPr/>
        </p:nvSpPr>
        <p:spPr>
          <a:xfrm>
            <a:off x="381000" y="3886200"/>
            <a:ext cx="7772400" cy="2246769"/>
          </a:xfrm>
          <a:prstGeom prst="rect">
            <a:avLst/>
          </a:prstGeom>
        </p:spPr>
        <p:txBody>
          <a:bodyPr wrap="square">
            <a:spAutoFit/>
          </a:bodyPr>
          <a:lstStyle/>
          <a:p>
            <a:r>
              <a:rPr lang="en-US" sz="2800" dirty="0" smtClean="0"/>
              <a:t>2. In direct contrast to positivist approaches, which seek to generalize, the case study offers </a:t>
            </a:r>
            <a:r>
              <a:rPr lang="en-US" sz="2800" b="1" dirty="0" smtClean="0"/>
              <a:t>particularity</a:t>
            </a:r>
            <a:r>
              <a:rPr lang="en-US" sz="2800" dirty="0" smtClean="0"/>
              <a:t>: i.e. the opportunity for a holistic approach without the distraction of too many variables (</a:t>
            </a:r>
            <a:r>
              <a:rPr lang="en-US" sz="2800" dirty="0" err="1" smtClean="0"/>
              <a:t>Gummesson</a:t>
            </a:r>
            <a:r>
              <a:rPr lang="en-US" sz="2800" dirty="0" smtClean="0"/>
              <a:t>, 2007).</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600200"/>
            <a:ext cx="8153400" cy="2677656"/>
          </a:xfrm>
          <a:prstGeom prst="rect">
            <a:avLst/>
          </a:prstGeom>
        </p:spPr>
        <p:txBody>
          <a:bodyPr wrap="square">
            <a:spAutoFit/>
          </a:bodyPr>
          <a:lstStyle/>
          <a:p>
            <a:r>
              <a:rPr lang="en-US" sz="2800" dirty="0" smtClean="0"/>
              <a:t>3. Single </a:t>
            </a:r>
            <a:r>
              <a:rPr lang="en-US" sz="2800" dirty="0" smtClean="0"/>
              <a:t>case study can incorporate surveys, interviews, direct observation, and archival research. This offers the possibility of several different layers of analysis which can reveal several different perspectives, with the added benefit of triangulation of the results. </a:t>
            </a:r>
            <a:endParaRPr lang="en-US" sz="2800" dirty="0"/>
          </a:p>
        </p:txBody>
      </p:sp>
      <p:sp>
        <p:nvSpPr>
          <p:cNvPr id="5" name="Rectangle 4"/>
          <p:cNvSpPr/>
          <p:nvPr/>
        </p:nvSpPr>
        <p:spPr>
          <a:xfrm>
            <a:off x="457200" y="4572000"/>
            <a:ext cx="7543800" cy="1815882"/>
          </a:xfrm>
          <a:prstGeom prst="rect">
            <a:avLst/>
          </a:prstGeom>
        </p:spPr>
        <p:txBody>
          <a:bodyPr wrap="square">
            <a:spAutoFit/>
          </a:bodyPr>
          <a:lstStyle/>
          <a:p>
            <a:r>
              <a:rPr lang="en-US" sz="2800" dirty="0" smtClean="0"/>
              <a:t>4. It </a:t>
            </a:r>
            <a:r>
              <a:rPr lang="en-US" sz="2800" dirty="0" smtClean="0"/>
              <a:t>can also be a useful method when the unit of analysis, or the subject under consideration, is a collective entity such as an organization or a community.</a:t>
            </a:r>
            <a:endParaRPr lang="en-US" sz="2800" dirty="0"/>
          </a:p>
        </p:txBody>
      </p:sp>
      <p:sp>
        <p:nvSpPr>
          <p:cNvPr id="6" name="Rectangle 5"/>
          <p:cNvSpPr/>
          <p:nvPr/>
        </p:nvSpPr>
        <p:spPr>
          <a:xfrm>
            <a:off x="1524000" y="457200"/>
            <a:ext cx="5286255" cy="523220"/>
          </a:xfrm>
          <a:prstGeom prst="rect">
            <a:avLst/>
          </a:prstGeom>
        </p:spPr>
        <p:txBody>
          <a:bodyPr wrap="none">
            <a:spAutoFit/>
          </a:bodyPr>
          <a:lstStyle/>
          <a:p>
            <a:r>
              <a:rPr lang="en-US" sz="2800" b="1" dirty="0" smtClean="0"/>
              <a:t>Advantages of Case Study Method</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Limitation of Case Studies</a:t>
            </a:r>
            <a:endParaRPr lang="en-US" b="1" dirty="0"/>
          </a:p>
        </p:txBody>
      </p:sp>
      <p:sp>
        <p:nvSpPr>
          <p:cNvPr id="3" name="Rectangle 2"/>
          <p:cNvSpPr/>
          <p:nvPr/>
        </p:nvSpPr>
        <p:spPr>
          <a:xfrm>
            <a:off x="1295400" y="2551837"/>
            <a:ext cx="5562600" cy="1938992"/>
          </a:xfrm>
          <a:prstGeom prst="rect">
            <a:avLst/>
          </a:prstGeom>
        </p:spPr>
        <p:txBody>
          <a:bodyPr wrap="square">
            <a:spAutoFit/>
          </a:bodyPr>
          <a:lstStyle/>
          <a:p>
            <a:r>
              <a:rPr lang="en-US" sz="2800" dirty="0" smtClean="0"/>
              <a:t>A case </a:t>
            </a:r>
            <a:r>
              <a:rPr lang="en-US" sz="2800" dirty="0" smtClean="0"/>
              <a:t>study cannot be generalized to fit a whole population or </a:t>
            </a:r>
            <a:r>
              <a:rPr lang="en-US" sz="2800" dirty="0" smtClean="0"/>
              <a:t>ecosystem. It is considered as unique</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TextBox 2"/>
          <p:cNvSpPr txBox="1"/>
          <p:nvPr/>
        </p:nvSpPr>
        <p:spPr>
          <a:xfrm>
            <a:off x="533400" y="1447800"/>
            <a:ext cx="8001000" cy="5478423"/>
          </a:xfrm>
          <a:prstGeom prst="rect">
            <a:avLst/>
          </a:prstGeom>
          <a:noFill/>
        </p:spPr>
        <p:txBody>
          <a:bodyPr wrap="square" rtlCol="0">
            <a:spAutoFit/>
          </a:bodyPr>
          <a:lstStyle/>
          <a:p>
            <a:r>
              <a:rPr lang="en-US" sz="3200" dirty="0" smtClean="0"/>
              <a:t>The case study has been especially used in social science research, such as, human geography, psychology, anthropology and ecology.</a:t>
            </a:r>
          </a:p>
          <a:p>
            <a:endParaRPr lang="en-US" sz="3200" dirty="0" smtClean="0"/>
          </a:p>
          <a:p>
            <a:pPr>
              <a:buFont typeface="Arial" pitchFamily="34" charset="0"/>
              <a:buChar char="•"/>
            </a:pPr>
            <a:r>
              <a:rPr lang="en-US" sz="3200" dirty="0" smtClean="0"/>
              <a:t> Spatial unit as the case is more prominent in geography studies: </a:t>
            </a:r>
            <a:r>
              <a:rPr lang="en-US" sz="3200" dirty="0" err="1" smtClean="0"/>
              <a:t>Eg</a:t>
            </a:r>
            <a:r>
              <a:rPr lang="en-US" sz="3200" dirty="0" smtClean="0"/>
              <a:t>. Village, community</a:t>
            </a:r>
          </a:p>
          <a:p>
            <a:endParaRPr lang="en-US" dirty="0" smtClean="0"/>
          </a:p>
          <a:p>
            <a:r>
              <a:rPr lang="en-US" dirty="0" smtClean="0"/>
              <a:t/>
            </a:r>
            <a:br>
              <a:rPr lang="en-US" dirty="0" smtClean="0"/>
            </a:br>
            <a:r>
              <a:rPr lang="en-US" dirty="0" smtClean="0"/>
              <a:t/>
            </a:r>
            <a:br>
              <a:rPr lang="en-US" dirty="0" smtClean="0"/>
            </a:br>
            <a:endParaRPr lang="en-US" dirty="0" smtClean="0"/>
          </a:p>
          <a:p>
            <a:r>
              <a:rPr lang="en-US" dirty="0" smtClean="0"/>
              <a:t/>
            </a:r>
            <a:br>
              <a:rPr lang="en-US" dirty="0" smtClean="0"/>
            </a:br>
            <a:r>
              <a:rPr lang="en-US" dirty="0" smtClean="0"/>
              <a:t>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Case study</a:t>
            </a:r>
            <a:endParaRPr lang="en-US" dirty="0"/>
          </a:p>
        </p:txBody>
      </p:sp>
      <p:sp>
        <p:nvSpPr>
          <p:cNvPr id="4" name="Rectangle 3"/>
          <p:cNvSpPr/>
          <p:nvPr/>
        </p:nvSpPr>
        <p:spPr>
          <a:xfrm>
            <a:off x="990600" y="1905000"/>
            <a:ext cx="6705600" cy="4524315"/>
          </a:xfrm>
          <a:prstGeom prst="rect">
            <a:avLst/>
          </a:prstGeom>
        </p:spPr>
        <p:txBody>
          <a:bodyPr wrap="square">
            <a:spAutoFit/>
          </a:bodyPr>
          <a:lstStyle/>
          <a:p>
            <a:r>
              <a:rPr lang="en-US" sz="3200" dirty="0" smtClean="0"/>
              <a:t>Basically, a case study is an in depth study of a particular situation rather than a sweeping statistical survey. </a:t>
            </a:r>
            <a:r>
              <a:rPr lang="en-US" sz="3200" dirty="0" smtClean="0"/>
              <a:t> Normally case studies take a qualitative</a:t>
            </a:r>
          </a:p>
          <a:p>
            <a:r>
              <a:rPr lang="en-US" sz="3200" dirty="0" smtClean="0"/>
              <a:t>Style </a:t>
            </a:r>
          </a:p>
          <a:p>
            <a:endParaRPr lang="en-US" sz="3200" dirty="0" smtClean="0"/>
          </a:p>
          <a:p>
            <a:r>
              <a:rPr lang="en-US" sz="3200" dirty="0" smtClean="0"/>
              <a:t>Because of this one who conduct case studies in developing countries should be familiar to culture of the people</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It is a challenging task </a:t>
            </a:r>
            <a:endParaRPr lang="en-US" b="1" dirty="0"/>
          </a:p>
        </p:txBody>
      </p:sp>
      <p:sp>
        <p:nvSpPr>
          <p:cNvPr id="6" name="Rectangle 5"/>
          <p:cNvSpPr/>
          <p:nvPr/>
        </p:nvSpPr>
        <p:spPr>
          <a:xfrm>
            <a:off x="1447800" y="2057400"/>
            <a:ext cx="5638800" cy="3539430"/>
          </a:xfrm>
          <a:prstGeom prst="rect">
            <a:avLst/>
          </a:prstGeom>
        </p:spPr>
        <p:txBody>
          <a:bodyPr wrap="square">
            <a:spAutoFit/>
          </a:bodyPr>
          <a:lstStyle/>
          <a:p>
            <a:r>
              <a:rPr lang="en-US" sz="3200" dirty="0" smtClean="0"/>
              <a:t>Case study research is neither a quick nor a soft option. It requires considerable skill on the part of the researcher, who needs to be adept at identifying and analyzing data from a number of different sources</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Studies as a Strategy</a:t>
            </a:r>
            <a:endParaRPr lang="en-US" b="1" dirty="0"/>
          </a:p>
        </p:txBody>
      </p:sp>
      <p:sp>
        <p:nvSpPr>
          <p:cNvPr id="3" name="Rectangle 2"/>
          <p:cNvSpPr/>
          <p:nvPr/>
        </p:nvSpPr>
        <p:spPr>
          <a:xfrm>
            <a:off x="0" y="1371601"/>
            <a:ext cx="8915400" cy="5847755"/>
          </a:xfrm>
          <a:prstGeom prst="rect">
            <a:avLst/>
          </a:prstGeom>
        </p:spPr>
        <p:txBody>
          <a:bodyPr wrap="square">
            <a:spAutoFit/>
          </a:bodyPr>
          <a:lstStyle/>
          <a:p>
            <a:pPr>
              <a:buFont typeface="Arial" pitchFamily="34" charset="0"/>
              <a:buChar char="•"/>
            </a:pPr>
            <a:r>
              <a:rPr lang="en-US" sz="3200" dirty="0" smtClean="0"/>
              <a:t> </a:t>
            </a:r>
            <a:r>
              <a:rPr lang="en-US" sz="3200" dirty="0" smtClean="0"/>
              <a:t>It is a </a:t>
            </a:r>
            <a:r>
              <a:rPr lang="en-US" sz="3200" dirty="0" smtClean="0"/>
              <a:t>strategy </a:t>
            </a:r>
            <a:r>
              <a:rPr lang="en-US" sz="3200" dirty="0" smtClean="0"/>
              <a:t>used to narrow down a very broad field of research into one easily researchable topic</a:t>
            </a:r>
            <a:r>
              <a:rPr lang="en-US" sz="3200" dirty="0" smtClean="0"/>
              <a:t>.</a:t>
            </a:r>
          </a:p>
          <a:p>
            <a:endParaRPr lang="en-US" sz="3200" dirty="0" smtClean="0"/>
          </a:p>
          <a:p>
            <a:pPr>
              <a:buFont typeface="Arial" pitchFamily="34" charset="0"/>
              <a:buChar char="•"/>
            </a:pPr>
            <a:r>
              <a:rPr lang="en-US" sz="3200" dirty="0" smtClean="0"/>
              <a:t>The </a:t>
            </a:r>
            <a:r>
              <a:rPr lang="en-US" sz="3200" dirty="0" smtClean="0"/>
              <a:t>case study research design is </a:t>
            </a:r>
            <a:r>
              <a:rPr lang="en-US" sz="3200" dirty="0" smtClean="0"/>
              <a:t> adopted </a:t>
            </a:r>
            <a:r>
              <a:rPr lang="en-US" sz="3200" dirty="0" smtClean="0"/>
              <a:t>for testing whether scientific theories and models actually work in the real world.</a:t>
            </a:r>
            <a:br>
              <a:rPr lang="en-US" sz="3200" dirty="0" smtClean="0"/>
            </a:br>
            <a:endParaRPr lang="en-US" sz="3200" dirty="0" smtClean="0"/>
          </a:p>
          <a:p>
            <a:pPr>
              <a:buFont typeface="Arial" pitchFamily="34" charset="0"/>
              <a:buChar char="•"/>
            </a:pPr>
            <a:r>
              <a:rPr lang="en-US" sz="3200" dirty="0" smtClean="0"/>
              <a:t> It  gives </a:t>
            </a:r>
            <a:r>
              <a:rPr lang="en-US" sz="3200" dirty="0" smtClean="0"/>
              <a:t>some indications and allow further elaboration and hypothesis creation on a subject</a:t>
            </a:r>
            <a:br>
              <a:rPr lang="en-US" sz="3200" dirty="0" smtClean="0"/>
            </a:br>
            <a:endParaRPr lang="en-US" sz="3200" dirty="0" smtClean="0"/>
          </a:p>
          <a:p>
            <a:pPr>
              <a:buFont typeface="Arial" pitchFamily="34" charset="0"/>
              <a:buChar char="•"/>
            </a:pPr>
            <a:endParaRPr lang="en-US" dirty="0" smtClean="0"/>
          </a:p>
          <a:p>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Study Types</a:t>
            </a:r>
            <a:endParaRPr lang="en-US" b="1" dirty="0"/>
          </a:p>
        </p:txBody>
      </p:sp>
      <p:sp>
        <p:nvSpPr>
          <p:cNvPr id="3" name="Rectangle 2"/>
          <p:cNvSpPr/>
          <p:nvPr/>
        </p:nvSpPr>
        <p:spPr>
          <a:xfrm>
            <a:off x="381000" y="1219200"/>
            <a:ext cx="8610600" cy="5262979"/>
          </a:xfrm>
          <a:prstGeom prst="rect">
            <a:avLst/>
          </a:prstGeom>
        </p:spPr>
        <p:txBody>
          <a:bodyPr wrap="square">
            <a:spAutoFit/>
          </a:bodyPr>
          <a:lstStyle/>
          <a:p>
            <a:r>
              <a:rPr lang="en-US" sz="2800" dirty="0" smtClean="0"/>
              <a:t>Yin (2003) identifies three types of case studies</a:t>
            </a:r>
            <a:r>
              <a:rPr lang="en-US" sz="2800" dirty="0" smtClean="0"/>
              <a:t>:</a:t>
            </a:r>
          </a:p>
          <a:p>
            <a:endParaRPr lang="en-US" sz="2800" dirty="0" smtClean="0"/>
          </a:p>
          <a:p>
            <a:pPr>
              <a:buFont typeface="Arial" pitchFamily="34" charset="0"/>
              <a:buChar char="•"/>
            </a:pPr>
            <a:r>
              <a:rPr lang="en-US" sz="2800" b="1" dirty="0" smtClean="0"/>
              <a:t> Exploratory </a:t>
            </a:r>
            <a:r>
              <a:rPr lang="en-US" sz="2800" b="1" dirty="0" smtClean="0"/>
              <a:t>the case </a:t>
            </a:r>
            <a:r>
              <a:rPr lang="en-US" sz="2800" b="1" dirty="0" smtClean="0"/>
              <a:t>study: </a:t>
            </a:r>
            <a:r>
              <a:rPr lang="en-US" sz="2800" dirty="0" smtClean="0"/>
              <a:t>is used to define questions and hypotheses – or to test out a research procedure – for a further piece of research, such as a large-scale survey</a:t>
            </a:r>
            <a:r>
              <a:rPr lang="en-US" sz="2800" dirty="0" smtClean="0"/>
              <a:t>.</a:t>
            </a:r>
          </a:p>
          <a:p>
            <a:endParaRPr lang="en-US" sz="2800" dirty="0" smtClean="0"/>
          </a:p>
          <a:p>
            <a:pPr>
              <a:buFont typeface="Arial" pitchFamily="34" charset="0"/>
              <a:buChar char="•"/>
            </a:pPr>
            <a:r>
              <a:rPr lang="en-US" sz="2800" b="1" dirty="0" smtClean="0"/>
              <a:t> Descriptive </a:t>
            </a:r>
            <a:r>
              <a:rPr lang="en-US" sz="2800" b="1" dirty="0" smtClean="0"/>
              <a:t>the case </a:t>
            </a:r>
            <a:r>
              <a:rPr lang="en-US" sz="2800" b="1" dirty="0" smtClean="0"/>
              <a:t>study: </a:t>
            </a:r>
            <a:r>
              <a:rPr lang="en-US" sz="2800" dirty="0" smtClean="0"/>
              <a:t>is used to describe a particular phenomenon within its context. It can be used to expand on a particular theme unearthed by a survey</a:t>
            </a:r>
            <a:r>
              <a:rPr lang="en-US" sz="2800" dirty="0" smtClean="0"/>
              <a:t>.</a:t>
            </a:r>
          </a:p>
          <a:p>
            <a:endParaRPr lang="en-US" sz="2800" dirty="0" smtClean="0"/>
          </a:p>
          <a:p>
            <a:pPr>
              <a:buFont typeface="Arial" pitchFamily="34" charset="0"/>
              <a:buChar char="•"/>
            </a:pPr>
            <a:r>
              <a:rPr lang="en-US" sz="2800" b="1" dirty="0" smtClean="0"/>
              <a:t> Explanatory</a:t>
            </a:r>
            <a:r>
              <a:rPr lang="en-US" sz="2800" dirty="0" smtClean="0"/>
              <a:t> </a:t>
            </a:r>
            <a:r>
              <a:rPr lang="en-US" sz="2800" b="1" dirty="0" smtClean="0"/>
              <a:t>the case </a:t>
            </a:r>
            <a:r>
              <a:rPr lang="en-US" sz="2800" b="1" dirty="0" smtClean="0"/>
              <a:t>study: </a:t>
            </a:r>
            <a:r>
              <a:rPr lang="en-US" sz="2800" dirty="0" smtClean="0"/>
              <a:t>explores cause-effect relationships, and/or how events happen.</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a:t>
            </a:r>
            <a:r>
              <a:rPr lang="en-US" b="1" dirty="0" smtClean="0"/>
              <a:t>Study as a  Method</a:t>
            </a:r>
            <a:endParaRPr lang="en-US" b="1" dirty="0"/>
          </a:p>
        </p:txBody>
      </p:sp>
      <p:sp>
        <p:nvSpPr>
          <p:cNvPr id="3" name="TextBox 2"/>
          <p:cNvSpPr txBox="1"/>
          <p:nvPr/>
        </p:nvSpPr>
        <p:spPr>
          <a:xfrm>
            <a:off x="685800" y="1676400"/>
            <a:ext cx="8001000" cy="3046988"/>
          </a:xfrm>
          <a:prstGeom prst="rect">
            <a:avLst/>
          </a:prstGeom>
          <a:noFill/>
        </p:spPr>
        <p:txBody>
          <a:bodyPr wrap="square" rtlCol="0">
            <a:spAutoFit/>
          </a:bodyPr>
          <a:lstStyle/>
          <a:p>
            <a:endParaRPr lang="en-US" sz="3200" dirty="0" smtClean="0"/>
          </a:p>
          <a:p>
            <a:pPr>
              <a:buFont typeface="Arial" pitchFamily="34" charset="0"/>
              <a:buChar char="•"/>
            </a:pPr>
            <a:r>
              <a:rPr lang="en-US" sz="3200" dirty="0" smtClean="0"/>
              <a:t> Secondary data (documents, photographs, official records)</a:t>
            </a:r>
          </a:p>
          <a:p>
            <a:pPr>
              <a:buFont typeface="Arial" pitchFamily="34" charset="0"/>
              <a:buChar char="•"/>
            </a:pPr>
            <a:r>
              <a:rPr lang="en-US" sz="3200" dirty="0" smtClean="0"/>
              <a:t> Observation (variants from fully participant to semi participant)</a:t>
            </a:r>
          </a:p>
          <a:p>
            <a:pPr>
              <a:buFont typeface="Arial" pitchFamily="34" charset="0"/>
              <a:buChar char="•"/>
            </a:pPr>
            <a:r>
              <a:rPr lang="en-US" sz="3200" dirty="0" smtClean="0"/>
              <a:t> Interviews (informal, semi-structured)</a:t>
            </a:r>
            <a:endParaRPr lang="en-US" sz="3200" dirty="0"/>
          </a:p>
        </p:txBody>
      </p:sp>
      <p:sp>
        <p:nvSpPr>
          <p:cNvPr id="4" name="TextBox 3"/>
          <p:cNvSpPr txBox="1"/>
          <p:nvPr/>
        </p:nvSpPr>
        <p:spPr>
          <a:xfrm>
            <a:off x="838200" y="5638800"/>
            <a:ext cx="6324600" cy="584775"/>
          </a:xfrm>
          <a:prstGeom prst="rect">
            <a:avLst/>
          </a:prstGeom>
          <a:noFill/>
        </p:spPr>
        <p:txBody>
          <a:bodyPr wrap="square" rtlCol="0">
            <a:spAutoFit/>
          </a:bodyPr>
          <a:lstStyle/>
          <a:p>
            <a:r>
              <a:rPr lang="en-US" sz="3200" dirty="0" smtClean="0"/>
              <a:t>Triangulation is a must</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Triangulation</a:t>
            </a:r>
            <a:endParaRPr lang="en-US" b="1" dirty="0"/>
          </a:p>
        </p:txBody>
      </p:sp>
      <p:sp>
        <p:nvSpPr>
          <p:cNvPr id="4" name="Right Triangle 3"/>
          <p:cNvSpPr/>
          <p:nvPr/>
        </p:nvSpPr>
        <p:spPr>
          <a:xfrm>
            <a:off x="2438400" y="2438400"/>
            <a:ext cx="4800600" cy="304800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2438400" y="4724400"/>
            <a:ext cx="36576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2362200" y="2895600"/>
            <a:ext cx="2667000" cy="2514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553494" y="4381500"/>
            <a:ext cx="2209006" cy="79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ight Triangle 12"/>
          <p:cNvSpPr/>
          <p:nvPr/>
        </p:nvSpPr>
        <p:spPr>
          <a:xfrm>
            <a:off x="3657600" y="4038600"/>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rot="16200000">
            <a:off x="604510" y="2595890"/>
            <a:ext cx="2514600" cy="523220"/>
          </a:xfrm>
          <a:prstGeom prst="rect">
            <a:avLst/>
          </a:prstGeom>
          <a:noFill/>
        </p:spPr>
        <p:txBody>
          <a:bodyPr wrap="square" rtlCol="0">
            <a:spAutoFit/>
          </a:bodyPr>
          <a:lstStyle/>
          <a:p>
            <a:r>
              <a:rPr lang="en-US" sz="2800" dirty="0" smtClean="0"/>
              <a:t>Documents</a:t>
            </a:r>
            <a:endParaRPr lang="en-US" sz="2800" dirty="0"/>
          </a:p>
        </p:txBody>
      </p:sp>
      <p:sp>
        <p:nvSpPr>
          <p:cNvPr id="23" name="TextBox 22"/>
          <p:cNvSpPr txBox="1"/>
          <p:nvPr/>
        </p:nvSpPr>
        <p:spPr>
          <a:xfrm rot="2469631">
            <a:off x="6556776" y="4854532"/>
            <a:ext cx="1981200" cy="523220"/>
          </a:xfrm>
          <a:prstGeom prst="rect">
            <a:avLst/>
          </a:prstGeom>
          <a:noFill/>
        </p:spPr>
        <p:txBody>
          <a:bodyPr wrap="square" rtlCol="0">
            <a:spAutoFit/>
          </a:bodyPr>
          <a:lstStyle/>
          <a:p>
            <a:r>
              <a:rPr lang="en-US" sz="2800" dirty="0" smtClean="0"/>
              <a:t>Interviews</a:t>
            </a:r>
            <a:endParaRPr lang="en-US" sz="2800" dirty="0"/>
          </a:p>
        </p:txBody>
      </p:sp>
      <p:sp>
        <p:nvSpPr>
          <p:cNvPr id="24" name="TextBox 23"/>
          <p:cNvSpPr txBox="1"/>
          <p:nvPr/>
        </p:nvSpPr>
        <p:spPr>
          <a:xfrm>
            <a:off x="3276600" y="5715000"/>
            <a:ext cx="2286000" cy="523220"/>
          </a:xfrm>
          <a:prstGeom prst="rect">
            <a:avLst/>
          </a:prstGeom>
          <a:noFill/>
        </p:spPr>
        <p:txBody>
          <a:bodyPr wrap="square" rtlCol="0">
            <a:spAutoFit/>
          </a:bodyPr>
          <a:lstStyle/>
          <a:p>
            <a:r>
              <a:rPr lang="en-US" sz="2800" dirty="0" smtClean="0"/>
              <a:t>Observations</a:t>
            </a:r>
            <a:endParaRPr lang="en-US" sz="2800" dirty="0"/>
          </a:p>
        </p:txBody>
      </p:sp>
      <p:sp>
        <p:nvSpPr>
          <p:cNvPr id="25" name="Left Arrow 24"/>
          <p:cNvSpPr/>
          <p:nvPr/>
        </p:nvSpPr>
        <p:spPr>
          <a:xfrm rot="20496571">
            <a:off x="4162849" y="3819831"/>
            <a:ext cx="25146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477000" y="3048000"/>
            <a:ext cx="2362200" cy="584775"/>
          </a:xfrm>
          <a:prstGeom prst="rect">
            <a:avLst/>
          </a:prstGeom>
          <a:noFill/>
        </p:spPr>
        <p:txBody>
          <a:bodyPr wrap="square" rtlCol="0">
            <a:spAutoFit/>
          </a:bodyPr>
          <a:lstStyle/>
          <a:p>
            <a:r>
              <a:rPr lang="en-US" sz="3200" b="1" dirty="0" smtClean="0">
                <a:solidFill>
                  <a:schemeClr val="tx2">
                    <a:lumMod val="60000"/>
                    <a:lumOff val="40000"/>
                  </a:schemeClr>
                </a:solidFill>
              </a:rPr>
              <a:t>Valid Data</a:t>
            </a:r>
            <a:endParaRPr lang="en-US" sz="3200" b="1" dirty="0">
              <a:solidFill>
                <a:schemeClr val="tx2">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a:t>
            </a:r>
            <a:r>
              <a:rPr lang="en-US" b="1" dirty="0"/>
              <a:t>S</a:t>
            </a:r>
            <a:r>
              <a:rPr lang="en-US" b="1" dirty="0" smtClean="0"/>
              <a:t>tudy Rational</a:t>
            </a:r>
            <a:endParaRPr lang="en-US" b="1" dirty="0"/>
          </a:p>
        </p:txBody>
      </p:sp>
      <p:sp>
        <p:nvSpPr>
          <p:cNvPr id="3" name="TextBox 2"/>
          <p:cNvSpPr txBox="1"/>
          <p:nvPr/>
        </p:nvSpPr>
        <p:spPr>
          <a:xfrm>
            <a:off x="381000" y="1828800"/>
            <a:ext cx="8382000" cy="4524315"/>
          </a:xfrm>
          <a:prstGeom prst="rect">
            <a:avLst/>
          </a:prstGeom>
          <a:noFill/>
        </p:spPr>
        <p:txBody>
          <a:bodyPr wrap="square" rtlCol="0">
            <a:spAutoFit/>
          </a:bodyPr>
          <a:lstStyle/>
          <a:p>
            <a:pPr>
              <a:buFont typeface="Wingdings" pitchFamily="2" charset="2"/>
              <a:buChar char="Ø"/>
            </a:pPr>
            <a:r>
              <a:rPr lang="en-US" sz="3200" dirty="0" smtClean="0"/>
              <a:t> Extreme case</a:t>
            </a:r>
          </a:p>
          <a:p>
            <a:endParaRPr lang="en-US" sz="3200" dirty="0" smtClean="0"/>
          </a:p>
          <a:p>
            <a:pPr>
              <a:buFont typeface="Wingdings" pitchFamily="2" charset="2"/>
              <a:buChar char="Ø"/>
            </a:pPr>
            <a:r>
              <a:rPr lang="en-US" sz="3200" dirty="0" smtClean="0"/>
              <a:t> Model case</a:t>
            </a:r>
          </a:p>
          <a:p>
            <a:endParaRPr lang="en-US" sz="3200" dirty="0" smtClean="0"/>
          </a:p>
          <a:p>
            <a:pPr>
              <a:buFont typeface="Wingdings" pitchFamily="2" charset="2"/>
              <a:buChar char="Ø"/>
            </a:pPr>
            <a:r>
              <a:rPr lang="en-US" sz="3200" dirty="0" smtClean="0"/>
              <a:t> Representative case</a:t>
            </a:r>
          </a:p>
          <a:p>
            <a:endParaRPr lang="en-US" sz="3200" dirty="0" smtClean="0"/>
          </a:p>
          <a:p>
            <a:pPr>
              <a:buFont typeface="Wingdings" pitchFamily="2" charset="2"/>
              <a:buChar char="Ø"/>
            </a:pPr>
            <a:r>
              <a:rPr lang="en-US" sz="3200" dirty="0" smtClean="0"/>
              <a:t> </a:t>
            </a:r>
            <a:r>
              <a:rPr lang="en-US" sz="3200" dirty="0" smtClean="0"/>
              <a:t>Longitudinal case</a:t>
            </a:r>
          </a:p>
          <a:p>
            <a:endParaRPr lang="en-US" sz="3200" dirty="0" smtClean="0"/>
          </a:p>
          <a:p>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TotalTime>
  <Words>646</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Case Studies in Developing Countries</vt:lpstr>
      <vt:lpstr>Introduction</vt:lpstr>
      <vt:lpstr>What is a Case study</vt:lpstr>
      <vt:lpstr>It is a challenging task </vt:lpstr>
      <vt:lpstr>Case Studies as a Strategy</vt:lpstr>
      <vt:lpstr>Case Study Types</vt:lpstr>
      <vt:lpstr>Case Study as a  Method</vt:lpstr>
      <vt:lpstr>Triangulation</vt:lpstr>
      <vt:lpstr>Case Study Rational</vt:lpstr>
      <vt:lpstr>Slide 10</vt:lpstr>
      <vt:lpstr>Model Case for Good Community Project  </vt:lpstr>
      <vt:lpstr>Case Study Research Design</vt:lpstr>
      <vt:lpstr>Advantages of Case Study Method</vt:lpstr>
      <vt:lpstr>Slide 14</vt:lpstr>
      <vt:lpstr>Limitation of Case Studies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studies in Developing Countries</dc:title>
  <dc:creator>user</dc:creator>
  <cp:lastModifiedBy>user</cp:lastModifiedBy>
  <cp:revision>31</cp:revision>
  <dcterms:created xsi:type="dcterms:W3CDTF">2013-11-19T08:39:18Z</dcterms:created>
  <dcterms:modified xsi:type="dcterms:W3CDTF">2013-11-19T19:29:04Z</dcterms:modified>
</cp:coreProperties>
</file>