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71" r:id="rId7"/>
    <p:sldId id="279" r:id="rId8"/>
    <p:sldId id="278" r:id="rId9"/>
    <p:sldId id="280" r:id="rId10"/>
    <p:sldId id="276" r:id="rId11"/>
    <p:sldId id="274" r:id="rId12"/>
    <p:sldId id="275" r:id="rId13"/>
    <p:sldId id="277" r:id="rId14"/>
    <p:sldId id="272" r:id="rId15"/>
    <p:sldId id="260" r:id="rId16"/>
    <p:sldId id="261" r:id="rId17"/>
    <p:sldId id="265" r:id="rId18"/>
    <p:sldId id="267"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3074D9-DF82-477C-AA66-F5EEFA98A2CB}"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3074D9-DF82-477C-AA66-F5EEFA98A2CB}"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3074D9-DF82-477C-AA66-F5EEFA98A2CB}"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3074D9-DF82-477C-AA66-F5EEFA98A2CB}"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3074D9-DF82-477C-AA66-F5EEFA98A2CB}"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3074D9-DF82-477C-AA66-F5EEFA98A2CB}" type="datetimeFigureOut">
              <a:rPr lang="en-US" smtClean="0"/>
              <a:pPr/>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3074D9-DF82-477C-AA66-F5EEFA98A2CB}" type="datetimeFigureOut">
              <a:rPr lang="en-US" smtClean="0"/>
              <a:pPr/>
              <a:t>10/8/2013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3074D9-DF82-477C-AA66-F5EEFA98A2CB}" type="datetimeFigureOut">
              <a:rPr lang="en-US" smtClean="0"/>
              <a:pPr/>
              <a:t>10/8/2013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074D9-DF82-477C-AA66-F5EEFA98A2CB}" type="datetimeFigureOut">
              <a:rPr lang="en-US" smtClean="0"/>
              <a:pPr/>
              <a:t>10/8/2013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3074D9-DF82-477C-AA66-F5EEFA98A2CB}" type="datetimeFigureOut">
              <a:rPr lang="en-US" smtClean="0"/>
              <a:pPr/>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3074D9-DF82-477C-AA66-F5EEFA98A2CB}" type="datetimeFigureOut">
              <a:rPr lang="en-US" smtClean="0"/>
              <a:pPr/>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3C2DC6-E406-468E-8A48-620A8683F1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3074D9-DF82-477C-AA66-F5EEFA98A2CB}" type="datetimeFigureOut">
              <a:rPr lang="en-US" smtClean="0"/>
              <a:pPr/>
              <a:t>10/8/2013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C2DC6-E406-468E-8A48-620A8683F1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Secondary </a:t>
            </a:r>
            <a:r>
              <a:rPr lang="en-US" b="1" dirty="0" smtClean="0"/>
              <a:t>Data Collection</a:t>
            </a:r>
            <a:r>
              <a:rPr lang="en-US" b="1" dirty="0" smtClean="0"/>
              <a:t> </a:t>
            </a:r>
            <a:endParaRPr lang="en-US" dirty="0"/>
          </a:p>
        </p:txBody>
      </p:sp>
      <p:sp>
        <p:nvSpPr>
          <p:cNvPr id="3" name="Subtitle 2"/>
          <p:cNvSpPr>
            <a:spLocks noGrp="1"/>
          </p:cNvSpPr>
          <p:nvPr>
            <p:ph type="subTitle" idx="1"/>
          </p:nvPr>
        </p:nvSpPr>
        <p:spPr/>
        <p:txBody>
          <a:bodyPr/>
          <a:lstStyle/>
          <a:p>
            <a:r>
              <a:rPr lang="en-US" b="1" dirty="0"/>
              <a:t>Lesson </a:t>
            </a:r>
            <a:r>
              <a:rPr lang="en-US" b="1" dirty="0" smtClean="0"/>
              <a:t>4- 09.10.2013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Maps</a:t>
            </a:r>
            <a:endParaRPr lang="en-US" dirty="0"/>
          </a:p>
        </p:txBody>
      </p:sp>
      <p:sp>
        <p:nvSpPr>
          <p:cNvPr id="4" name="Rectangle 3"/>
          <p:cNvSpPr/>
          <p:nvPr/>
        </p:nvSpPr>
        <p:spPr>
          <a:xfrm>
            <a:off x="0" y="1828800"/>
            <a:ext cx="4114800" cy="3539430"/>
          </a:xfrm>
          <a:prstGeom prst="rect">
            <a:avLst/>
          </a:prstGeom>
          <a:ln>
            <a:solidFill>
              <a:schemeClr val="accent1"/>
            </a:solidFill>
          </a:ln>
        </p:spPr>
        <p:txBody>
          <a:bodyPr wrap="square">
            <a:spAutoFit/>
          </a:bodyPr>
          <a:lstStyle/>
          <a:p>
            <a:r>
              <a:rPr lang="en-US" sz="2800" dirty="0" smtClean="0"/>
              <a:t>-Crude </a:t>
            </a:r>
            <a:r>
              <a:rPr lang="en-US" sz="2800" dirty="0" smtClean="0"/>
              <a:t>map of the </a:t>
            </a:r>
            <a:r>
              <a:rPr lang="en-US" sz="2800" dirty="0" smtClean="0"/>
              <a:t>village,  most occasions no </a:t>
            </a:r>
            <a:r>
              <a:rPr lang="en-US" sz="2800" dirty="0" smtClean="0"/>
              <a:t>scale. But such maps can </a:t>
            </a:r>
            <a:r>
              <a:rPr lang="en-US" sz="2800" dirty="0" smtClean="0"/>
              <a:t>also contain </a:t>
            </a:r>
            <a:r>
              <a:rPr lang="en-US" sz="2800" dirty="0" smtClean="0"/>
              <a:t>some </a:t>
            </a:r>
            <a:r>
              <a:rPr lang="en-US" sz="2800" dirty="0" smtClean="0"/>
              <a:t>village specific additional </a:t>
            </a:r>
            <a:r>
              <a:rPr lang="en-US" sz="2800" dirty="0" smtClean="0"/>
              <a:t>information which are not available in the </a:t>
            </a:r>
            <a:r>
              <a:rPr lang="en-US" sz="2800" dirty="0" smtClean="0"/>
              <a:t>other large scale maps</a:t>
            </a:r>
            <a:r>
              <a:rPr lang="en-US" sz="2800" dirty="0" smtClean="0"/>
              <a:t>.</a:t>
            </a:r>
          </a:p>
        </p:txBody>
      </p:sp>
      <p:pic>
        <p:nvPicPr>
          <p:cNvPr id="5" name="Picture 2" descr="http://ts1.mm.bing.net/th?id=H.4983833938167784&amp;pid=15.1"/>
          <p:cNvPicPr>
            <a:picLocks noChangeAspect="1" noChangeArrowheads="1"/>
          </p:cNvPicPr>
          <p:nvPr/>
        </p:nvPicPr>
        <p:blipFill>
          <a:blip r:embed="rId2"/>
          <a:srcRect/>
          <a:stretch>
            <a:fillRect/>
          </a:stretch>
        </p:blipFill>
        <p:spPr bwMode="auto">
          <a:xfrm>
            <a:off x="4498382" y="1752600"/>
            <a:ext cx="4645618" cy="346951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990600"/>
            <a:ext cx="4572000" cy="954107"/>
          </a:xfrm>
          <a:prstGeom prst="rect">
            <a:avLst/>
          </a:prstGeom>
        </p:spPr>
        <p:txBody>
          <a:bodyPr>
            <a:spAutoFit/>
          </a:bodyPr>
          <a:lstStyle/>
          <a:p>
            <a:pPr>
              <a:buFontTx/>
              <a:buChar char="-"/>
            </a:pPr>
            <a:r>
              <a:rPr lang="en-US" sz="2800" dirty="0" smtClean="0"/>
              <a:t>Lists pasted on the walls of the </a:t>
            </a:r>
            <a:r>
              <a:rPr lang="en-US" sz="2800" dirty="0" smtClean="0"/>
              <a:t>office</a:t>
            </a:r>
            <a:endParaRPr lang="en-US" sz="2800" dirty="0" smtClean="0"/>
          </a:p>
        </p:txBody>
      </p:sp>
      <p:pic>
        <p:nvPicPr>
          <p:cNvPr id="5" name="Picture 4" descr="http://ts4.mm.bing.net/th?id=H.4985732329636567&amp;pid=15.1"/>
          <p:cNvPicPr>
            <a:picLocks noChangeAspect="1" noChangeArrowheads="1"/>
          </p:cNvPicPr>
          <p:nvPr/>
        </p:nvPicPr>
        <p:blipFill>
          <a:blip r:embed="rId2"/>
          <a:srcRect/>
          <a:stretch>
            <a:fillRect/>
          </a:stretch>
        </p:blipFill>
        <p:spPr bwMode="auto">
          <a:xfrm>
            <a:off x="2374900" y="2209800"/>
            <a:ext cx="5588000" cy="4191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Resource profile</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Household name list</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09800" y="838200"/>
            <a:ext cx="6026650" cy="523220"/>
          </a:xfrm>
          <a:prstGeom prst="rect">
            <a:avLst/>
          </a:prstGeom>
        </p:spPr>
        <p:txBody>
          <a:bodyPr wrap="none">
            <a:spAutoFit/>
          </a:bodyPr>
          <a:lstStyle/>
          <a:p>
            <a:pPr>
              <a:buFontTx/>
              <a:buChar char="-"/>
            </a:pPr>
            <a:r>
              <a:rPr lang="en-US" sz="2800" dirty="0" smtClean="0"/>
              <a:t>Agricultural land use in the GN division </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Secondary Data</a:t>
            </a:r>
            <a:endParaRPr lang="en-US" dirty="0"/>
          </a:p>
        </p:txBody>
      </p:sp>
      <p:sp>
        <p:nvSpPr>
          <p:cNvPr id="4" name="TextBox 3"/>
          <p:cNvSpPr txBox="1"/>
          <p:nvPr/>
        </p:nvSpPr>
        <p:spPr>
          <a:xfrm>
            <a:off x="838200" y="1905000"/>
            <a:ext cx="7924800" cy="3108543"/>
          </a:xfrm>
          <a:prstGeom prst="rect">
            <a:avLst/>
          </a:prstGeom>
          <a:noFill/>
        </p:spPr>
        <p:txBody>
          <a:bodyPr wrap="square" rtlCol="0">
            <a:spAutoFit/>
          </a:bodyPr>
          <a:lstStyle/>
          <a:p>
            <a:pPr>
              <a:buFont typeface="Arial" pitchFamily="34" charset="0"/>
              <a:buChar char="•"/>
            </a:pPr>
            <a:r>
              <a:rPr lang="en-US" sz="2800" dirty="0" smtClean="0"/>
              <a:t> </a:t>
            </a:r>
            <a:r>
              <a:rPr lang="en-US" sz="2800" dirty="0" smtClean="0"/>
              <a:t> Easy to build up the background of the research area. This is very important particularly for an outside researcher</a:t>
            </a:r>
            <a:endParaRPr lang="en-US" sz="2800" dirty="0" smtClean="0"/>
          </a:p>
          <a:p>
            <a:pPr>
              <a:buFont typeface="Arial" pitchFamily="34" charset="0"/>
              <a:buChar char="•"/>
            </a:pPr>
            <a:r>
              <a:rPr lang="en-US" sz="2800" dirty="0" smtClean="0"/>
              <a:t> Easy </a:t>
            </a:r>
            <a:r>
              <a:rPr lang="en-US" sz="2800" dirty="0" smtClean="0"/>
              <a:t>to collect</a:t>
            </a:r>
          </a:p>
          <a:p>
            <a:pPr>
              <a:buFont typeface="Arial" pitchFamily="34" charset="0"/>
              <a:buChar char="•"/>
            </a:pPr>
            <a:r>
              <a:rPr lang="en-US" sz="2800" dirty="0" smtClean="0"/>
              <a:t> Researcher can save time and money</a:t>
            </a:r>
          </a:p>
          <a:p>
            <a:pPr>
              <a:buFont typeface="Arial" pitchFamily="34" charset="0"/>
              <a:buChar char="•"/>
            </a:pPr>
            <a:r>
              <a:rPr lang="en-US" sz="2800" dirty="0"/>
              <a:t> C</a:t>
            </a:r>
            <a:r>
              <a:rPr lang="en-US" sz="2800" dirty="0" smtClean="0"/>
              <a:t>an easily be used for trend analysis as long term data is available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Secondary Data</a:t>
            </a:r>
            <a:endParaRPr lang="en-US" dirty="0"/>
          </a:p>
        </p:txBody>
      </p:sp>
      <p:sp>
        <p:nvSpPr>
          <p:cNvPr id="4" name="Rectangle 3"/>
          <p:cNvSpPr/>
          <p:nvPr/>
        </p:nvSpPr>
        <p:spPr>
          <a:xfrm>
            <a:off x="381000" y="2057401"/>
            <a:ext cx="8305800" cy="3970318"/>
          </a:xfrm>
          <a:prstGeom prst="rect">
            <a:avLst/>
          </a:prstGeom>
        </p:spPr>
        <p:txBody>
          <a:bodyPr wrap="square">
            <a:spAutoFit/>
          </a:bodyPr>
          <a:lstStyle/>
          <a:p>
            <a:pPr>
              <a:buFont typeface="Arial" pitchFamily="34" charset="0"/>
              <a:buChar char="•"/>
            </a:pPr>
            <a:r>
              <a:rPr lang="en-US" sz="2800" dirty="0" smtClean="0"/>
              <a:t>  It is not often possible to judge on quality of secondary data</a:t>
            </a:r>
          </a:p>
          <a:p>
            <a:pPr>
              <a:buFont typeface="Arial" pitchFamily="34" charset="0"/>
              <a:buChar char="•"/>
            </a:pPr>
            <a:r>
              <a:rPr lang="en-US" sz="2800" dirty="0" smtClean="0"/>
              <a:t>  Sources may conflict with each other </a:t>
            </a:r>
          </a:p>
          <a:p>
            <a:pPr>
              <a:buFont typeface="Arial" pitchFamily="34" charset="0"/>
              <a:buChar char="•"/>
            </a:pPr>
            <a:r>
              <a:rPr lang="en-US" sz="2800" dirty="0"/>
              <a:t> </a:t>
            </a:r>
            <a:r>
              <a:rPr lang="en-US" sz="2800" dirty="0" smtClean="0"/>
              <a:t>Secondary data can not reveal individual or group values, beliefs or reasons that may be underlining the currant trends (Beaulieu, 1992)</a:t>
            </a:r>
          </a:p>
          <a:p>
            <a:pPr>
              <a:buFont typeface="Arial" pitchFamily="34" charset="0"/>
              <a:buChar char="•"/>
            </a:pPr>
            <a:r>
              <a:rPr lang="en-US" sz="2800" dirty="0"/>
              <a:t> </a:t>
            </a:r>
            <a:r>
              <a:rPr lang="en-US" sz="2800" dirty="0" smtClean="0"/>
              <a:t>U</a:t>
            </a:r>
            <a:r>
              <a:rPr lang="en-US" sz="2800" dirty="0" smtClean="0"/>
              <a:t>nit </a:t>
            </a:r>
            <a:r>
              <a:rPr lang="en-US" sz="2800" dirty="0" smtClean="0"/>
              <a:t>of secondary data collection (income you can have gross income, if you want disposable income, you can not get</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of Secondary Data in Developing Countries</a:t>
            </a:r>
            <a:endParaRPr lang="en-US" dirty="0"/>
          </a:p>
        </p:txBody>
      </p:sp>
      <p:sp>
        <p:nvSpPr>
          <p:cNvPr id="4" name="TextBox 3"/>
          <p:cNvSpPr txBox="1"/>
          <p:nvPr/>
        </p:nvSpPr>
        <p:spPr>
          <a:xfrm>
            <a:off x="457200" y="2133600"/>
            <a:ext cx="8305800" cy="4401205"/>
          </a:xfrm>
          <a:prstGeom prst="rect">
            <a:avLst/>
          </a:prstGeom>
          <a:noFill/>
        </p:spPr>
        <p:txBody>
          <a:bodyPr wrap="square" rtlCol="0">
            <a:spAutoFit/>
          </a:bodyPr>
          <a:lstStyle/>
          <a:p>
            <a:pPr>
              <a:buFont typeface="Arial" pitchFamily="34" charset="0"/>
              <a:buChar char="•"/>
            </a:pPr>
            <a:r>
              <a:rPr lang="en-US" sz="2800" dirty="0" smtClean="0"/>
              <a:t> Government official data- comprehensive, available for a long term,  and generally trustable</a:t>
            </a:r>
          </a:p>
          <a:p>
            <a:pPr>
              <a:buFont typeface="Arial" pitchFamily="34" charset="0"/>
              <a:buChar char="•"/>
            </a:pPr>
            <a:endParaRPr lang="en-US" sz="2800" dirty="0"/>
          </a:p>
          <a:p>
            <a:r>
              <a:rPr lang="en-US" sz="2800" dirty="0" smtClean="0"/>
              <a:t>But, at certain occasions they may characterize following problems </a:t>
            </a:r>
            <a:r>
              <a:rPr lang="en-US" sz="2800" dirty="0" smtClean="0"/>
              <a:t>owing to </a:t>
            </a:r>
            <a:r>
              <a:rPr lang="en-US" sz="2800" dirty="0" smtClean="0"/>
              <a:t>under-skilled </a:t>
            </a:r>
            <a:r>
              <a:rPr lang="en-US" sz="2800" dirty="0" smtClean="0"/>
              <a:t>enumerators used </a:t>
            </a:r>
            <a:r>
              <a:rPr lang="en-US" sz="2800" dirty="0" smtClean="0"/>
              <a:t>and lack of supervision</a:t>
            </a:r>
          </a:p>
          <a:p>
            <a:pPr>
              <a:buFont typeface="Arial" pitchFamily="34" charset="0"/>
              <a:buChar char="•"/>
            </a:pPr>
            <a:r>
              <a:rPr lang="en-US" sz="2800" dirty="0" smtClean="0"/>
              <a:t>  Unreliability</a:t>
            </a:r>
          </a:p>
          <a:p>
            <a:pPr>
              <a:buFont typeface="Arial" pitchFamily="34" charset="0"/>
              <a:buChar char="•"/>
            </a:pPr>
            <a:r>
              <a:rPr lang="en-US" sz="2800" dirty="0"/>
              <a:t> </a:t>
            </a:r>
            <a:r>
              <a:rPr lang="en-US" sz="2800" dirty="0" smtClean="0"/>
              <a:t> Data gaps</a:t>
            </a:r>
          </a:p>
          <a:p>
            <a:pPr>
              <a:buFont typeface="Arial" pitchFamily="34" charset="0"/>
              <a:buChar char="•"/>
            </a:pPr>
            <a:r>
              <a:rPr lang="en-US" sz="2800" dirty="0" smtClean="0"/>
              <a:t>  Inaccuracies</a:t>
            </a:r>
          </a:p>
          <a:p>
            <a:pPr>
              <a:buFont typeface="Arial" pitchFamily="34" charset="0"/>
              <a:buChar char="•"/>
            </a:pPr>
            <a:r>
              <a:rPr lang="en-US" sz="2800" dirty="0" smtClean="0"/>
              <a:t>  Mutual inconsistencies (Gill, 1993)</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secondary data</a:t>
            </a:r>
            <a:endParaRPr lang="en-US" dirty="0"/>
          </a:p>
        </p:txBody>
      </p:sp>
      <p:sp>
        <p:nvSpPr>
          <p:cNvPr id="4" name="TextBox 3"/>
          <p:cNvSpPr txBox="1"/>
          <p:nvPr/>
        </p:nvSpPr>
        <p:spPr>
          <a:xfrm>
            <a:off x="609600" y="1828800"/>
            <a:ext cx="8077200" cy="2246769"/>
          </a:xfrm>
          <a:prstGeom prst="rect">
            <a:avLst/>
          </a:prstGeom>
          <a:noFill/>
        </p:spPr>
        <p:txBody>
          <a:bodyPr wrap="square" rtlCol="0">
            <a:spAutoFit/>
          </a:bodyPr>
          <a:lstStyle/>
          <a:p>
            <a:pPr marL="342900" indent="-342900">
              <a:buAutoNum type="arabicPeriod"/>
            </a:pPr>
            <a:r>
              <a:rPr lang="en-US" sz="2800" dirty="0" smtClean="0"/>
              <a:t>Availability</a:t>
            </a:r>
          </a:p>
          <a:p>
            <a:pPr marL="342900" indent="-342900">
              <a:buAutoNum type="arabicPeriod"/>
            </a:pPr>
            <a:r>
              <a:rPr lang="en-US" sz="2800" dirty="0" smtClean="0"/>
              <a:t>Relevance (units of measurement and concepts used must be the same)</a:t>
            </a:r>
          </a:p>
          <a:p>
            <a:pPr marL="342900" indent="-342900">
              <a:buAutoNum type="arabicPeriod"/>
            </a:pPr>
            <a:r>
              <a:rPr lang="en-US" sz="2800" dirty="0" smtClean="0"/>
              <a:t>Accuracy</a:t>
            </a:r>
          </a:p>
          <a:p>
            <a:pPr marL="342900" indent="-342900">
              <a:buAutoNum type="arabicPeriod"/>
            </a:pPr>
            <a:r>
              <a:rPr lang="en-US" sz="2800" dirty="0" smtClean="0"/>
              <a:t>Sufficiency</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Towards resolving problems</a:t>
            </a:r>
            <a:endParaRPr lang="en-US" dirty="0"/>
          </a:p>
        </p:txBody>
      </p:sp>
      <p:sp>
        <p:nvSpPr>
          <p:cNvPr id="4" name="TextBox 3"/>
          <p:cNvSpPr txBox="1"/>
          <p:nvPr/>
        </p:nvSpPr>
        <p:spPr>
          <a:xfrm>
            <a:off x="228600" y="1295400"/>
            <a:ext cx="8686800" cy="5693866"/>
          </a:xfrm>
          <a:prstGeom prst="rect">
            <a:avLst/>
          </a:prstGeom>
          <a:noFill/>
        </p:spPr>
        <p:txBody>
          <a:bodyPr wrap="square" rtlCol="0">
            <a:spAutoFit/>
          </a:bodyPr>
          <a:lstStyle/>
          <a:p>
            <a:pPr>
              <a:buFont typeface="Arial" pitchFamily="34" charset="0"/>
              <a:buChar char="•"/>
            </a:pPr>
            <a:r>
              <a:rPr lang="en-US" sz="2800" dirty="0" smtClean="0"/>
              <a:t> Make use of local Experts: regarding quality of data seek advice from sector specialists, country offices, colleagues in the universities and research stations</a:t>
            </a:r>
          </a:p>
          <a:p>
            <a:endParaRPr lang="en-US" sz="2800" dirty="0" smtClean="0"/>
          </a:p>
          <a:p>
            <a:pPr>
              <a:buFont typeface="Arial" pitchFamily="34" charset="0"/>
              <a:buChar char="•"/>
            </a:pPr>
            <a:r>
              <a:rPr lang="en-US" sz="2400" dirty="0" smtClean="0"/>
              <a:t>Yourself determine the original purpose of the data collected (Novak, 1996)</a:t>
            </a:r>
          </a:p>
          <a:p>
            <a:pPr>
              <a:buFont typeface="Arial" pitchFamily="34" charset="0"/>
              <a:buChar char="•"/>
            </a:pPr>
            <a:r>
              <a:rPr lang="en-US" sz="2400" dirty="0"/>
              <a:t> </a:t>
            </a:r>
            <a:r>
              <a:rPr lang="en-US" sz="2400" dirty="0" smtClean="0"/>
              <a:t>Attempt to ascertain the credentials of the source or author (education backgrounds, past works</a:t>
            </a:r>
          </a:p>
          <a:p>
            <a:pPr>
              <a:buFont typeface="Arial" pitchFamily="34" charset="0"/>
              <a:buChar char="•"/>
            </a:pPr>
            <a:r>
              <a:rPr lang="en-US" sz="2400" dirty="0" smtClean="0"/>
              <a:t>Pay skeptical attention of employment data. “It is very difficult to count on the employment data accurately,  especially in developing countries” (Katherine, 2005)- Informal or unrecorded activities, such as seasonal agricultural workers, women’s agricultural </a:t>
            </a:r>
            <a:r>
              <a:rPr lang="en-US" sz="2400" dirty="0" smtClean="0"/>
              <a:t>labor, </a:t>
            </a:r>
            <a:r>
              <a:rPr lang="en-US" sz="2400" dirty="0" smtClean="0"/>
              <a:t>Child </a:t>
            </a:r>
            <a:r>
              <a:rPr lang="en-US" sz="2400" dirty="0" smtClean="0"/>
              <a:t>labor</a:t>
            </a:r>
            <a:r>
              <a:rPr lang="en-US" sz="2400" dirty="0" smtClean="0"/>
              <a:t>, primary </a:t>
            </a:r>
            <a:r>
              <a:rPr lang="en-US" sz="2400" dirty="0" smtClean="0"/>
              <a:t>employment</a:t>
            </a:r>
            <a:r>
              <a:rPr lang="en-US" sz="2400" dirty="0" smtClean="0"/>
              <a:t>, secondary or other</a:t>
            </a:r>
            <a:endParaRPr lang="en-US" sz="2400" dirty="0"/>
          </a:p>
          <a:p>
            <a:pPr>
              <a:buFont typeface="Arial" pitchFamily="34" charset="0"/>
              <a:buChar char="•"/>
            </a:pP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Box 2"/>
          <p:cNvSpPr txBox="1"/>
          <p:nvPr/>
        </p:nvSpPr>
        <p:spPr>
          <a:xfrm>
            <a:off x="457200" y="1676400"/>
            <a:ext cx="8153400" cy="5386090"/>
          </a:xfrm>
          <a:prstGeom prst="rect">
            <a:avLst/>
          </a:prstGeom>
          <a:noFill/>
        </p:spPr>
        <p:txBody>
          <a:bodyPr wrap="square" rtlCol="0">
            <a:spAutoFit/>
          </a:bodyPr>
          <a:lstStyle/>
          <a:p>
            <a:r>
              <a:rPr lang="en-US" sz="2400" dirty="0" smtClean="0"/>
              <a:t>Secondary </a:t>
            </a:r>
            <a:r>
              <a:rPr lang="en-US" sz="2400" dirty="0" smtClean="0"/>
              <a:t>data </a:t>
            </a:r>
            <a:r>
              <a:rPr lang="en-US" sz="2400" dirty="0" smtClean="0"/>
              <a:t>constitute </a:t>
            </a:r>
            <a:r>
              <a:rPr lang="en-US" sz="2400" dirty="0" smtClean="0"/>
              <a:t>an important place in Geographic studies. </a:t>
            </a:r>
            <a:r>
              <a:rPr lang="en-US" sz="2400" dirty="0" smtClean="0">
                <a:latin typeface="Times New Roman" pitchFamily="18" charset="0"/>
                <a:cs typeface="Times New Roman" pitchFamily="18" charset="0"/>
              </a:rPr>
              <a:t>They </a:t>
            </a:r>
            <a:r>
              <a:rPr lang="en-US" sz="2400" dirty="0" smtClean="0">
                <a:latin typeface="Times New Roman" pitchFamily="18" charset="0"/>
                <a:ea typeface="Calibri" pitchFamily="34" charset="0"/>
                <a:cs typeface="Times New Roman" pitchFamily="18" charset="0"/>
              </a:rPr>
              <a:t>provide </a:t>
            </a:r>
            <a:r>
              <a:rPr lang="en-US" sz="2400" dirty="0" smtClean="0">
                <a:latin typeface="Times New Roman" pitchFamily="18" charset="0"/>
                <a:ea typeface="Calibri" pitchFamily="34" charset="0"/>
                <a:cs typeface="Times New Roman" pitchFamily="18" charset="0"/>
              </a:rPr>
              <a:t>a context for primary data (geographical, historical, social and </a:t>
            </a:r>
            <a:r>
              <a:rPr lang="en-US" sz="2400" dirty="0" smtClean="0">
                <a:latin typeface="Times New Roman" pitchFamily="18" charset="0"/>
                <a:ea typeface="Calibri" pitchFamily="34" charset="0"/>
                <a:cs typeface="Times New Roman" pitchFamily="18" charset="0"/>
              </a:rPr>
              <a:t>economic). </a:t>
            </a:r>
            <a:r>
              <a:rPr lang="en-US" sz="2400" dirty="0" smtClean="0"/>
              <a:t>But</a:t>
            </a:r>
            <a:r>
              <a:rPr lang="en-US" sz="2400" dirty="0" smtClean="0"/>
              <a:t>, consider </a:t>
            </a:r>
            <a:r>
              <a:rPr lang="en-US" sz="2400" dirty="0" smtClean="0"/>
              <a:t>them</a:t>
            </a:r>
            <a:r>
              <a:rPr lang="en-US" sz="2400" dirty="0" smtClean="0"/>
              <a:t> </a:t>
            </a:r>
            <a:r>
              <a:rPr lang="en-US" sz="2400" dirty="0" smtClean="0"/>
              <a:t>as a complementary source rather than some thing to be replaced. Government official data  is the main secondary data available in </a:t>
            </a:r>
            <a:r>
              <a:rPr lang="en-US" sz="2400" dirty="0" smtClean="0"/>
              <a:t>Developing Countries. </a:t>
            </a:r>
            <a:r>
              <a:rPr lang="en-US" sz="2400" dirty="0" smtClean="0"/>
              <a:t>Among </a:t>
            </a:r>
            <a:r>
              <a:rPr lang="en-US" sz="2400" dirty="0" smtClean="0"/>
              <a:t>the sources, </a:t>
            </a:r>
            <a:r>
              <a:rPr lang="en-US" sz="2400" dirty="0" smtClean="0"/>
              <a:t>population and housing census, consumer finance survey  are comprehensive and carried out spending much money and energy and also using better enumerators under strict supervision. But it is not the case in all other secondary data sources. Therefore, it is wise to use them with greater care.</a:t>
            </a:r>
          </a:p>
          <a:p>
            <a:endParaRPr lang="en-US" sz="2400" dirty="0" smtClean="0"/>
          </a:p>
          <a:p>
            <a:r>
              <a:rPr lang="en-US" sz="2400" dirty="0" smtClean="0"/>
              <a:t>This lesson will focus secondary data in general and particular attention to secondary data in developing countries.</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t>
            </a:r>
            <a:r>
              <a:rPr lang="en-US" b="1" dirty="0" smtClean="0"/>
              <a:t>are</a:t>
            </a:r>
            <a:r>
              <a:rPr lang="en-US" b="1" dirty="0" smtClean="0"/>
              <a:t> </a:t>
            </a:r>
            <a:r>
              <a:rPr lang="en-US" b="1" dirty="0"/>
              <a:t>S</a:t>
            </a:r>
            <a:r>
              <a:rPr lang="en-US" b="1" dirty="0" smtClean="0"/>
              <a:t>econdary Data </a:t>
            </a:r>
            <a:r>
              <a:rPr lang="en-US" dirty="0"/>
              <a:t/>
            </a:r>
            <a:br>
              <a:rPr lang="en-US" dirty="0"/>
            </a:br>
            <a:endParaRPr lang="en-US" dirty="0"/>
          </a:p>
        </p:txBody>
      </p:sp>
      <p:sp>
        <p:nvSpPr>
          <p:cNvPr id="4" name="Rectangle 3"/>
          <p:cNvSpPr/>
          <p:nvPr/>
        </p:nvSpPr>
        <p:spPr>
          <a:xfrm>
            <a:off x="609600" y="1371600"/>
            <a:ext cx="7924800" cy="2554545"/>
          </a:xfrm>
          <a:prstGeom prst="rect">
            <a:avLst/>
          </a:prstGeom>
        </p:spPr>
        <p:txBody>
          <a:bodyPr wrap="square">
            <a:spAutoFit/>
          </a:bodyPr>
          <a:lstStyle/>
          <a:p>
            <a:r>
              <a:rPr lang="en-US" sz="3200" dirty="0"/>
              <a:t>‘Secondary data’ means the information which has already been collected by someone </a:t>
            </a:r>
            <a:r>
              <a:rPr lang="en-US" sz="3200" dirty="0" smtClean="0"/>
              <a:t>else (researchers, institutions or NGOs),  for other purposes than the one currently being considered (</a:t>
            </a:r>
            <a:r>
              <a:rPr lang="en-US" sz="3200" dirty="0" err="1" smtClean="0"/>
              <a:t>Cnossen</a:t>
            </a:r>
            <a:r>
              <a:rPr lang="en-US" sz="3200" dirty="0" smtClean="0"/>
              <a:t>, 1997) . They include</a:t>
            </a:r>
            <a:endParaRPr lang="en-US" sz="3200" dirty="0"/>
          </a:p>
        </p:txBody>
      </p:sp>
      <p:sp>
        <p:nvSpPr>
          <p:cNvPr id="5" name="Rectangle 4"/>
          <p:cNvSpPr/>
          <p:nvPr/>
        </p:nvSpPr>
        <p:spPr>
          <a:xfrm>
            <a:off x="685800" y="4038600"/>
            <a:ext cx="7848600" cy="2062103"/>
          </a:xfrm>
          <a:prstGeom prst="rect">
            <a:avLst/>
          </a:prstGeom>
        </p:spPr>
        <p:txBody>
          <a:bodyPr wrap="square">
            <a:spAutoFit/>
          </a:bodyPr>
          <a:lstStyle/>
          <a:p>
            <a:r>
              <a:rPr lang="en-US" sz="3200" dirty="0" smtClean="0"/>
              <a:t> </a:t>
            </a:r>
          </a:p>
          <a:p>
            <a:pPr>
              <a:buFont typeface="Arial" pitchFamily="34" charset="0"/>
              <a:buChar char="•"/>
            </a:pPr>
            <a:r>
              <a:rPr lang="en-US" sz="3200" dirty="0" smtClean="0"/>
              <a:t> Official data collected </a:t>
            </a:r>
            <a:r>
              <a:rPr lang="en-US" sz="3200" dirty="0"/>
              <a:t>by public bodies by spending public money. </a:t>
            </a:r>
            <a:endParaRPr lang="en-US" sz="3200" dirty="0" smtClean="0"/>
          </a:p>
          <a:p>
            <a:pPr>
              <a:buFont typeface="Arial" pitchFamily="34" charset="0"/>
              <a:buChar char="•"/>
            </a:pPr>
            <a:r>
              <a:rPr lang="en-US" sz="3200" dirty="0"/>
              <a:t> </a:t>
            </a:r>
            <a:r>
              <a:rPr lang="en-US" sz="3200" dirty="0" smtClean="0"/>
              <a:t> Data collected by firms NGOs or individuals.</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Sources of </a:t>
            </a:r>
            <a:r>
              <a:rPr lang="en-US" b="1" dirty="0" smtClean="0"/>
              <a:t>Secondary </a:t>
            </a:r>
            <a:r>
              <a:rPr lang="en-US" b="1" dirty="0"/>
              <a:t>D</a:t>
            </a:r>
            <a:r>
              <a:rPr lang="en-US" b="1" dirty="0" smtClean="0"/>
              <a:t>ata </a:t>
            </a:r>
            <a:r>
              <a:rPr lang="en-US" dirty="0"/>
              <a:t/>
            </a:r>
            <a:br>
              <a:rPr lang="en-US" dirty="0"/>
            </a:br>
            <a:endParaRPr lang="en-US" dirty="0"/>
          </a:p>
        </p:txBody>
      </p:sp>
      <p:sp>
        <p:nvSpPr>
          <p:cNvPr id="1025" name="Rectangle 1"/>
          <p:cNvSpPr>
            <a:spLocks noChangeArrowheads="1"/>
          </p:cNvSpPr>
          <p:nvPr/>
        </p:nvSpPr>
        <p:spPr bwMode="auto">
          <a:xfrm>
            <a:off x="228600" y="1981200"/>
            <a:ext cx="89154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government and their</a:t>
            </a:r>
            <a:r>
              <a:rPr kumimoji="0" lang="en-US"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various agencies, bureaus, departments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Census of population, agriculture or industries.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Administrative Records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Technical reports: account of work done on research projects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Diaries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Planning documents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Maps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Areal photographs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Sound recordings (Radio and TV </a:t>
            </a:r>
            <a:r>
              <a:rPr lang="en-US" sz="2800" dirty="0" err="1" smtClean="0">
                <a:latin typeface="Times New Roman" pitchFamily="18" charset="0"/>
                <a:ea typeface="Calibri" pitchFamily="34" charset="0"/>
                <a:cs typeface="Times New Roman" pitchFamily="18" charset="0"/>
              </a:rPr>
              <a:t>P</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rogrammes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National Level Secondary Data </a:t>
            </a:r>
            <a:endParaRPr lang="en-US" dirty="0"/>
          </a:p>
        </p:txBody>
      </p:sp>
      <p:sp>
        <p:nvSpPr>
          <p:cNvPr id="5" name="TextBox 4"/>
          <p:cNvSpPr txBox="1"/>
          <p:nvPr/>
        </p:nvSpPr>
        <p:spPr>
          <a:xfrm>
            <a:off x="381000" y="2286000"/>
            <a:ext cx="4343400" cy="3754874"/>
          </a:xfrm>
          <a:prstGeom prst="rect">
            <a:avLst/>
          </a:prstGeom>
          <a:noFill/>
        </p:spPr>
        <p:txBody>
          <a:bodyPr wrap="square" rtlCol="0">
            <a:spAutoFit/>
          </a:bodyPr>
          <a:lstStyle/>
          <a:p>
            <a:pPr>
              <a:buFont typeface="Arial" pitchFamily="34" charset="0"/>
              <a:buChar char="•"/>
            </a:pPr>
            <a:r>
              <a:rPr lang="en-US" sz="2800" dirty="0" smtClean="0"/>
              <a:t> </a:t>
            </a:r>
            <a:r>
              <a:rPr lang="en-US" sz="2400" dirty="0"/>
              <a:t>D</a:t>
            </a:r>
            <a:r>
              <a:rPr lang="en-US" sz="2400" dirty="0" smtClean="0"/>
              <a:t>emographic data (population, rural/urban, ethnic group)</a:t>
            </a:r>
          </a:p>
          <a:p>
            <a:pPr>
              <a:buFont typeface="Arial" pitchFamily="34" charset="0"/>
              <a:buChar char="•"/>
            </a:pPr>
            <a:r>
              <a:rPr lang="en-US" sz="2400" dirty="0" smtClean="0"/>
              <a:t> Economic data (income, poverty, people getting government subsidies</a:t>
            </a:r>
          </a:p>
          <a:p>
            <a:pPr>
              <a:buFont typeface="Arial" pitchFamily="34" charset="0"/>
              <a:buChar char="•"/>
            </a:pPr>
            <a:r>
              <a:rPr lang="en-US" sz="2400" dirty="0" smtClean="0"/>
              <a:t> Social data (employment, local institutions,</a:t>
            </a:r>
          </a:p>
          <a:p>
            <a:pPr>
              <a:buFont typeface="Arial" pitchFamily="34" charset="0"/>
              <a:buChar char="•"/>
            </a:pPr>
            <a:r>
              <a:rPr lang="en-US" sz="2400" dirty="0" smtClean="0"/>
              <a:t> Cultural data (religion, ethnicity,</a:t>
            </a:r>
          </a:p>
          <a:p>
            <a:pPr>
              <a:buFont typeface="Arial" pitchFamily="34" charset="0"/>
              <a:buChar char="•"/>
            </a:pPr>
            <a:r>
              <a:rPr lang="en-US" sz="2400" dirty="0"/>
              <a:t> </a:t>
            </a:r>
            <a:r>
              <a:rPr lang="en-US" sz="2400" dirty="0" smtClean="0"/>
              <a:t>Infrastructure </a:t>
            </a:r>
          </a:p>
          <a:p>
            <a:pPr>
              <a:buFont typeface="Arial" pitchFamily="34" charset="0"/>
              <a:buChar char="•"/>
            </a:pPr>
            <a:endParaRPr lang="en-US" dirty="0"/>
          </a:p>
        </p:txBody>
      </p:sp>
      <p:sp>
        <p:nvSpPr>
          <p:cNvPr id="6" name="TextBox 5"/>
          <p:cNvSpPr txBox="1"/>
          <p:nvPr/>
        </p:nvSpPr>
        <p:spPr>
          <a:xfrm>
            <a:off x="5410200" y="2514600"/>
            <a:ext cx="3352800" cy="3416320"/>
          </a:xfrm>
          <a:prstGeom prst="rect">
            <a:avLst/>
          </a:prstGeom>
          <a:solidFill>
            <a:schemeClr val="accent3">
              <a:lumMod val="20000"/>
              <a:lumOff val="80000"/>
            </a:schemeClr>
          </a:solidFill>
          <a:ln>
            <a:solidFill>
              <a:srgbClr val="00B050"/>
            </a:solidFill>
          </a:ln>
        </p:spPr>
        <p:txBody>
          <a:bodyPr wrap="square" rtlCol="0">
            <a:spAutoFit/>
          </a:bodyPr>
          <a:lstStyle/>
          <a:p>
            <a:r>
              <a:rPr lang="en-US" sz="2400" dirty="0" smtClean="0">
                <a:solidFill>
                  <a:srgbClr val="00B050"/>
                </a:solidFill>
              </a:rPr>
              <a:t>Most of </a:t>
            </a:r>
            <a:r>
              <a:rPr lang="en-US" sz="2400" dirty="0" smtClean="0">
                <a:solidFill>
                  <a:srgbClr val="00B050"/>
                </a:solidFill>
              </a:rPr>
              <a:t>such</a:t>
            </a:r>
            <a:r>
              <a:rPr lang="en-US" sz="2400" dirty="0" smtClean="0">
                <a:solidFill>
                  <a:srgbClr val="00B050"/>
                </a:solidFill>
              </a:rPr>
              <a:t> </a:t>
            </a:r>
            <a:r>
              <a:rPr lang="en-US" sz="2400" dirty="0" smtClean="0">
                <a:solidFill>
                  <a:srgbClr val="00B050"/>
                </a:solidFill>
              </a:rPr>
              <a:t>data could be at aggregate level. But you can go to the lowest unit. In Sri Lanka, it is GN level.</a:t>
            </a:r>
          </a:p>
          <a:p>
            <a:endParaRPr lang="en-US" sz="2400" dirty="0" smtClean="0">
              <a:solidFill>
                <a:srgbClr val="00B050"/>
              </a:solidFill>
            </a:endParaRPr>
          </a:p>
          <a:p>
            <a:r>
              <a:rPr lang="en-US" sz="2400" dirty="0" smtClean="0">
                <a:solidFill>
                  <a:srgbClr val="00B050"/>
                </a:solidFill>
              </a:rPr>
              <a:t>Data could be </a:t>
            </a:r>
            <a:r>
              <a:rPr lang="en-US" sz="2400" dirty="0" smtClean="0">
                <a:solidFill>
                  <a:srgbClr val="00B050"/>
                </a:solidFill>
              </a:rPr>
              <a:t>old, as it is taken once after a regular interval.</a:t>
            </a:r>
            <a:endParaRPr lang="en-US" sz="2400" dirty="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Sources </a:t>
            </a:r>
            <a:r>
              <a:rPr lang="en-US" dirty="0"/>
              <a:t>of selected official statistical data in Developing Countries</a:t>
            </a:r>
            <a:br>
              <a:rPr lang="en-US" dirty="0"/>
            </a:br>
            <a:endParaRPr lang="en-US" dirty="0"/>
          </a:p>
        </p:txBody>
      </p:sp>
      <p:graphicFrame>
        <p:nvGraphicFramePr>
          <p:cNvPr id="4" name="Content Placeholder 3"/>
          <p:cNvGraphicFramePr>
            <a:graphicFrameLocks noGrp="1"/>
          </p:cNvGraphicFramePr>
          <p:nvPr>
            <p:ph idx="1"/>
          </p:nvPr>
        </p:nvGraphicFramePr>
        <p:xfrm>
          <a:off x="457200" y="1600200"/>
          <a:ext cx="8229600" cy="4495800"/>
        </p:xfrm>
        <a:graphic>
          <a:graphicData uri="http://schemas.openxmlformats.org/drawingml/2006/table">
            <a:tbl>
              <a:tblPr firstRow="1" bandRow="1">
                <a:tableStyleId>{5C22544A-7EE6-4342-B048-85BDC9FD1C3A}</a:tableStyleId>
              </a:tblPr>
              <a:tblGrid>
                <a:gridCol w="2743200"/>
                <a:gridCol w="3048000"/>
                <a:gridCol w="2438400"/>
              </a:tblGrid>
              <a:tr h="370840">
                <a:tc>
                  <a:txBody>
                    <a:bodyPr/>
                    <a:lstStyle/>
                    <a:p>
                      <a:r>
                        <a:rPr lang="en-US" dirty="0" smtClean="0"/>
                        <a:t>Country</a:t>
                      </a:r>
                      <a:endParaRPr lang="en-US" dirty="0"/>
                    </a:p>
                  </a:txBody>
                  <a:tcPr/>
                </a:tc>
                <a:tc>
                  <a:txBody>
                    <a:bodyPr/>
                    <a:lstStyle/>
                    <a:p>
                      <a:r>
                        <a:rPr lang="en-US" dirty="0" smtClean="0"/>
                        <a:t>Source</a:t>
                      </a:r>
                      <a:endParaRPr lang="en-US" dirty="0"/>
                    </a:p>
                  </a:txBody>
                  <a:tcPr/>
                </a:tc>
                <a:tc>
                  <a:txBody>
                    <a:bodyPr/>
                    <a:lstStyle/>
                    <a:p>
                      <a:endParaRPr lang="en-US"/>
                    </a:p>
                  </a:txBody>
                  <a:tcPr/>
                </a:tc>
              </a:tr>
              <a:tr h="370840">
                <a:tc>
                  <a:txBody>
                    <a:bodyPr/>
                    <a:lstStyle/>
                    <a:p>
                      <a:r>
                        <a:rPr lang="en-US" dirty="0" smtClean="0"/>
                        <a:t>India</a:t>
                      </a:r>
                      <a:endParaRPr lang="en-US" dirty="0"/>
                    </a:p>
                  </a:txBody>
                  <a:tcPr/>
                </a:tc>
                <a:tc>
                  <a:txBody>
                    <a:bodyPr/>
                    <a:lstStyle/>
                    <a:p>
                      <a:r>
                        <a:rPr lang="en-US" sz="1800" kern="1200" dirty="0" smtClean="0">
                          <a:solidFill>
                            <a:schemeClr val="dk1"/>
                          </a:solidFill>
                          <a:latin typeface="+mn-lt"/>
                          <a:ea typeface="+mn-ea"/>
                          <a:cs typeface="+mn-cs"/>
                        </a:rPr>
                        <a:t>http://www.censusindia.net</a:t>
                      </a:r>
                      <a:endParaRPr lang="en-US" dirty="0"/>
                    </a:p>
                  </a:txBody>
                  <a:tcPr/>
                </a:tc>
                <a:tc>
                  <a:txBody>
                    <a:bodyPr/>
                    <a:lstStyle/>
                    <a:p>
                      <a:r>
                        <a:rPr lang="en-US" dirty="0" smtClean="0"/>
                        <a:t>Office of the Registrar</a:t>
                      </a:r>
                      <a:r>
                        <a:rPr lang="en-US" baseline="0" dirty="0" smtClean="0"/>
                        <a:t> General and </a:t>
                      </a:r>
                      <a:r>
                        <a:rPr lang="en-US" baseline="0" smtClean="0"/>
                        <a:t>Census Commissioner of India</a:t>
                      </a:r>
                      <a:endParaRPr lang="en-US" dirty="0"/>
                    </a:p>
                  </a:txBody>
                  <a:tcPr/>
                </a:tc>
              </a:tr>
              <a:tr h="370840">
                <a:tc>
                  <a:txBody>
                    <a:bodyPr/>
                    <a:lstStyle/>
                    <a:p>
                      <a:r>
                        <a:rPr lang="en-US" dirty="0" smtClean="0"/>
                        <a:t>Sri Lanka</a:t>
                      </a:r>
                      <a:endParaRPr lang="en-US" dirty="0"/>
                    </a:p>
                  </a:txBody>
                  <a:tcPr/>
                </a:tc>
                <a:tc>
                  <a:txBody>
                    <a:bodyPr/>
                    <a:lstStyle/>
                    <a:p>
                      <a:r>
                        <a:rPr lang="en-US" dirty="0" smtClean="0"/>
                        <a:t>www.statistics.gov.lk</a:t>
                      </a:r>
                      <a:endParaRPr lang="en-US" dirty="0"/>
                    </a:p>
                  </a:txBody>
                  <a:tcPr/>
                </a:tc>
                <a:tc>
                  <a:txBody>
                    <a:bodyPr/>
                    <a:lstStyle/>
                    <a:p>
                      <a:r>
                        <a:rPr lang="en-US" dirty="0" smtClean="0"/>
                        <a:t>Department of Census and Statistics of Sri Lanka </a:t>
                      </a:r>
                      <a:endParaRPr lang="en-US" dirty="0"/>
                    </a:p>
                  </a:txBody>
                  <a:tcPr/>
                </a:tc>
              </a:tr>
              <a:tr h="370840">
                <a:tc>
                  <a:txBody>
                    <a:bodyPr/>
                    <a:lstStyle/>
                    <a:p>
                      <a:r>
                        <a:rPr lang="en-US" dirty="0" smtClean="0"/>
                        <a:t>Nepal</a:t>
                      </a:r>
                      <a:endParaRPr lang="en-US" dirty="0"/>
                    </a:p>
                  </a:txBody>
                  <a:tcPr/>
                </a:tc>
                <a:tc>
                  <a:txBody>
                    <a:bodyPr/>
                    <a:lstStyle/>
                    <a:p>
                      <a:r>
                        <a:rPr lang="en-US" dirty="0" smtClean="0"/>
                        <a:t>cbs.gov.np</a:t>
                      </a:r>
                      <a:endParaRPr lang="en-US" dirty="0"/>
                    </a:p>
                  </a:txBody>
                  <a:tcPr/>
                </a:tc>
                <a:tc>
                  <a:txBody>
                    <a:bodyPr/>
                    <a:lstStyle/>
                    <a:p>
                      <a:r>
                        <a:rPr lang="en-US" dirty="0" smtClean="0"/>
                        <a:t>Government of Nepal Central bureau of Statistics</a:t>
                      </a:r>
                      <a:endParaRPr lang="en-US" dirty="0"/>
                    </a:p>
                  </a:txBody>
                  <a:tcPr/>
                </a:tc>
              </a:tr>
              <a:tr h="370840">
                <a:tc>
                  <a:txBody>
                    <a:bodyPr/>
                    <a:lstStyle/>
                    <a:p>
                      <a:r>
                        <a:rPr lang="en-US" dirty="0" smtClean="0"/>
                        <a:t>Bangladesh</a:t>
                      </a:r>
                      <a:endParaRPr lang="en-US" dirty="0"/>
                    </a:p>
                  </a:txBody>
                  <a:tcPr/>
                </a:tc>
                <a:tc>
                  <a:txBody>
                    <a:bodyPr/>
                    <a:lstStyle/>
                    <a:p>
                      <a:r>
                        <a:rPr lang="en-US" dirty="0" smtClean="0"/>
                        <a:t>www.bbs.gov.bd</a:t>
                      </a:r>
                      <a:endParaRPr lang="en-US" dirty="0"/>
                    </a:p>
                  </a:txBody>
                  <a:tcPr/>
                </a:tc>
                <a:tc>
                  <a:txBody>
                    <a:bodyPr/>
                    <a:lstStyle/>
                    <a:p>
                      <a:r>
                        <a:rPr lang="en-US" dirty="0" smtClean="0"/>
                        <a:t>Bangladesh bureau of Statistics</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dirty="0" smtClean="0"/>
              <a:t>General Administrative Structure:  Secondary Data Collection Point </a:t>
            </a:r>
            <a:endParaRPr lang="en-US" dirty="0"/>
          </a:p>
        </p:txBody>
      </p:sp>
      <p:pic>
        <p:nvPicPr>
          <p:cNvPr id="32772" name="Picture 4" descr="http://www.adrc.asia/management/LKA/AdministrativeOrganization.files/image001.gif"/>
          <p:cNvPicPr>
            <a:picLocks noChangeAspect="1" noChangeArrowheads="1"/>
          </p:cNvPicPr>
          <p:nvPr/>
        </p:nvPicPr>
        <p:blipFill>
          <a:blip r:embed="rId2"/>
          <a:srcRect/>
          <a:stretch>
            <a:fillRect/>
          </a:stretch>
        </p:blipFill>
        <p:spPr bwMode="auto">
          <a:xfrm>
            <a:off x="1143001" y="1334346"/>
            <a:ext cx="5333999" cy="552365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solidFill>
                  <a:srgbClr val="00B050"/>
                </a:solidFill>
              </a:rPr>
              <a:t>Administrative Structure</a:t>
            </a:r>
            <a:endParaRPr lang="en-US" sz="2800" dirty="0">
              <a:solidFill>
                <a:srgbClr val="00B050"/>
              </a:solidFill>
            </a:endParaRPr>
          </a:p>
        </p:txBody>
      </p:sp>
      <p:pic>
        <p:nvPicPr>
          <p:cNvPr id="31746" name="Picture 2" descr="File:Structure administrative de l'Inde.jpg - Wikimedia Commons"/>
          <p:cNvPicPr>
            <a:picLocks noChangeAspect="1" noChangeArrowheads="1"/>
          </p:cNvPicPr>
          <p:nvPr/>
        </p:nvPicPr>
        <p:blipFill>
          <a:blip r:embed="rId2"/>
          <a:srcRect/>
          <a:stretch>
            <a:fillRect/>
          </a:stretch>
        </p:blipFill>
        <p:spPr bwMode="auto">
          <a:xfrm>
            <a:off x="415472" y="2209800"/>
            <a:ext cx="3546928" cy="3215200"/>
          </a:xfrm>
          <a:prstGeom prst="rect">
            <a:avLst/>
          </a:prstGeom>
          <a:noFill/>
        </p:spPr>
      </p:pic>
      <p:pic>
        <p:nvPicPr>
          <p:cNvPr id="31748" name="Picture 4" descr="Panchayati Raj"/>
          <p:cNvPicPr>
            <a:picLocks noChangeAspect="1" noChangeArrowheads="1"/>
          </p:cNvPicPr>
          <p:nvPr/>
        </p:nvPicPr>
        <p:blipFill>
          <a:blip r:embed="rId3"/>
          <a:srcRect/>
          <a:stretch>
            <a:fillRect/>
          </a:stretch>
        </p:blipFill>
        <p:spPr bwMode="auto">
          <a:xfrm>
            <a:off x="4686300" y="2209800"/>
            <a:ext cx="4229100" cy="2819400"/>
          </a:xfrm>
          <a:prstGeom prst="rect">
            <a:avLst/>
          </a:prstGeom>
          <a:noFill/>
        </p:spPr>
      </p:pic>
      <p:sp>
        <p:nvSpPr>
          <p:cNvPr id="6" name="TextBox 5"/>
          <p:cNvSpPr txBox="1"/>
          <p:nvPr/>
        </p:nvSpPr>
        <p:spPr>
          <a:xfrm>
            <a:off x="533400" y="1524000"/>
            <a:ext cx="1905000" cy="523220"/>
          </a:xfrm>
          <a:prstGeom prst="rect">
            <a:avLst/>
          </a:prstGeom>
          <a:noFill/>
        </p:spPr>
        <p:txBody>
          <a:bodyPr wrap="square" rtlCol="0">
            <a:spAutoFit/>
          </a:bodyPr>
          <a:lstStyle/>
          <a:p>
            <a:r>
              <a:rPr lang="en-US" sz="2800" dirty="0" smtClean="0">
                <a:solidFill>
                  <a:srgbClr val="00B050"/>
                </a:solidFill>
              </a:rPr>
              <a:t>India</a:t>
            </a:r>
            <a:endParaRPr lang="en-US" sz="2800" dirty="0">
              <a:solidFill>
                <a:srgbClr val="00B050"/>
              </a:solidFill>
            </a:endParaRPr>
          </a:p>
        </p:txBody>
      </p:sp>
      <p:sp>
        <p:nvSpPr>
          <p:cNvPr id="7" name="TextBox 6"/>
          <p:cNvSpPr txBox="1"/>
          <p:nvPr/>
        </p:nvSpPr>
        <p:spPr>
          <a:xfrm>
            <a:off x="6324600" y="1752600"/>
            <a:ext cx="1371600" cy="523220"/>
          </a:xfrm>
          <a:prstGeom prst="rect">
            <a:avLst/>
          </a:prstGeom>
          <a:noFill/>
        </p:spPr>
        <p:txBody>
          <a:bodyPr wrap="square" rtlCol="0">
            <a:spAutoFit/>
          </a:bodyPr>
          <a:lstStyle/>
          <a:p>
            <a:r>
              <a:rPr lang="en-US" sz="2800" dirty="0" smtClean="0">
                <a:solidFill>
                  <a:srgbClr val="00B050"/>
                </a:solidFill>
              </a:rPr>
              <a:t>Nepal</a:t>
            </a:r>
            <a:endParaRPr lang="en-US" sz="2800"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B050"/>
                </a:solidFill>
              </a:rPr>
              <a:t>Data from local offices in Sri Lanka</a:t>
            </a:r>
            <a:endParaRPr lang="en-US" sz="3600" b="1" dirty="0">
              <a:solidFill>
                <a:srgbClr val="00B050"/>
              </a:solidFill>
            </a:endParaRPr>
          </a:p>
        </p:txBody>
      </p:sp>
      <p:sp>
        <p:nvSpPr>
          <p:cNvPr id="4" name="TextBox 3"/>
          <p:cNvSpPr txBox="1"/>
          <p:nvPr/>
        </p:nvSpPr>
        <p:spPr>
          <a:xfrm>
            <a:off x="0" y="1295401"/>
            <a:ext cx="4876800" cy="2092881"/>
          </a:xfrm>
          <a:prstGeom prst="rect">
            <a:avLst/>
          </a:prstGeom>
          <a:noFill/>
        </p:spPr>
        <p:txBody>
          <a:bodyPr wrap="square" rtlCol="0">
            <a:spAutoFit/>
          </a:bodyPr>
          <a:lstStyle/>
          <a:p>
            <a:endParaRPr lang="en-US" dirty="0" smtClean="0"/>
          </a:p>
          <a:p>
            <a:r>
              <a:rPr lang="en-US" sz="2800" dirty="0" err="1" smtClean="0">
                <a:solidFill>
                  <a:srgbClr val="00B050"/>
                </a:solidFill>
              </a:rPr>
              <a:t>Grama</a:t>
            </a:r>
            <a:r>
              <a:rPr lang="en-US" sz="2800" dirty="0" smtClean="0">
                <a:solidFill>
                  <a:srgbClr val="00B050"/>
                </a:solidFill>
              </a:rPr>
              <a:t> </a:t>
            </a:r>
            <a:r>
              <a:rPr lang="en-US" sz="2800" dirty="0" err="1" smtClean="0">
                <a:solidFill>
                  <a:srgbClr val="00B050"/>
                </a:solidFill>
              </a:rPr>
              <a:t>Niladari</a:t>
            </a:r>
            <a:r>
              <a:rPr lang="en-US" sz="2800" dirty="0" smtClean="0">
                <a:solidFill>
                  <a:srgbClr val="00B050"/>
                </a:solidFill>
              </a:rPr>
              <a:t> </a:t>
            </a:r>
            <a:r>
              <a:rPr lang="en-US" sz="2800" dirty="0" smtClean="0">
                <a:solidFill>
                  <a:srgbClr val="00B050"/>
                </a:solidFill>
              </a:rPr>
              <a:t>Division is the lowest Administrative Division</a:t>
            </a:r>
            <a:endParaRPr lang="en-US" sz="2800" dirty="0" smtClean="0">
              <a:solidFill>
                <a:srgbClr val="00B050"/>
              </a:solidFill>
            </a:endParaRPr>
          </a:p>
          <a:p>
            <a:endParaRPr lang="en-US" sz="2800" dirty="0" smtClean="0"/>
          </a:p>
          <a:p>
            <a:endParaRPr lang="en-US" sz="2800" dirty="0"/>
          </a:p>
        </p:txBody>
      </p:sp>
      <p:pic>
        <p:nvPicPr>
          <p:cNvPr id="6" name="Picture 2" descr="http://ts2.mm.bing.net/th?id=H.4740743138641873&amp;pid=15.1"/>
          <p:cNvPicPr>
            <a:picLocks noChangeAspect="1" noChangeArrowheads="1"/>
          </p:cNvPicPr>
          <p:nvPr/>
        </p:nvPicPr>
        <p:blipFill>
          <a:blip r:embed="rId2"/>
          <a:srcRect/>
          <a:stretch>
            <a:fillRect/>
          </a:stretch>
        </p:blipFill>
        <p:spPr bwMode="auto">
          <a:xfrm>
            <a:off x="228600" y="2743200"/>
            <a:ext cx="3675991" cy="2610706"/>
          </a:xfrm>
          <a:prstGeom prst="rect">
            <a:avLst/>
          </a:prstGeom>
          <a:noFill/>
        </p:spPr>
      </p:pic>
      <p:pic>
        <p:nvPicPr>
          <p:cNvPr id="12290" name="Picture 2" descr="http://ts1.explicit.bing.net/th?id=H.4767535125170720&amp;pid=15.1"/>
          <p:cNvPicPr>
            <a:picLocks noChangeAspect="1" noChangeArrowheads="1"/>
          </p:cNvPicPr>
          <p:nvPr/>
        </p:nvPicPr>
        <p:blipFill>
          <a:blip r:embed="rId3"/>
          <a:srcRect/>
          <a:stretch>
            <a:fillRect/>
          </a:stretch>
        </p:blipFill>
        <p:spPr bwMode="auto">
          <a:xfrm>
            <a:off x="5181600" y="1524000"/>
            <a:ext cx="2857500" cy="2038350"/>
          </a:xfrm>
          <a:prstGeom prst="rect">
            <a:avLst/>
          </a:prstGeom>
          <a:noFill/>
        </p:spPr>
      </p:pic>
      <p:pic>
        <p:nvPicPr>
          <p:cNvPr id="12292" name="Picture 4" descr="http://ts3.mm.bing.net/th?id=H.5013387592663946&amp;pid=15.1"/>
          <p:cNvPicPr>
            <a:picLocks noChangeAspect="1" noChangeArrowheads="1"/>
          </p:cNvPicPr>
          <p:nvPr/>
        </p:nvPicPr>
        <p:blipFill>
          <a:blip r:embed="rId4"/>
          <a:srcRect/>
          <a:stretch>
            <a:fillRect/>
          </a:stretch>
        </p:blipFill>
        <p:spPr bwMode="auto">
          <a:xfrm>
            <a:off x="5181600" y="4038600"/>
            <a:ext cx="2857500" cy="2143125"/>
          </a:xfrm>
          <a:prstGeom prst="rect">
            <a:avLst/>
          </a:prstGeom>
          <a:noFill/>
        </p:spPr>
      </p:pic>
      <p:sp>
        <p:nvSpPr>
          <p:cNvPr id="7" name="TextBox 6"/>
          <p:cNvSpPr txBox="1"/>
          <p:nvPr/>
        </p:nvSpPr>
        <p:spPr>
          <a:xfrm>
            <a:off x="5791200" y="1219200"/>
            <a:ext cx="2286000" cy="369332"/>
          </a:xfrm>
          <a:prstGeom prst="rect">
            <a:avLst/>
          </a:prstGeom>
          <a:noFill/>
        </p:spPr>
        <p:txBody>
          <a:bodyPr wrap="square" rtlCol="0">
            <a:spAutoFit/>
          </a:bodyPr>
          <a:lstStyle/>
          <a:p>
            <a:r>
              <a:rPr lang="en-US" dirty="0" smtClean="0">
                <a:solidFill>
                  <a:srgbClr val="00B050"/>
                </a:solidFill>
              </a:rPr>
              <a:t>A </a:t>
            </a:r>
            <a:r>
              <a:rPr lang="en-US" dirty="0" err="1" smtClean="0">
                <a:solidFill>
                  <a:srgbClr val="00B050"/>
                </a:solidFill>
              </a:rPr>
              <a:t>Grama</a:t>
            </a:r>
            <a:r>
              <a:rPr lang="en-US" dirty="0" smtClean="0">
                <a:solidFill>
                  <a:srgbClr val="00B050"/>
                </a:solidFill>
              </a:rPr>
              <a:t> </a:t>
            </a:r>
            <a:r>
              <a:rPr lang="en-US" dirty="0" err="1" smtClean="0">
                <a:solidFill>
                  <a:srgbClr val="00B050"/>
                </a:solidFill>
              </a:rPr>
              <a:t>Niladari</a:t>
            </a:r>
            <a:endParaRPr lang="en-US" dirty="0">
              <a:solidFill>
                <a:srgbClr val="00B050"/>
              </a:solidFill>
            </a:endParaRPr>
          </a:p>
        </p:txBody>
      </p:sp>
      <p:sp>
        <p:nvSpPr>
          <p:cNvPr id="8" name="TextBox 7"/>
          <p:cNvSpPr txBox="1"/>
          <p:nvPr/>
        </p:nvSpPr>
        <p:spPr>
          <a:xfrm>
            <a:off x="5410200" y="3733800"/>
            <a:ext cx="2743200" cy="369332"/>
          </a:xfrm>
          <a:prstGeom prst="rect">
            <a:avLst/>
          </a:prstGeom>
          <a:noFill/>
        </p:spPr>
        <p:txBody>
          <a:bodyPr wrap="square" rtlCol="0">
            <a:spAutoFit/>
          </a:bodyPr>
          <a:lstStyle/>
          <a:p>
            <a:r>
              <a:rPr lang="en-US" dirty="0" err="1" smtClean="0">
                <a:solidFill>
                  <a:srgbClr val="00B050"/>
                </a:solidFill>
              </a:rPr>
              <a:t>Grama</a:t>
            </a:r>
            <a:r>
              <a:rPr lang="en-US" dirty="0" smtClean="0">
                <a:solidFill>
                  <a:srgbClr val="00B050"/>
                </a:solidFill>
              </a:rPr>
              <a:t> </a:t>
            </a:r>
            <a:r>
              <a:rPr lang="en-US" dirty="0" err="1" smtClean="0">
                <a:solidFill>
                  <a:srgbClr val="00B050"/>
                </a:solidFill>
              </a:rPr>
              <a:t>Niladari</a:t>
            </a:r>
            <a:r>
              <a:rPr lang="en-US" dirty="0" smtClean="0">
                <a:solidFill>
                  <a:srgbClr val="00B050"/>
                </a:solidFill>
              </a:rPr>
              <a:t> Office</a:t>
            </a:r>
            <a:endParaRPr lang="en-US" dirty="0">
              <a:solidFill>
                <a:srgbClr val="00B05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786</Words>
  <Application>Microsoft Office PowerPoint</Application>
  <PresentationFormat>On-screen Show (4:3)</PresentationFormat>
  <Paragraphs>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The Secondary Data Collection </vt:lpstr>
      <vt:lpstr>Introduction</vt:lpstr>
      <vt:lpstr>What are Secondary Data  </vt:lpstr>
      <vt:lpstr>Sources of Secondary Data  </vt:lpstr>
      <vt:lpstr>National Level Secondary Data </vt:lpstr>
      <vt:lpstr> Sources of selected official statistical data in Developing Countries </vt:lpstr>
      <vt:lpstr>General Administrative Structure:  Secondary Data Collection Point </vt:lpstr>
      <vt:lpstr>Administrative Structure</vt:lpstr>
      <vt:lpstr>Data from local offices in Sri Lanka</vt:lpstr>
      <vt:lpstr>Maps</vt:lpstr>
      <vt:lpstr>Slide 11</vt:lpstr>
      <vt:lpstr> Resource profile </vt:lpstr>
      <vt:lpstr>Household name list </vt:lpstr>
      <vt:lpstr>Slide 14</vt:lpstr>
      <vt:lpstr>Advantages of Secondary Data</vt:lpstr>
      <vt:lpstr>Disadvantages of Secondary Data</vt:lpstr>
      <vt:lpstr>Quality of Secondary Data in Developing Countries</vt:lpstr>
      <vt:lpstr>Evaluation of secondary data</vt:lpstr>
      <vt:lpstr>Towards resolving problems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access the secondary information</dc:title>
  <dc:creator>user</dc:creator>
  <cp:lastModifiedBy>user</cp:lastModifiedBy>
  <cp:revision>38</cp:revision>
  <dcterms:created xsi:type="dcterms:W3CDTF">2013-10-07T08:22:05Z</dcterms:created>
  <dcterms:modified xsi:type="dcterms:W3CDTF">2013-10-08T08:10:53Z</dcterms:modified>
</cp:coreProperties>
</file>