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2" r:id="rId5"/>
    <p:sldId id="263" r:id="rId6"/>
    <p:sldId id="269" r:id="rId7"/>
    <p:sldId id="268" r:id="rId8"/>
    <p:sldId id="271" r:id="rId9"/>
    <p:sldId id="260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0C409-6B5B-4F98-BAA7-50C2F1FA04A1}" type="datetimeFigureOut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5105400" cy="1470025"/>
          </a:xfrm>
        </p:spPr>
        <p:txBody>
          <a:bodyPr/>
          <a:lstStyle/>
          <a:p>
            <a:r>
              <a:rPr lang="en-US" b="1" dirty="0" smtClean="0"/>
              <a:t>Administration of  Questionnaires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3962400"/>
            <a:ext cx="2819400" cy="1752600"/>
          </a:xfrm>
        </p:spPr>
        <p:txBody>
          <a:bodyPr/>
          <a:lstStyle/>
          <a:p>
            <a:r>
              <a:rPr lang="en-US" dirty="0" smtClean="0"/>
              <a:t>Lesson 7</a:t>
            </a:r>
          </a:p>
          <a:p>
            <a:r>
              <a:rPr lang="en-US" dirty="0" smtClean="0"/>
              <a:t>30.10.2013</a:t>
            </a:r>
            <a:endParaRPr lang="en-US" dirty="0"/>
          </a:p>
        </p:txBody>
      </p:sp>
      <p:pic>
        <p:nvPicPr>
          <p:cNvPr id="10242" name="Picture 2" descr="http://ts1.mm.bing.net/th?id=H.4743736747032936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482367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Interviewers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5105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Ideal to have interviewers from the same ethnic group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Same social status to avoid inferiority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Training course may be important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Supervisor for a several enumerators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098" name="Picture 2" descr="http://ts1.mm.bing.net/th?id=H.4729992845002080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2400" y="3505200"/>
            <a:ext cx="3771900" cy="282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5405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Box 1: interviewer training in Laos social Survey (thee and half day training)</a:t>
            </a:r>
          </a:p>
          <a:p>
            <a:endParaRPr lang="en-US" sz="2800" dirty="0" smtClean="0"/>
          </a:p>
          <a:p>
            <a:r>
              <a:rPr lang="en-US" sz="2800" b="1" dirty="0" smtClean="0"/>
              <a:t>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, day morning-          Training of ‘do’s and ‘don’t 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, day afternoon-	       Explanation of questionnaire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’ day morning-	       Mock interviews with friends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’ day afternoon-	      Discussion &amp; review of m. interviews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’ day morning	       Interview with a stranger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’ day afternoon	       Review interviews and exp. sampling</a:t>
            </a:r>
            <a:endParaRPr lang="en-US" b="1" dirty="0" smtClean="0"/>
          </a:p>
          <a:p>
            <a:endParaRPr lang="en-US" sz="2400" i="1" dirty="0" smtClean="0"/>
          </a:p>
          <a:p>
            <a:r>
              <a:rPr lang="en-US" sz="2400" i="1" dirty="0" smtClean="0"/>
              <a:t>Fink, R. (1963)</a:t>
            </a:r>
            <a:endParaRPr lang="en-US" sz="2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Afternoon reviewing and debriefing of interviewers works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77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Editing </a:t>
            </a:r>
            <a:r>
              <a:rPr lang="en-US" sz="2800" b="1" dirty="0" smtClean="0"/>
              <a:t>errors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Completing </a:t>
            </a:r>
            <a:r>
              <a:rPr lang="en-US" sz="2800" b="1" dirty="0" smtClean="0"/>
              <a:t>incomplete parts</a:t>
            </a:r>
          </a:p>
          <a:p>
            <a:endParaRPr lang="en-US" dirty="0"/>
          </a:p>
        </p:txBody>
      </p:sp>
      <p:pic>
        <p:nvPicPr>
          <p:cNvPr id="2050" name="Picture 2" descr="http://ts1.mm.bing.net/th?id=H.4831040523602856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352800"/>
            <a:ext cx="751890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Possible choices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Surveys based on face to face interviews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Postal Surveys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Telephone Surveys 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Online Surveys (social media or any other)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r>
              <a:rPr lang="en-US" sz="2800" b="1" i="1" dirty="0" smtClean="0">
                <a:solidFill>
                  <a:srgbClr val="00B050"/>
                </a:solidFill>
              </a:rPr>
              <a:t>Can we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smtClean="0">
                <a:solidFill>
                  <a:srgbClr val="00B050"/>
                </a:solidFill>
              </a:rPr>
              <a:t>assume 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smtClean="0">
                <a:solidFill>
                  <a:srgbClr val="00B050"/>
                </a:solidFill>
              </a:rPr>
              <a:t>face to face </a:t>
            </a:r>
            <a:r>
              <a:rPr lang="en-US" sz="2800" b="1" i="1" dirty="0" smtClean="0">
                <a:solidFill>
                  <a:srgbClr val="00B050"/>
                </a:solidFill>
              </a:rPr>
              <a:t>interviews as </a:t>
            </a:r>
            <a:r>
              <a:rPr lang="en-US" sz="2800" b="1" i="1" dirty="0" smtClean="0">
                <a:solidFill>
                  <a:srgbClr val="00B050"/>
                </a:solidFill>
              </a:rPr>
              <a:t>most feasible </a:t>
            </a:r>
            <a:r>
              <a:rPr lang="en-US" sz="2800" b="1" i="1" dirty="0" smtClean="0">
                <a:solidFill>
                  <a:srgbClr val="00B050"/>
                </a:solidFill>
              </a:rPr>
              <a:t>way to collect data from </a:t>
            </a:r>
            <a:r>
              <a:rPr lang="en-US" sz="2800" b="1" i="1" dirty="0" smtClean="0">
                <a:solidFill>
                  <a:srgbClr val="00B050"/>
                </a:solidFill>
              </a:rPr>
              <a:t>developing countries </a:t>
            </a:r>
            <a:r>
              <a:rPr lang="en-US" sz="2800" b="1" i="1" dirty="0" smtClean="0">
                <a:solidFill>
                  <a:srgbClr val="00B050"/>
                </a:solidFill>
              </a:rPr>
              <a:t>?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Choices of Sampling Methods for DC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752600"/>
            <a:ext cx="84582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3600" b="1" dirty="0" smtClean="0"/>
              <a:t>The </a:t>
            </a:r>
            <a:r>
              <a:rPr lang="en-US" sz="3600" b="1" dirty="0"/>
              <a:t>geographical</a:t>
            </a:r>
            <a:r>
              <a:rPr lang="en-US" sz="3600" b="1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</a:t>
            </a:r>
            <a:r>
              <a:rPr lang="en-US" sz="3600" b="1" dirty="0"/>
              <a:t>ethnic and </a:t>
            </a:r>
            <a:endParaRPr lang="en-US" sz="3600" b="1" dirty="0" smtClean="0"/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</a:t>
            </a:r>
            <a:r>
              <a:rPr lang="en-US" sz="3600" b="1" dirty="0" smtClean="0"/>
              <a:t>linguistic </a:t>
            </a:r>
            <a:r>
              <a:rPr lang="en-US" sz="3600" b="1" dirty="0"/>
              <a:t>situation </a:t>
            </a:r>
            <a:r>
              <a:rPr lang="en-US" sz="3600" b="1" dirty="0" smtClean="0"/>
              <a:t>and,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</a:t>
            </a:r>
            <a:r>
              <a:rPr lang="en-US" sz="3600" b="1" dirty="0" smtClean="0"/>
              <a:t>T</a:t>
            </a:r>
            <a:r>
              <a:rPr lang="en-US" sz="3600" b="1" dirty="0" smtClean="0"/>
              <a:t>he </a:t>
            </a:r>
            <a:r>
              <a:rPr lang="en-US" sz="3600" b="1" dirty="0"/>
              <a:t>existing sociological </a:t>
            </a:r>
            <a:r>
              <a:rPr lang="en-US" sz="3600" b="1" dirty="0" smtClean="0"/>
              <a:t>structures</a:t>
            </a:r>
          </a:p>
          <a:p>
            <a:endParaRPr lang="en-US" dirty="0"/>
          </a:p>
          <a:p>
            <a:r>
              <a:rPr lang="en-US" sz="2400" i="1" dirty="0" smtClean="0"/>
              <a:t>UNESCO 1963. P.8</a:t>
            </a:r>
            <a:endParaRPr lang="en-US" sz="2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Sampling related matters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3429000" cy="35394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types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Simple random sampling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Stratified sampling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Multi- Stage sampling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676400"/>
            <a:ext cx="4038600" cy="397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 we have enough information to select samples from developing countries?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Name lists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Maps showing geographical boundaries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Some micro-features not available in maps</a:t>
            </a:r>
            <a:endParaRPr 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Towards some solutions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3733800" cy="38164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Field familiarity visits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Topo</a:t>
            </a:r>
            <a:r>
              <a:rPr lang="en-US" sz="2800" b="1" dirty="0" smtClean="0"/>
              <a:t> maps, Google map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 Taking the help from village headman or any other knowledgeable persons to manage the survey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2362200"/>
            <a:ext cx="3352800" cy="181588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Boundaries of village, communities etc., initiatives to take samples </a:t>
            </a:r>
            <a:endParaRPr lang="en-US" sz="2800" b="1" dirty="0"/>
          </a:p>
        </p:txBody>
      </p:sp>
      <p:sp>
        <p:nvSpPr>
          <p:cNvPr id="6" name="Right Arrow 5"/>
          <p:cNvSpPr/>
          <p:nvPr/>
        </p:nvSpPr>
        <p:spPr>
          <a:xfrm>
            <a:off x="4343400" y="2971800"/>
            <a:ext cx="990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Village map showing different segments</a:t>
            </a:r>
            <a:endParaRPr lang="en-US" b="1" dirty="0"/>
          </a:p>
        </p:txBody>
      </p:sp>
      <p:pic>
        <p:nvPicPr>
          <p:cNvPr id="24578" name="Picture 2" descr="http://ts1.mm.bing.net/th?id=H.4729142444164268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07564"/>
            <a:ext cx="6754171" cy="4750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s4.mm.bing.net/th?id=H.4903440798515731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3048000" cy="2042160"/>
          </a:xfrm>
          <a:prstGeom prst="rect">
            <a:avLst/>
          </a:prstGeom>
          <a:noFill/>
        </p:spPr>
      </p:pic>
      <p:pic>
        <p:nvPicPr>
          <p:cNvPr id="23556" name="Picture 4" descr="http://ts1.mm.bing.net/th?id=H.4648306867570712&amp;pid=15.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0061" y="1676400"/>
            <a:ext cx="4472940" cy="3276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" y="1447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Village Headman in Rajasthan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533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Village Headman in Uttar </a:t>
            </a:r>
            <a:r>
              <a:rPr lang="en-US" b="1" dirty="0" err="1" smtClean="0"/>
              <a:t>Predesh</a:t>
            </a:r>
            <a:endParaRPr lang="en-US" b="1" dirty="0"/>
          </a:p>
        </p:txBody>
      </p:sp>
      <p:pic>
        <p:nvPicPr>
          <p:cNvPr id="23558" name="Picture 6" descr="http://ts1.mm.bing.net/th?id=H.4929725975233876&amp;pid=15.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264913"/>
            <a:ext cx="3124200" cy="207238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" y="6477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Simunaya</a:t>
            </a:r>
            <a:r>
              <a:rPr lang="en-US" b="1" dirty="0" smtClean="0"/>
              <a:t> village headman (S. Africa)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Range of socio-economic background of village leaders</a:t>
            </a:r>
            <a:endParaRPr lang="en-U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Local Headmen’s  Values in Managing Surveys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41242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They </a:t>
            </a:r>
            <a:r>
              <a:rPr lang="en-US" sz="3200" b="1" dirty="0" smtClean="0"/>
              <a:t>have an intimate knowledge of their culture </a:t>
            </a:r>
            <a:endParaRPr lang="en-US" sz="3200" b="1" dirty="0" smtClean="0"/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Knowledgeable </a:t>
            </a:r>
            <a:r>
              <a:rPr lang="en-US" sz="3200" b="1" dirty="0" smtClean="0"/>
              <a:t>local peoples’ support to plan the survey and to know where about for more logistical things can be used. </a:t>
            </a:r>
            <a:endParaRPr lang="en-US" sz="3200" b="1" dirty="0" smtClean="0"/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 be informed </a:t>
            </a:r>
            <a:r>
              <a:rPr lang="en-US" sz="3200" b="1" dirty="0" smtClean="0"/>
              <a:t>heads/chiefs of the tribe in advance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r>
              <a:rPr lang="en-US" sz="2400" i="1" dirty="0" smtClean="0"/>
              <a:t> </a:t>
            </a:r>
            <a:r>
              <a:rPr lang="en-US" sz="2400" i="1" dirty="0" smtClean="0"/>
              <a:t>Fink </a:t>
            </a:r>
            <a:r>
              <a:rPr lang="en-US" sz="2400" i="1" dirty="0" smtClean="0"/>
              <a:t>notes this for Laos and</a:t>
            </a:r>
          </a:p>
          <a:p>
            <a:r>
              <a:rPr lang="en-US" sz="2400" i="1" dirty="0" smtClean="0"/>
              <a:t>Hoffmann </a:t>
            </a:r>
            <a:r>
              <a:rPr lang="en-US" sz="2400" i="1" dirty="0" smtClean="0"/>
              <a:t>for Africa. (p.13)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Determining the respondents and responses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132667"/>
                <a:gridCol w="3725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Doubts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Options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Remarks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Who </a:t>
                      </a:r>
                      <a:r>
                        <a:rPr lang="en-US" sz="2800" dirty="0" smtClean="0"/>
                        <a:t>will</a:t>
                      </a:r>
                      <a:r>
                        <a:rPr lang="en-US" sz="2800" baseline="0" dirty="0" smtClean="0"/>
                        <a:t> be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/>
                        <a:t>the respondents?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Chief household- Husband/wife</a:t>
                      </a:r>
                      <a:endParaRPr 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dirty="0" smtClean="0"/>
                        <a:t> Is it possible to make a prior appointment?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dirty="0" smtClean="0"/>
                        <a:t> Is it possible to pay attention to their free times (ethics?)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Will they be available?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Any other matured family member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Nature of responses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Personal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Collective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Taboos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baseline="0" dirty="0" smtClean="0"/>
                        <a:t> bound by family and </a:t>
                      </a:r>
                      <a:r>
                        <a:rPr lang="en-US" sz="2800" baseline="0" dirty="0" smtClean="0"/>
                        <a:t>community (individual Quest. May not be ideal)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398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Administration of  Questionnaires</vt:lpstr>
      <vt:lpstr>Possible choices</vt:lpstr>
      <vt:lpstr>Choices of Sampling Methods for DC</vt:lpstr>
      <vt:lpstr>Sampling related matters</vt:lpstr>
      <vt:lpstr>Towards some solutions</vt:lpstr>
      <vt:lpstr>Village map showing different segments</vt:lpstr>
      <vt:lpstr>Slide 7</vt:lpstr>
      <vt:lpstr>Local Headmen’s  Values in Managing Surveys</vt:lpstr>
      <vt:lpstr>Determining the respondents and responses</vt:lpstr>
      <vt:lpstr>Interviewers</vt:lpstr>
      <vt:lpstr>Slide 11</vt:lpstr>
      <vt:lpstr>Afternoon reviewing and debriefing of interviewers works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Administration of a Questionnaire</dc:title>
  <dc:creator>user</dc:creator>
  <cp:lastModifiedBy>user</cp:lastModifiedBy>
  <cp:revision>48</cp:revision>
  <dcterms:created xsi:type="dcterms:W3CDTF">2013-10-15T09:48:25Z</dcterms:created>
  <dcterms:modified xsi:type="dcterms:W3CDTF">2013-10-29T07:38:25Z</dcterms:modified>
</cp:coreProperties>
</file>