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4" r:id="rId7"/>
    <p:sldId id="265" r:id="rId8"/>
    <p:sldId id="269" r:id="rId9"/>
    <p:sldId id="266" r:id="rId10"/>
    <p:sldId id="267" r:id="rId11"/>
    <p:sldId id="268" r:id="rId12"/>
    <p:sldId id="262" r:id="rId13"/>
    <p:sldId id="261" r:id="rId14"/>
    <p:sldId id="26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DB9008F-F68F-42C7-86C5-F65973DCD0CD}" type="datetimeFigureOut">
              <a:rPr lang="en-US" smtClean="0"/>
              <a:pPr/>
              <a:t>9/30/2013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156E4-E498-4B99-AEAD-ADE39B86F1D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B9008F-F68F-42C7-86C5-F65973DCD0CD}" type="datetimeFigureOut">
              <a:rPr lang="en-US" smtClean="0"/>
              <a:pPr/>
              <a:t>9/30/2013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156E4-E498-4B99-AEAD-ADE39B86F1D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B9008F-F68F-42C7-86C5-F65973DCD0CD}" type="datetimeFigureOut">
              <a:rPr lang="en-US" smtClean="0"/>
              <a:pPr/>
              <a:t>9/30/2013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156E4-E498-4B99-AEAD-ADE39B86F1D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B9008F-F68F-42C7-86C5-F65973DCD0CD}" type="datetimeFigureOut">
              <a:rPr lang="en-US" smtClean="0"/>
              <a:pPr/>
              <a:t>9/30/2013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156E4-E498-4B99-AEAD-ADE39B86F1D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B9008F-F68F-42C7-86C5-F65973DCD0CD}" type="datetimeFigureOut">
              <a:rPr lang="en-US" smtClean="0"/>
              <a:pPr/>
              <a:t>9/30/2013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156E4-E498-4B99-AEAD-ADE39B86F1D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DB9008F-F68F-42C7-86C5-F65973DCD0CD}" type="datetimeFigureOut">
              <a:rPr lang="en-US" smtClean="0"/>
              <a:pPr/>
              <a:t>9/30/2013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3156E4-E498-4B99-AEAD-ADE39B86F1D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B9008F-F68F-42C7-86C5-F65973DCD0CD}" type="datetimeFigureOut">
              <a:rPr lang="en-US" smtClean="0"/>
              <a:pPr/>
              <a:t>9/30/2013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3156E4-E498-4B99-AEAD-ADE39B86F1D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B9008F-F68F-42C7-86C5-F65973DCD0CD}" type="datetimeFigureOut">
              <a:rPr lang="en-US" smtClean="0"/>
              <a:pPr/>
              <a:t>9/30/2013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3156E4-E498-4B99-AEAD-ADE39B86F1D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B9008F-F68F-42C7-86C5-F65973DCD0CD}" type="datetimeFigureOut">
              <a:rPr lang="en-US" smtClean="0"/>
              <a:pPr/>
              <a:t>9/30/2013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3156E4-E498-4B99-AEAD-ADE39B86F1D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B9008F-F68F-42C7-86C5-F65973DCD0CD}" type="datetimeFigureOut">
              <a:rPr lang="en-US" smtClean="0"/>
              <a:pPr/>
              <a:t>9/30/2013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3156E4-E498-4B99-AEAD-ADE39B86F1D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B9008F-F68F-42C7-86C5-F65973DCD0CD}" type="datetimeFigureOut">
              <a:rPr lang="en-US" smtClean="0"/>
              <a:pPr/>
              <a:t>9/30/2013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3156E4-E498-4B99-AEAD-ADE39B86F1D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B9008F-F68F-42C7-86C5-F65973DCD0CD}" type="datetimeFigureOut">
              <a:rPr lang="en-US" smtClean="0"/>
              <a:pPr/>
              <a:t>9/30/2013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3156E4-E498-4B99-AEAD-ADE39B86F1D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openstarts.units.it/dspace/bitstream/10077/2476/1/08.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Planning of Research in Third World Countries:</a:t>
            </a:r>
            <a:r>
              <a:rPr lang="en-US" dirty="0"/>
              <a:t/>
            </a:r>
            <a:br>
              <a:rPr lang="en-US" dirty="0"/>
            </a:br>
            <a:endParaRPr lang="en-US" dirty="0"/>
          </a:p>
        </p:txBody>
      </p:sp>
      <p:sp>
        <p:nvSpPr>
          <p:cNvPr id="3" name="Subtitle 2"/>
          <p:cNvSpPr>
            <a:spLocks noGrp="1"/>
          </p:cNvSpPr>
          <p:nvPr>
            <p:ph type="subTitle" idx="1"/>
          </p:nvPr>
        </p:nvSpPr>
        <p:spPr/>
        <p:txBody>
          <a:bodyPr/>
          <a:lstStyle/>
          <a:p>
            <a:r>
              <a:rPr lang="en-US" dirty="0"/>
              <a:t>Lecture </a:t>
            </a:r>
            <a:r>
              <a:rPr lang="en-US" dirty="0" smtClean="0"/>
              <a:t>3 –Date. 02.10.13</a:t>
            </a:r>
            <a:endParaRPr lang="en-US" dirty="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Safety concerns</a:t>
            </a:r>
            <a:r>
              <a:rPr lang="en-US" dirty="0" smtClean="0"/>
              <a:t/>
            </a:r>
            <a:br>
              <a:rPr lang="en-US" dirty="0" smtClean="0"/>
            </a:br>
            <a:endParaRPr lang="en-US" dirty="0"/>
          </a:p>
        </p:txBody>
      </p:sp>
      <p:sp>
        <p:nvSpPr>
          <p:cNvPr id="24577" name="Rectangle 1"/>
          <p:cNvSpPr>
            <a:spLocks noChangeArrowheads="1"/>
          </p:cNvSpPr>
          <p:nvPr/>
        </p:nvSpPr>
        <p:spPr bwMode="auto">
          <a:xfrm>
            <a:off x="838200" y="1371600"/>
            <a:ext cx="70866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800" b="1" dirty="0" smtClean="0">
                <a:latin typeface="Times New Roman" pitchFamily="18" charset="0"/>
                <a:ea typeface="Calibri" pitchFamily="34" charset="0"/>
                <a:cs typeface="Times New Roman" pitchFamily="18" charset="0"/>
              </a:rPr>
              <a:t>Social concerns</a:t>
            </a:r>
          </a:p>
          <a:p>
            <a:pPr marL="0" marR="0" lvl="0" indent="0" algn="l" defTabSz="914400" rtl="0" eaLnBrk="1" fontAlgn="base" latinLnBrk="0" hangingPunct="1">
              <a:lnSpc>
                <a:spcPct val="100000"/>
              </a:lnSpc>
              <a:spcBef>
                <a:spcPct val="0"/>
              </a:spcBef>
              <a:spcAft>
                <a:spcPct val="0"/>
              </a:spcAft>
              <a:buClrTx/>
              <a:buSzTx/>
              <a:buFontTx/>
              <a:buNone/>
              <a:tabLst/>
            </a:pPr>
            <a:endParaRPr lang="en-US" sz="2800" b="1" dirty="0" smtClean="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Violence</a:t>
            </a: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robberies, cheating, animal attacks, deceases, </a:t>
            </a: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accidents</a:t>
            </a:r>
          </a:p>
          <a:p>
            <a:pPr marL="0" marR="0" lvl="0" indent="0" algn="l" defTabSz="914400" rtl="0" eaLnBrk="1" fontAlgn="base" latinLnBrk="0" hangingPunct="1">
              <a:lnSpc>
                <a:spcPct val="100000"/>
              </a:lnSpc>
              <a:spcBef>
                <a:spcPct val="0"/>
              </a:spcBef>
              <a:spcAft>
                <a:spcPct val="0"/>
              </a:spcAft>
              <a:buClrTx/>
              <a:buSzTx/>
              <a:buFontTx/>
              <a:buNone/>
              <a:tabLst/>
            </a:pPr>
            <a:endParaRPr lang="en-US" sz="2800" b="1" dirty="0" smtClean="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Natural concerns</a:t>
            </a:r>
          </a:p>
          <a:p>
            <a:pPr marL="0" marR="0" lvl="0" indent="0" algn="l" defTabSz="914400" rtl="0" eaLnBrk="1" fontAlgn="base" latinLnBrk="0" hangingPunct="1">
              <a:lnSpc>
                <a:spcPct val="100000"/>
              </a:lnSpc>
              <a:spcBef>
                <a:spcPct val="0"/>
              </a:spcBef>
              <a:spcAft>
                <a:spcPct val="0"/>
              </a:spcAft>
              <a:buClrTx/>
              <a:buSzTx/>
              <a:buFontTx/>
              <a:buNone/>
              <a:tabLst/>
            </a:pPr>
            <a:endParaRPr lang="en-US" sz="2800" b="1" dirty="0" smtClean="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n-US" sz="2800" b="1" dirty="0" smtClean="0">
                <a:latin typeface="Times New Roman" pitchFamily="18" charset="0"/>
                <a:ea typeface="Calibri" pitchFamily="34" charset="0"/>
                <a:cs typeface="Times New Roman" pitchFamily="18" charset="0"/>
              </a:rPr>
              <a:t>Weather extremes</a:t>
            </a:r>
          </a:p>
          <a:p>
            <a:pPr marL="0" marR="0" lvl="0" indent="0" algn="l" defTabSz="914400" rtl="0" eaLnBrk="1" fontAlgn="base" latinLnBrk="0" hangingPunct="1">
              <a:lnSpc>
                <a:spcPct val="100000"/>
              </a:lnSpc>
              <a:spcBef>
                <a:spcPct val="0"/>
              </a:spcBef>
              <a:spcAft>
                <a:spcPct val="0"/>
              </a:spcAft>
              <a:buClrTx/>
              <a:buSzTx/>
              <a:buFontTx/>
              <a:buNone/>
              <a:tabLst/>
            </a:pPr>
            <a:r>
              <a:rPr lang="en-US" sz="2800" b="1" dirty="0" smtClean="0">
                <a:latin typeface="Times New Roman" pitchFamily="18" charset="0"/>
                <a:ea typeface="Calibri" pitchFamily="34" charset="0"/>
                <a:cs typeface="Times New Roman" pitchFamily="18" charset="0"/>
              </a:rPr>
              <a:t>Diseases</a:t>
            </a: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lang="en-US" sz="2800" b="1" dirty="0" smtClean="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Timing </a:t>
            </a:r>
            <a:r>
              <a:rPr lang="en-US" dirty="0" smtClean="0"/>
              <a:t/>
            </a:r>
            <a:br>
              <a:rPr lang="en-US" dirty="0" smtClean="0"/>
            </a:br>
            <a:endParaRPr lang="en-US" dirty="0"/>
          </a:p>
        </p:txBody>
      </p:sp>
      <p:sp>
        <p:nvSpPr>
          <p:cNvPr id="25601" name="Rectangle 1"/>
          <p:cNvSpPr>
            <a:spLocks noChangeArrowheads="1"/>
          </p:cNvSpPr>
          <p:nvPr/>
        </p:nvSpPr>
        <p:spPr bwMode="auto">
          <a:xfrm>
            <a:off x="0" y="1164134"/>
            <a:ext cx="91440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Holidays</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National holidays and major social cultural  and political events which hinder into research activities, e.g., charismas time, new year, election time period,  </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India-</a:t>
            </a:r>
            <a:r>
              <a:rPr kumimoji="0" lang="en-US" sz="28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Durga</a:t>
            </a: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puja</a:t>
            </a: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October 10-14, 2013. Whole festival goes around 15 days</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Nepal </a:t>
            </a:r>
            <a:r>
              <a:rPr kumimoji="0" lang="en-US" sz="2800" b="1"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holi</a:t>
            </a: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Feb/March</a:t>
            </a:r>
            <a:r>
              <a:rPr lang="en-US" sz="2800" b="1" dirty="0" smtClean="0">
                <a:latin typeface="Arial" pitchFamily="34" charset="0"/>
                <a:ea typeface="Calibri" pitchFamily="34" charset="0"/>
                <a:cs typeface="Arial" pitchFamily="34" charset="0"/>
              </a:rPr>
              <a:t>- </a:t>
            </a: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Aug-Sep, </a:t>
            </a: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Festival fever period</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Regional events: Kandy pageant, </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Harvesting periods</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Weather pattern: Some geographical locations can have serious problems related to rainy period having floods. Weather forecast could be a guidance for planning.</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India- </a:t>
            </a:r>
            <a:r>
              <a:rPr lang="en-US" dirty="0" err="1" smtClean="0"/>
              <a:t>Durga</a:t>
            </a:r>
            <a:r>
              <a:rPr lang="en-US" dirty="0" smtClean="0"/>
              <a:t> </a:t>
            </a:r>
            <a:r>
              <a:rPr lang="en-US" dirty="0" err="1" smtClean="0"/>
              <a:t>puja</a:t>
            </a:r>
            <a:endParaRPr lang="en-US" dirty="0"/>
          </a:p>
        </p:txBody>
      </p:sp>
      <p:pic>
        <p:nvPicPr>
          <p:cNvPr id="4" name="Picture 3" descr="/photo.cms?msid=1260480"/>
          <p:cNvPicPr/>
          <p:nvPr/>
        </p:nvPicPr>
        <p:blipFill>
          <a:blip r:embed="rId2"/>
          <a:srcRect/>
          <a:stretch>
            <a:fillRect/>
          </a:stretch>
        </p:blipFill>
        <p:spPr bwMode="auto">
          <a:xfrm>
            <a:off x="2057401" y="1764347"/>
            <a:ext cx="4467542" cy="4788853"/>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Nepal </a:t>
            </a:r>
            <a:r>
              <a:rPr lang="en-US" dirty="0" err="1" smtClean="0"/>
              <a:t>Holi</a:t>
            </a:r>
            <a:r>
              <a:rPr lang="en-US" dirty="0" smtClean="0"/>
              <a:t> Festival</a:t>
            </a:r>
            <a:endParaRPr lang="en-US" dirty="0"/>
          </a:p>
        </p:txBody>
      </p:sp>
      <p:pic>
        <p:nvPicPr>
          <p:cNvPr id="18434" name="Picture 2" descr="http://1.bp.blogspot.com/_lKOA8VnXCFE/SpvWR23QH_I/AAAAAAAAAFs/BGElZ423ZX4/s320/P3100872.JPG"/>
          <p:cNvPicPr>
            <a:picLocks noChangeAspect="1" noChangeArrowheads="1"/>
          </p:cNvPicPr>
          <p:nvPr/>
        </p:nvPicPr>
        <p:blipFill>
          <a:blip r:embed="rId2"/>
          <a:srcRect/>
          <a:stretch>
            <a:fillRect/>
          </a:stretch>
        </p:blipFill>
        <p:spPr bwMode="auto">
          <a:xfrm>
            <a:off x="1676400" y="2438400"/>
            <a:ext cx="5181600" cy="3886202"/>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Kandy pageant- Sri Lanka</a:t>
            </a:r>
            <a:endParaRPr lang="en-US" dirty="0"/>
          </a:p>
        </p:txBody>
      </p:sp>
      <p:pic>
        <p:nvPicPr>
          <p:cNvPr id="19462" name="Picture 6" descr="http://ts2.mm.bing.net/th?id=H.4749444696114893&amp;w=260&amp;h=141&amp;c=7&amp;rs=1&amp;pid=1.7"/>
          <p:cNvPicPr>
            <a:picLocks noChangeAspect="1" noChangeArrowheads="1"/>
          </p:cNvPicPr>
          <p:nvPr/>
        </p:nvPicPr>
        <p:blipFill>
          <a:blip r:embed="rId2"/>
          <a:srcRect/>
          <a:stretch>
            <a:fillRect/>
          </a:stretch>
        </p:blipFill>
        <p:spPr bwMode="auto">
          <a:xfrm>
            <a:off x="5345889" y="2133600"/>
            <a:ext cx="3793785" cy="2057400"/>
          </a:xfrm>
          <a:prstGeom prst="rect">
            <a:avLst/>
          </a:prstGeom>
          <a:noFill/>
        </p:spPr>
      </p:pic>
      <p:pic>
        <p:nvPicPr>
          <p:cNvPr id="19464" name="Picture 8" descr="http://ts2.mm.bing.net/th?id=H.4627695269907493&amp;w=214&amp;h=154&amp;c=7&amp;rs=1&amp;pid=1.7"/>
          <p:cNvPicPr>
            <a:picLocks noChangeAspect="1" noChangeArrowheads="1"/>
          </p:cNvPicPr>
          <p:nvPr/>
        </p:nvPicPr>
        <p:blipFill>
          <a:blip r:embed="rId3"/>
          <a:srcRect/>
          <a:stretch>
            <a:fillRect/>
          </a:stretch>
        </p:blipFill>
        <p:spPr bwMode="auto">
          <a:xfrm>
            <a:off x="380999" y="1295400"/>
            <a:ext cx="4553195" cy="32766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Introduction</a:t>
            </a:r>
            <a:br>
              <a:rPr lang="en-US" dirty="0"/>
            </a:br>
            <a:endParaRPr lang="en-US" dirty="0"/>
          </a:p>
        </p:txBody>
      </p:sp>
      <p:sp>
        <p:nvSpPr>
          <p:cNvPr id="4" name="Rectangle 3"/>
          <p:cNvSpPr/>
          <p:nvPr/>
        </p:nvSpPr>
        <p:spPr>
          <a:xfrm>
            <a:off x="381000" y="1447800"/>
            <a:ext cx="8458200" cy="2554545"/>
          </a:xfrm>
          <a:prstGeom prst="rect">
            <a:avLst/>
          </a:prstGeom>
        </p:spPr>
        <p:txBody>
          <a:bodyPr wrap="square">
            <a:spAutoFit/>
          </a:bodyPr>
          <a:lstStyle/>
          <a:p>
            <a:r>
              <a:rPr lang="en-US" sz="3200" dirty="0" smtClean="0"/>
              <a:t>This lecture is intended provide bases for a researchers who are supposed to start research in an area, region or culture in a developing country other than the one in which they grew up, or with which they are </a:t>
            </a:r>
            <a:r>
              <a:rPr lang="en-US" sz="3200" dirty="0" smtClean="0"/>
              <a:t> </a:t>
            </a:r>
            <a:r>
              <a:rPr lang="en-US" sz="3200" dirty="0" smtClean="0"/>
              <a:t>familiar</a:t>
            </a:r>
            <a:endParaRPr 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Book to read</a:t>
            </a:r>
            <a:endParaRPr lang="en-US" dirty="0"/>
          </a:p>
        </p:txBody>
      </p:sp>
      <p:pic>
        <p:nvPicPr>
          <p:cNvPr id="10242" name="Picture 2" descr="Doing Development Research"/>
          <p:cNvPicPr>
            <a:picLocks noChangeAspect="1" noChangeArrowheads="1"/>
          </p:cNvPicPr>
          <p:nvPr/>
        </p:nvPicPr>
        <p:blipFill>
          <a:blip r:embed="rId2"/>
          <a:srcRect/>
          <a:stretch>
            <a:fillRect/>
          </a:stretch>
        </p:blipFill>
        <p:spPr bwMode="auto">
          <a:xfrm>
            <a:off x="1066800" y="1981200"/>
            <a:ext cx="3200400" cy="4527399"/>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Technical Aspects</a:t>
            </a:r>
            <a:r>
              <a:rPr lang="en-US" dirty="0" smtClean="0"/>
              <a:t/>
            </a:r>
            <a:br>
              <a:rPr lang="en-US" dirty="0" smtClean="0"/>
            </a:br>
            <a:endParaRPr lang="en-US" dirty="0"/>
          </a:p>
        </p:txBody>
      </p:sp>
      <p:sp>
        <p:nvSpPr>
          <p:cNvPr id="1025" name="Rectangle 1"/>
          <p:cNvSpPr>
            <a:spLocks noChangeArrowheads="1"/>
          </p:cNvSpPr>
          <p:nvPr/>
        </p:nvSpPr>
        <p:spPr bwMode="auto">
          <a:xfrm>
            <a:off x="381000" y="1828800"/>
            <a:ext cx="8382000"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3200" dirty="0" smtClean="0">
                <a:latin typeface="Calibri" pitchFamily="34" charset="0"/>
                <a:ea typeface="Times New Roman" pitchFamily="18" charset="0"/>
                <a:cs typeface="Latha" pitchFamily="34" charset="0"/>
              </a:rPr>
              <a:t>T</a:t>
            </a: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Latha" pitchFamily="34" charset="0"/>
              </a:rPr>
              <a:t>he </a:t>
            </a: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Latha" pitchFamily="34" charset="0"/>
              </a:rPr>
              <a:t>research </a:t>
            </a: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Latha" pitchFamily="34" charset="0"/>
              </a:rPr>
              <a:t>proposal contains all the technical details, </a:t>
            </a: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Latha" pitchFamily="34" charset="0"/>
              </a:rPr>
              <a:t>researcher has to implement the research </a:t>
            </a:r>
            <a:r>
              <a:rPr lang="en-US" sz="3200" dirty="0" smtClean="0">
                <a:latin typeface="Calibri" pitchFamily="34" charset="0"/>
                <a:ea typeface="Times New Roman" pitchFamily="18" charset="0"/>
                <a:cs typeface="Latha" pitchFamily="34" charset="0"/>
              </a:rPr>
              <a:t>accordingly</a:t>
            </a: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Latha" pitchFamily="34" charset="0"/>
              </a:rPr>
              <a:t>. </a:t>
            </a: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Latha" pitchFamily="34" charset="0"/>
              </a:rPr>
              <a:t>However, in implementation </a:t>
            </a: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Latha" pitchFamily="34" charset="0"/>
              </a:rPr>
              <a:t>of the research, the logistics also </a:t>
            </a: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Latha" pitchFamily="34" charset="0"/>
              </a:rPr>
              <a:t>play a significant </a:t>
            </a: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Latha" pitchFamily="34" charset="0"/>
              </a:rPr>
              <a:t>role.</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Logistic Aspects</a:t>
            </a:r>
            <a:r>
              <a:rPr lang="en-US" dirty="0" smtClean="0"/>
              <a:t/>
            </a:r>
            <a:br>
              <a:rPr lang="en-US" dirty="0" smtClean="0"/>
            </a:br>
            <a:endParaRPr lang="en-US" dirty="0"/>
          </a:p>
        </p:txBody>
      </p:sp>
      <p:sp>
        <p:nvSpPr>
          <p:cNvPr id="17409" name="Rectangle 1"/>
          <p:cNvSpPr>
            <a:spLocks noChangeArrowheads="1"/>
          </p:cNvSpPr>
          <p:nvPr/>
        </p:nvSpPr>
        <p:spPr bwMode="auto">
          <a:xfrm>
            <a:off x="381000" y="2667000"/>
            <a:ext cx="83820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Selecting a field location</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Reading about the area</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Having a local co-researcher</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Google map</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Other maps available (after going to the country)</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Development contacts with partners</a:t>
            </a:r>
            <a:r>
              <a:rPr lang="en-US" dirty="0" smtClean="0"/>
              <a:t/>
            </a:r>
            <a:br>
              <a:rPr lang="en-US" dirty="0" smtClean="0"/>
            </a:br>
            <a:endParaRPr lang="en-US" dirty="0"/>
          </a:p>
        </p:txBody>
      </p:sp>
      <p:sp>
        <p:nvSpPr>
          <p:cNvPr id="4" name="Rectangle 3"/>
          <p:cNvSpPr/>
          <p:nvPr/>
        </p:nvSpPr>
        <p:spPr>
          <a:xfrm>
            <a:off x="1371600" y="3733800"/>
            <a:ext cx="4921925" cy="523220"/>
          </a:xfrm>
          <a:prstGeom prst="rect">
            <a:avLst/>
          </a:prstGeom>
        </p:spPr>
        <p:txBody>
          <a:bodyPr wrap="none">
            <a:spAutoFit/>
          </a:bodyPr>
          <a:lstStyle/>
          <a:p>
            <a:r>
              <a:rPr lang="en-US" sz="2800" b="1" dirty="0" smtClean="0"/>
              <a:t>Relevant ministry or ministries:</a:t>
            </a:r>
            <a:r>
              <a:rPr lang="en-US" sz="2800" dirty="0" smtClean="0"/>
              <a:t> </a:t>
            </a:r>
            <a:endParaRPr lang="en-US" sz="2800" dirty="0"/>
          </a:p>
        </p:txBody>
      </p:sp>
      <p:sp>
        <p:nvSpPr>
          <p:cNvPr id="5" name="Rectangle 4"/>
          <p:cNvSpPr/>
          <p:nvPr/>
        </p:nvSpPr>
        <p:spPr>
          <a:xfrm>
            <a:off x="1447800" y="4495800"/>
            <a:ext cx="1938672" cy="523220"/>
          </a:xfrm>
          <a:prstGeom prst="rect">
            <a:avLst/>
          </a:prstGeom>
        </p:spPr>
        <p:txBody>
          <a:bodyPr wrap="none">
            <a:spAutoFit/>
          </a:bodyPr>
          <a:lstStyle/>
          <a:p>
            <a:r>
              <a:rPr lang="en-US" sz="2800" b="1" dirty="0" smtClean="0"/>
              <a:t>Universities</a:t>
            </a:r>
            <a:endParaRPr lang="en-US" sz="2800" dirty="0"/>
          </a:p>
        </p:txBody>
      </p:sp>
      <p:sp>
        <p:nvSpPr>
          <p:cNvPr id="6" name="Rectangle 5"/>
          <p:cNvSpPr/>
          <p:nvPr/>
        </p:nvSpPr>
        <p:spPr>
          <a:xfrm>
            <a:off x="1524000" y="5105400"/>
            <a:ext cx="1152880" cy="523220"/>
          </a:xfrm>
          <a:prstGeom prst="rect">
            <a:avLst/>
          </a:prstGeom>
        </p:spPr>
        <p:txBody>
          <a:bodyPr wrap="none">
            <a:spAutoFit/>
          </a:bodyPr>
          <a:lstStyle/>
          <a:p>
            <a:r>
              <a:rPr lang="en-US" sz="2800" b="1" dirty="0" smtClean="0"/>
              <a:t>NGOs</a:t>
            </a:r>
            <a:r>
              <a:rPr lang="en-US" b="1" dirty="0" smtClean="0"/>
              <a:t>:</a:t>
            </a:r>
            <a:r>
              <a:rPr lang="en-US" dirty="0" smtClean="0"/>
              <a:t> </a:t>
            </a:r>
            <a:endParaRPr lang="en-US" dirty="0"/>
          </a:p>
        </p:txBody>
      </p:sp>
      <p:sp>
        <p:nvSpPr>
          <p:cNvPr id="7" name="Rectangle 6"/>
          <p:cNvSpPr/>
          <p:nvPr/>
        </p:nvSpPr>
        <p:spPr>
          <a:xfrm>
            <a:off x="1524000" y="5791200"/>
            <a:ext cx="962123" cy="523220"/>
          </a:xfrm>
          <a:prstGeom prst="rect">
            <a:avLst/>
          </a:prstGeom>
        </p:spPr>
        <p:txBody>
          <a:bodyPr wrap="none">
            <a:spAutoFit/>
          </a:bodyPr>
          <a:lstStyle/>
          <a:p>
            <a:r>
              <a:rPr lang="en-US" sz="2800" b="1" dirty="0" smtClean="0"/>
              <a:t>CBOs</a:t>
            </a:r>
            <a:endParaRPr lang="en-US" sz="2800" dirty="0"/>
          </a:p>
        </p:txBody>
      </p:sp>
      <p:sp>
        <p:nvSpPr>
          <p:cNvPr id="8" name="Rectangle 7"/>
          <p:cNvSpPr/>
          <p:nvPr/>
        </p:nvSpPr>
        <p:spPr>
          <a:xfrm>
            <a:off x="762000" y="914400"/>
            <a:ext cx="8077200" cy="2554545"/>
          </a:xfrm>
          <a:prstGeom prst="rect">
            <a:avLst/>
          </a:prstGeom>
        </p:spPr>
        <p:txBody>
          <a:bodyPr wrap="square">
            <a:spAutoFit/>
          </a:bodyPr>
          <a:lstStyle/>
          <a:p>
            <a:r>
              <a:rPr lang="en-US" sz="3200" b="1" dirty="0" smtClean="0"/>
              <a:t>V</a:t>
            </a:r>
            <a:r>
              <a:rPr lang="en-US" sz="3200" b="1" dirty="0" smtClean="0"/>
              <a:t>illage </a:t>
            </a:r>
            <a:r>
              <a:rPr lang="en-US" sz="3200" b="1" dirty="0" smtClean="0"/>
              <a:t>or community can be approached systematically by </a:t>
            </a:r>
            <a:r>
              <a:rPr lang="en-US" sz="3200" b="1" dirty="0" smtClean="0"/>
              <a:t>developing partnership with important people and institutions. </a:t>
            </a:r>
            <a:r>
              <a:rPr lang="en-US" sz="3200" b="1" dirty="0" smtClean="0"/>
              <a:t>In order to </a:t>
            </a:r>
            <a:r>
              <a:rPr lang="en-US" sz="3200" b="1" dirty="0" smtClean="0"/>
              <a:t>use </a:t>
            </a:r>
            <a:r>
              <a:rPr lang="en-US" sz="3200" b="1" dirty="0" smtClean="0"/>
              <a:t>them some mechanism has to be developed before the field research.</a:t>
            </a:r>
            <a:endParaRPr lang="en-US" sz="32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Finding a RA/interpreter</a:t>
            </a:r>
            <a:r>
              <a:rPr lang="en-US" dirty="0" smtClean="0"/>
              <a:t/>
            </a:r>
            <a:br>
              <a:rPr lang="en-US" dirty="0" smtClean="0"/>
            </a:br>
            <a:endParaRPr lang="en-US" dirty="0"/>
          </a:p>
        </p:txBody>
      </p:sp>
      <p:sp>
        <p:nvSpPr>
          <p:cNvPr id="1025" name="Rectangle 1"/>
          <p:cNvSpPr>
            <a:spLocks noChangeArrowheads="1"/>
          </p:cNvSpPr>
          <p:nvPr/>
        </p:nvSpPr>
        <p:spPr bwMode="auto">
          <a:xfrm>
            <a:off x="228600" y="990600"/>
            <a:ext cx="914400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Interpretation is a rather free lance job in developing countries when it comes to research.  Most occasions university undergraduate, postgraduate student who have language capabilities happen to work as interpreters to foreign researchers. Language knowledge is not sufficient, but several other characteristics have to be considered.  Nancy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Schweda</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Nicholson</a:t>
            </a:r>
            <a:r>
              <a:rPr kumimoji="0" lang="en-US" sz="2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article on personality characteristics of interpreter trainees give a good insight on interpretation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hlinkClick r:id="rId2"/>
              </a:rPr>
              <a:t>http://www.openstarts.units.it/dspace/bitstream/10077/2476/1/08.pdf</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Latha"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alibri" pitchFamily="34" charset="0"/>
                <a:ea typeface="Times New Roman" pitchFamily="18" charset="0"/>
                <a:cs typeface="Latha" pitchFamily="34" charset="0"/>
              </a:rPr>
              <a:t>What then is the ‘typical’ interpreter like?</a:t>
            </a:r>
            <a:endParaRPr lang="en-US" dirty="0"/>
          </a:p>
        </p:txBody>
      </p:sp>
      <p:sp>
        <p:nvSpPr>
          <p:cNvPr id="4" name="Rectangle 3"/>
          <p:cNvSpPr/>
          <p:nvPr/>
        </p:nvSpPr>
        <p:spPr>
          <a:xfrm>
            <a:off x="990600" y="2367171"/>
            <a:ext cx="5867400" cy="4462760"/>
          </a:xfrm>
          <a:prstGeom prst="rect">
            <a:avLst/>
          </a:prstGeom>
        </p:spPr>
        <p:txBody>
          <a:bodyPr wrap="square">
            <a:spAutoFit/>
          </a:bodyPr>
          <a:lstStyle/>
          <a:p>
            <a:pPr lvl="0" eaLnBrk="0" fontAlgn="base" hangingPunct="0">
              <a:spcBef>
                <a:spcPct val="0"/>
              </a:spcBef>
              <a:spcAft>
                <a:spcPct val="0"/>
              </a:spcAft>
              <a:buFontTx/>
              <a:buChar char="•"/>
            </a:pPr>
            <a:r>
              <a:rPr lang="en-US" sz="3200" dirty="0" smtClean="0">
                <a:latin typeface="Calibri" pitchFamily="34" charset="0"/>
                <a:ea typeface="Times New Roman" pitchFamily="18" charset="0"/>
                <a:cs typeface="Latha" pitchFamily="34" charset="0"/>
              </a:rPr>
              <a:t>A </a:t>
            </a:r>
            <a:r>
              <a:rPr lang="en-US" sz="3200" dirty="0" smtClean="0">
                <a:latin typeface="Calibri" pitchFamily="34" charset="0"/>
                <a:ea typeface="Times New Roman" pitchFamily="18" charset="0"/>
                <a:cs typeface="Latha" pitchFamily="34" charset="0"/>
              </a:rPr>
              <a:t>self-reliant,</a:t>
            </a:r>
            <a:endParaRPr lang="en-US" sz="3200" dirty="0" smtClean="0">
              <a:latin typeface="Arial" pitchFamily="34" charset="0"/>
              <a:cs typeface="Arial" pitchFamily="34" charset="0"/>
            </a:endParaRPr>
          </a:p>
          <a:p>
            <a:pPr lvl="0" eaLnBrk="0" fontAlgn="base" hangingPunct="0">
              <a:spcBef>
                <a:spcPct val="0"/>
              </a:spcBef>
              <a:spcAft>
                <a:spcPct val="0"/>
              </a:spcAft>
              <a:buFontTx/>
              <a:buChar char="•"/>
            </a:pPr>
            <a:r>
              <a:rPr lang="en-US" sz="3200" dirty="0" smtClean="0">
                <a:latin typeface="Calibri" pitchFamily="34" charset="0"/>
                <a:ea typeface="Times New Roman" pitchFamily="18" charset="0"/>
                <a:cs typeface="Latha" pitchFamily="34" charset="0"/>
              </a:rPr>
              <a:t>Articulate </a:t>
            </a:r>
            <a:endParaRPr lang="en-US" sz="3200" dirty="0" smtClean="0">
              <a:latin typeface="Arial" pitchFamily="34" charset="0"/>
              <a:cs typeface="Arial" pitchFamily="34" charset="0"/>
            </a:endParaRPr>
          </a:p>
          <a:p>
            <a:pPr lvl="0" eaLnBrk="0" fontAlgn="base" hangingPunct="0">
              <a:spcBef>
                <a:spcPct val="0"/>
              </a:spcBef>
              <a:spcAft>
                <a:spcPct val="0"/>
              </a:spcAft>
              <a:buFontTx/>
              <a:buChar char="•"/>
            </a:pPr>
            <a:r>
              <a:rPr lang="en-US" sz="3200" dirty="0" smtClean="0">
                <a:latin typeface="Calibri" pitchFamily="34" charset="0"/>
                <a:ea typeface="Times New Roman" pitchFamily="18" charset="0"/>
                <a:cs typeface="Latha" pitchFamily="34" charset="0"/>
              </a:rPr>
              <a:t>Extrovert, </a:t>
            </a:r>
            <a:endParaRPr lang="en-US" sz="3200" dirty="0" smtClean="0">
              <a:latin typeface="Arial" pitchFamily="34" charset="0"/>
              <a:cs typeface="Arial" pitchFamily="34" charset="0"/>
            </a:endParaRPr>
          </a:p>
          <a:p>
            <a:pPr lvl="0" eaLnBrk="0" fontAlgn="base" hangingPunct="0">
              <a:spcBef>
                <a:spcPct val="0"/>
              </a:spcBef>
              <a:spcAft>
                <a:spcPct val="0"/>
              </a:spcAft>
              <a:buFontTx/>
              <a:buChar char="•"/>
            </a:pPr>
            <a:r>
              <a:rPr lang="en-US" sz="3200" dirty="0" smtClean="0">
                <a:latin typeface="Calibri" pitchFamily="34" charset="0"/>
                <a:ea typeface="Times New Roman" pitchFamily="18" charset="0"/>
                <a:cs typeface="Latha" pitchFamily="34" charset="0"/>
              </a:rPr>
              <a:t>Quick and intelligent, </a:t>
            </a:r>
            <a:endParaRPr lang="en-US" sz="3200" dirty="0" smtClean="0">
              <a:latin typeface="Arial" pitchFamily="34" charset="0"/>
              <a:cs typeface="Arial" pitchFamily="34" charset="0"/>
            </a:endParaRPr>
          </a:p>
          <a:p>
            <a:pPr eaLnBrk="0" fontAlgn="base" hangingPunct="0">
              <a:spcBef>
                <a:spcPct val="0"/>
              </a:spcBef>
              <a:spcAft>
                <a:spcPct val="0"/>
              </a:spcAft>
            </a:pPr>
            <a:r>
              <a:rPr lang="en-US" sz="3200" dirty="0" smtClean="0">
                <a:latin typeface="Calibri" pitchFamily="34" charset="0"/>
                <a:ea typeface="Times New Roman" pitchFamily="18" charset="0"/>
                <a:cs typeface="Latha" pitchFamily="34" charset="0"/>
              </a:rPr>
              <a:t>(a jack of all trades)</a:t>
            </a:r>
            <a:r>
              <a:rPr lang="en-US" sz="3200" dirty="0" smtClean="0">
                <a:latin typeface="Calibri" pitchFamily="34" charset="0"/>
                <a:ea typeface="Calibri" pitchFamily="34" charset="0"/>
                <a:cs typeface="Latha" pitchFamily="34" charset="0"/>
              </a:rPr>
              <a:t> </a:t>
            </a:r>
            <a:endParaRPr lang="en-US" sz="3200" dirty="0" smtClean="0">
              <a:latin typeface="Calibri" pitchFamily="34" charset="0"/>
              <a:ea typeface="Calibri" pitchFamily="34" charset="0"/>
              <a:cs typeface="Latha" pitchFamily="34" charset="0"/>
            </a:endParaRPr>
          </a:p>
          <a:p>
            <a:pPr eaLnBrk="0" fontAlgn="base" hangingPunct="0">
              <a:spcBef>
                <a:spcPct val="0"/>
              </a:spcBef>
              <a:spcAft>
                <a:spcPct val="0"/>
              </a:spcAft>
            </a:pPr>
            <a:endParaRPr lang="en-US" sz="3200" dirty="0" smtClean="0">
              <a:latin typeface="Calibri" pitchFamily="34" charset="0"/>
              <a:ea typeface="Calibri" pitchFamily="34" charset="0"/>
              <a:cs typeface="Latha" pitchFamily="34" charset="0"/>
            </a:endParaRPr>
          </a:p>
          <a:p>
            <a:pPr eaLnBrk="0" fontAlgn="base" hangingPunct="0">
              <a:spcBef>
                <a:spcPct val="0"/>
              </a:spcBef>
              <a:spcAft>
                <a:spcPct val="0"/>
              </a:spcAft>
            </a:pPr>
            <a:r>
              <a:rPr lang="en-US" sz="3200" dirty="0" smtClean="0">
                <a:latin typeface="Calibri" pitchFamily="34" charset="0"/>
                <a:ea typeface="Calibri" pitchFamily="34" charset="0"/>
                <a:cs typeface="Latha" pitchFamily="34" charset="0"/>
              </a:rPr>
              <a:t>Henderson </a:t>
            </a:r>
            <a:r>
              <a:rPr lang="en-US" sz="3200" dirty="0" smtClean="0">
                <a:latin typeface="Calibri" pitchFamily="34" charset="0"/>
                <a:ea typeface="Calibri" pitchFamily="34" charset="0"/>
                <a:cs typeface="Latha" pitchFamily="34" charset="0"/>
              </a:rPr>
              <a:t>(1980</a:t>
            </a:r>
            <a:r>
              <a:rPr lang="en-US" sz="2000" dirty="0" smtClean="0">
                <a:latin typeface="Calibri" pitchFamily="34" charset="0"/>
                <a:ea typeface="Calibri" pitchFamily="34" charset="0"/>
                <a:cs typeface="Latha" pitchFamily="34" charset="0"/>
              </a:rPr>
              <a:t>)</a:t>
            </a:r>
            <a:endParaRPr lang="en-US" sz="2000" dirty="0" smtClean="0">
              <a:latin typeface="Arial" pitchFamily="34" charset="0"/>
              <a:cs typeface="Arial" pitchFamily="34" charset="0"/>
            </a:endParaRPr>
          </a:p>
          <a:p>
            <a:pPr lvl="0" eaLnBrk="0" fontAlgn="base" hangingPunct="0">
              <a:spcBef>
                <a:spcPct val="0"/>
              </a:spcBef>
              <a:spcAft>
                <a:spcPct val="0"/>
              </a:spcAft>
            </a:pPr>
            <a:endParaRPr lang="en-US" sz="2000" dirty="0" smtClean="0">
              <a:latin typeface="Calibri" pitchFamily="34" charset="0"/>
              <a:ea typeface="Calibri" pitchFamily="34" charset="0"/>
              <a:cs typeface="Latha" pitchFamily="34" charset="0"/>
            </a:endParaRPr>
          </a:p>
          <a:p>
            <a:pPr lvl="0" eaLnBrk="0" fontAlgn="base" hangingPunct="0">
              <a:spcBef>
                <a:spcPct val="0"/>
              </a:spcBef>
              <a:spcAft>
                <a:spcPct val="0"/>
              </a:spcAft>
            </a:pPr>
            <a:endParaRPr lang="en-US" sz="2000" dirty="0" smtClean="0">
              <a:latin typeface="Calibri" pitchFamily="34" charset="0"/>
              <a:cs typeface="Latha" pitchFamily="34" charset="0"/>
            </a:endParaRPr>
          </a:p>
          <a:p>
            <a:pPr lvl="0" eaLnBrk="0" fontAlgn="base" hangingPunct="0">
              <a:spcBef>
                <a:spcPct val="0"/>
              </a:spcBef>
              <a:spcAft>
                <a:spcPct val="0"/>
              </a:spcAft>
            </a:pPr>
            <a:endParaRPr lang="en-US" sz="2000" dirty="0" smtClean="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Being aware of regulations and local customs</a:t>
            </a:r>
            <a:r>
              <a:rPr lang="en-US" dirty="0" smtClean="0"/>
              <a:t/>
            </a:r>
            <a:br>
              <a:rPr lang="en-US" dirty="0" smtClean="0"/>
            </a:br>
            <a:endParaRPr lang="en-US" dirty="0"/>
          </a:p>
        </p:txBody>
      </p:sp>
      <p:sp>
        <p:nvSpPr>
          <p:cNvPr id="23553" name="Rectangle 1"/>
          <p:cNvSpPr>
            <a:spLocks noChangeArrowheads="1"/>
          </p:cNvSpPr>
          <p:nvPr/>
        </p:nvSpPr>
        <p:spPr bwMode="auto">
          <a:xfrm>
            <a:off x="0" y="1676400"/>
            <a:ext cx="9144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As foreign researcher develops contacts with local bodies he or she gradually becomes familiar to regulations. However, becoming familiar to local customs is still challenging. Unless getting used to local customs people might get offend and it may obstruct to build a good rapport between researcher and researched. This may be obstruct in collecting accurate data. RA</a:t>
            </a:r>
            <a:r>
              <a:rPr kumimoji="0" lang="en-US" sz="2800" b="1"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help and good reading about local culture is very important in this regard. This is very important for the persons who carry out lengthy research, such as ethnographic research.</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TotalTime>
  <Words>484</Words>
  <Application>Microsoft Office PowerPoint</Application>
  <PresentationFormat>On-screen Show (4:3)</PresentationFormat>
  <Paragraphs>53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Planning of Research in Third World Countries: </vt:lpstr>
      <vt:lpstr>Introduction </vt:lpstr>
      <vt:lpstr>Good  Book to read</vt:lpstr>
      <vt:lpstr>Technical Aspects </vt:lpstr>
      <vt:lpstr>Logistic Aspects </vt:lpstr>
      <vt:lpstr>Development contacts with partners </vt:lpstr>
      <vt:lpstr>Finding a RA/interpreter </vt:lpstr>
      <vt:lpstr>What then is the ‘typical’ interpreter like?</vt:lpstr>
      <vt:lpstr> Being aware of regulations and local customs </vt:lpstr>
      <vt:lpstr>Safety concerns </vt:lpstr>
      <vt:lpstr>Timing  </vt:lpstr>
      <vt:lpstr>India- Durga puja</vt:lpstr>
      <vt:lpstr>Nepal Holi Festival</vt:lpstr>
      <vt:lpstr>Kandy pageant- Sri Lanka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of Research in Third World Countries:</dc:title>
  <dc:creator>user</dc:creator>
  <cp:lastModifiedBy>user</cp:lastModifiedBy>
  <cp:revision>11</cp:revision>
  <dcterms:created xsi:type="dcterms:W3CDTF">2013-09-28T12:24:27Z</dcterms:created>
  <dcterms:modified xsi:type="dcterms:W3CDTF">2013-09-30T05:23:28Z</dcterms:modified>
</cp:coreProperties>
</file>