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handoutMasterIdLst>
    <p:handoutMasterId r:id="rId33"/>
  </p:handoutMasterIdLst>
  <p:sldIdLst>
    <p:sldId id="280" r:id="rId2"/>
    <p:sldId id="281" r:id="rId3"/>
    <p:sldId id="265" r:id="rId4"/>
    <p:sldId id="258" r:id="rId5"/>
    <p:sldId id="282" r:id="rId6"/>
    <p:sldId id="277" r:id="rId7"/>
    <p:sldId id="264" r:id="rId8"/>
    <p:sldId id="283" r:id="rId9"/>
    <p:sldId id="292" r:id="rId10"/>
    <p:sldId id="291" r:id="rId11"/>
    <p:sldId id="260" r:id="rId12"/>
    <p:sldId id="271" r:id="rId13"/>
    <p:sldId id="284" r:id="rId14"/>
    <p:sldId id="285" r:id="rId15"/>
    <p:sldId id="286" r:id="rId16"/>
    <p:sldId id="287" r:id="rId17"/>
    <p:sldId id="268" r:id="rId18"/>
    <p:sldId id="261" r:id="rId19"/>
    <p:sldId id="288" r:id="rId20"/>
    <p:sldId id="289" r:id="rId21"/>
    <p:sldId id="290" r:id="rId22"/>
    <p:sldId id="262" r:id="rId23"/>
    <p:sldId id="276" r:id="rId24"/>
    <p:sldId id="279" r:id="rId25"/>
    <p:sldId id="270" r:id="rId26"/>
    <p:sldId id="273" r:id="rId27"/>
    <p:sldId id="257" r:id="rId28"/>
    <p:sldId id="267" r:id="rId29"/>
    <p:sldId id="266" r:id="rId30"/>
    <p:sldId id="269" r:id="rId31"/>
  </p:sldIdLst>
  <p:sldSz cx="9144000" cy="6858000" type="screen4x3"/>
  <p:notesSz cx="6794500" cy="9931400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sz="4400" kern="1200">
        <a:solidFill>
          <a:schemeClr val="tx2"/>
        </a:solidFill>
        <a:latin typeface="Verdan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4400" kern="1200">
        <a:solidFill>
          <a:schemeClr val="tx2"/>
        </a:solidFill>
        <a:latin typeface="Verdan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4400" kern="1200">
        <a:solidFill>
          <a:schemeClr val="tx2"/>
        </a:solidFill>
        <a:latin typeface="Verdan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4400" kern="1200">
        <a:solidFill>
          <a:schemeClr val="tx2"/>
        </a:solidFill>
        <a:latin typeface="Verdan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4400" kern="1200">
        <a:solidFill>
          <a:schemeClr val="tx2"/>
        </a:solidFill>
        <a:latin typeface="Verdana" pitchFamily="34" charset="0"/>
        <a:ea typeface="+mn-ea"/>
        <a:cs typeface="+mn-cs"/>
      </a:defRPr>
    </a:lvl5pPr>
    <a:lvl6pPr marL="2286000" algn="l" defTabSz="914400" rtl="0" eaLnBrk="1" latinLnBrk="0" hangingPunct="1">
      <a:defRPr sz="4400" kern="1200">
        <a:solidFill>
          <a:schemeClr val="tx2"/>
        </a:solidFill>
        <a:latin typeface="Verdana" pitchFamily="34" charset="0"/>
        <a:ea typeface="+mn-ea"/>
        <a:cs typeface="+mn-cs"/>
      </a:defRPr>
    </a:lvl6pPr>
    <a:lvl7pPr marL="2743200" algn="l" defTabSz="914400" rtl="0" eaLnBrk="1" latinLnBrk="0" hangingPunct="1">
      <a:defRPr sz="4400" kern="1200">
        <a:solidFill>
          <a:schemeClr val="tx2"/>
        </a:solidFill>
        <a:latin typeface="Verdana" pitchFamily="34" charset="0"/>
        <a:ea typeface="+mn-ea"/>
        <a:cs typeface="+mn-cs"/>
      </a:defRPr>
    </a:lvl7pPr>
    <a:lvl8pPr marL="3200400" algn="l" defTabSz="914400" rtl="0" eaLnBrk="1" latinLnBrk="0" hangingPunct="1">
      <a:defRPr sz="4400" kern="1200">
        <a:solidFill>
          <a:schemeClr val="tx2"/>
        </a:solidFill>
        <a:latin typeface="Verdana" pitchFamily="34" charset="0"/>
        <a:ea typeface="+mn-ea"/>
        <a:cs typeface="+mn-cs"/>
      </a:defRPr>
    </a:lvl8pPr>
    <a:lvl9pPr marL="3657600" algn="l" defTabSz="914400" rtl="0" eaLnBrk="1" latinLnBrk="0" hangingPunct="1">
      <a:defRPr sz="4400" kern="1200">
        <a:solidFill>
          <a:schemeClr val="tx2"/>
        </a:solidFill>
        <a:latin typeface="Verdana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006600"/>
    <a:srgbClr val="993300"/>
    <a:srgbClr val="FFFF00"/>
    <a:srgbClr val="FF9900"/>
    <a:srgbClr val="0000FF"/>
    <a:srgbClr val="FFCCCC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9881" autoAdjust="0"/>
  </p:normalViewPr>
  <p:slideViewPr>
    <p:cSldViewPr snapToGrid="0">
      <p:cViewPr varScale="1">
        <p:scale>
          <a:sx n="89" d="100"/>
          <a:sy n="89" d="100"/>
        </p:scale>
        <p:origin x="-2190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813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48100" y="0"/>
            <a:ext cx="2944813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B306B4-987B-479F-AEA8-3E3662C8734A}" type="datetimeFigureOut">
              <a:rPr lang="cs-CZ" smtClean="0"/>
              <a:pPr/>
              <a:t>14.10.2014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9432925"/>
            <a:ext cx="2944813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48100" y="9432925"/>
            <a:ext cx="2944813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B82C2A-573A-490C-A997-5FFC3AA5EFC6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813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8100" y="0"/>
            <a:ext cx="2944813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174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4400" y="744538"/>
            <a:ext cx="4965700" cy="37242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741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18050"/>
            <a:ext cx="5435600" cy="4468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Klepnutím lze upravit styly předlohy textu.</a:t>
            </a:r>
          </a:p>
          <a:p>
            <a:pPr lvl="1"/>
            <a:r>
              <a:rPr lang="en-US" smtClean="0"/>
              <a:t>Druhá úroveň</a:t>
            </a:r>
          </a:p>
          <a:p>
            <a:pPr lvl="2"/>
            <a:r>
              <a:rPr lang="en-US" smtClean="0"/>
              <a:t>Třetí úroveň</a:t>
            </a:r>
          </a:p>
          <a:p>
            <a:pPr lvl="3"/>
            <a:r>
              <a:rPr lang="en-US" smtClean="0"/>
              <a:t>Čtvrtá úroveň</a:t>
            </a:r>
          </a:p>
          <a:p>
            <a:pPr lvl="4"/>
            <a:r>
              <a:rPr lang="en-US" smtClean="0"/>
              <a:t>Pátá úroveň</a:t>
            </a:r>
          </a:p>
        </p:txBody>
      </p:sp>
      <p:sp>
        <p:nvSpPr>
          <p:cNvPr id="1741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32925"/>
            <a:ext cx="2944813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1741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8100" y="9432925"/>
            <a:ext cx="2944813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fld id="{15F89D05-460D-4705-8A7B-642C588850EF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2D89326-52D6-4DB0-A77A-54E8DE6CAF6C}" type="slidenum">
              <a:rPr lang="en-US"/>
              <a:pPr/>
              <a:t>1</a:t>
            </a:fld>
            <a:endParaRPr lang="en-US"/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9D95F09-A06B-4D7D-ABBA-525BD0BDE3B7}" type="slidenum">
              <a:rPr lang="en-US"/>
              <a:pPr/>
              <a:t>12</a:t>
            </a:fld>
            <a:endParaRPr lang="en-US"/>
          </a:p>
        </p:txBody>
      </p:sp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CF32078-94F8-4524-BC05-6419F633B430}" type="slidenum">
              <a:rPr lang="en-US"/>
              <a:pPr/>
              <a:t>17</a:t>
            </a:fld>
            <a:endParaRPr lang="en-US"/>
          </a:p>
        </p:txBody>
      </p:sp>
      <p:sp>
        <p:nvSpPr>
          <p:cNvPr id="3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50465AD-DF7D-40C1-A852-5546C4082970}" type="slidenum">
              <a:rPr lang="en-US"/>
              <a:pPr/>
              <a:t>18</a:t>
            </a:fld>
            <a:endParaRPr lang="en-US"/>
          </a:p>
        </p:txBody>
      </p:sp>
      <p:sp>
        <p:nvSpPr>
          <p:cNvPr id="25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FC17D32-F955-412E-80FE-A6AA48C59E85}" type="slidenum">
              <a:rPr lang="en-US"/>
              <a:pPr/>
              <a:t>22</a:t>
            </a:fld>
            <a:endParaRPr lang="en-US"/>
          </a:p>
        </p:txBody>
      </p:sp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63DAAEE-1472-4552-90AF-FAFA7023A52D}" type="slidenum">
              <a:rPr lang="en-US"/>
              <a:pPr/>
              <a:t>23</a:t>
            </a:fld>
            <a:endParaRPr lang="en-US"/>
          </a:p>
        </p:txBody>
      </p:sp>
      <p:sp>
        <p:nvSpPr>
          <p:cNvPr id="47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228600" indent="-228600"/>
            <a:endParaRPr lang="cs-CZ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5F7B21C-6A66-4DCA-9577-4E844AAF02F9}" type="slidenum">
              <a:rPr lang="en-US"/>
              <a:pPr/>
              <a:t>24</a:t>
            </a:fld>
            <a:endParaRPr lang="en-US"/>
          </a:p>
        </p:txBody>
      </p:sp>
      <p:sp>
        <p:nvSpPr>
          <p:cNvPr id="53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4E63D38-9E78-44BD-8D1F-97CE83225C9B}" type="slidenum">
              <a:rPr lang="en-US"/>
              <a:pPr/>
              <a:t>25</a:t>
            </a:fld>
            <a:endParaRPr lang="en-US"/>
          </a:p>
        </p:txBody>
      </p:sp>
      <p:sp>
        <p:nvSpPr>
          <p:cNvPr id="30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90B7983-AF78-4C45-833B-A6B38FCCC3A0}" type="slidenum">
              <a:rPr lang="en-US"/>
              <a:pPr/>
              <a:t>26</a:t>
            </a:fld>
            <a:endParaRPr lang="en-US"/>
          </a:p>
        </p:txBody>
      </p:sp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  <a:p>
            <a:r>
              <a:rPr lang="cs-CZ" dirty="0"/>
              <a:t> </a:t>
            </a:r>
            <a:endParaRPr lang="en-US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8D9BBA1-6C78-4303-A212-53069C89293A}" type="slidenum">
              <a:rPr lang="en-US"/>
              <a:pPr/>
              <a:t>27</a:t>
            </a:fld>
            <a:endParaRPr lang="en-US"/>
          </a:p>
        </p:txBody>
      </p:sp>
      <p:sp>
        <p:nvSpPr>
          <p:cNvPr id="2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0E8A5BA-22C1-4CEF-A625-72878D9AFDB6}" type="slidenum">
              <a:rPr lang="en-US"/>
              <a:pPr/>
              <a:t>28</a:t>
            </a:fld>
            <a:endParaRPr lang="en-US"/>
          </a:p>
        </p:txBody>
      </p:sp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2D89326-52D6-4DB0-A77A-54E8DE6CAF6C}" type="slidenum">
              <a:rPr lang="en-US"/>
              <a:pPr/>
              <a:t>2</a:t>
            </a:fld>
            <a:endParaRPr lang="en-US"/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E1C29D0-653C-40AB-9427-9CF6C3B18D1F}" type="slidenum">
              <a:rPr lang="en-US"/>
              <a:pPr/>
              <a:t>29</a:t>
            </a:fld>
            <a:endParaRPr lang="en-US"/>
          </a:p>
        </p:txBody>
      </p:sp>
      <p:sp>
        <p:nvSpPr>
          <p:cNvPr id="37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14DD1C9-2F6B-4DE0-810D-505BFA3CA71A}" type="slidenum">
              <a:rPr lang="en-US"/>
              <a:pPr/>
              <a:t>30</a:t>
            </a:fld>
            <a:endParaRPr lang="en-US"/>
          </a:p>
        </p:txBody>
      </p:sp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2D89326-52D6-4DB0-A77A-54E8DE6CAF6C}" type="slidenum">
              <a:rPr lang="en-US"/>
              <a:pPr/>
              <a:t>3</a:t>
            </a:fld>
            <a:endParaRPr lang="en-US"/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6361CBA-936E-4901-B97D-8C7563AE1F70}" type="slidenum">
              <a:rPr lang="en-US"/>
              <a:pPr/>
              <a:t>4</a:t>
            </a:fld>
            <a:endParaRPr lang="en-US"/>
          </a:p>
        </p:txBody>
      </p:sp>
      <p:sp>
        <p:nvSpPr>
          <p:cNvPr id="35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 </a:t>
            </a:r>
            <a:endParaRPr lang="cs-CZ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6361CBA-936E-4901-B97D-8C7563AE1F70}" type="slidenum">
              <a:rPr lang="en-US"/>
              <a:pPr/>
              <a:t>5</a:t>
            </a:fld>
            <a:endParaRPr lang="en-US"/>
          </a:p>
        </p:txBody>
      </p:sp>
      <p:sp>
        <p:nvSpPr>
          <p:cNvPr id="35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 </a:t>
            </a:r>
            <a:endParaRPr lang="cs-CZ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E68A9E4-716D-4B83-9E60-78A519030F81}" type="slidenum">
              <a:rPr lang="en-US"/>
              <a:pPr/>
              <a:t>6</a:t>
            </a:fld>
            <a:endParaRPr lang="en-US"/>
          </a:p>
        </p:txBody>
      </p:sp>
      <p:sp>
        <p:nvSpPr>
          <p:cNvPr id="49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91137E1-A11E-4906-A562-038EEF0902A0}" type="slidenum">
              <a:rPr lang="en-US"/>
              <a:pPr/>
              <a:t>7</a:t>
            </a:fld>
            <a:endParaRPr lang="en-US"/>
          </a:p>
        </p:txBody>
      </p:sp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F89D05-460D-4705-8A7B-642C588850EF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2BF79CF-C251-4CCD-85EA-81637C503D57}" type="slidenum">
              <a:rPr lang="en-US"/>
              <a:pPr/>
              <a:t>11</a:t>
            </a:fld>
            <a:endParaRPr lang="en-US"/>
          </a:p>
        </p:txBody>
      </p:sp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B66605F-A5F1-43D9-A033-AE72DCAB64B3}" type="slidenum">
              <a:rPr lang="cs-CZ"/>
              <a:pPr/>
              <a:t>‹#›</a:t>
            </a:fld>
            <a:endParaRPr lang="cs-CZ"/>
          </a:p>
        </p:txBody>
      </p:sp>
    </p:spTree>
  </p:cSld>
  <p:clrMapOvr>
    <a:masterClrMapping/>
  </p:clrMapOvr>
  <p:transition spd="slow">
    <p:zo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E1D558-0036-4331-8D4C-A06FDF8703E9}" type="slidenum">
              <a:rPr lang="cs-CZ"/>
              <a:pPr/>
              <a:t>‹#›</a:t>
            </a:fld>
            <a:endParaRPr lang="cs-CZ"/>
          </a:p>
        </p:txBody>
      </p:sp>
    </p:spTree>
  </p:cSld>
  <p:clrMapOvr>
    <a:masterClrMapping/>
  </p:clrMapOvr>
  <p:transition spd="slow">
    <p:zo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F510D6-8543-486E-BE98-556CA992E750}" type="slidenum">
              <a:rPr lang="cs-CZ"/>
              <a:pPr/>
              <a:t>‹#›</a:t>
            </a:fld>
            <a:endParaRPr lang="cs-CZ"/>
          </a:p>
        </p:txBody>
      </p:sp>
    </p:spTree>
  </p:cSld>
  <p:clrMapOvr>
    <a:masterClrMapping/>
  </p:clrMapOvr>
  <p:transition spd="slow">
    <p:zo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917233-A643-42CB-BF4F-995D54A844C1}" type="slidenum">
              <a:rPr lang="cs-CZ"/>
              <a:pPr/>
              <a:t>‹#›</a:t>
            </a:fld>
            <a:endParaRPr lang="cs-CZ"/>
          </a:p>
        </p:txBody>
      </p:sp>
    </p:spTree>
  </p:cSld>
  <p:clrMapOvr>
    <a:masterClrMapping/>
  </p:clrMapOvr>
  <p:transition spd="slow">
    <p:zo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51A523E-E4F7-40C3-9A34-91AA61432E23}" type="slidenum">
              <a:rPr lang="cs-CZ"/>
              <a:pPr/>
              <a:t>‹#›</a:t>
            </a:fld>
            <a:endParaRPr lang="cs-CZ"/>
          </a:p>
        </p:txBody>
      </p:sp>
    </p:spTree>
  </p:cSld>
  <p:clrMapOvr>
    <a:masterClrMapping/>
  </p:clrMapOvr>
  <p:transition spd="slow">
    <p:zo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9C4286-D3B2-45FD-A8EB-46D9A3819E48}" type="slidenum">
              <a:rPr lang="cs-CZ"/>
              <a:pPr/>
              <a:t>‹#›</a:t>
            </a:fld>
            <a:endParaRPr lang="cs-CZ"/>
          </a:p>
        </p:txBody>
      </p:sp>
    </p:spTree>
  </p:cSld>
  <p:clrMapOvr>
    <a:masterClrMapping/>
  </p:clrMapOvr>
  <p:transition spd="slow">
    <p:zo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5FDEB5-6577-4EC0-AB5A-4C80AFC4B76D}" type="slidenum">
              <a:rPr lang="cs-CZ"/>
              <a:pPr/>
              <a:t>‹#›</a:t>
            </a:fld>
            <a:endParaRPr lang="cs-CZ"/>
          </a:p>
        </p:txBody>
      </p:sp>
    </p:spTree>
  </p:cSld>
  <p:clrMapOvr>
    <a:masterClrMapping/>
  </p:clrMapOvr>
  <p:transition spd="slow">
    <p:zo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369B83-9074-4022-A321-623C78A495F0}" type="slidenum">
              <a:rPr lang="cs-CZ"/>
              <a:pPr/>
              <a:t>‹#›</a:t>
            </a:fld>
            <a:endParaRPr lang="cs-CZ"/>
          </a:p>
        </p:txBody>
      </p:sp>
    </p:spTree>
  </p:cSld>
  <p:clrMapOvr>
    <a:masterClrMapping/>
  </p:clrMapOvr>
  <p:transition spd="slow">
    <p:zo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958F85-D89B-4C2D-AE98-4750FB88360D}" type="slidenum">
              <a:rPr lang="cs-CZ"/>
              <a:pPr/>
              <a:t>‹#›</a:t>
            </a:fld>
            <a:endParaRPr lang="cs-CZ"/>
          </a:p>
        </p:txBody>
      </p:sp>
    </p:spTree>
  </p:cSld>
  <p:clrMapOvr>
    <a:masterClrMapping/>
  </p:clrMapOvr>
  <p:transition spd="slow">
    <p:zo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3FB60C-8B95-4128-9255-BAC0E5E41A62}" type="slidenum">
              <a:rPr lang="cs-CZ"/>
              <a:pPr/>
              <a:t>‹#›</a:t>
            </a:fld>
            <a:endParaRPr lang="cs-CZ"/>
          </a:p>
        </p:txBody>
      </p:sp>
    </p:spTree>
  </p:cSld>
  <p:clrMapOvr>
    <a:masterClrMapping/>
  </p:clrMapOvr>
  <p:transition spd="slow">
    <p:zo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7AB6CF-53AA-4DC2-8A3E-2214FC396C7F}" type="slidenum">
              <a:rPr lang="cs-CZ"/>
              <a:pPr/>
              <a:t>‹#›</a:t>
            </a:fld>
            <a:endParaRPr lang="cs-CZ"/>
          </a:p>
        </p:txBody>
      </p:sp>
    </p:spTree>
  </p:cSld>
  <p:clrMapOvr>
    <a:masterClrMapping/>
  </p:clrMapOvr>
  <p:transition spd="slow">
    <p:zo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endParaRPr lang="cs-CZ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endParaRPr lang="cs-CZ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fld id="{E3C019AD-CBC2-4547-B867-169622869393}" type="slidenum">
              <a:rPr lang="cs-CZ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zoom/>
  </p:transition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jpe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sci.muni.cz/zoolecol/hydrobio/sbirka/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knihovna.sci.muni.cz/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botzool.sci.muni.cz/library.php?q=kontakt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5.jpe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ci.muni.cz/cz/Ustavy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gif"/><Relationship Id="rId3" Type="http://schemas.openxmlformats.org/officeDocument/2006/relationships/image" Target="../media/image18.jpeg"/><Relationship Id="rId7" Type="http://schemas.openxmlformats.org/officeDocument/2006/relationships/image" Target="../media/image22.gif"/><Relationship Id="rId12" Type="http://schemas.openxmlformats.org/officeDocument/2006/relationships/image" Target="../media/image2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gif"/><Relationship Id="rId11" Type="http://schemas.openxmlformats.org/officeDocument/2006/relationships/image" Target="../media/image26.gif"/><Relationship Id="rId5" Type="http://schemas.openxmlformats.org/officeDocument/2006/relationships/image" Target="../media/image20.gif"/><Relationship Id="rId10" Type="http://schemas.openxmlformats.org/officeDocument/2006/relationships/image" Target="../media/image25.gif"/><Relationship Id="rId4" Type="http://schemas.openxmlformats.org/officeDocument/2006/relationships/image" Target="../media/image19.gif"/><Relationship Id="rId9" Type="http://schemas.openxmlformats.org/officeDocument/2006/relationships/image" Target="../media/image24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botzool.sci.muni.cz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530225" y="341313"/>
            <a:ext cx="8127638" cy="1143000"/>
          </a:xfrm>
        </p:spPr>
        <p:txBody>
          <a:bodyPr/>
          <a:lstStyle/>
          <a:p>
            <a:pPr algn="l"/>
            <a:r>
              <a:rPr lang="cs-CZ" dirty="0" smtClean="0">
                <a:solidFill>
                  <a:schemeClr val="accent2"/>
                </a:solidFill>
                <a:latin typeface="Calibri" pitchFamily="34" charset="0"/>
              </a:rPr>
              <a:t>Úvod do studia ekologické a evoluční biologie</a:t>
            </a:r>
            <a:endParaRPr lang="cs-CZ" dirty="0">
              <a:solidFill>
                <a:schemeClr val="accent2"/>
              </a:solidFill>
              <a:latin typeface="Calibri" pitchFamily="34" charset="0"/>
            </a:endParaRPr>
          </a:p>
        </p:txBody>
      </p:sp>
      <p:sp>
        <p:nvSpPr>
          <p:cNvPr id="14340" name="Line 4"/>
          <p:cNvSpPr>
            <a:spLocks noChangeShapeType="1"/>
          </p:cNvSpPr>
          <p:nvPr/>
        </p:nvSpPr>
        <p:spPr bwMode="auto">
          <a:xfrm>
            <a:off x="0" y="1758138"/>
            <a:ext cx="8243888" cy="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ffectLst/>
        </p:spPr>
        <p:txBody>
          <a:bodyPr/>
          <a:lstStyle/>
          <a:p>
            <a:endParaRPr lang="cs-CZ"/>
          </a:p>
        </p:txBody>
      </p:sp>
      <p:pic>
        <p:nvPicPr>
          <p:cNvPr id="54274" name="Picture 2" descr="C:\Documents and Settings\uživatel\Dokumenty\Obrázky\2012\1_19_kalousi\1_19_kalousi 0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777999"/>
            <a:ext cx="3312160" cy="2484120"/>
          </a:xfrm>
          <a:prstGeom prst="rect">
            <a:avLst/>
          </a:prstGeom>
          <a:noFill/>
        </p:spPr>
      </p:pic>
      <p:pic>
        <p:nvPicPr>
          <p:cNvPr id="54276" name="Picture 4" descr="C:\Documents and Settings\uživatel\Dokumenty\Obrázky\2011\6_10_bioending\6_10_bioending_Medlanky 00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232415"/>
            <a:ext cx="3921759" cy="2625585"/>
          </a:xfrm>
          <a:prstGeom prst="rect">
            <a:avLst/>
          </a:prstGeom>
          <a:noFill/>
        </p:spPr>
      </p:pic>
      <p:pic>
        <p:nvPicPr>
          <p:cNvPr id="54277" name="Picture 5" descr="C:\Documents and Settings\uživatel\Dokumenty\Obrázky\2014\6_3_7_Bransouze\bransouze 01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66000" y="4487333"/>
            <a:ext cx="1778000" cy="2370667"/>
          </a:xfrm>
          <a:prstGeom prst="rect">
            <a:avLst/>
          </a:prstGeom>
          <a:noFill/>
        </p:spPr>
      </p:pic>
      <p:pic>
        <p:nvPicPr>
          <p:cNvPr id="54278" name="Picture 6" descr="C:\Documents and Settings\uživatel\Dokumenty\Obrázky\2014\6_3_7_Bransouze\bransouze 00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65246" y="4226560"/>
            <a:ext cx="3508586" cy="2631440"/>
          </a:xfrm>
          <a:prstGeom prst="rect">
            <a:avLst/>
          </a:prstGeom>
          <a:noFill/>
        </p:spPr>
      </p:pic>
      <p:pic>
        <p:nvPicPr>
          <p:cNvPr id="54275" name="Picture 3" descr="C:\Documents and Settings\uživatel\Dokumenty\Obrázky\Bransouze\bransouze_2013\bransouze_25_29_5_2013 00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99042" y="1788160"/>
            <a:ext cx="4097438" cy="2743200"/>
          </a:xfrm>
          <a:prstGeom prst="rect">
            <a:avLst/>
          </a:prstGeom>
          <a:noFill/>
        </p:spPr>
      </p:pic>
      <p:pic>
        <p:nvPicPr>
          <p:cNvPr id="54279" name="Picture 7" descr="C:\Documents and Settings\uživatel\Dokumenty\Obrázky\2014\6_3_7_Bransouze\bransouze 011.jpg"/>
          <p:cNvPicPr>
            <a:picLocks noChangeAspect="1" noChangeArrowheads="1"/>
          </p:cNvPicPr>
          <p:nvPr/>
        </p:nvPicPr>
        <p:blipFill>
          <a:blip r:embed="rId8" cstate="print"/>
          <a:srcRect l="33735" t="7227" r="24323" b="5495"/>
          <a:stretch>
            <a:fillRect/>
          </a:stretch>
        </p:blipFill>
        <p:spPr bwMode="auto">
          <a:xfrm>
            <a:off x="7386321" y="1788160"/>
            <a:ext cx="1757680" cy="27432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vyuka_uvod_do_studia 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3880883" y="5794744"/>
            <a:ext cx="143539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A32</a:t>
            </a:r>
            <a:endParaRPr lang="cs-CZ" dirty="0"/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19113" y="1600200"/>
            <a:ext cx="8229600" cy="4525963"/>
          </a:xfrm>
        </p:spPr>
        <p:txBody>
          <a:bodyPr/>
          <a:lstStyle/>
          <a:p>
            <a:pPr>
              <a:buClr>
                <a:srgbClr val="006600"/>
              </a:buClr>
              <a:buSzPct val="80000"/>
              <a:buFont typeface="Wingdings" pitchFamily="2" charset="2"/>
              <a:buChar char="§"/>
            </a:pPr>
            <a:r>
              <a:rPr lang="cs-CZ">
                <a:solidFill>
                  <a:srgbClr val="006600"/>
                </a:solidFill>
                <a:latin typeface="Verdana" pitchFamily="34" charset="0"/>
              </a:rPr>
              <a:t>entomologické</a:t>
            </a:r>
          </a:p>
          <a:p>
            <a:pPr lvl="1">
              <a:buClr>
                <a:srgbClr val="006600"/>
              </a:buClr>
              <a:buSzPct val="80000"/>
              <a:buFont typeface="Wingdings" pitchFamily="2" charset="2"/>
              <a:buChar char="§"/>
            </a:pPr>
            <a:r>
              <a:rPr lang="cs-CZ">
                <a:latin typeface="Verdana" pitchFamily="34" charset="0"/>
              </a:rPr>
              <a:t>asi 55 000 kusů</a:t>
            </a:r>
          </a:p>
          <a:p>
            <a:pPr lvl="2">
              <a:buClr>
                <a:srgbClr val="006600"/>
              </a:buClr>
              <a:buSzPct val="80000"/>
              <a:buFont typeface="Wingdings" pitchFamily="2" charset="2"/>
              <a:buChar char="§"/>
            </a:pPr>
            <a:r>
              <a:rPr lang="cs-CZ">
                <a:latin typeface="Verdana" pitchFamily="34" charset="0"/>
              </a:rPr>
              <a:t>zejména Diptera a Coleoptera</a:t>
            </a:r>
          </a:p>
          <a:p>
            <a:pPr lvl="3">
              <a:buClr>
                <a:srgbClr val="006600"/>
              </a:buClr>
              <a:buSzPct val="80000"/>
              <a:buFont typeface="Wingdings" pitchFamily="2" charset="2"/>
              <a:buChar char="§"/>
            </a:pPr>
            <a:r>
              <a:rPr lang="cs-CZ">
                <a:latin typeface="Verdana" pitchFamily="34" charset="0"/>
              </a:rPr>
              <a:t>množství typového materiálu</a:t>
            </a:r>
          </a:p>
          <a:p>
            <a:pPr lvl="3">
              <a:buClr>
                <a:srgbClr val="006600"/>
              </a:buClr>
              <a:buSzPct val="80000"/>
              <a:buFont typeface="Wingdings" pitchFamily="2" charset="2"/>
              <a:buChar char="§"/>
            </a:pPr>
            <a:r>
              <a:rPr lang="cs-CZ">
                <a:latin typeface="Verdana" pitchFamily="34" charset="0"/>
              </a:rPr>
              <a:t>uloženy v přízemí v dezinfekční místnosti</a:t>
            </a:r>
          </a:p>
          <a:p>
            <a:pPr>
              <a:buClr>
                <a:srgbClr val="006600"/>
              </a:buClr>
              <a:buSzPct val="80000"/>
              <a:buFont typeface="Wingdings" pitchFamily="2" charset="2"/>
              <a:buChar char="§"/>
            </a:pPr>
            <a:endParaRPr lang="cs-CZ">
              <a:latin typeface="Verdana" pitchFamily="34" charset="0"/>
            </a:endParaRPr>
          </a:p>
        </p:txBody>
      </p:sp>
      <p:sp>
        <p:nvSpPr>
          <p:cNvPr id="8197" name="Rectangle 5"/>
          <p:cNvSpPr>
            <a:spLocks noChangeArrowheads="1"/>
          </p:cNvSpPr>
          <p:nvPr/>
        </p:nvSpPr>
        <p:spPr bwMode="auto">
          <a:xfrm>
            <a:off x="530225" y="341313"/>
            <a:ext cx="7929563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r>
              <a:rPr lang="cs-CZ">
                <a:solidFill>
                  <a:schemeClr val="accent2"/>
                </a:solidFill>
              </a:rPr>
              <a:t>Zoologické sbírky</a:t>
            </a:r>
          </a:p>
        </p:txBody>
      </p:sp>
      <p:pic>
        <p:nvPicPr>
          <p:cNvPr id="8200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79613" y="4005263"/>
            <a:ext cx="3449637" cy="258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201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24525" y="4005263"/>
            <a:ext cx="1944688" cy="2592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202" name="Rectangle 10"/>
          <p:cNvSpPr>
            <a:spLocks noChangeArrowheads="1"/>
          </p:cNvSpPr>
          <p:nvPr/>
        </p:nvSpPr>
        <p:spPr bwMode="auto">
          <a:xfrm>
            <a:off x="2987675" y="4076700"/>
            <a:ext cx="576263" cy="360363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8203" name="Line 11"/>
          <p:cNvSpPr>
            <a:spLocks noChangeShapeType="1"/>
          </p:cNvSpPr>
          <p:nvPr/>
        </p:nvSpPr>
        <p:spPr bwMode="auto">
          <a:xfrm>
            <a:off x="0" y="1341438"/>
            <a:ext cx="8243888" cy="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ffectLst/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19113" y="1600200"/>
            <a:ext cx="8229600" cy="2259013"/>
          </a:xfrm>
        </p:spPr>
        <p:txBody>
          <a:bodyPr/>
          <a:lstStyle/>
          <a:p>
            <a:pPr>
              <a:buClr>
                <a:srgbClr val="006600"/>
              </a:buClr>
              <a:buSzPct val="80000"/>
              <a:buFont typeface="Wingdings" pitchFamily="2" charset="2"/>
              <a:buChar char="§"/>
            </a:pPr>
            <a:r>
              <a:rPr lang="cs-CZ" dirty="0" err="1">
                <a:solidFill>
                  <a:srgbClr val="006600"/>
                </a:solidFill>
                <a:latin typeface="Verdana" pitchFamily="34" charset="0"/>
              </a:rPr>
              <a:t>vertebratologické</a:t>
            </a:r>
            <a:endParaRPr lang="cs-CZ" dirty="0">
              <a:solidFill>
                <a:srgbClr val="006600"/>
              </a:solidFill>
              <a:latin typeface="Verdana" pitchFamily="34" charset="0"/>
            </a:endParaRPr>
          </a:p>
          <a:p>
            <a:pPr lvl="1">
              <a:buClr>
                <a:srgbClr val="006600"/>
              </a:buClr>
              <a:buSzPct val="80000"/>
              <a:buFont typeface="Wingdings" pitchFamily="2" charset="2"/>
              <a:buChar char="§"/>
            </a:pPr>
            <a:r>
              <a:rPr lang="cs-CZ" dirty="0">
                <a:latin typeface="Verdana" pitchFamily="34" charset="0"/>
              </a:rPr>
              <a:t>1300 kusů</a:t>
            </a:r>
          </a:p>
          <a:p>
            <a:pPr lvl="2">
              <a:buClr>
                <a:srgbClr val="006600"/>
              </a:buClr>
              <a:buSzPct val="80000"/>
              <a:buFont typeface="Wingdings" pitchFamily="2" charset="2"/>
              <a:buChar char="§"/>
            </a:pPr>
            <a:r>
              <a:rPr lang="cs-CZ" sz="1800" dirty="0">
                <a:latin typeface="Verdana" pitchFamily="34" charset="0"/>
              </a:rPr>
              <a:t>765 </a:t>
            </a:r>
            <a:r>
              <a:rPr lang="cs-CZ" sz="1800" dirty="0" err="1">
                <a:latin typeface="Verdana" pitchFamily="34" charset="0"/>
              </a:rPr>
              <a:t>dermoplastických</a:t>
            </a:r>
            <a:r>
              <a:rPr lang="cs-CZ" sz="1800" dirty="0">
                <a:latin typeface="Verdana" pitchFamily="34" charset="0"/>
              </a:rPr>
              <a:t> preparátů (vycpaniny)</a:t>
            </a:r>
          </a:p>
          <a:p>
            <a:pPr lvl="2">
              <a:buClr>
                <a:srgbClr val="006600"/>
              </a:buClr>
              <a:buSzPct val="80000"/>
              <a:buFont typeface="Wingdings" pitchFamily="2" charset="2"/>
              <a:buChar char="§"/>
            </a:pPr>
            <a:r>
              <a:rPr lang="cs-CZ" sz="1800" dirty="0">
                <a:latin typeface="Verdana" pitchFamily="34" charset="0"/>
              </a:rPr>
              <a:t>dále kosti, lebky, materiál ve formaldehydu, válce a bulky </a:t>
            </a:r>
          </a:p>
          <a:p>
            <a:pPr lvl="2">
              <a:buClr>
                <a:srgbClr val="006600"/>
              </a:buClr>
              <a:buSzPct val="80000"/>
              <a:buFont typeface="Wingdings" pitchFamily="2" charset="2"/>
              <a:buChar char="§"/>
            </a:pPr>
            <a:r>
              <a:rPr lang="cs-CZ" sz="1800" dirty="0">
                <a:latin typeface="Verdana" pitchFamily="34" charset="0"/>
              </a:rPr>
              <a:t>uloženy v místnosti </a:t>
            </a:r>
            <a:r>
              <a:rPr lang="cs-CZ" sz="1800" dirty="0" err="1">
                <a:latin typeface="Verdana" pitchFamily="34" charset="0"/>
              </a:rPr>
              <a:t>Vertebratologické</a:t>
            </a:r>
            <a:r>
              <a:rPr lang="cs-CZ" sz="1800" dirty="0">
                <a:latin typeface="Verdana" pitchFamily="34" charset="0"/>
              </a:rPr>
              <a:t> sbírky </a:t>
            </a:r>
            <a:r>
              <a:rPr lang="cs-CZ" sz="1800" dirty="0" smtClean="0">
                <a:latin typeface="Verdana" pitchFamily="34" charset="0"/>
              </a:rPr>
              <a:t>A36-238 </a:t>
            </a:r>
            <a:endParaRPr lang="cs-CZ" sz="1800" dirty="0">
              <a:latin typeface="Verdana" pitchFamily="34" charset="0"/>
            </a:endParaRPr>
          </a:p>
        </p:txBody>
      </p:sp>
      <p:sp>
        <p:nvSpPr>
          <p:cNvPr id="31747" name="Rectangle 3"/>
          <p:cNvSpPr>
            <a:spLocks noChangeArrowheads="1"/>
          </p:cNvSpPr>
          <p:nvPr/>
        </p:nvSpPr>
        <p:spPr bwMode="auto">
          <a:xfrm>
            <a:off x="530225" y="341313"/>
            <a:ext cx="7929563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r>
              <a:rPr lang="cs-CZ">
                <a:solidFill>
                  <a:schemeClr val="accent2"/>
                </a:solidFill>
              </a:rPr>
              <a:t>Zoologické sbírky</a:t>
            </a:r>
          </a:p>
        </p:txBody>
      </p:sp>
      <p:sp>
        <p:nvSpPr>
          <p:cNvPr id="31752" name="Line 8"/>
          <p:cNvSpPr>
            <a:spLocks noChangeShapeType="1"/>
          </p:cNvSpPr>
          <p:nvPr/>
        </p:nvSpPr>
        <p:spPr bwMode="auto">
          <a:xfrm>
            <a:off x="0" y="1341438"/>
            <a:ext cx="8243888" cy="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ffectLst/>
        </p:spPr>
        <p:txBody>
          <a:bodyPr/>
          <a:lstStyle/>
          <a:p>
            <a:endParaRPr lang="cs-CZ"/>
          </a:p>
        </p:txBody>
      </p:sp>
      <p:pic>
        <p:nvPicPr>
          <p:cNvPr id="8" name="Obrázek 7" descr="vyuka_uvod_do_studia 00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75684" y="3668232"/>
            <a:ext cx="4253024" cy="3189768"/>
          </a:xfrm>
          <a:prstGeom prst="rect">
            <a:avLst/>
          </a:prstGeom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vyuka_uvod_do_studia 0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>
    <p:zoom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vyuka_uvod_do_studia 00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>
    <p:zoom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vyuka_uvod_do_studia 0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>
    <p:zoom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vyuka_uvod_do_studia 00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</p:cSld>
  <p:clrMapOvr>
    <a:masterClrMapping/>
  </p:clrMapOvr>
  <p:transition spd="slow">
    <p:zoom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5843588" cy="4525963"/>
          </a:xfrm>
        </p:spPr>
        <p:txBody>
          <a:bodyPr/>
          <a:lstStyle/>
          <a:p>
            <a:pPr>
              <a:lnSpc>
                <a:spcPct val="80000"/>
              </a:lnSpc>
              <a:buClr>
                <a:srgbClr val="006600"/>
              </a:buClr>
              <a:buSzPct val="80000"/>
              <a:buFont typeface="Wingdings" pitchFamily="2" charset="2"/>
              <a:buChar char="§"/>
            </a:pPr>
            <a:r>
              <a:rPr lang="cs-CZ" sz="3600">
                <a:solidFill>
                  <a:srgbClr val="006600"/>
                </a:solidFill>
                <a:latin typeface="Verdana" pitchFamily="34" charset="0"/>
              </a:rPr>
              <a:t>výukové</a:t>
            </a:r>
          </a:p>
          <a:p>
            <a:pPr lvl="1">
              <a:lnSpc>
                <a:spcPct val="80000"/>
              </a:lnSpc>
              <a:buClr>
                <a:srgbClr val="006600"/>
              </a:buClr>
              <a:buSzPct val="80000"/>
              <a:buFont typeface="Wingdings" pitchFamily="2" charset="2"/>
              <a:buChar char="§"/>
            </a:pPr>
            <a:r>
              <a:rPr lang="cs-CZ" sz="2400">
                <a:latin typeface="Verdana" pitchFamily="34" charset="0"/>
              </a:rPr>
              <a:t>srovnávací sbírka bezobratlých</a:t>
            </a:r>
          </a:p>
          <a:p>
            <a:pPr lvl="2">
              <a:lnSpc>
                <a:spcPct val="80000"/>
              </a:lnSpc>
              <a:buClr>
                <a:srgbClr val="006600"/>
              </a:buClr>
              <a:buSzPct val="80000"/>
              <a:buFont typeface="Wingdings" pitchFamily="2" charset="2"/>
              <a:buChar char="§"/>
            </a:pPr>
            <a:r>
              <a:rPr lang="cs-CZ" sz="2000">
                <a:latin typeface="Verdana" pitchFamily="34" charset="0"/>
              </a:rPr>
              <a:t>slouží studentům zejména hydrobiologie, kteří se začínají učit určovat vodní bezobratlé</a:t>
            </a:r>
          </a:p>
          <a:p>
            <a:pPr lvl="2">
              <a:lnSpc>
                <a:spcPct val="80000"/>
              </a:lnSpc>
              <a:buClr>
                <a:srgbClr val="006600"/>
              </a:buClr>
              <a:buSzPct val="80000"/>
              <a:buFont typeface="Wingdings" pitchFamily="2" charset="2"/>
              <a:buChar char="§"/>
            </a:pPr>
            <a:r>
              <a:rPr lang="cs-CZ" sz="2000">
                <a:latin typeface="Verdana" pitchFamily="34" charset="0"/>
              </a:rPr>
              <a:t>uložena po částech podle jednotlivých taxonů u různých specialistů</a:t>
            </a:r>
          </a:p>
          <a:p>
            <a:pPr lvl="2">
              <a:lnSpc>
                <a:spcPct val="80000"/>
              </a:lnSpc>
              <a:buClr>
                <a:srgbClr val="006600"/>
              </a:buClr>
              <a:buSzPct val="80000"/>
              <a:buFont typeface="Wingdings" pitchFamily="2" charset="2"/>
              <a:buChar char="§"/>
            </a:pPr>
            <a:endParaRPr lang="cs-CZ" sz="2000">
              <a:latin typeface="Verdana" pitchFamily="34" charset="0"/>
            </a:endParaRPr>
          </a:p>
          <a:p>
            <a:pPr lvl="1">
              <a:lnSpc>
                <a:spcPct val="80000"/>
              </a:lnSpc>
              <a:buClr>
                <a:srgbClr val="006600"/>
              </a:buClr>
              <a:buSzPct val="80000"/>
              <a:buFont typeface="Wingdings" pitchFamily="2" charset="2"/>
              <a:buChar char="§"/>
            </a:pPr>
            <a:r>
              <a:rPr lang="cs-CZ" sz="2400">
                <a:latin typeface="Verdana" pitchFamily="34" charset="0"/>
              </a:rPr>
              <a:t>sbírka bezobratlých pro přípravu ke státnicím </a:t>
            </a:r>
          </a:p>
          <a:p>
            <a:pPr lvl="2">
              <a:lnSpc>
                <a:spcPct val="80000"/>
              </a:lnSpc>
              <a:buClr>
                <a:srgbClr val="006600"/>
              </a:buClr>
              <a:buSzPct val="80000"/>
              <a:buFont typeface="Wingdings" pitchFamily="2" charset="2"/>
              <a:buChar char="§"/>
            </a:pPr>
            <a:r>
              <a:rPr lang="cs-CZ" sz="2000">
                <a:latin typeface="Verdana" pitchFamily="34" charset="0"/>
              </a:rPr>
              <a:t>pro všechny studenty, příprava na poznávací zkoušku u magisterských státnic</a:t>
            </a:r>
          </a:p>
          <a:p>
            <a:pPr lvl="2">
              <a:lnSpc>
                <a:spcPct val="80000"/>
              </a:lnSpc>
              <a:buClr>
                <a:srgbClr val="006600"/>
              </a:buClr>
              <a:buSzPct val="80000"/>
              <a:buFont typeface="Wingdings" pitchFamily="2" charset="2"/>
              <a:buChar char="§"/>
            </a:pPr>
            <a:endParaRPr lang="cs-CZ" sz="2000">
              <a:latin typeface="Verdana" pitchFamily="34" charset="0"/>
            </a:endParaRPr>
          </a:p>
        </p:txBody>
      </p:sp>
      <p:sp>
        <p:nvSpPr>
          <p:cNvPr id="23555" name="Rectangle 3"/>
          <p:cNvSpPr>
            <a:spLocks noChangeArrowheads="1"/>
          </p:cNvSpPr>
          <p:nvPr/>
        </p:nvSpPr>
        <p:spPr bwMode="auto">
          <a:xfrm>
            <a:off x="530225" y="341313"/>
            <a:ext cx="7929563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r>
              <a:rPr lang="cs-CZ">
                <a:solidFill>
                  <a:schemeClr val="accent2"/>
                </a:solidFill>
              </a:rPr>
              <a:t>Zoologické sbírky</a:t>
            </a:r>
          </a:p>
        </p:txBody>
      </p:sp>
      <p:pic>
        <p:nvPicPr>
          <p:cNvPr id="2355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99213" y="1412875"/>
            <a:ext cx="2276475" cy="51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3558" name="Line 6"/>
          <p:cNvSpPr>
            <a:spLocks noChangeShapeType="1"/>
          </p:cNvSpPr>
          <p:nvPr/>
        </p:nvSpPr>
        <p:spPr bwMode="auto">
          <a:xfrm>
            <a:off x="0" y="1341438"/>
            <a:ext cx="8243888" cy="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23559" name="Text Box 7"/>
          <p:cNvSpPr txBox="1">
            <a:spLocks noChangeArrowheads="1"/>
          </p:cNvSpPr>
          <p:nvPr/>
        </p:nvSpPr>
        <p:spPr bwMode="auto">
          <a:xfrm>
            <a:off x="466725" y="6165850"/>
            <a:ext cx="597693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1800">
                <a:hlinkClick r:id="rId4"/>
              </a:rPr>
              <a:t>http://www.sci.muni.cz/zoolecol/hydrobio/sbirka/</a:t>
            </a:r>
            <a:endParaRPr lang="cs-CZ" sz="1800"/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5194300" cy="4997450"/>
          </a:xfrm>
        </p:spPr>
        <p:txBody>
          <a:bodyPr/>
          <a:lstStyle/>
          <a:p>
            <a:pPr>
              <a:lnSpc>
                <a:spcPct val="80000"/>
              </a:lnSpc>
              <a:buClr>
                <a:srgbClr val="006600"/>
              </a:buClr>
              <a:buSzPct val="80000"/>
              <a:buFont typeface="Wingdings" pitchFamily="2" charset="2"/>
              <a:buChar char="§"/>
            </a:pPr>
            <a:r>
              <a:rPr lang="cs-CZ" sz="2800">
                <a:solidFill>
                  <a:srgbClr val="006600"/>
                </a:solidFill>
                <a:latin typeface="Verdana" pitchFamily="34" charset="0"/>
              </a:rPr>
              <a:t>herbář</a:t>
            </a:r>
          </a:p>
          <a:p>
            <a:pPr lvl="1">
              <a:lnSpc>
                <a:spcPct val="80000"/>
              </a:lnSpc>
              <a:buClr>
                <a:srgbClr val="006600"/>
              </a:buClr>
              <a:buSzPct val="80000"/>
              <a:buFont typeface="Wingdings" pitchFamily="2" charset="2"/>
              <a:buChar char="§"/>
            </a:pPr>
            <a:r>
              <a:rPr lang="cs-CZ" sz="2400">
                <a:latin typeface="Verdana" pitchFamily="34" charset="0"/>
              </a:rPr>
              <a:t>přes 600 000 herbářových položek</a:t>
            </a:r>
          </a:p>
          <a:p>
            <a:pPr lvl="2">
              <a:lnSpc>
                <a:spcPct val="80000"/>
              </a:lnSpc>
              <a:buClr>
                <a:srgbClr val="006600"/>
              </a:buClr>
              <a:buSzPct val="80000"/>
              <a:buFont typeface="Wingdings" pitchFamily="2" charset="2"/>
              <a:buChar char="§"/>
            </a:pPr>
            <a:r>
              <a:rPr lang="cs-CZ" sz="2000">
                <a:latin typeface="Verdana" pitchFamily="34" charset="0"/>
              </a:rPr>
              <a:t>asi 100 typů</a:t>
            </a:r>
          </a:p>
          <a:p>
            <a:pPr lvl="1">
              <a:lnSpc>
                <a:spcPct val="80000"/>
              </a:lnSpc>
              <a:buClr>
                <a:srgbClr val="006600"/>
              </a:buClr>
              <a:buSzPct val="80000"/>
              <a:buFont typeface="Wingdings" pitchFamily="2" charset="2"/>
              <a:buChar char="§"/>
            </a:pPr>
            <a:r>
              <a:rPr lang="cs-CZ" sz="2400">
                <a:latin typeface="Verdana" pitchFamily="34" charset="0"/>
              </a:rPr>
              <a:t>jedna ze 4 největších sbírek v ČR</a:t>
            </a:r>
          </a:p>
          <a:p>
            <a:pPr lvl="1">
              <a:lnSpc>
                <a:spcPct val="80000"/>
              </a:lnSpc>
              <a:buClr>
                <a:srgbClr val="006600"/>
              </a:buClr>
              <a:buSzPct val="80000"/>
              <a:buFont typeface="Wingdings" pitchFamily="2" charset="2"/>
              <a:buChar char="§"/>
            </a:pPr>
            <a:r>
              <a:rPr lang="cs-CZ" sz="2400">
                <a:latin typeface="Verdana" pitchFamily="34" charset="0"/>
              </a:rPr>
              <a:t>rozsáhlé badatelské aktivity</a:t>
            </a:r>
          </a:p>
          <a:p>
            <a:pPr lvl="2">
              <a:lnSpc>
                <a:spcPct val="80000"/>
              </a:lnSpc>
              <a:buClr>
                <a:srgbClr val="006600"/>
              </a:buClr>
              <a:buSzPct val="80000"/>
              <a:buFont typeface="Wingdings" pitchFamily="2" charset="2"/>
              <a:buChar char="§"/>
            </a:pPr>
            <a:r>
              <a:rPr lang="cs-CZ" sz="2000">
                <a:latin typeface="Verdana" pitchFamily="34" charset="0"/>
              </a:rPr>
              <a:t>výpůjčky tuzemských badatelů i do zahraničí</a:t>
            </a:r>
          </a:p>
          <a:p>
            <a:pPr lvl="2">
              <a:lnSpc>
                <a:spcPct val="80000"/>
              </a:lnSpc>
              <a:buClr>
                <a:srgbClr val="006600"/>
              </a:buClr>
              <a:buSzPct val="80000"/>
              <a:buFont typeface="Wingdings" pitchFamily="2" charset="2"/>
              <a:buChar char="§"/>
            </a:pPr>
            <a:r>
              <a:rPr lang="cs-CZ" sz="2000">
                <a:solidFill>
                  <a:srgbClr val="006600"/>
                </a:solidFill>
                <a:latin typeface="Verdana" pitchFamily="34" charset="0"/>
              </a:rPr>
              <a:t>studijní herbář</a:t>
            </a:r>
            <a:r>
              <a:rPr lang="cs-CZ" sz="2000">
                <a:latin typeface="Verdana" pitchFamily="34" charset="0"/>
              </a:rPr>
              <a:t> pro přípravu ke zkouškám</a:t>
            </a:r>
          </a:p>
          <a:p>
            <a:pPr lvl="2">
              <a:lnSpc>
                <a:spcPct val="80000"/>
              </a:lnSpc>
              <a:buClr>
                <a:srgbClr val="006600"/>
              </a:buClr>
              <a:buSzPct val="80000"/>
              <a:buFont typeface="Wingdings" pitchFamily="2" charset="2"/>
              <a:buNone/>
            </a:pPr>
            <a:r>
              <a:rPr lang="cs-CZ" sz="2000">
                <a:latin typeface="Verdana" pitchFamily="34" charset="0"/>
              </a:rPr>
              <a:t>	</a:t>
            </a:r>
          </a:p>
          <a:p>
            <a:pPr lvl="2">
              <a:lnSpc>
                <a:spcPct val="80000"/>
              </a:lnSpc>
              <a:buClr>
                <a:srgbClr val="006600"/>
              </a:buClr>
              <a:buSzPct val="80000"/>
              <a:buFont typeface="Wingdings" pitchFamily="2" charset="2"/>
              <a:buNone/>
            </a:pPr>
            <a:r>
              <a:rPr lang="cs-CZ" sz="1600">
                <a:latin typeface="Verdana" pitchFamily="34" charset="0"/>
              </a:rPr>
              <a:t>		ing. </a:t>
            </a:r>
            <a:r>
              <a:rPr lang="cs-CZ" sz="1600" b="1">
                <a:solidFill>
                  <a:srgbClr val="006600"/>
                </a:solidFill>
                <a:latin typeface="Verdana" pitchFamily="34" charset="0"/>
              </a:rPr>
              <a:t>J. Danihelka</a:t>
            </a:r>
            <a:r>
              <a:rPr lang="cs-CZ" sz="1600">
                <a:latin typeface="Verdana" pitchFamily="34" charset="0"/>
              </a:rPr>
              <a:t>, Ph.D. </a:t>
            </a:r>
          </a:p>
          <a:p>
            <a:pPr lvl="2">
              <a:lnSpc>
                <a:spcPct val="80000"/>
              </a:lnSpc>
              <a:buClr>
                <a:srgbClr val="006600"/>
              </a:buClr>
              <a:buSzPct val="80000"/>
              <a:buFont typeface="Wingdings" pitchFamily="2" charset="2"/>
              <a:buNone/>
            </a:pPr>
            <a:r>
              <a:rPr lang="cs-CZ" sz="1600">
                <a:latin typeface="Verdana" pitchFamily="34" charset="0"/>
              </a:rPr>
              <a:t>		kurátor herbáře</a:t>
            </a:r>
          </a:p>
        </p:txBody>
      </p:sp>
      <p:sp>
        <p:nvSpPr>
          <p:cNvPr id="9221" name="Rectangle 5"/>
          <p:cNvSpPr>
            <a:spLocks noChangeArrowheads="1"/>
          </p:cNvSpPr>
          <p:nvPr/>
        </p:nvSpPr>
        <p:spPr bwMode="auto">
          <a:xfrm>
            <a:off x="530225" y="341313"/>
            <a:ext cx="7929563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r>
              <a:rPr lang="cs-CZ">
                <a:solidFill>
                  <a:schemeClr val="accent2"/>
                </a:solidFill>
              </a:rPr>
              <a:t>Botanické sbírky</a:t>
            </a:r>
          </a:p>
        </p:txBody>
      </p:sp>
      <p:pic>
        <p:nvPicPr>
          <p:cNvPr id="9225" name="Picture 9" descr="IMG_235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8625" y="1628775"/>
            <a:ext cx="3281363" cy="4922838"/>
          </a:xfrm>
          <a:prstGeom prst="rect">
            <a:avLst/>
          </a:prstGeom>
          <a:noFill/>
        </p:spPr>
      </p:pic>
      <p:sp>
        <p:nvSpPr>
          <p:cNvPr id="9226" name="Line 10"/>
          <p:cNvSpPr>
            <a:spLocks noChangeShapeType="1"/>
          </p:cNvSpPr>
          <p:nvPr/>
        </p:nvSpPr>
        <p:spPr bwMode="auto">
          <a:xfrm>
            <a:off x="0" y="1341438"/>
            <a:ext cx="8243888" cy="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ffectLst/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vyuka_uvod_do_studia 00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>
    <p:zoom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530225" y="341313"/>
            <a:ext cx="8127638" cy="1143000"/>
          </a:xfrm>
        </p:spPr>
        <p:txBody>
          <a:bodyPr/>
          <a:lstStyle/>
          <a:p>
            <a:pPr algn="l"/>
            <a:r>
              <a:rPr lang="cs-CZ" dirty="0" smtClean="0">
                <a:solidFill>
                  <a:schemeClr val="accent2"/>
                </a:solidFill>
                <a:latin typeface="Calibri" pitchFamily="34" charset="0"/>
              </a:rPr>
              <a:t>Úvod do studia ekologické a evoluční biologie</a:t>
            </a:r>
            <a:endParaRPr lang="cs-CZ" dirty="0">
              <a:solidFill>
                <a:schemeClr val="accent2"/>
              </a:solidFill>
              <a:latin typeface="Calibri" pitchFamily="34" charset="0"/>
            </a:endParaRPr>
          </a:p>
        </p:txBody>
      </p:sp>
      <p:sp>
        <p:nvSpPr>
          <p:cNvPr id="14340" name="Line 4"/>
          <p:cNvSpPr>
            <a:spLocks noChangeShapeType="1"/>
          </p:cNvSpPr>
          <p:nvPr/>
        </p:nvSpPr>
        <p:spPr bwMode="auto">
          <a:xfrm>
            <a:off x="0" y="1758138"/>
            <a:ext cx="8243888" cy="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10" name="TextovéPole 9"/>
          <p:cNvSpPr txBox="1"/>
          <p:nvPr/>
        </p:nvSpPr>
        <p:spPr>
          <a:xfrm>
            <a:off x="627316" y="2232837"/>
            <a:ext cx="4593269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smtClean="0">
                <a:latin typeface="Calibri" pitchFamily="34" charset="0"/>
              </a:rPr>
              <a:t>Obsah této prezentace:</a:t>
            </a:r>
          </a:p>
          <a:p>
            <a:pPr marL="180975" indent="-180975">
              <a:buSzPct val="80000"/>
              <a:buFont typeface="Wingdings" pitchFamily="2" charset="2"/>
              <a:buChar char="§"/>
            </a:pPr>
            <a:r>
              <a:rPr lang="cs-CZ" sz="2000" dirty="0" smtClean="0">
                <a:solidFill>
                  <a:srgbClr val="FF0000"/>
                </a:solidFill>
                <a:latin typeface="Calibri" pitchFamily="34" charset="0"/>
              </a:rPr>
              <a:t>program přednášek</a:t>
            </a:r>
          </a:p>
          <a:p>
            <a:pPr marL="180975" indent="-180975">
              <a:buSzPct val="80000"/>
              <a:buFont typeface="Wingdings" pitchFamily="2" charset="2"/>
              <a:buChar char="§"/>
            </a:pPr>
            <a:r>
              <a:rPr lang="cs-CZ" sz="2000" dirty="0" smtClean="0">
                <a:solidFill>
                  <a:srgbClr val="FF0000"/>
                </a:solidFill>
                <a:latin typeface="Calibri" pitchFamily="34" charset="0"/>
              </a:rPr>
              <a:t>seznámení s Přírodovědeckou fakultou</a:t>
            </a:r>
          </a:p>
          <a:p>
            <a:pPr marL="180975" indent="-180975">
              <a:buSzPct val="80000"/>
              <a:buFont typeface="Wingdings" pitchFamily="2" charset="2"/>
              <a:buChar char="§"/>
            </a:pPr>
            <a:r>
              <a:rPr lang="cs-CZ" sz="2000" dirty="0" smtClean="0">
                <a:solidFill>
                  <a:srgbClr val="FF0000"/>
                </a:solidFill>
                <a:latin typeface="Calibri" pitchFamily="34" charset="0"/>
              </a:rPr>
              <a:t>o Ústavu botaniky a zoologie</a:t>
            </a:r>
          </a:p>
          <a:p>
            <a:pPr marL="180975" indent="-180975">
              <a:buSzPct val="80000"/>
              <a:buFont typeface="Wingdings" pitchFamily="2" charset="2"/>
              <a:buChar char="§"/>
            </a:pPr>
            <a:r>
              <a:rPr lang="cs-CZ" sz="2000" dirty="0" smtClean="0">
                <a:solidFill>
                  <a:srgbClr val="FF0000"/>
                </a:solidFill>
                <a:latin typeface="Calibri" pitchFamily="34" charset="0"/>
              </a:rPr>
              <a:t>součásti studia</a:t>
            </a:r>
          </a:p>
          <a:p>
            <a:pPr marL="180975" indent="-180975">
              <a:buSzPct val="80000"/>
              <a:buFont typeface="Wingdings" pitchFamily="2" charset="2"/>
              <a:buChar char="§"/>
            </a:pPr>
            <a:r>
              <a:rPr lang="cs-CZ" sz="2000" dirty="0" smtClean="0">
                <a:solidFill>
                  <a:srgbClr val="FF0000"/>
                </a:solidFill>
                <a:latin typeface="Calibri" pitchFamily="34" charset="0"/>
              </a:rPr>
              <a:t>podmínky úspěšného ukončení předmětu</a:t>
            </a:r>
          </a:p>
          <a:p>
            <a:pPr marL="180975" indent="-180975">
              <a:buSzPct val="80000"/>
              <a:buFont typeface="Wingdings" pitchFamily="2" charset="2"/>
              <a:buChar char="§"/>
            </a:pPr>
            <a:endParaRPr lang="cs-CZ" sz="2000" dirty="0" smtClean="0">
              <a:solidFill>
                <a:srgbClr val="FF0000"/>
              </a:solidFill>
              <a:latin typeface="Calibri" pitchFamily="34" charset="0"/>
            </a:endParaRPr>
          </a:p>
          <a:p>
            <a:pPr marL="180975" indent="-180975">
              <a:buSzPct val="80000"/>
            </a:pPr>
            <a:r>
              <a:rPr lang="cs-CZ" sz="2800" dirty="0" smtClean="0">
                <a:latin typeface="Calibri" pitchFamily="34" charset="0"/>
              </a:rPr>
              <a:t>Mgr. Iveta Hodová, </a:t>
            </a:r>
            <a:r>
              <a:rPr lang="cs-CZ" sz="2800" dirty="0" err="1" smtClean="0">
                <a:latin typeface="Calibri" pitchFamily="34" charset="0"/>
              </a:rPr>
              <a:t>Ph.D</a:t>
            </a:r>
            <a:r>
              <a:rPr lang="cs-CZ" sz="2800" dirty="0" smtClean="0">
                <a:latin typeface="Calibri" pitchFamily="34" charset="0"/>
              </a:rPr>
              <a:t>. </a:t>
            </a:r>
            <a:r>
              <a:rPr lang="cs-CZ" sz="2000" dirty="0" smtClean="0">
                <a:latin typeface="Calibri" pitchFamily="34" charset="0"/>
              </a:rPr>
              <a:t>(pedagogický zástupce)</a:t>
            </a:r>
          </a:p>
          <a:p>
            <a:pPr marL="182880" indent="-182880">
              <a:spcBef>
                <a:spcPts val="0"/>
              </a:spcBef>
              <a:spcAft>
                <a:spcPts val="0"/>
              </a:spcAft>
              <a:buSzPct val="80000"/>
              <a:buFont typeface="Wingdings"/>
              <a:buChar char="§"/>
            </a:pPr>
            <a:r>
              <a:rPr lang="cs-CZ" sz="2000" dirty="0" smtClean="0">
                <a:solidFill>
                  <a:srgbClr val="FF0000"/>
                </a:solidFill>
                <a:latin typeface="Calibri"/>
              </a:rPr>
              <a:t>informace o studiu</a:t>
            </a:r>
            <a:endParaRPr lang="cs-CZ" sz="2000" dirty="0" smtClean="0"/>
          </a:p>
          <a:p>
            <a:pPr marL="180975" indent="-180975">
              <a:buSzPct val="80000"/>
            </a:pPr>
            <a:endParaRPr lang="cs-CZ" sz="2800" dirty="0" smtClean="0">
              <a:latin typeface="Calibri" pitchFamily="34" charset="0"/>
            </a:endParaRPr>
          </a:p>
          <a:p>
            <a:pPr marL="180975" indent="-180975">
              <a:buSzPct val="80000"/>
            </a:pPr>
            <a:endParaRPr lang="cs-CZ" sz="2800" dirty="0">
              <a:solidFill>
                <a:srgbClr val="FF0000"/>
              </a:solidFill>
              <a:latin typeface="Calibri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2928" y="1775638"/>
            <a:ext cx="3474826" cy="4929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vyuka_uvod_do_studia 01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>
    <p:zoom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vyuka_uvod_do_studia 01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</p:cSld>
  <p:clrMapOvr>
    <a:masterClrMapping/>
  </p:clrMapOvr>
  <p:transition spd="slow">
    <p:zoom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22700" y="1600200"/>
            <a:ext cx="5410200" cy="5068888"/>
          </a:xfrm>
        </p:spPr>
        <p:txBody>
          <a:bodyPr/>
          <a:lstStyle/>
          <a:p>
            <a:pPr marL="177800" indent="-177800">
              <a:lnSpc>
                <a:spcPct val="90000"/>
              </a:lnSpc>
              <a:buClr>
                <a:srgbClr val="006600"/>
              </a:buClr>
              <a:buSzPct val="80000"/>
              <a:buFont typeface="Wingdings" pitchFamily="2" charset="2"/>
              <a:buChar char="§"/>
            </a:pPr>
            <a:r>
              <a:rPr lang="cs-CZ" sz="2400">
                <a:latin typeface="Verdana" pitchFamily="34" charset="0"/>
              </a:rPr>
              <a:t>autonomní součást fakulty</a:t>
            </a:r>
          </a:p>
          <a:p>
            <a:pPr marL="177800" indent="-177800">
              <a:lnSpc>
                <a:spcPct val="90000"/>
              </a:lnSpc>
              <a:buClr>
                <a:srgbClr val="006600"/>
              </a:buClr>
              <a:buSzPct val="80000"/>
              <a:buFont typeface="Wingdings" pitchFamily="2" charset="2"/>
              <a:buChar char="§"/>
            </a:pPr>
            <a:r>
              <a:rPr lang="cs-CZ" sz="2400">
                <a:latin typeface="Verdana" pitchFamily="34" charset="0"/>
              </a:rPr>
              <a:t>sídlí na Kotlářské</a:t>
            </a:r>
          </a:p>
          <a:p>
            <a:pPr marL="177800" indent="-177800">
              <a:lnSpc>
                <a:spcPct val="90000"/>
              </a:lnSpc>
              <a:buClr>
                <a:srgbClr val="006600"/>
              </a:buClr>
              <a:buSzPct val="80000"/>
              <a:buFont typeface="Wingdings" pitchFamily="2" charset="2"/>
              <a:buChar char="§"/>
            </a:pPr>
            <a:r>
              <a:rPr lang="cs-CZ" sz="2400">
                <a:latin typeface="Verdana" pitchFamily="34" charset="0"/>
              </a:rPr>
              <a:t>skleníky</a:t>
            </a:r>
          </a:p>
          <a:p>
            <a:pPr marL="622300" lvl="1" indent="-177800">
              <a:lnSpc>
                <a:spcPct val="90000"/>
              </a:lnSpc>
              <a:buClr>
                <a:srgbClr val="006600"/>
              </a:buClr>
              <a:buSzPct val="80000"/>
              <a:buFont typeface="Wingdings" pitchFamily="2" charset="2"/>
              <a:buChar char="§"/>
            </a:pPr>
            <a:r>
              <a:rPr lang="cs-CZ" sz="2000">
                <a:latin typeface="Verdana" pitchFamily="34" charset="0"/>
              </a:rPr>
              <a:t>tropická a subtropická flóra</a:t>
            </a:r>
          </a:p>
          <a:p>
            <a:pPr marL="622300" lvl="1" indent="-177800">
              <a:lnSpc>
                <a:spcPct val="90000"/>
              </a:lnSpc>
              <a:buClr>
                <a:srgbClr val="006600"/>
              </a:buClr>
              <a:buSzPct val="80000"/>
              <a:buFont typeface="Wingdings" pitchFamily="2" charset="2"/>
              <a:buChar char="§"/>
            </a:pPr>
            <a:r>
              <a:rPr lang="cs-CZ" sz="2000">
                <a:latin typeface="Verdana" pitchFamily="34" charset="0"/>
              </a:rPr>
              <a:t>technické zázemí</a:t>
            </a:r>
          </a:p>
          <a:p>
            <a:pPr marL="177800" indent="-177800">
              <a:lnSpc>
                <a:spcPct val="90000"/>
              </a:lnSpc>
              <a:buClr>
                <a:srgbClr val="006600"/>
              </a:buClr>
              <a:buSzPct val="80000"/>
              <a:buFont typeface="Wingdings" pitchFamily="2" charset="2"/>
              <a:buChar char="§"/>
            </a:pPr>
            <a:r>
              <a:rPr lang="cs-CZ" sz="2400">
                <a:latin typeface="Verdana" pitchFamily="34" charset="0"/>
              </a:rPr>
              <a:t>venkovní expozice</a:t>
            </a:r>
          </a:p>
          <a:p>
            <a:pPr marL="622300" lvl="1" indent="-177800">
              <a:lnSpc>
                <a:spcPct val="90000"/>
              </a:lnSpc>
              <a:buClr>
                <a:srgbClr val="006600"/>
              </a:buClr>
              <a:buSzPct val="80000"/>
              <a:buFont typeface="Wingdings" pitchFamily="2" charset="2"/>
              <a:buChar char="§"/>
            </a:pPr>
            <a:r>
              <a:rPr lang="cs-CZ" sz="2000">
                <a:latin typeface="Verdana" pitchFamily="34" charset="0"/>
              </a:rPr>
              <a:t>flóra mírného pásu</a:t>
            </a:r>
          </a:p>
          <a:p>
            <a:pPr marL="990600" lvl="2" indent="-177800">
              <a:lnSpc>
                <a:spcPct val="90000"/>
              </a:lnSpc>
              <a:buClr>
                <a:srgbClr val="006600"/>
              </a:buClr>
              <a:buSzPct val="80000"/>
              <a:buFont typeface="Wingdings" pitchFamily="2" charset="2"/>
              <a:buChar char="§"/>
            </a:pPr>
            <a:r>
              <a:rPr lang="cs-CZ" sz="1800">
                <a:latin typeface="Verdana" pitchFamily="34" charset="0"/>
              </a:rPr>
              <a:t>ukázka Linnéova systému třídění rostlin podle počtu tyčinek v květu</a:t>
            </a:r>
          </a:p>
          <a:p>
            <a:pPr marL="990600" lvl="2" indent="-177800">
              <a:lnSpc>
                <a:spcPct val="90000"/>
              </a:lnSpc>
              <a:buClr>
                <a:srgbClr val="006600"/>
              </a:buClr>
              <a:buSzPct val="80000"/>
              <a:buFont typeface="Wingdings" pitchFamily="2" charset="2"/>
              <a:buChar char="§"/>
            </a:pPr>
            <a:r>
              <a:rPr lang="cs-CZ" sz="1800">
                <a:latin typeface="Verdana" pitchFamily="34" charset="0"/>
              </a:rPr>
              <a:t>ekologická společenstva se zaměřením na Moravu: květena moravských stepí, Pavlovských vrchů, jihomoravských niv a jihomoravské lesostepi</a:t>
            </a:r>
          </a:p>
          <a:p>
            <a:pPr marL="990600" lvl="2" indent="-177800">
              <a:lnSpc>
                <a:spcPct val="90000"/>
              </a:lnSpc>
              <a:buClr>
                <a:srgbClr val="006600"/>
              </a:buClr>
              <a:buSzPct val="80000"/>
              <a:buFont typeface="Wingdings" pitchFamily="2" charset="2"/>
              <a:buChar char="§"/>
            </a:pPr>
            <a:r>
              <a:rPr lang="cs-CZ" sz="1800">
                <a:latin typeface="Verdana" pitchFamily="34" charset="0"/>
              </a:rPr>
              <a:t>exotické země – např. Japonsko, Čína </a:t>
            </a:r>
          </a:p>
        </p:txBody>
      </p:sp>
      <p:sp>
        <p:nvSpPr>
          <p:cNvPr id="10247" name="Rectangle 7"/>
          <p:cNvSpPr>
            <a:spLocks noChangeArrowheads="1"/>
          </p:cNvSpPr>
          <p:nvPr/>
        </p:nvSpPr>
        <p:spPr bwMode="auto">
          <a:xfrm>
            <a:off x="530225" y="341313"/>
            <a:ext cx="7929563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r>
              <a:rPr lang="cs-CZ">
                <a:solidFill>
                  <a:schemeClr val="accent2"/>
                </a:solidFill>
              </a:rPr>
              <a:t>Botanická zahrada</a:t>
            </a:r>
          </a:p>
        </p:txBody>
      </p:sp>
      <p:sp>
        <p:nvSpPr>
          <p:cNvPr id="10249" name="Line 9"/>
          <p:cNvSpPr>
            <a:spLocks noChangeShapeType="1"/>
          </p:cNvSpPr>
          <p:nvPr/>
        </p:nvSpPr>
        <p:spPr bwMode="auto">
          <a:xfrm>
            <a:off x="0" y="1341438"/>
            <a:ext cx="8243888" cy="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ffectLst/>
        </p:spPr>
        <p:txBody>
          <a:bodyPr/>
          <a:lstStyle/>
          <a:p>
            <a:endParaRPr lang="cs-CZ"/>
          </a:p>
        </p:txBody>
      </p:sp>
      <p:pic>
        <p:nvPicPr>
          <p:cNvPr id="10250" name="Picture 10" descr="File:Brno, botanická zahrada, skleník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2250" y="1401763"/>
            <a:ext cx="3602038" cy="2701925"/>
          </a:xfrm>
          <a:prstGeom prst="rect">
            <a:avLst/>
          </a:prstGeom>
          <a:noFill/>
        </p:spPr>
      </p:pic>
      <p:pic>
        <p:nvPicPr>
          <p:cNvPr id="10251" name="Picture 11" descr="Autor: Kate&amp;rcaron;ina Madronová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7013" y="4140200"/>
            <a:ext cx="3598862" cy="26924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92125" y="1489075"/>
            <a:ext cx="5172075" cy="4470400"/>
          </a:xfrm>
        </p:spPr>
        <p:txBody>
          <a:bodyPr/>
          <a:lstStyle/>
          <a:p>
            <a:pPr>
              <a:lnSpc>
                <a:spcPct val="80000"/>
              </a:lnSpc>
              <a:spcBef>
                <a:spcPct val="30000"/>
              </a:spcBef>
              <a:buClr>
                <a:srgbClr val="006600"/>
              </a:buClr>
              <a:buSzPct val="80000"/>
              <a:buFont typeface="Wingdings" pitchFamily="2" charset="2"/>
              <a:buChar char="§"/>
            </a:pPr>
            <a:r>
              <a:rPr lang="cs-CZ" sz="2400" dirty="0">
                <a:latin typeface="Verdana" pitchFamily="34" charset="0"/>
              </a:rPr>
              <a:t>Moravská zemská knihovna</a:t>
            </a:r>
          </a:p>
          <a:p>
            <a:pPr lvl="1">
              <a:lnSpc>
                <a:spcPct val="80000"/>
              </a:lnSpc>
              <a:buClr>
                <a:srgbClr val="006600"/>
              </a:buClr>
              <a:buSzPct val="80000"/>
              <a:buFont typeface="Wingdings" pitchFamily="2" charset="2"/>
              <a:buChar char="§"/>
            </a:pPr>
            <a:r>
              <a:rPr lang="cs-CZ" sz="1800" dirty="0"/>
              <a:t>největší a nejucelenější soubor literatury najdete v Moravské zemské knihovně na </a:t>
            </a:r>
            <a:r>
              <a:rPr lang="cs-CZ" sz="1800" dirty="0" err="1"/>
              <a:t>Kounicově</a:t>
            </a:r>
            <a:r>
              <a:rPr lang="cs-CZ" sz="1800" dirty="0"/>
              <a:t> ulici</a:t>
            </a:r>
          </a:p>
          <a:p>
            <a:pPr lvl="1">
              <a:lnSpc>
                <a:spcPct val="80000"/>
              </a:lnSpc>
            </a:pPr>
            <a:endParaRPr lang="cs-CZ" sz="1800" dirty="0"/>
          </a:p>
          <a:p>
            <a:pPr lvl="1">
              <a:lnSpc>
                <a:spcPct val="80000"/>
              </a:lnSpc>
            </a:pPr>
            <a:endParaRPr lang="cs-CZ" sz="2000" dirty="0">
              <a:latin typeface="Verdana" pitchFamily="34" charset="0"/>
            </a:endParaRPr>
          </a:p>
          <a:p>
            <a:pPr>
              <a:lnSpc>
                <a:spcPct val="80000"/>
              </a:lnSpc>
              <a:spcBef>
                <a:spcPct val="30000"/>
              </a:spcBef>
              <a:buClr>
                <a:srgbClr val="006600"/>
              </a:buClr>
              <a:buSzPct val="80000"/>
              <a:buFont typeface="Wingdings" pitchFamily="2" charset="2"/>
              <a:buChar char="§"/>
            </a:pPr>
            <a:r>
              <a:rPr lang="cs-CZ" sz="2400" dirty="0">
                <a:latin typeface="Verdana" pitchFamily="34" charset="0"/>
              </a:rPr>
              <a:t>Knihovna univerzitního </a:t>
            </a:r>
            <a:r>
              <a:rPr lang="cs-CZ" sz="2400" dirty="0" smtClean="0">
                <a:latin typeface="Verdana" pitchFamily="34" charset="0"/>
              </a:rPr>
              <a:t>kampusu</a:t>
            </a:r>
          </a:p>
          <a:p>
            <a:pPr lvl="1">
              <a:lnSpc>
                <a:spcPct val="80000"/>
              </a:lnSpc>
              <a:spcBef>
                <a:spcPct val="30000"/>
              </a:spcBef>
              <a:buClr>
                <a:srgbClr val="006600"/>
              </a:buClr>
              <a:buSzPct val="80000"/>
              <a:buFont typeface="Wingdings" pitchFamily="2" charset="2"/>
              <a:buChar char="§"/>
            </a:pPr>
            <a:r>
              <a:rPr lang="cs-CZ" sz="2000" dirty="0" smtClean="0"/>
              <a:t>transformace Ústřední knihovny LF MU, Knihovny </a:t>
            </a:r>
            <a:r>
              <a:rPr lang="cs-CZ" sz="2000" dirty="0" err="1" smtClean="0"/>
              <a:t>FSpS</a:t>
            </a:r>
            <a:r>
              <a:rPr lang="cs-CZ" sz="2000" dirty="0" smtClean="0"/>
              <a:t> a integrací části Ústřední knihovny </a:t>
            </a:r>
            <a:r>
              <a:rPr lang="cs-CZ" sz="2000" dirty="0" err="1" smtClean="0"/>
              <a:t>PřF</a:t>
            </a:r>
            <a:r>
              <a:rPr lang="cs-CZ" sz="2000" dirty="0" smtClean="0"/>
              <a:t> MU</a:t>
            </a:r>
            <a:endParaRPr lang="cs-CZ" sz="2000" dirty="0">
              <a:latin typeface="Verdana" pitchFamily="34" charset="0"/>
            </a:endParaRPr>
          </a:p>
          <a:p>
            <a:pPr>
              <a:lnSpc>
                <a:spcPct val="80000"/>
              </a:lnSpc>
              <a:spcBef>
                <a:spcPct val="30000"/>
              </a:spcBef>
              <a:buClr>
                <a:srgbClr val="006600"/>
              </a:buClr>
              <a:buSzPct val="80000"/>
              <a:buFont typeface="Wingdings" pitchFamily="2" charset="2"/>
              <a:buChar char="§"/>
            </a:pPr>
            <a:endParaRPr lang="cs-CZ" sz="2400" dirty="0">
              <a:latin typeface="Verdana" pitchFamily="34" charset="0"/>
            </a:endParaRPr>
          </a:p>
          <a:p>
            <a:pPr>
              <a:lnSpc>
                <a:spcPct val="80000"/>
              </a:lnSpc>
              <a:spcBef>
                <a:spcPct val="30000"/>
              </a:spcBef>
              <a:buClr>
                <a:srgbClr val="006600"/>
              </a:buClr>
              <a:buSzPct val="80000"/>
              <a:buFont typeface="Wingdings" pitchFamily="2" charset="2"/>
              <a:buChar char="§"/>
            </a:pPr>
            <a:r>
              <a:rPr lang="cs-CZ" sz="2400" dirty="0">
                <a:latin typeface="Verdana" pitchFamily="34" charset="0"/>
              </a:rPr>
              <a:t>Ústřední knihovna </a:t>
            </a:r>
            <a:r>
              <a:rPr lang="cs-CZ" sz="2400" dirty="0" err="1" smtClean="0">
                <a:latin typeface="Verdana" pitchFamily="34" charset="0"/>
              </a:rPr>
              <a:t>PřF</a:t>
            </a:r>
            <a:endParaRPr lang="cs-CZ" sz="1800" dirty="0">
              <a:latin typeface="Verdana" pitchFamily="34" charset="0"/>
            </a:endParaRPr>
          </a:p>
          <a:p>
            <a:pPr lvl="1">
              <a:lnSpc>
                <a:spcPct val="80000"/>
              </a:lnSpc>
              <a:spcBef>
                <a:spcPct val="30000"/>
              </a:spcBef>
              <a:buClr>
                <a:srgbClr val="006600"/>
              </a:buClr>
              <a:buSzPct val="80000"/>
              <a:buFont typeface="Wingdings" pitchFamily="2" charset="2"/>
              <a:buChar char="§"/>
            </a:pPr>
            <a:r>
              <a:rPr lang="cs-CZ" sz="1600" dirty="0">
                <a:latin typeface="Verdana" pitchFamily="34" charset="0"/>
              </a:rPr>
              <a:t>obory matematika, fyzika, </a:t>
            </a:r>
            <a:r>
              <a:rPr lang="cs-CZ" sz="1600" dirty="0" smtClean="0">
                <a:latin typeface="Verdana" pitchFamily="34" charset="0"/>
              </a:rPr>
              <a:t>chemie, biologie </a:t>
            </a:r>
            <a:r>
              <a:rPr lang="cs-CZ" sz="1600" dirty="0">
                <a:latin typeface="Verdana" pitchFamily="34" charset="0"/>
              </a:rPr>
              <a:t>a vědy o </a:t>
            </a:r>
            <a:r>
              <a:rPr lang="cs-CZ" sz="1600" dirty="0" smtClean="0">
                <a:latin typeface="Verdana" pitchFamily="34" charset="0"/>
              </a:rPr>
              <a:t>Zemi</a:t>
            </a:r>
            <a:endParaRPr lang="cs-CZ" sz="1600" dirty="0">
              <a:latin typeface="Verdana" pitchFamily="34" charset="0"/>
            </a:endParaRPr>
          </a:p>
          <a:p>
            <a:pPr lvl="1">
              <a:lnSpc>
                <a:spcPct val="80000"/>
              </a:lnSpc>
              <a:spcBef>
                <a:spcPct val="30000"/>
              </a:spcBef>
              <a:buClr>
                <a:srgbClr val="006600"/>
              </a:buClr>
              <a:buSzPct val="80000"/>
              <a:buFont typeface="Wingdings" pitchFamily="2" charset="2"/>
              <a:buChar char="§"/>
            </a:pPr>
            <a:r>
              <a:rPr lang="cs-CZ" sz="1600" dirty="0">
                <a:latin typeface="Verdana" pitchFamily="34" charset="0"/>
                <a:hlinkClick r:id="rId3"/>
              </a:rPr>
              <a:t>http://knihovna.</a:t>
            </a:r>
            <a:r>
              <a:rPr lang="cs-CZ" sz="1600" dirty="0" err="1">
                <a:latin typeface="Verdana" pitchFamily="34" charset="0"/>
                <a:hlinkClick r:id="rId3"/>
              </a:rPr>
              <a:t>sci.muni.cz</a:t>
            </a:r>
            <a:r>
              <a:rPr lang="cs-CZ" sz="1600" dirty="0">
                <a:latin typeface="Verdana" pitchFamily="34" charset="0"/>
                <a:hlinkClick r:id="rId3"/>
              </a:rPr>
              <a:t>/</a:t>
            </a:r>
            <a:endParaRPr lang="cs-CZ" sz="1600" dirty="0">
              <a:latin typeface="Verdana" pitchFamily="34" charset="0"/>
            </a:endParaRPr>
          </a:p>
          <a:p>
            <a:pPr lvl="1">
              <a:lnSpc>
                <a:spcPct val="80000"/>
              </a:lnSpc>
              <a:spcBef>
                <a:spcPct val="30000"/>
              </a:spcBef>
              <a:buClr>
                <a:srgbClr val="006600"/>
              </a:buClr>
              <a:buSzPct val="80000"/>
              <a:buFont typeface="Wingdings" pitchFamily="2" charset="2"/>
              <a:buChar char="§"/>
            </a:pPr>
            <a:endParaRPr lang="cs-CZ" sz="1600" dirty="0">
              <a:latin typeface="Verdana" pitchFamily="34" charset="0"/>
            </a:endParaRPr>
          </a:p>
          <a:p>
            <a:pPr lvl="1">
              <a:lnSpc>
                <a:spcPct val="80000"/>
              </a:lnSpc>
              <a:spcBef>
                <a:spcPct val="30000"/>
              </a:spcBef>
              <a:buClr>
                <a:srgbClr val="006600"/>
              </a:buClr>
              <a:buSzPct val="80000"/>
              <a:buFont typeface="Wingdings" pitchFamily="2" charset="2"/>
              <a:buChar char="§"/>
            </a:pPr>
            <a:endParaRPr lang="cs-CZ" sz="1600" dirty="0">
              <a:latin typeface="Verdana" pitchFamily="34" charset="0"/>
            </a:endParaRPr>
          </a:p>
          <a:p>
            <a:pPr lvl="1">
              <a:lnSpc>
                <a:spcPct val="80000"/>
              </a:lnSpc>
              <a:spcBef>
                <a:spcPct val="30000"/>
              </a:spcBef>
              <a:buClr>
                <a:srgbClr val="006600"/>
              </a:buClr>
              <a:buSzPct val="80000"/>
              <a:buFont typeface="Wingdings" pitchFamily="2" charset="2"/>
              <a:buChar char="§"/>
            </a:pPr>
            <a:endParaRPr lang="cs-CZ" sz="1600" dirty="0">
              <a:latin typeface="Verdana" pitchFamily="34" charset="0"/>
            </a:endParaRPr>
          </a:p>
        </p:txBody>
      </p:sp>
      <p:sp>
        <p:nvSpPr>
          <p:cNvPr id="46083" name="Rectangle 3"/>
          <p:cNvSpPr>
            <a:spLocks noChangeArrowheads="1"/>
          </p:cNvSpPr>
          <p:nvPr/>
        </p:nvSpPr>
        <p:spPr bwMode="auto">
          <a:xfrm>
            <a:off x="530225" y="341313"/>
            <a:ext cx="7929563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r>
              <a:rPr lang="cs-CZ">
                <a:solidFill>
                  <a:schemeClr val="accent2"/>
                </a:solidFill>
              </a:rPr>
              <a:t>Knihovny</a:t>
            </a:r>
          </a:p>
        </p:txBody>
      </p:sp>
      <p:sp>
        <p:nvSpPr>
          <p:cNvPr id="46086" name="Line 6"/>
          <p:cNvSpPr>
            <a:spLocks noChangeShapeType="1"/>
          </p:cNvSpPr>
          <p:nvPr/>
        </p:nvSpPr>
        <p:spPr bwMode="auto">
          <a:xfrm>
            <a:off x="0" y="1341438"/>
            <a:ext cx="8243888" cy="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ffectLst/>
        </p:spPr>
        <p:txBody>
          <a:bodyPr/>
          <a:lstStyle/>
          <a:p>
            <a:endParaRPr lang="cs-CZ"/>
          </a:p>
        </p:txBody>
      </p:sp>
      <p:pic>
        <p:nvPicPr>
          <p:cNvPr id="46092" name="Picture 12" descr="Priroda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84913" y="3981450"/>
            <a:ext cx="1973262" cy="2790825"/>
          </a:xfrm>
          <a:prstGeom prst="rect">
            <a:avLst/>
          </a:prstGeom>
          <a:noFill/>
        </p:spPr>
      </p:pic>
      <p:pic>
        <p:nvPicPr>
          <p:cNvPr id="46094" name="Picture 14" descr="moravska-zemska-knihovna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91288" y="1366838"/>
            <a:ext cx="1757362" cy="2219325"/>
          </a:xfrm>
          <a:prstGeom prst="rect">
            <a:avLst/>
          </a:prstGeom>
          <a:noFill/>
        </p:spPr>
      </p:pic>
      <p:pic>
        <p:nvPicPr>
          <p:cNvPr id="46096" name="Picture 16" descr="Knihovna univerzitního kampusu MU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35525" y="2879725"/>
            <a:ext cx="965200" cy="981075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39750" y="1527175"/>
            <a:ext cx="8229600" cy="1670050"/>
          </a:xfrm>
        </p:spPr>
        <p:txBody>
          <a:bodyPr/>
          <a:lstStyle/>
          <a:p>
            <a:pPr>
              <a:lnSpc>
                <a:spcPct val="80000"/>
              </a:lnSpc>
              <a:spcBef>
                <a:spcPct val="30000"/>
              </a:spcBef>
              <a:buClr>
                <a:srgbClr val="006600"/>
              </a:buClr>
              <a:buSzPct val="80000"/>
              <a:buFont typeface="Wingdings" pitchFamily="2" charset="2"/>
              <a:buChar char="§"/>
            </a:pPr>
            <a:r>
              <a:rPr lang="cs-CZ" sz="2400" dirty="0">
                <a:latin typeface="Verdana" pitchFamily="34" charset="0"/>
              </a:rPr>
              <a:t>Ústavní knihovna</a:t>
            </a:r>
          </a:p>
          <a:p>
            <a:pPr lvl="1">
              <a:lnSpc>
                <a:spcPct val="80000"/>
              </a:lnSpc>
              <a:spcBef>
                <a:spcPct val="30000"/>
              </a:spcBef>
              <a:buClr>
                <a:schemeClr val="accent2"/>
              </a:buClr>
              <a:buSzPct val="80000"/>
              <a:buFont typeface="Wingdings" pitchFamily="2" charset="2"/>
              <a:buChar char="§"/>
            </a:pPr>
            <a:r>
              <a:rPr lang="cs-CZ" sz="1800" dirty="0" smtClean="0">
                <a:latin typeface="Verdana" pitchFamily="34" charset="0"/>
              </a:rPr>
              <a:t>reprezentativní </a:t>
            </a:r>
            <a:r>
              <a:rPr lang="cs-CZ" sz="1800" dirty="0">
                <a:latin typeface="Verdana" pitchFamily="34" charset="0"/>
              </a:rPr>
              <a:t>výběr českých přírodovědných periodik 20. století</a:t>
            </a:r>
          </a:p>
          <a:p>
            <a:pPr lvl="1">
              <a:lnSpc>
                <a:spcPct val="80000"/>
              </a:lnSpc>
              <a:spcBef>
                <a:spcPct val="30000"/>
              </a:spcBef>
              <a:buClr>
                <a:schemeClr val="accent2"/>
              </a:buClr>
              <a:buSzPct val="80000"/>
              <a:buFont typeface="Wingdings" pitchFamily="2" charset="2"/>
              <a:buChar char="§"/>
            </a:pPr>
            <a:r>
              <a:rPr lang="cs-CZ" sz="1800" dirty="0">
                <a:latin typeface="Verdana" pitchFamily="34" charset="0"/>
              </a:rPr>
              <a:t>řada významných periodik zahraničních</a:t>
            </a:r>
          </a:p>
        </p:txBody>
      </p:sp>
      <p:sp>
        <p:nvSpPr>
          <p:cNvPr id="52227" name="Rectangle 3"/>
          <p:cNvSpPr>
            <a:spLocks noChangeArrowheads="1"/>
          </p:cNvSpPr>
          <p:nvPr/>
        </p:nvSpPr>
        <p:spPr bwMode="auto">
          <a:xfrm>
            <a:off x="530225" y="341313"/>
            <a:ext cx="7929563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r>
              <a:rPr lang="cs-CZ" dirty="0" smtClean="0">
                <a:solidFill>
                  <a:schemeClr val="accent2"/>
                </a:solidFill>
              </a:rPr>
              <a:t>Ústavní knihovna</a:t>
            </a:r>
            <a:endParaRPr lang="cs-CZ" dirty="0">
              <a:solidFill>
                <a:schemeClr val="accent2"/>
              </a:solidFill>
            </a:endParaRPr>
          </a:p>
        </p:txBody>
      </p:sp>
      <p:sp>
        <p:nvSpPr>
          <p:cNvPr id="52229" name="Text Box 5"/>
          <p:cNvSpPr txBox="1">
            <a:spLocks noChangeArrowheads="1"/>
          </p:cNvSpPr>
          <p:nvPr/>
        </p:nvSpPr>
        <p:spPr bwMode="auto">
          <a:xfrm>
            <a:off x="5795963" y="3644900"/>
            <a:ext cx="3024187" cy="302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/>
              <a:t>Doc. RNDr. </a:t>
            </a:r>
            <a:r>
              <a:rPr lang="en-US" sz="1600" b="1">
                <a:solidFill>
                  <a:srgbClr val="006600"/>
                </a:solidFill>
              </a:rPr>
              <a:t>Petr Bureš</a:t>
            </a:r>
            <a:r>
              <a:rPr lang="en-US" sz="1600"/>
              <a:t>, Ph.D. - vedoucí knihovny</a:t>
            </a:r>
          </a:p>
          <a:p>
            <a:pPr>
              <a:spcBef>
                <a:spcPct val="50000"/>
              </a:spcBef>
            </a:pPr>
            <a:endParaRPr lang="cs-CZ" sz="1600"/>
          </a:p>
          <a:p>
            <a:pPr>
              <a:spcBef>
                <a:spcPct val="50000"/>
              </a:spcBef>
            </a:pPr>
            <a:r>
              <a:rPr lang="cs-CZ" sz="1600" b="1">
                <a:solidFill>
                  <a:srgbClr val="006600"/>
                </a:solidFill>
              </a:rPr>
              <a:t>Mgr. Lucie Jarošová</a:t>
            </a:r>
            <a:r>
              <a:rPr lang="en-US" sz="1600"/>
              <a:t>, DiS. knihovnice, distributor publikací katedry botaniky</a:t>
            </a:r>
            <a:r>
              <a:rPr lang="cs-CZ" sz="1600"/>
              <a:t> </a:t>
            </a:r>
            <a:r>
              <a:rPr lang="cs-CZ" sz="1600">
                <a:solidFill>
                  <a:srgbClr val="0000FF"/>
                </a:solidFill>
              </a:rPr>
              <a:t>jarosova@sci.muni.cz</a:t>
            </a:r>
          </a:p>
          <a:p>
            <a:pPr>
              <a:spcBef>
                <a:spcPct val="50000"/>
              </a:spcBef>
            </a:pPr>
            <a:endParaRPr lang="cs-CZ" sz="1600"/>
          </a:p>
          <a:p>
            <a:pPr>
              <a:spcBef>
                <a:spcPct val="50000"/>
              </a:spcBef>
            </a:pPr>
            <a:r>
              <a:rPr lang="en-US" sz="1600"/>
              <a:t>Bc. </a:t>
            </a:r>
            <a:r>
              <a:rPr lang="en-US" sz="1600" b="1">
                <a:solidFill>
                  <a:srgbClr val="006600"/>
                </a:solidFill>
              </a:rPr>
              <a:t>Petra Šolcová</a:t>
            </a:r>
            <a:r>
              <a:rPr lang="cs-CZ" sz="1600" b="1">
                <a:solidFill>
                  <a:srgbClr val="006600"/>
                </a:solidFill>
              </a:rPr>
              <a:t> </a:t>
            </a:r>
            <a:r>
              <a:rPr lang="en-US" sz="1600">
                <a:solidFill>
                  <a:srgbClr val="0000FF"/>
                </a:solidFill>
              </a:rPr>
              <a:t>solcova@sci.muni.cz</a:t>
            </a:r>
          </a:p>
        </p:txBody>
      </p:sp>
      <p:sp>
        <p:nvSpPr>
          <p:cNvPr id="52230" name="Line 6"/>
          <p:cNvSpPr>
            <a:spLocks noChangeShapeType="1"/>
          </p:cNvSpPr>
          <p:nvPr/>
        </p:nvSpPr>
        <p:spPr bwMode="auto">
          <a:xfrm>
            <a:off x="0" y="1341438"/>
            <a:ext cx="8243888" cy="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52231" name="Text Box 7"/>
          <p:cNvSpPr txBox="1">
            <a:spLocks noChangeArrowheads="1"/>
          </p:cNvSpPr>
          <p:nvPr/>
        </p:nvSpPr>
        <p:spPr bwMode="auto">
          <a:xfrm>
            <a:off x="1285875" y="3105150"/>
            <a:ext cx="47339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1400">
                <a:solidFill>
                  <a:schemeClr val="tx1"/>
                </a:solidFill>
                <a:hlinkClick r:id="rId3"/>
              </a:rPr>
              <a:t>http://botzool.sci.muni.cz/library.php?q=kontakt</a:t>
            </a:r>
            <a:endParaRPr lang="cs-CZ" sz="1400">
              <a:solidFill>
                <a:schemeClr val="tx1"/>
              </a:solidFill>
            </a:endParaRPr>
          </a:p>
        </p:txBody>
      </p:sp>
      <p:sp>
        <p:nvSpPr>
          <p:cNvPr id="8" name="Obdélník 7"/>
          <p:cNvSpPr/>
          <p:nvPr/>
        </p:nvSpPr>
        <p:spPr>
          <a:xfrm>
            <a:off x="723006" y="3731514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sz="1800" b="1" dirty="0" smtClean="0">
                <a:latin typeface="Calibri" pitchFamily="34" charset="0"/>
              </a:rPr>
              <a:t>Adresa knihovny:</a:t>
            </a:r>
          </a:p>
          <a:p>
            <a:r>
              <a:rPr lang="cs-CZ" sz="1800" dirty="0" smtClean="0">
                <a:latin typeface="Calibri" pitchFamily="34" charset="0"/>
              </a:rPr>
              <a:t>Kamenice 5, pavilon A32 </a:t>
            </a:r>
            <a:br>
              <a:rPr lang="cs-CZ" sz="1800" dirty="0" smtClean="0">
                <a:latin typeface="Calibri" pitchFamily="34" charset="0"/>
              </a:rPr>
            </a:br>
            <a:r>
              <a:rPr lang="cs-CZ" sz="1800" dirty="0" smtClean="0">
                <a:latin typeface="Calibri" pitchFamily="34" charset="0"/>
              </a:rPr>
              <a:t>625 00 Brno </a:t>
            </a:r>
            <a:endParaRPr lang="cs-CZ" sz="1800" dirty="0">
              <a:latin typeface="Calibri" pitchFamily="34" charset="0"/>
            </a:endParaRPr>
          </a:p>
        </p:txBody>
      </p:sp>
      <p:pic>
        <p:nvPicPr>
          <p:cNvPr id="14338" name="Picture 2" descr="http://botzool.sci.muni.cz/library/pic/library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26839" y="3753293"/>
            <a:ext cx="2540067" cy="2794074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07950" y="1346200"/>
            <a:ext cx="8229600" cy="4983163"/>
          </a:xfrm>
        </p:spPr>
        <p:txBody>
          <a:bodyPr/>
          <a:lstStyle/>
          <a:p>
            <a:pPr lvl="1">
              <a:lnSpc>
                <a:spcPct val="80000"/>
              </a:lnSpc>
              <a:spcBef>
                <a:spcPct val="30000"/>
              </a:spcBef>
              <a:buClr>
                <a:schemeClr val="accent2"/>
              </a:buClr>
              <a:buSzPct val="80000"/>
              <a:buFont typeface="Wingdings" pitchFamily="2" charset="2"/>
              <a:buChar char="§"/>
            </a:pPr>
            <a:r>
              <a:rPr lang="cs-CZ" sz="1800" dirty="0">
                <a:latin typeface="Verdana" pitchFamily="34" charset="0"/>
              </a:rPr>
              <a:t>(téměř) kompletní soubor diplomových a disertačních prací zdejších absolventů (od 20tých let)</a:t>
            </a:r>
          </a:p>
          <a:p>
            <a:pPr lvl="1">
              <a:lnSpc>
                <a:spcPct val="80000"/>
              </a:lnSpc>
              <a:spcBef>
                <a:spcPct val="30000"/>
              </a:spcBef>
              <a:buClr>
                <a:schemeClr val="accent2"/>
              </a:buClr>
              <a:buSzPct val="80000"/>
              <a:buFont typeface="Wingdings" pitchFamily="2" charset="2"/>
              <a:buChar char="§"/>
            </a:pPr>
            <a:r>
              <a:rPr lang="cs-CZ" sz="1800" dirty="0">
                <a:latin typeface="Verdana" pitchFamily="34" charset="0"/>
              </a:rPr>
              <a:t>reprezentativní výběr flór, faun, atlasů a determinačních příruček k evropským zemím</a:t>
            </a:r>
          </a:p>
          <a:p>
            <a:pPr lvl="2">
              <a:lnSpc>
                <a:spcPct val="80000"/>
              </a:lnSpc>
              <a:spcBef>
                <a:spcPct val="30000"/>
              </a:spcBef>
              <a:buClr>
                <a:srgbClr val="006600"/>
              </a:buClr>
              <a:buSzPct val="80000"/>
              <a:buFont typeface="Wingdings" pitchFamily="2" charset="2"/>
              <a:buChar char="§"/>
            </a:pPr>
            <a:r>
              <a:rPr lang="cs-CZ" sz="1400" dirty="0">
                <a:latin typeface="Verdana" pitchFamily="34" charset="0"/>
              </a:rPr>
              <a:t>orientačně k i zámoří</a:t>
            </a:r>
            <a:r>
              <a:rPr lang="cs-CZ" sz="1800" dirty="0">
                <a:latin typeface="Verdana" pitchFamily="34" charset="0"/>
              </a:rPr>
              <a:t> </a:t>
            </a:r>
          </a:p>
          <a:p>
            <a:pPr lvl="1">
              <a:lnSpc>
                <a:spcPct val="80000"/>
              </a:lnSpc>
              <a:spcBef>
                <a:spcPct val="30000"/>
              </a:spcBef>
              <a:buClr>
                <a:schemeClr val="accent2"/>
              </a:buClr>
              <a:buSzPct val="80000"/>
              <a:buFont typeface="Wingdings" pitchFamily="2" charset="2"/>
              <a:buChar char="§"/>
            </a:pPr>
            <a:r>
              <a:rPr lang="cs-CZ" sz="1800" dirty="0">
                <a:latin typeface="Verdana" pitchFamily="34" charset="0"/>
              </a:rPr>
              <a:t>aktuální knižní literatura</a:t>
            </a:r>
          </a:p>
          <a:p>
            <a:pPr lvl="2">
              <a:lnSpc>
                <a:spcPct val="80000"/>
              </a:lnSpc>
              <a:spcBef>
                <a:spcPct val="30000"/>
              </a:spcBef>
              <a:buClr>
                <a:srgbClr val="006600"/>
              </a:buClr>
              <a:buSzPct val="80000"/>
              <a:buFont typeface="Wingdings" pitchFamily="2" charset="2"/>
              <a:buChar char="§"/>
            </a:pPr>
            <a:r>
              <a:rPr lang="cs-CZ" sz="1400" dirty="0">
                <a:latin typeface="Verdana" pitchFamily="34" charset="0"/>
              </a:rPr>
              <a:t>zejména k studovaným problémům</a:t>
            </a:r>
          </a:p>
          <a:p>
            <a:pPr lvl="1">
              <a:lnSpc>
                <a:spcPct val="80000"/>
              </a:lnSpc>
              <a:spcBef>
                <a:spcPct val="30000"/>
              </a:spcBef>
              <a:buClr>
                <a:schemeClr val="accent2"/>
              </a:buClr>
              <a:buSzPct val="80000"/>
              <a:buFont typeface="Wingdings" pitchFamily="2" charset="2"/>
              <a:buChar char="§"/>
            </a:pPr>
            <a:r>
              <a:rPr lang="cs-CZ" sz="1800" dirty="0">
                <a:latin typeface="Verdana" pitchFamily="34" charset="0"/>
              </a:rPr>
              <a:t>vzácné historické tisky</a:t>
            </a:r>
          </a:p>
          <a:p>
            <a:pPr lvl="1">
              <a:lnSpc>
                <a:spcPct val="80000"/>
              </a:lnSpc>
              <a:spcBef>
                <a:spcPct val="30000"/>
              </a:spcBef>
              <a:buClr>
                <a:schemeClr val="accent2"/>
              </a:buClr>
              <a:buSzPct val="80000"/>
              <a:buFont typeface="Wingdings" pitchFamily="2" charset="2"/>
              <a:buChar char="§"/>
            </a:pPr>
            <a:endParaRPr lang="cs-CZ" sz="1800" dirty="0">
              <a:latin typeface="Verdana" pitchFamily="34" charset="0"/>
            </a:endParaRPr>
          </a:p>
          <a:p>
            <a:pPr lvl="1">
              <a:lnSpc>
                <a:spcPct val="80000"/>
              </a:lnSpc>
              <a:spcBef>
                <a:spcPct val="30000"/>
              </a:spcBef>
              <a:buClr>
                <a:schemeClr val="accent2"/>
              </a:buClr>
              <a:buSzPct val="80000"/>
              <a:buFont typeface="Wingdings" pitchFamily="2" charset="2"/>
              <a:buChar char="§"/>
            </a:pPr>
            <a:endParaRPr lang="cs-CZ" sz="1800" dirty="0">
              <a:latin typeface="Verdana" pitchFamily="34" charset="0"/>
            </a:endParaRPr>
          </a:p>
          <a:p>
            <a:pPr lvl="1">
              <a:lnSpc>
                <a:spcPct val="80000"/>
              </a:lnSpc>
              <a:spcBef>
                <a:spcPct val="30000"/>
              </a:spcBef>
              <a:buClr>
                <a:schemeClr val="accent2"/>
              </a:buClr>
              <a:buSzPct val="80000"/>
              <a:buFont typeface="Wingdings" pitchFamily="2" charset="2"/>
              <a:buChar char="§"/>
            </a:pPr>
            <a:endParaRPr lang="cs-CZ" sz="1800" dirty="0">
              <a:latin typeface="Verdana" pitchFamily="34" charset="0"/>
            </a:endParaRPr>
          </a:p>
          <a:p>
            <a:pPr lvl="1">
              <a:lnSpc>
                <a:spcPct val="80000"/>
              </a:lnSpc>
              <a:spcBef>
                <a:spcPct val="30000"/>
              </a:spcBef>
              <a:buClr>
                <a:schemeClr val="accent2"/>
              </a:buClr>
              <a:buSzPct val="80000"/>
              <a:buFont typeface="Wingdings" pitchFamily="2" charset="2"/>
              <a:buChar char="§"/>
            </a:pPr>
            <a:endParaRPr lang="cs-CZ" sz="1800" dirty="0">
              <a:latin typeface="Verdana" pitchFamily="34" charset="0"/>
            </a:endParaRPr>
          </a:p>
          <a:p>
            <a:pPr lvl="1">
              <a:lnSpc>
                <a:spcPct val="80000"/>
              </a:lnSpc>
              <a:spcBef>
                <a:spcPct val="30000"/>
              </a:spcBef>
              <a:buClr>
                <a:schemeClr val="accent2"/>
              </a:buClr>
              <a:buSzPct val="80000"/>
              <a:buFont typeface="Wingdings" pitchFamily="2" charset="2"/>
              <a:buChar char="§"/>
            </a:pPr>
            <a:endParaRPr lang="cs-CZ" sz="1800" dirty="0">
              <a:latin typeface="Verdana" pitchFamily="34" charset="0"/>
            </a:endParaRPr>
          </a:p>
          <a:p>
            <a:pPr lvl="1">
              <a:lnSpc>
                <a:spcPct val="80000"/>
              </a:lnSpc>
              <a:spcBef>
                <a:spcPct val="30000"/>
              </a:spcBef>
              <a:buClr>
                <a:schemeClr val="accent2"/>
              </a:buClr>
              <a:buSzPct val="80000"/>
              <a:buFont typeface="Wingdings" pitchFamily="2" charset="2"/>
              <a:buChar char="§"/>
            </a:pPr>
            <a:endParaRPr lang="cs-CZ" sz="1800" dirty="0">
              <a:latin typeface="Verdana" pitchFamily="34" charset="0"/>
            </a:endParaRPr>
          </a:p>
          <a:p>
            <a:pPr lvl="1">
              <a:lnSpc>
                <a:spcPct val="80000"/>
              </a:lnSpc>
              <a:spcBef>
                <a:spcPct val="30000"/>
              </a:spcBef>
              <a:buClr>
                <a:schemeClr val="accent2"/>
              </a:buClr>
              <a:buSzPct val="80000"/>
              <a:buFont typeface="Wingdings" pitchFamily="2" charset="2"/>
              <a:buChar char="§"/>
            </a:pPr>
            <a:endParaRPr lang="cs-CZ" sz="1800" dirty="0">
              <a:latin typeface="Verdana" pitchFamily="34" charset="0"/>
            </a:endParaRPr>
          </a:p>
          <a:p>
            <a:pPr lvl="1">
              <a:lnSpc>
                <a:spcPct val="80000"/>
              </a:lnSpc>
              <a:spcBef>
                <a:spcPct val="30000"/>
              </a:spcBef>
              <a:buClr>
                <a:schemeClr val="accent2"/>
              </a:buClr>
              <a:buSzPct val="80000"/>
              <a:buFont typeface="Wingdings" pitchFamily="2" charset="2"/>
              <a:buChar char="§"/>
            </a:pPr>
            <a:endParaRPr lang="cs-CZ" sz="1800" dirty="0">
              <a:latin typeface="Verdana" pitchFamily="34" charset="0"/>
            </a:endParaRPr>
          </a:p>
          <a:p>
            <a:pPr lvl="1">
              <a:lnSpc>
                <a:spcPct val="80000"/>
              </a:lnSpc>
              <a:spcBef>
                <a:spcPct val="30000"/>
              </a:spcBef>
              <a:buClr>
                <a:schemeClr val="accent2"/>
              </a:buClr>
              <a:buSzPct val="80000"/>
              <a:buFont typeface="Wingdings" pitchFamily="2" charset="2"/>
              <a:buChar char="§"/>
            </a:pPr>
            <a:endParaRPr lang="cs-CZ" sz="1800" dirty="0">
              <a:latin typeface="Verdana" pitchFamily="34" charset="0"/>
            </a:endParaRPr>
          </a:p>
          <a:p>
            <a:pPr lvl="1">
              <a:lnSpc>
                <a:spcPct val="80000"/>
              </a:lnSpc>
              <a:spcBef>
                <a:spcPct val="30000"/>
              </a:spcBef>
              <a:buClr>
                <a:schemeClr val="accent2"/>
              </a:buClr>
              <a:buSzPct val="80000"/>
              <a:buFont typeface="Wingdings" pitchFamily="2" charset="2"/>
              <a:buChar char="§"/>
            </a:pPr>
            <a:r>
              <a:rPr lang="cs-CZ" sz="1800" dirty="0" smtClean="0">
                <a:latin typeface="Verdana" pitchFamily="34" charset="0"/>
              </a:rPr>
              <a:t>sborníky přírodovědných klubů a muzeí</a:t>
            </a:r>
          </a:p>
          <a:p>
            <a:pPr lvl="1">
              <a:lnSpc>
                <a:spcPct val="80000"/>
              </a:lnSpc>
              <a:spcBef>
                <a:spcPct val="30000"/>
              </a:spcBef>
              <a:buClr>
                <a:schemeClr val="accent2"/>
              </a:buClr>
              <a:buSzPct val="80000"/>
              <a:buFont typeface="Wingdings" pitchFamily="2" charset="2"/>
              <a:buChar char="§"/>
            </a:pPr>
            <a:r>
              <a:rPr lang="cs-CZ" sz="1800" dirty="0" smtClean="0">
                <a:latin typeface="Verdana" pitchFamily="34" charset="0"/>
              </a:rPr>
              <a:t>meziknihovní </a:t>
            </a:r>
            <a:r>
              <a:rPr lang="cs-CZ" sz="1800" dirty="0">
                <a:latin typeface="Verdana" pitchFamily="34" charset="0"/>
              </a:rPr>
              <a:t>výpůjční služba</a:t>
            </a:r>
          </a:p>
        </p:txBody>
      </p:sp>
      <p:sp>
        <p:nvSpPr>
          <p:cNvPr id="29700" name="Rectangle 4"/>
          <p:cNvSpPr>
            <a:spLocks noChangeArrowheads="1"/>
          </p:cNvSpPr>
          <p:nvPr/>
        </p:nvSpPr>
        <p:spPr bwMode="auto">
          <a:xfrm>
            <a:off x="530225" y="341313"/>
            <a:ext cx="7929563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r>
              <a:rPr lang="cs-CZ" dirty="0" smtClean="0">
                <a:solidFill>
                  <a:schemeClr val="accent2"/>
                </a:solidFill>
              </a:rPr>
              <a:t>Ústavní knihovna</a:t>
            </a:r>
            <a:endParaRPr lang="cs-CZ" dirty="0">
              <a:solidFill>
                <a:schemeClr val="accent2"/>
              </a:solidFill>
            </a:endParaRPr>
          </a:p>
        </p:txBody>
      </p:sp>
      <p:pic>
        <p:nvPicPr>
          <p:cNvPr id="2970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1488" y="3619500"/>
            <a:ext cx="3487737" cy="2157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9702" name="Text Box 6"/>
          <p:cNvSpPr txBox="1">
            <a:spLocks noChangeArrowheads="1"/>
          </p:cNvSpPr>
          <p:nvPr/>
        </p:nvSpPr>
        <p:spPr bwMode="auto">
          <a:xfrm>
            <a:off x="4448175" y="3298825"/>
            <a:ext cx="32035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1800"/>
              <a:t>Mathioliho herbář, 1562</a:t>
            </a:r>
            <a:endParaRPr lang="en-US" sz="1800"/>
          </a:p>
        </p:txBody>
      </p:sp>
      <p:sp>
        <p:nvSpPr>
          <p:cNvPr id="29703" name="Line 7"/>
          <p:cNvSpPr>
            <a:spLocks noChangeShapeType="1"/>
          </p:cNvSpPr>
          <p:nvPr/>
        </p:nvSpPr>
        <p:spPr bwMode="auto">
          <a:xfrm>
            <a:off x="0" y="1341438"/>
            <a:ext cx="8243888" cy="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ffectLst/>
        </p:spPr>
        <p:txBody>
          <a:bodyPr/>
          <a:lstStyle/>
          <a:p>
            <a:endParaRPr lang="cs-CZ"/>
          </a:p>
        </p:txBody>
      </p:sp>
      <p:pic>
        <p:nvPicPr>
          <p:cNvPr id="29706" name="Picture 10" descr="Species-Plantarum-40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41388" y="3608388"/>
            <a:ext cx="2924175" cy="2185987"/>
          </a:xfrm>
          <a:prstGeom prst="rect">
            <a:avLst/>
          </a:prstGeom>
          <a:noFill/>
        </p:spPr>
      </p:pic>
      <p:sp>
        <p:nvSpPr>
          <p:cNvPr id="29707" name="Rectangle 11"/>
          <p:cNvSpPr>
            <a:spLocks noChangeArrowheads="1"/>
          </p:cNvSpPr>
          <p:nvPr/>
        </p:nvSpPr>
        <p:spPr bwMode="auto">
          <a:xfrm>
            <a:off x="747713" y="5764213"/>
            <a:ext cx="33591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30000"/>
              </a:spcBef>
            </a:pPr>
            <a:r>
              <a:rPr lang="cs-CZ" sz="1600">
                <a:solidFill>
                  <a:schemeClr val="tx1"/>
                </a:solidFill>
              </a:rPr>
              <a:t>Linné Species plantarum, 1753</a:t>
            </a:r>
            <a:endParaRPr lang="en-US" sz="160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Rectangle 3"/>
          <p:cNvSpPr>
            <a:spLocks noChangeArrowheads="1"/>
          </p:cNvSpPr>
          <p:nvPr/>
        </p:nvSpPr>
        <p:spPr bwMode="auto">
          <a:xfrm>
            <a:off x="530225" y="341313"/>
            <a:ext cx="7929563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r>
              <a:rPr lang="cs-CZ">
                <a:solidFill>
                  <a:schemeClr val="accent2"/>
                </a:solidFill>
              </a:rPr>
              <a:t>Studium</a:t>
            </a:r>
          </a:p>
        </p:txBody>
      </p:sp>
      <p:sp>
        <p:nvSpPr>
          <p:cNvPr id="39941" name="Line 5"/>
          <p:cNvSpPr>
            <a:spLocks noChangeShapeType="1"/>
          </p:cNvSpPr>
          <p:nvPr/>
        </p:nvSpPr>
        <p:spPr bwMode="auto">
          <a:xfrm>
            <a:off x="0" y="1341438"/>
            <a:ext cx="8243888" cy="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39944" name="Rectangle 8"/>
          <p:cNvSpPr>
            <a:spLocks noChangeArrowheads="1"/>
          </p:cNvSpPr>
          <p:nvPr/>
        </p:nvSpPr>
        <p:spPr bwMode="auto">
          <a:xfrm>
            <a:off x="107950" y="1389063"/>
            <a:ext cx="8693150" cy="527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1076325" lvl="1" indent="-619125">
              <a:spcBef>
                <a:spcPct val="50000"/>
              </a:spcBef>
            </a:pPr>
            <a:r>
              <a:rPr lang="cs-CZ" sz="2400" u="sng">
                <a:solidFill>
                  <a:schemeClr val="tx1"/>
                </a:solidFill>
                <a:latin typeface="Arial" charset="0"/>
              </a:rPr>
              <a:t>bakalářské studium:</a:t>
            </a:r>
            <a:r>
              <a:rPr lang="cs-CZ" sz="2400" b="1">
                <a:solidFill>
                  <a:srgbClr val="993300"/>
                </a:solidFill>
                <a:latin typeface="Arial" charset="0"/>
              </a:rPr>
              <a:t> </a:t>
            </a:r>
          </a:p>
          <a:p>
            <a:pPr marL="1076325" lvl="1" indent="-619125">
              <a:spcBef>
                <a:spcPct val="50000"/>
              </a:spcBef>
            </a:pPr>
            <a:r>
              <a:rPr lang="cs-CZ" sz="2400" b="1">
                <a:solidFill>
                  <a:srgbClr val="993300"/>
                </a:solidFill>
                <a:latin typeface="Arial" charset="0"/>
              </a:rPr>
              <a:t>Program B1531 Ekologická a evoluční biologie</a:t>
            </a:r>
          </a:p>
          <a:p>
            <a:pPr marL="1076325" lvl="1" indent="-619125">
              <a:spcBef>
                <a:spcPct val="50000"/>
              </a:spcBef>
            </a:pPr>
            <a:r>
              <a:rPr lang="cs-CZ" sz="1600">
                <a:solidFill>
                  <a:schemeClr val="tx1"/>
                </a:solidFill>
                <a:latin typeface="Arial" charset="0"/>
              </a:rPr>
              <a:t>garant: Prof. Mgr. Stanislav Pekár, Ph.D.</a:t>
            </a:r>
          </a:p>
          <a:p>
            <a:pPr marL="1076325" lvl="1" indent="-619125">
              <a:spcBef>
                <a:spcPct val="50000"/>
              </a:spcBef>
            </a:pPr>
            <a:r>
              <a:rPr lang="cs-CZ" sz="1600">
                <a:solidFill>
                  <a:srgbClr val="006600"/>
                </a:solidFill>
                <a:latin typeface="Arial" charset="0"/>
              </a:rPr>
              <a:t>obor </a:t>
            </a:r>
            <a:r>
              <a:rPr lang="cs-CZ" sz="1600" i="1">
                <a:solidFill>
                  <a:srgbClr val="006600"/>
                </a:solidFill>
                <a:latin typeface="Arial" charset="0"/>
              </a:rPr>
              <a:t>Ekologická a evoluční biologie</a:t>
            </a:r>
            <a:r>
              <a:rPr lang="cs-CZ" sz="1600" i="1">
                <a:solidFill>
                  <a:schemeClr val="tx1"/>
                </a:solidFill>
                <a:latin typeface="Arial" charset="0"/>
              </a:rPr>
              <a:t> – </a:t>
            </a:r>
            <a:r>
              <a:rPr lang="cs-CZ" sz="1600">
                <a:solidFill>
                  <a:srgbClr val="993300"/>
                </a:solidFill>
                <a:latin typeface="Arial" charset="0"/>
              </a:rPr>
              <a:t>směr</a:t>
            </a:r>
            <a:r>
              <a:rPr lang="cs-CZ" sz="1600">
                <a:solidFill>
                  <a:schemeClr val="tx1"/>
                </a:solidFill>
                <a:latin typeface="Arial" charset="0"/>
              </a:rPr>
              <a:t> Botanika nebo Zoologie</a:t>
            </a:r>
          </a:p>
          <a:p>
            <a:pPr marL="1076325" lvl="1" indent="-619125">
              <a:spcBef>
                <a:spcPct val="50000"/>
              </a:spcBef>
            </a:pPr>
            <a:r>
              <a:rPr lang="cs-CZ" sz="1600">
                <a:solidFill>
                  <a:srgbClr val="006600"/>
                </a:solidFill>
                <a:latin typeface="Arial" charset="0"/>
              </a:rPr>
              <a:t>obor </a:t>
            </a:r>
            <a:r>
              <a:rPr lang="cs-CZ" sz="1600" i="1">
                <a:solidFill>
                  <a:srgbClr val="006600"/>
                </a:solidFill>
                <a:latin typeface="Arial" charset="0"/>
              </a:rPr>
              <a:t>Biologie se zaměřením na vzdělávání</a:t>
            </a:r>
          </a:p>
          <a:p>
            <a:pPr marL="1076325" lvl="1" indent="-619125">
              <a:lnSpc>
                <a:spcPct val="50000"/>
              </a:lnSpc>
              <a:spcBef>
                <a:spcPct val="50000"/>
              </a:spcBef>
            </a:pPr>
            <a:endParaRPr lang="cs-CZ" sz="2400" u="sng">
              <a:solidFill>
                <a:schemeClr val="tx1"/>
              </a:solidFill>
              <a:latin typeface="Arial" charset="0"/>
            </a:endParaRPr>
          </a:p>
          <a:p>
            <a:pPr marL="1076325" lvl="1" indent="-619125">
              <a:spcBef>
                <a:spcPct val="50000"/>
              </a:spcBef>
            </a:pPr>
            <a:r>
              <a:rPr lang="cs-CZ" sz="2400" u="sng">
                <a:solidFill>
                  <a:schemeClr val="tx1"/>
                </a:solidFill>
                <a:latin typeface="Arial" charset="0"/>
              </a:rPr>
              <a:t>magisterské studium:</a:t>
            </a:r>
          </a:p>
          <a:p>
            <a:pPr marL="1076325" lvl="1" indent="-619125">
              <a:spcBef>
                <a:spcPct val="50000"/>
              </a:spcBef>
            </a:pPr>
            <a:r>
              <a:rPr lang="cs-CZ" sz="2400" b="1">
                <a:solidFill>
                  <a:srgbClr val="993300"/>
                </a:solidFill>
                <a:latin typeface="Arial" charset="0"/>
              </a:rPr>
              <a:t>Program N1531 Ekologická a evoluční biologie</a:t>
            </a:r>
          </a:p>
          <a:p>
            <a:pPr marL="1076325" lvl="1" indent="-619125">
              <a:spcBef>
                <a:spcPct val="50000"/>
              </a:spcBef>
            </a:pPr>
            <a:r>
              <a:rPr lang="cs-CZ" sz="1600">
                <a:solidFill>
                  <a:schemeClr val="tx1"/>
                </a:solidFill>
                <a:latin typeface="Arial" charset="0"/>
              </a:rPr>
              <a:t>garant: Prof. Mgr. Stanislav Pekár, Ph.D.</a:t>
            </a:r>
            <a:endParaRPr lang="cs-CZ" sz="2400" u="sng">
              <a:solidFill>
                <a:schemeClr val="tx1"/>
              </a:solidFill>
              <a:latin typeface="Arial" charset="0"/>
            </a:endParaRPr>
          </a:p>
          <a:p>
            <a:pPr marL="1076325" lvl="1" indent="-619125">
              <a:spcBef>
                <a:spcPct val="50000"/>
              </a:spcBef>
            </a:pPr>
            <a:r>
              <a:rPr lang="cs-CZ" sz="1600">
                <a:solidFill>
                  <a:srgbClr val="006600"/>
                </a:solidFill>
                <a:latin typeface="Arial" charset="0"/>
              </a:rPr>
              <a:t>obor </a:t>
            </a:r>
            <a:r>
              <a:rPr lang="cs-CZ" sz="1600" i="1">
                <a:solidFill>
                  <a:srgbClr val="006600"/>
                </a:solidFill>
                <a:latin typeface="Arial" charset="0"/>
              </a:rPr>
              <a:t>Botanika</a:t>
            </a:r>
            <a:r>
              <a:rPr lang="cs-CZ" sz="1600" i="1">
                <a:solidFill>
                  <a:schemeClr val="tx1"/>
                </a:solidFill>
                <a:latin typeface="Arial" charset="0"/>
              </a:rPr>
              <a:t> – </a:t>
            </a:r>
            <a:r>
              <a:rPr lang="cs-CZ" sz="1600">
                <a:solidFill>
                  <a:srgbClr val="993300"/>
                </a:solidFill>
                <a:latin typeface="Arial" charset="0"/>
              </a:rPr>
              <a:t>směr</a:t>
            </a:r>
            <a:r>
              <a:rPr lang="cs-CZ" sz="1600">
                <a:solidFill>
                  <a:schemeClr val="tx1"/>
                </a:solidFill>
                <a:latin typeface="Arial" charset="0"/>
              </a:rPr>
              <a:t> Biosystematika rostlin, Ekologie rostlin a Fykologie a mykologie</a:t>
            </a:r>
          </a:p>
          <a:p>
            <a:pPr marL="1076325" lvl="1" indent="-619125">
              <a:spcBef>
                <a:spcPct val="50000"/>
              </a:spcBef>
            </a:pPr>
            <a:r>
              <a:rPr lang="cs-CZ" sz="1600">
                <a:solidFill>
                  <a:srgbClr val="006600"/>
                </a:solidFill>
                <a:latin typeface="Arial" charset="0"/>
              </a:rPr>
              <a:t>obor </a:t>
            </a:r>
            <a:r>
              <a:rPr lang="cs-CZ" sz="1600" i="1">
                <a:solidFill>
                  <a:srgbClr val="006600"/>
                </a:solidFill>
                <a:latin typeface="Arial" charset="0"/>
              </a:rPr>
              <a:t>Zoologie</a:t>
            </a:r>
            <a:r>
              <a:rPr lang="cs-CZ" sz="1600">
                <a:solidFill>
                  <a:schemeClr val="tx1"/>
                </a:solidFill>
                <a:latin typeface="Arial" charset="0"/>
              </a:rPr>
              <a:t> – </a:t>
            </a:r>
            <a:r>
              <a:rPr lang="cs-CZ" sz="1600">
                <a:solidFill>
                  <a:srgbClr val="993300"/>
                </a:solidFill>
                <a:latin typeface="Arial" charset="0"/>
              </a:rPr>
              <a:t>zaměření</a:t>
            </a:r>
            <a:r>
              <a:rPr lang="cs-CZ" sz="1600">
                <a:solidFill>
                  <a:schemeClr val="tx1"/>
                </a:solidFill>
                <a:latin typeface="Arial" charset="0"/>
              </a:rPr>
              <a:t> Hydrobiologie, Parazitologie, Vertebratologie a Zoologie bezobratlých včetně Entomologie</a:t>
            </a:r>
          </a:p>
          <a:p>
            <a:pPr marL="1076325" lvl="1" indent="-619125">
              <a:spcBef>
                <a:spcPct val="50000"/>
              </a:spcBef>
            </a:pPr>
            <a:r>
              <a:rPr lang="cs-CZ" sz="1600">
                <a:solidFill>
                  <a:srgbClr val="006600"/>
                </a:solidFill>
                <a:latin typeface="Arial" charset="0"/>
              </a:rPr>
              <a:t>obor </a:t>
            </a:r>
            <a:r>
              <a:rPr lang="cs-CZ" sz="1600" i="1">
                <a:solidFill>
                  <a:srgbClr val="006600"/>
                </a:solidFill>
                <a:latin typeface="Arial" charset="0"/>
              </a:rPr>
              <a:t>Učitelství biologie pro střední školy</a:t>
            </a:r>
          </a:p>
        </p:txBody>
      </p:sp>
      <p:pic>
        <p:nvPicPr>
          <p:cNvPr id="39948" name="Picture 12" descr="Asplenietum_cuneifolii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37075" y="46038"/>
            <a:ext cx="1835150" cy="1227137"/>
          </a:xfrm>
          <a:prstGeom prst="rect">
            <a:avLst/>
          </a:prstGeom>
          <a:noFill/>
        </p:spPr>
      </p:pic>
      <p:pic>
        <p:nvPicPr>
          <p:cNvPr id="39949" name="Picture 13" descr="wierzba 032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43663" y="44450"/>
            <a:ext cx="1800225" cy="1246188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Clr>
                <a:srgbClr val="006600"/>
              </a:buClr>
              <a:buSzPct val="80000"/>
              <a:buFont typeface="Wingdings" pitchFamily="2" charset="2"/>
              <a:buChar char="§"/>
            </a:pPr>
            <a:r>
              <a:rPr lang="cs-CZ" sz="2800">
                <a:solidFill>
                  <a:srgbClr val="006600"/>
                </a:solidFill>
                <a:latin typeface="Verdana" pitchFamily="34" charset="0"/>
              </a:rPr>
              <a:t>„zelená“</a:t>
            </a:r>
            <a:r>
              <a:rPr lang="cs-CZ" sz="2800">
                <a:latin typeface="Verdana" pitchFamily="34" charset="0"/>
              </a:rPr>
              <a:t> </a:t>
            </a:r>
            <a:r>
              <a:rPr lang="cs-CZ" sz="2000">
                <a:latin typeface="Verdana" pitchFamily="34" charset="0"/>
              </a:rPr>
              <a:t>(tedy terénní) biologie</a:t>
            </a:r>
          </a:p>
          <a:p>
            <a:pPr lvl="1">
              <a:buClr>
                <a:srgbClr val="006600"/>
              </a:buClr>
              <a:buSzPct val="80000"/>
              <a:buFont typeface="Wingdings" pitchFamily="2" charset="2"/>
              <a:buNone/>
            </a:pPr>
            <a:r>
              <a:rPr lang="cs-CZ" sz="2000">
                <a:latin typeface="Verdana" pitchFamily="34" charset="0"/>
              </a:rPr>
              <a:t>laboratorní (domácí) zpracování je nezbytností</a:t>
            </a:r>
          </a:p>
          <a:p>
            <a:pPr>
              <a:buClr>
                <a:srgbClr val="006600"/>
              </a:buClr>
              <a:buSzPct val="80000"/>
              <a:buFont typeface="Wingdings" pitchFamily="2" charset="2"/>
              <a:buChar char="§"/>
            </a:pPr>
            <a:endParaRPr lang="cs-CZ" sz="2000">
              <a:latin typeface="Verdana" pitchFamily="34" charset="0"/>
            </a:endParaRPr>
          </a:p>
          <a:p>
            <a:pPr>
              <a:buClr>
                <a:srgbClr val="006600"/>
              </a:buClr>
              <a:buSzPct val="80000"/>
              <a:buFont typeface="Wingdings" pitchFamily="2" charset="2"/>
              <a:buChar char="§"/>
            </a:pPr>
            <a:r>
              <a:rPr lang="cs-CZ" sz="2800">
                <a:latin typeface="Verdana" pitchFamily="34" charset="0"/>
              </a:rPr>
              <a:t>práce s terénními daty</a:t>
            </a:r>
          </a:p>
          <a:p>
            <a:pPr lvl="1">
              <a:buClr>
                <a:schemeClr val="accent2"/>
              </a:buClr>
              <a:buSzPct val="80000"/>
              <a:buFont typeface="Wingdings" pitchFamily="2" charset="2"/>
              <a:buChar char="§"/>
            </a:pPr>
            <a:r>
              <a:rPr lang="cs-CZ" sz="2000">
                <a:latin typeface="Verdana" pitchFamily="34" charset="0"/>
              </a:rPr>
              <a:t>často vlastní sběr</a:t>
            </a:r>
          </a:p>
          <a:p>
            <a:pPr lvl="1">
              <a:buClr>
                <a:schemeClr val="accent2"/>
              </a:buClr>
              <a:buSzPct val="80000"/>
              <a:buFont typeface="Wingdings" pitchFamily="2" charset="2"/>
              <a:buChar char="§"/>
            </a:pPr>
            <a:r>
              <a:rPr lang="cs-CZ" sz="2000">
                <a:latin typeface="Verdana" pitchFamily="34" charset="0"/>
              </a:rPr>
              <a:t>znalost metod sběru</a:t>
            </a: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530225" y="341313"/>
            <a:ext cx="83629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r>
              <a:rPr lang="cs-CZ" sz="3600">
                <a:solidFill>
                  <a:schemeClr val="accent2"/>
                </a:solidFill>
              </a:rPr>
              <a:t>Co obnáší ekologická a evoluční biologie?</a:t>
            </a:r>
          </a:p>
        </p:txBody>
      </p:sp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550" y="4375150"/>
            <a:ext cx="7848600" cy="2366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81" name="Picture 9" descr="6_15_pijavka 03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27763" y="2565400"/>
            <a:ext cx="2592387" cy="1735138"/>
          </a:xfrm>
          <a:prstGeom prst="rect">
            <a:avLst/>
          </a:prstGeom>
          <a:noFill/>
        </p:spPr>
      </p:pic>
      <p:sp>
        <p:nvSpPr>
          <p:cNvPr id="3082" name="Line 10"/>
          <p:cNvSpPr>
            <a:spLocks noChangeShapeType="1"/>
          </p:cNvSpPr>
          <p:nvPr/>
        </p:nvSpPr>
        <p:spPr bwMode="auto">
          <a:xfrm>
            <a:off x="0" y="1557338"/>
            <a:ext cx="8243888" cy="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ffectLst/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1188" y="1600200"/>
            <a:ext cx="8497887" cy="4819650"/>
          </a:xfrm>
        </p:spPr>
        <p:txBody>
          <a:bodyPr/>
          <a:lstStyle/>
          <a:p>
            <a:pPr>
              <a:lnSpc>
                <a:spcPct val="90000"/>
              </a:lnSpc>
              <a:buClr>
                <a:srgbClr val="006600"/>
              </a:buClr>
              <a:buSzPct val="80000"/>
              <a:buFont typeface="Wingdings" pitchFamily="2" charset="2"/>
              <a:buChar char="§"/>
            </a:pPr>
            <a:r>
              <a:rPr lang="cs-CZ" sz="2400">
                <a:solidFill>
                  <a:srgbClr val="006600"/>
                </a:solidFill>
                <a:latin typeface="Verdana" pitchFamily="34" charset="0"/>
              </a:rPr>
              <a:t>povinné základní</a:t>
            </a:r>
            <a:r>
              <a:rPr lang="cs-CZ" sz="2000">
                <a:solidFill>
                  <a:srgbClr val="006600"/>
                </a:solidFill>
                <a:latin typeface="Verdana" pitchFamily="34" charset="0"/>
              </a:rPr>
              <a:t> </a:t>
            </a:r>
            <a:endParaRPr lang="cs-CZ" sz="1800">
              <a:latin typeface="Verdana" pitchFamily="34" charset="0"/>
            </a:endParaRPr>
          </a:p>
          <a:p>
            <a:pPr lvl="1">
              <a:lnSpc>
                <a:spcPct val="90000"/>
              </a:lnSpc>
              <a:buClr>
                <a:srgbClr val="006600"/>
              </a:buClr>
              <a:buSzPct val="80000"/>
              <a:buFont typeface="Wingdings" pitchFamily="2" charset="2"/>
              <a:buChar char="§"/>
            </a:pPr>
            <a:r>
              <a:rPr lang="cs-CZ" sz="1400">
                <a:latin typeface="Verdana" pitchFamily="34" charset="0"/>
              </a:rPr>
              <a:t>Mohelno, Znojemsko, Bílé Karpaty, Bransouze (Vysočina)</a:t>
            </a:r>
            <a:endParaRPr lang="cs-CZ" sz="1400">
              <a:solidFill>
                <a:srgbClr val="006600"/>
              </a:solidFill>
              <a:latin typeface="Verdana" pitchFamily="34" charset="0"/>
            </a:endParaRPr>
          </a:p>
          <a:p>
            <a:pPr>
              <a:lnSpc>
                <a:spcPct val="90000"/>
              </a:lnSpc>
              <a:buClr>
                <a:srgbClr val="006600"/>
              </a:buClr>
              <a:buSzPct val="80000"/>
              <a:buFont typeface="Wingdings" pitchFamily="2" charset="2"/>
              <a:buChar char="§"/>
            </a:pPr>
            <a:endParaRPr lang="cs-CZ" sz="1400">
              <a:solidFill>
                <a:srgbClr val="006600"/>
              </a:solidFill>
              <a:latin typeface="Verdana" pitchFamily="34" charset="0"/>
            </a:endParaRPr>
          </a:p>
          <a:p>
            <a:pPr>
              <a:lnSpc>
                <a:spcPct val="90000"/>
              </a:lnSpc>
              <a:buClr>
                <a:srgbClr val="006600"/>
              </a:buClr>
              <a:buSzPct val="80000"/>
              <a:buFont typeface="Wingdings" pitchFamily="2" charset="2"/>
              <a:buChar char="§"/>
            </a:pPr>
            <a:r>
              <a:rPr lang="cs-CZ" sz="2400">
                <a:solidFill>
                  <a:srgbClr val="006600"/>
                </a:solidFill>
                <a:latin typeface="Verdana" pitchFamily="34" charset="0"/>
              </a:rPr>
              <a:t>nepovinné</a:t>
            </a:r>
            <a:endParaRPr lang="cs-CZ" sz="2000">
              <a:solidFill>
                <a:srgbClr val="006600"/>
              </a:solidFill>
              <a:latin typeface="Verdana" pitchFamily="34" charset="0"/>
            </a:endParaRPr>
          </a:p>
          <a:p>
            <a:pPr lvl="1">
              <a:lnSpc>
                <a:spcPct val="90000"/>
              </a:lnSpc>
              <a:buClr>
                <a:srgbClr val="006600"/>
              </a:buClr>
              <a:buSzPct val="80000"/>
              <a:buFont typeface="Wingdings" pitchFamily="2" charset="2"/>
              <a:buChar char="§"/>
            </a:pPr>
            <a:r>
              <a:rPr lang="cs-CZ" sz="1600">
                <a:latin typeface="Verdana" pitchFamily="34" charset="0"/>
              </a:rPr>
              <a:t>tuzemské</a:t>
            </a:r>
          </a:p>
          <a:p>
            <a:pPr lvl="1">
              <a:lnSpc>
                <a:spcPct val="90000"/>
              </a:lnSpc>
              <a:buClr>
                <a:srgbClr val="006600"/>
              </a:buClr>
              <a:buSzPct val="80000"/>
              <a:buFont typeface="Wingdings" pitchFamily="2" charset="2"/>
              <a:buChar char="§"/>
            </a:pPr>
            <a:endParaRPr lang="cs-CZ" sz="1600">
              <a:latin typeface="Verdana" pitchFamily="34" charset="0"/>
            </a:endParaRPr>
          </a:p>
          <a:p>
            <a:pPr lvl="1">
              <a:lnSpc>
                <a:spcPct val="90000"/>
              </a:lnSpc>
              <a:buClr>
                <a:srgbClr val="006600"/>
              </a:buClr>
              <a:buSzPct val="80000"/>
              <a:buFont typeface="Wingdings" pitchFamily="2" charset="2"/>
              <a:buChar char="§"/>
            </a:pPr>
            <a:endParaRPr lang="cs-CZ" sz="1600">
              <a:latin typeface="Verdana" pitchFamily="34" charset="0"/>
            </a:endParaRPr>
          </a:p>
          <a:p>
            <a:pPr lvl="1">
              <a:lnSpc>
                <a:spcPct val="90000"/>
              </a:lnSpc>
              <a:buClr>
                <a:srgbClr val="006600"/>
              </a:buClr>
              <a:buSzPct val="80000"/>
              <a:buFont typeface="Wingdings" pitchFamily="2" charset="2"/>
              <a:buChar char="§"/>
            </a:pPr>
            <a:endParaRPr lang="cs-CZ" sz="1600">
              <a:latin typeface="Verdana" pitchFamily="34" charset="0"/>
            </a:endParaRPr>
          </a:p>
          <a:p>
            <a:pPr lvl="1">
              <a:lnSpc>
                <a:spcPct val="90000"/>
              </a:lnSpc>
              <a:buClr>
                <a:srgbClr val="006600"/>
              </a:buClr>
              <a:buSzPct val="80000"/>
              <a:buFont typeface="Wingdings" pitchFamily="2" charset="2"/>
              <a:buChar char="§"/>
            </a:pPr>
            <a:endParaRPr lang="cs-CZ" sz="1600">
              <a:latin typeface="Verdana" pitchFamily="34" charset="0"/>
            </a:endParaRPr>
          </a:p>
          <a:p>
            <a:pPr lvl="1">
              <a:lnSpc>
                <a:spcPct val="90000"/>
              </a:lnSpc>
              <a:buClr>
                <a:srgbClr val="006600"/>
              </a:buClr>
              <a:buSzPct val="80000"/>
              <a:buFont typeface="Wingdings" pitchFamily="2" charset="2"/>
              <a:buChar char="§"/>
            </a:pPr>
            <a:endParaRPr lang="cs-CZ" sz="1600">
              <a:latin typeface="Verdana" pitchFamily="34" charset="0"/>
            </a:endParaRPr>
          </a:p>
          <a:p>
            <a:pPr lvl="1">
              <a:lnSpc>
                <a:spcPct val="90000"/>
              </a:lnSpc>
              <a:buClr>
                <a:srgbClr val="006600"/>
              </a:buClr>
              <a:buSzPct val="80000"/>
              <a:buFont typeface="Wingdings" pitchFamily="2" charset="2"/>
              <a:buChar char="§"/>
            </a:pPr>
            <a:endParaRPr lang="cs-CZ" sz="1600">
              <a:latin typeface="Verdana" pitchFamily="34" charset="0"/>
            </a:endParaRPr>
          </a:p>
          <a:p>
            <a:pPr lvl="1">
              <a:lnSpc>
                <a:spcPct val="90000"/>
              </a:lnSpc>
              <a:buClr>
                <a:srgbClr val="006600"/>
              </a:buClr>
              <a:buSzPct val="80000"/>
              <a:buFont typeface="Wingdings" pitchFamily="2" charset="2"/>
              <a:buChar char="§"/>
            </a:pPr>
            <a:endParaRPr lang="cs-CZ" sz="1600">
              <a:latin typeface="Verdana" pitchFamily="34" charset="0"/>
            </a:endParaRPr>
          </a:p>
          <a:p>
            <a:pPr lvl="1">
              <a:lnSpc>
                <a:spcPct val="90000"/>
              </a:lnSpc>
              <a:buClr>
                <a:srgbClr val="006600"/>
              </a:buClr>
              <a:buSzPct val="80000"/>
              <a:buFont typeface="Wingdings" pitchFamily="2" charset="2"/>
              <a:buChar char="§"/>
            </a:pPr>
            <a:endParaRPr lang="cs-CZ" sz="1600">
              <a:latin typeface="Verdana" pitchFamily="34" charset="0"/>
            </a:endParaRPr>
          </a:p>
          <a:p>
            <a:pPr lvl="1">
              <a:lnSpc>
                <a:spcPct val="90000"/>
              </a:lnSpc>
              <a:buClr>
                <a:srgbClr val="006600"/>
              </a:buClr>
              <a:buSzPct val="80000"/>
              <a:buFont typeface="Wingdings" pitchFamily="2" charset="2"/>
              <a:buChar char="§"/>
            </a:pPr>
            <a:endParaRPr lang="cs-CZ" sz="1600">
              <a:latin typeface="Verdana" pitchFamily="34" charset="0"/>
            </a:endParaRPr>
          </a:p>
          <a:p>
            <a:pPr lvl="1">
              <a:lnSpc>
                <a:spcPct val="90000"/>
              </a:lnSpc>
              <a:buClr>
                <a:srgbClr val="006600"/>
              </a:buClr>
              <a:buSzPct val="80000"/>
              <a:buFont typeface="Wingdings" pitchFamily="2" charset="2"/>
              <a:buChar char="§"/>
            </a:pPr>
            <a:endParaRPr lang="cs-CZ" sz="1600">
              <a:latin typeface="Verdana" pitchFamily="34" charset="0"/>
            </a:endParaRPr>
          </a:p>
          <a:p>
            <a:pPr lvl="1">
              <a:lnSpc>
                <a:spcPct val="90000"/>
              </a:lnSpc>
              <a:buClr>
                <a:srgbClr val="006600"/>
              </a:buClr>
              <a:buSzPct val="80000"/>
              <a:buFont typeface="Wingdings" pitchFamily="2" charset="2"/>
              <a:buChar char="§"/>
            </a:pPr>
            <a:r>
              <a:rPr lang="cs-CZ" sz="1600">
                <a:latin typeface="Verdana" pitchFamily="34" charset="0"/>
              </a:rPr>
              <a:t>zahraniční – středoevropské hory (Alpy, Karpaty) a oblast Středozemí (Turecko, Chorvatsko, Francie) – botanické, Brač – zoologické</a:t>
            </a:r>
            <a:endParaRPr lang="en-US" sz="1800">
              <a:latin typeface="Verdana" pitchFamily="34" charset="0"/>
            </a:endParaRPr>
          </a:p>
        </p:txBody>
      </p:sp>
      <p:sp>
        <p:nvSpPr>
          <p:cNvPr id="16391" name="Rectangle 7"/>
          <p:cNvSpPr>
            <a:spLocks noChangeArrowheads="1"/>
          </p:cNvSpPr>
          <p:nvPr/>
        </p:nvSpPr>
        <p:spPr bwMode="auto">
          <a:xfrm>
            <a:off x="530225" y="341313"/>
            <a:ext cx="7929563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r>
              <a:rPr lang="cs-CZ">
                <a:solidFill>
                  <a:schemeClr val="accent2"/>
                </a:solidFill>
              </a:rPr>
              <a:t>Exkurze</a:t>
            </a:r>
          </a:p>
        </p:txBody>
      </p:sp>
      <p:sp>
        <p:nvSpPr>
          <p:cNvPr id="16395" name="Text Box 11"/>
          <p:cNvSpPr txBox="1">
            <a:spLocks noChangeArrowheads="1"/>
          </p:cNvSpPr>
          <p:nvPr/>
        </p:nvSpPr>
        <p:spPr bwMode="auto">
          <a:xfrm>
            <a:off x="684213" y="3573463"/>
            <a:ext cx="2290762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1600"/>
              <a:t>pozorování syslů na Medláneckém letišti</a:t>
            </a:r>
            <a:endParaRPr lang="en-US" sz="1600"/>
          </a:p>
        </p:txBody>
      </p:sp>
      <p:pic>
        <p:nvPicPr>
          <p:cNvPr id="16397" name="Picture 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1538" y="4244975"/>
            <a:ext cx="1871662" cy="1404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398" name="Line 14"/>
          <p:cNvSpPr>
            <a:spLocks noChangeShapeType="1"/>
          </p:cNvSpPr>
          <p:nvPr/>
        </p:nvSpPr>
        <p:spPr bwMode="auto">
          <a:xfrm>
            <a:off x="0" y="1341438"/>
            <a:ext cx="8243888" cy="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ffectLst/>
        </p:spPr>
        <p:txBody>
          <a:bodyPr/>
          <a:lstStyle/>
          <a:p>
            <a:endParaRPr lang="cs-CZ"/>
          </a:p>
        </p:txBody>
      </p:sp>
      <p:pic>
        <p:nvPicPr>
          <p:cNvPr id="16401" name="Picture 17" descr="bransouze_25_29_5_2013 00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22650" y="2460625"/>
            <a:ext cx="4843463" cy="3243263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7" name="Rectangle 7"/>
          <p:cNvSpPr>
            <a:spLocks noChangeArrowheads="1"/>
          </p:cNvSpPr>
          <p:nvPr/>
        </p:nvSpPr>
        <p:spPr bwMode="auto">
          <a:xfrm>
            <a:off x="530225" y="341313"/>
            <a:ext cx="7929563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r>
              <a:rPr lang="cs-CZ">
                <a:solidFill>
                  <a:schemeClr val="accent2"/>
                </a:solidFill>
              </a:rPr>
              <a:t>Ukončení předmětu</a:t>
            </a:r>
          </a:p>
        </p:txBody>
      </p:sp>
      <p:sp>
        <p:nvSpPr>
          <p:cNvPr id="15373" name="Text Box 13"/>
          <p:cNvSpPr txBox="1">
            <a:spLocks noChangeArrowheads="1"/>
          </p:cNvSpPr>
          <p:nvPr/>
        </p:nvSpPr>
        <p:spPr bwMode="auto">
          <a:xfrm>
            <a:off x="3060700" y="1470025"/>
            <a:ext cx="5959475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266700" indent="-266700">
              <a:spcBef>
                <a:spcPct val="75000"/>
              </a:spcBef>
              <a:buClr>
                <a:srgbClr val="006600"/>
              </a:buClr>
              <a:buSzPct val="80000"/>
              <a:buFont typeface="Wingdings" pitchFamily="2" charset="2"/>
              <a:buChar char="§"/>
            </a:pPr>
            <a:r>
              <a:rPr lang="cs-CZ" sz="1600"/>
              <a:t>docházka, maximálně jedna neomluvená absence</a:t>
            </a:r>
          </a:p>
          <a:p>
            <a:pPr marL="266700" indent="-266700">
              <a:spcBef>
                <a:spcPct val="75000"/>
              </a:spcBef>
              <a:buClr>
                <a:srgbClr val="006600"/>
              </a:buClr>
              <a:buSzPct val="80000"/>
              <a:buFont typeface="Wingdings" pitchFamily="2" charset="2"/>
              <a:buChar char="§"/>
            </a:pPr>
            <a:r>
              <a:rPr lang="cs-CZ" sz="1600"/>
              <a:t>zpracování </a:t>
            </a:r>
            <a:r>
              <a:rPr lang="cs-CZ" sz="1600" b="1">
                <a:solidFill>
                  <a:srgbClr val="006600"/>
                </a:solidFill>
              </a:rPr>
              <a:t>eseje</a:t>
            </a:r>
            <a:r>
              <a:rPr lang="cs-CZ" sz="1600"/>
              <a:t> 1, max. 2 str. A4:</a:t>
            </a:r>
          </a:p>
          <a:p>
            <a:pPr marL="628650" lvl="1" indent="-171450">
              <a:spcBef>
                <a:spcPct val="75000"/>
              </a:spcBef>
              <a:buClr>
                <a:srgbClr val="006600"/>
              </a:buClr>
              <a:buSzPct val="80000"/>
              <a:buFont typeface="Wingdings" pitchFamily="2" charset="2"/>
              <a:buChar char="§"/>
            </a:pPr>
            <a:r>
              <a:rPr lang="cs-CZ" sz="1600"/>
              <a:t>zamyšlení nad biologií – především o jaký směr máte zájem, případně stručně motivy pro výběr oboru</a:t>
            </a:r>
          </a:p>
          <a:p>
            <a:pPr marL="628650" lvl="1" indent="-171450">
              <a:spcBef>
                <a:spcPct val="75000"/>
              </a:spcBef>
              <a:buClr>
                <a:srgbClr val="006600"/>
              </a:buClr>
              <a:buSzPct val="80000"/>
              <a:buFont typeface="Wingdings" pitchFamily="2" charset="2"/>
              <a:buChar char="§"/>
            </a:pPr>
            <a:r>
              <a:rPr lang="cs-CZ" sz="1600"/>
              <a:t>co vás zaujalo na jednotlivých přednáškách nebo naopak bylo nuda nebo příliš složité nebo zbytečné</a:t>
            </a:r>
          </a:p>
          <a:p>
            <a:pPr marL="628650" lvl="1" indent="-171450">
              <a:spcBef>
                <a:spcPct val="75000"/>
              </a:spcBef>
              <a:buClr>
                <a:srgbClr val="006600"/>
              </a:buClr>
              <a:buSzPct val="80000"/>
              <a:buFont typeface="Wingdings" pitchFamily="2" charset="2"/>
              <a:buChar char="§"/>
            </a:pPr>
            <a:r>
              <a:rPr lang="cs-CZ" sz="1600"/>
              <a:t>anonymně (v tom smyslu, že kritiku nezveřejníme, od koho je), ale pro udělení zápočtu jméno musíme znát</a:t>
            </a:r>
          </a:p>
          <a:p>
            <a:pPr marL="628650" lvl="1" indent="-171450">
              <a:spcBef>
                <a:spcPct val="75000"/>
              </a:spcBef>
              <a:buClr>
                <a:srgbClr val="006600"/>
              </a:buClr>
              <a:buSzPct val="80000"/>
              <a:buFont typeface="Wingdings" pitchFamily="2" charset="2"/>
              <a:buChar char="§"/>
            </a:pPr>
            <a:r>
              <a:rPr lang="cs-CZ" sz="1600"/>
              <a:t>zpětná vazba: pokud se ale nějaký názor bude opakovat, tak to vyučujícímu řekneme</a:t>
            </a:r>
            <a:endParaRPr lang="en-US" sz="1600"/>
          </a:p>
        </p:txBody>
      </p:sp>
      <p:sp>
        <p:nvSpPr>
          <p:cNvPr id="15375" name="Line 15"/>
          <p:cNvSpPr>
            <a:spLocks noChangeShapeType="1"/>
          </p:cNvSpPr>
          <p:nvPr/>
        </p:nvSpPr>
        <p:spPr bwMode="auto">
          <a:xfrm>
            <a:off x="0" y="1341438"/>
            <a:ext cx="8243888" cy="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ffectLst/>
        </p:spPr>
        <p:txBody>
          <a:bodyPr/>
          <a:lstStyle/>
          <a:p>
            <a:endParaRPr lang="cs-CZ"/>
          </a:p>
        </p:txBody>
      </p:sp>
      <p:pic>
        <p:nvPicPr>
          <p:cNvPr id="15376" name="Picture 16" descr="6_1_6_12_branosuze 01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42075" y="1588"/>
            <a:ext cx="2700338" cy="1317625"/>
          </a:xfrm>
          <a:prstGeom prst="rect">
            <a:avLst/>
          </a:prstGeom>
          <a:noFill/>
        </p:spPr>
      </p:pic>
      <p:pic>
        <p:nvPicPr>
          <p:cNvPr id="15379" name="Picture 19" descr="6_1_6_12_branosuze 02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20025" y="5419725"/>
            <a:ext cx="1095375" cy="1284288"/>
          </a:xfrm>
          <a:prstGeom prst="rect">
            <a:avLst/>
          </a:prstGeom>
          <a:noFill/>
        </p:spPr>
      </p:pic>
      <p:pic>
        <p:nvPicPr>
          <p:cNvPr id="15380" name="Picture 20" descr="bransouze_25_29_5_2013 01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7163" y="3022600"/>
            <a:ext cx="3365500" cy="3652838"/>
          </a:xfrm>
          <a:prstGeom prst="rect">
            <a:avLst/>
          </a:prstGeom>
          <a:noFill/>
        </p:spPr>
      </p:pic>
      <p:pic>
        <p:nvPicPr>
          <p:cNvPr id="15381" name="Picture 21" descr="6_1_6_12_branosuze 02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1450" y="1422400"/>
            <a:ext cx="2255838" cy="15113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530225" y="341313"/>
            <a:ext cx="6346825" cy="1143000"/>
          </a:xfrm>
        </p:spPr>
        <p:txBody>
          <a:bodyPr/>
          <a:lstStyle/>
          <a:p>
            <a:pPr algn="l"/>
            <a:r>
              <a:rPr lang="cs-CZ" dirty="0">
                <a:solidFill>
                  <a:schemeClr val="accent2"/>
                </a:solidFill>
                <a:latin typeface="Calibri" pitchFamily="34" charset="0"/>
              </a:rPr>
              <a:t>Program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9478" y="1400922"/>
            <a:ext cx="7419975" cy="4895850"/>
          </a:xfrm>
          <a:noFill/>
          <a:ln/>
        </p:spPr>
        <p:txBody>
          <a:bodyPr/>
          <a:lstStyle/>
          <a:p>
            <a:pPr marL="0" indent="0">
              <a:spcBef>
                <a:spcPts val="0"/>
              </a:spcBef>
              <a:buClr>
                <a:srgbClr val="006600"/>
              </a:buClr>
              <a:buSzPct val="80000"/>
              <a:buFont typeface="Wingdings" pitchFamily="2" charset="2"/>
              <a:buNone/>
              <a:tabLst>
                <a:tab pos="989013" algn="l"/>
                <a:tab pos="1077913" algn="l"/>
              </a:tabLst>
            </a:pPr>
            <a:r>
              <a:rPr lang="cs-CZ" sz="2800" dirty="0" smtClean="0">
                <a:solidFill>
                  <a:schemeClr val="accent2"/>
                </a:solidFill>
                <a:latin typeface="Calibri" pitchFamily="34" charset="0"/>
              </a:rPr>
              <a:t>pátek 8–9:50 A11-235 </a:t>
            </a:r>
            <a:r>
              <a:rPr lang="cs-CZ" sz="2800" dirty="0">
                <a:solidFill>
                  <a:schemeClr val="accent2"/>
                </a:solidFill>
                <a:latin typeface="Calibri" pitchFamily="34" charset="0"/>
              </a:rPr>
              <a:t>jedenkrát za 14 dní </a:t>
            </a:r>
          </a:p>
          <a:p>
            <a:pPr marL="0" indent="0">
              <a:spcBef>
                <a:spcPts val="0"/>
              </a:spcBef>
              <a:buClr>
                <a:srgbClr val="006600"/>
              </a:buClr>
              <a:buSzPct val="80000"/>
              <a:buFont typeface="Wingdings" pitchFamily="2" charset="2"/>
              <a:buNone/>
              <a:tabLst>
                <a:tab pos="989013" algn="l"/>
                <a:tab pos="1077913" algn="l"/>
              </a:tabLst>
            </a:pPr>
            <a:r>
              <a:rPr lang="cs-CZ" sz="1800" dirty="0">
                <a:solidFill>
                  <a:schemeClr val="accent2"/>
                </a:solidFill>
                <a:latin typeface="Calibri" pitchFamily="34" charset="0"/>
              </a:rPr>
              <a:t>střídání s předmětem Vědecká práce v botanice a zoologii</a:t>
            </a:r>
          </a:p>
          <a:p>
            <a:pPr marL="0">
              <a:spcBef>
                <a:spcPts val="1800"/>
              </a:spcBef>
              <a:buClr>
                <a:srgbClr val="006600"/>
              </a:buClr>
              <a:buSzPct val="80000"/>
              <a:buNone/>
              <a:tabLst>
                <a:tab pos="989013" algn="l"/>
                <a:tab pos="1077913" algn="l"/>
              </a:tabLst>
            </a:pPr>
            <a:r>
              <a:rPr lang="cs-CZ" sz="2400" dirty="0" smtClean="0">
                <a:latin typeface="Calibri" pitchFamily="34" charset="0"/>
              </a:rPr>
              <a:t>19.9</a:t>
            </a:r>
            <a:r>
              <a:rPr lang="cs-CZ" sz="2400" dirty="0">
                <a:latin typeface="Calibri" pitchFamily="34" charset="0"/>
              </a:rPr>
              <a:t>. 	Úvod (</a:t>
            </a:r>
            <a:r>
              <a:rPr lang="cs-CZ" sz="2400" dirty="0" err="1">
                <a:latin typeface="Calibri" pitchFamily="34" charset="0"/>
              </a:rPr>
              <a:t>Schenková</a:t>
            </a:r>
            <a:r>
              <a:rPr lang="cs-CZ" sz="2400" dirty="0">
                <a:latin typeface="Calibri" pitchFamily="34" charset="0"/>
              </a:rPr>
              <a:t>, Hodová)</a:t>
            </a:r>
          </a:p>
          <a:p>
            <a:pPr marL="0">
              <a:spcBef>
                <a:spcPts val="1800"/>
              </a:spcBef>
              <a:buClr>
                <a:srgbClr val="006600"/>
              </a:buClr>
              <a:buSzPct val="80000"/>
              <a:buNone/>
              <a:tabLst>
                <a:tab pos="989013" algn="l"/>
                <a:tab pos="1077913" algn="l"/>
              </a:tabLst>
            </a:pPr>
            <a:r>
              <a:rPr lang="cs-CZ" sz="2400" dirty="0" smtClean="0">
                <a:latin typeface="Calibri" pitchFamily="34" charset="0"/>
              </a:rPr>
              <a:t>3.10</a:t>
            </a:r>
            <a:r>
              <a:rPr lang="cs-CZ" sz="2400" dirty="0">
                <a:latin typeface="Calibri" pitchFamily="34" charset="0"/>
              </a:rPr>
              <a:t>. 	</a:t>
            </a:r>
            <a:r>
              <a:rPr lang="cs-CZ" sz="2400" dirty="0" smtClean="0">
                <a:latin typeface="Calibri" pitchFamily="34" charset="0"/>
              </a:rPr>
              <a:t>Systematika rostlin (Bureš)</a:t>
            </a:r>
          </a:p>
          <a:p>
            <a:pPr marL="0">
              <a:spcBef>
                <a:spcPts val="1800"/>
              </a:spcBef>
              <a:buClr>
                <a:srgbClr val="006600"/>
              </a:buClr>
              <a:buSzPct val="80000"/>
              <a:buNone/>
              <a:tabLst>
                <a:tab pos="989013" algn="l"/>
                <a:tab pos="1077913" algn="l"/>
              </a:tabLst>
            </a:pPr>
            <a:r>
              <a:rPr lang="cs-CZ" sz="2400" dirty="0" smtClean="0">
                <a:latin typeface="Calibri" pitchFamily="34" charset="0"/>
              </a:rPr>
              <a:t>17.10. 	Ekologie rostlinných společenstev (Chytrý) </a:t>
            </a:r>
          </a:p>
          <a:p>
            <a:pPr marL="0">
              <a:spcBef>
                <a:spcPts val="1800"/>
              </a:spcBef>
              <a:buClr>
                <a:srgbClr val="006600"/>
              </a:buClr>
              <a:buSzPct val="80000"/>
              <a:buNone/>
              <a:tabLst>
                <a:tab pos="989013" algn="l"/>
                <a:tab pos="1077913" algn="l"/>
              </a:tabLst>
            </a:pPr>
            <a:r>
              <a:rPr lang="cs-CZ" sz="2400" dirty="0" smtClean="0">
                <a:latin typeface="Calibri" pitchFamily="34" charset="0"/>
              </a:rPr>
              <a:t>31.10</a:t>
            </a:r>
            <a:r>
              <a:rPr lang="cs-CZ" sz="2400" dirty="0">
                <a:latin typeface="Calibri" pitchFamily="34" charset="0"/>
              </a:rPr>
              <a:t>. </a:t>
            </a:r>
            <a:r>
              <a:rPr lang="cs-CZ" sz="2400" dirty="0">
                <a:solidFill>
                  <a:schemeClr val="bg1">
                    <a:lumMod val="75000"/>
                  </a:schemeClr>
                </a:solidFill>
                <a:latin typeface="Calibri" pitchFamily="34" charset="0"/>
              </a:rPr>
              <a:t>	</a:t>
            </a:r>
            <a:r>
              <a:rPr lang="cs-CZ" sz="2400" dirty="0" smtClean="0">
                <a:latin typeface="Calibri" pitchFamily="34" charset="0"/>
              </a:rPr>
              <a:t>Hydrobiologie (</a:t>
            </a:r>
            <a:r>
              <a:rPr lang="cs-CZ" sz="2400" dirty="0" err="1" smtClean="0">
                <a:latin typeface="Calibri" pitchFamily="34" charset="0"/>
              </a:rPr>
              <a:t>Helešic</a:t>
            </a:r>
            <a:r>
              <a:rPr lang="cs-CZ" sz="2400" dirty="0" smtClean="0">
                <a:latin typeface="Calibri" pitchFamily="34" charset="0"/>
              </a:rPr>
              <a:t>)</a:t>
            </a:r>
          </a:p>
          <a:p>
            <a:pPr marL="0">
              <a:spcBef>
                <a:spcPts val="1800"/>
              </a:spcBef>
              <a:buClr>
                <a:srgbClr val="006600"/>
              </a:buClr>
              <a:buSzPct val="80000"/>
              <a:buNone/>
              <a:tabLst>
                <a:tab pos="989013" algn="l"/>
                <a:tab pos="1077913" algn="l"/>
              </a:tabLst>
            </a:pPr>
            <a:r>
              <a:rPr lang="cs-CZ" sz="2400" dirty="0" smtClean="0">
                <a:latin typeface="Calibri" pitchFamily="34" charset="0"/>
              </a:rPr>
              <a:t>14.11</a:t>
            </a:r>
            <a:r>
              <a:rPr lang="cs-CZ" sz="2400" dirty="0">
                <a:latin typeface="Calibri" pitchFamily="34" charset="0"/>
              </a:rPr>
              <a:t>. </a:t>
            </a:r>
            <a:r>
              <a:rPr lang="cs-CZ" sz="2400" dirty="0" smtClean="0">
                <a:latin typeface="Calibri" pitchFamily="34" charset="0"/>
              </a:rPr>
              <a:t>	Ekologie rašelinišť (Hájek, </a:t>
            </a:r>
            <a:r>
              <a:rPr lang="cs-CZ" sz="2400" dirty="0" err="1" smtClean="0">
                <a:latin typeface="Calibri" pitchFamily="34" charset="0"/>
              </a:rPr>
              <a:t>Horsák</a:t>
            </a:r>
            <a:r>
              <a:rPr lang="cs-CZ" sz="2400" dirty="0" smtClean="0">
                <a:latin typeface="Calibri" pitchFamily="34" charset="0"/>
              </a:rPr>
              <a:t>)</a:t>
            </a:r>
          </a:p>
          <a:p>
            <a:pPr marL="0">
              <a:spcBef>
                <a:spcPts val="1800"/>
              </a:spcBef>
              <a:buClr>
                <a:srgbClr val="006600"/>
              </a:buClr>
              <a:buSzPct val="80000"/>
              <a:buNone/>
              <a:tabLst>
                <a:tab pos="989013" algn="l"/>
                <a:tab pos="1077913" algn="l"/>
              </a:tabLst>
            </a:pPr>
            <a:r>
              <a:rPr lang="cs-CZ" sz="2400" dirty="0" smtClean="0">
                <a:latin typeface="Calibri" pitchFamily="34" charset="0"/>
              </a:rPr>
              <a:t>28.11</a:t>
            </a:r>
            <a:r>
              <a:rPr lang="cs-CZ" sz="2400" dirty="0">
                <a:latin typeface="Calibri" pitchFamily="34" charset="0"/>
              </a:rPr>
              <a:t>. </a:t>
            </a:r>
            <a:r>
              <a:rPr lang="cs-CZ" sz="2400" dirty="0" smtClean="0">
                <a:latin typeface="Calibri" pitchFamily="34" charset="0"/>
              </a:rPr>
              <a:t>	Výzkum bezobratlých (</a:t>
            </a:r>
            <a:r>
              <a:rPr lang="cs-CZ" sz="2400" dirty="0" err="1" smtClean="0">
                <a:latin typeface="Calibri" pitchFamily="34" charset="0"/>
              </a:rPr>
              <a:t>Pekár</a:t>
            </a:r>
            <a:r>
              <a:rPr lang="cs-CZ" sz="2400" dirty="0" smtClean="0">
                <a:latin typeface="Calibri" pitchFamily="34" charset="0"/>
              </a:rPr>
              <a:t>, </a:t>
            </a:r>
            <a:r>
              <a:rPr lang="cs-CZ" sz="2400" dirty="0" err="1" smtClean="0">
                <a:latin typeface="Calibri" pitchFamily="34" charset="0"/>
              </a:rPr>
              <a:t>Schlaghamerský</a:t>
            </a:r>
            <a:r>
              <a:rPr lang="cs-CZ" sz="2400" dirty="0" smtClean="0">
                <a:latin typeface="Calibri" pitchFamily="34" charset="0"/>
              </a:rPr>
              <a:t>)</a:t>
            </a:r>
          </a:p>
          <a:p>
            <a:pPr marL="0">
              <a:spcBef>
                <a:spcPts val="1800"/>
              </a:spcBef>
              <a:buClr>
                <a:srgbClr val="006600"/>
              </a:buClr>
              <a:buSzPct val="80000"/>
              <a:buNone/>
              <a:tabLst>
                <a:tab pos="989013" algn="l"/>
                <a:tab pos="1077913" algn="l"/>
              </a:tabLst>
            </a:pPr>
            <a:r>
              <a:rPr lang="cs-CZ" sz="2400" dirty="0" smtClean="0">
                <a:latin typeface="Calibri" pitchFamily="34" charset="0"/>
              </a:rPr>
              <a:t>12.12. 	Parazitologie (</a:t>
            </a:r>
            <a:r>
              <a:rPr lang="cs-CZ" sz="2400" dirty="0" err="1" smtClean="0">
                <a:latin typeface="Calibri" pitchFamily="34" charset="0"/>
              </a:rPr>
              <a:t>Gelnar</a:t>
            </a:r>
            <a:r>
              <a:rPr lang="cs-CZ" sz="2400" dirty="0" smtClean="0">
                <a:latin typeface="Calibri" pitchFamily="34" charset="0"/>
              </a:rPr>
              <a:t>),</a:t>
            </a:r>
            <a:r>
              <a:rPr lang="cs-CZ" sz="2400" dirty="0" smtClean="0">
                <a:solidFill>
                  <a:schemeClr val="bg2"/>
                </a:solidFill>
                <a:latin typeface="Calibri" pitchFamily="34" charset="0"/>
              </a:rPr>
              <a:t> </a:t>
            </a:r>
            <a:r>
              <a:rPr lang="cs-CZ" sz="2400" dirty="0" smtClean="0">
                <a:latin typeface="Calibri" pitchFamily="34" charset="0"/>
              </a:rPr>
              <a:t>Výzkum obratlovců (Řehák)</a:t>
            </a:r>
            <a:r>
              <a:rPr lang="cs-CZ" sz="2400" dirty="0" smtClean="0">
                <a:solidFill>
                  <a:schemeClr val="bg2"/>
                </a:solidFill>
                <a:latin typeface="Calibri" pitchFamily="34" charset="0"/>
              </a:rPr>
              <a:t> </a:t>
            </a:r>
          </a:p>
          <a:p>
            <a:pPr>
              <a:spcBef>
                <a:spcPct val="125000"/>
              </a:spcBef>
              <a:buClr>
                <a:srgbClr val="006600"/>
              </a:buClr>
              <a:buSzPct val="80000"/>
              <a:buNone/>
              <a:tabLst>
                <a:tab pos="989013" algn="l"/>
                <a:tab pos="1077913" algn="l"/>
              </a:tabLst>
            </a:pPr>
            <a:r>
              <a:rPr lang="cs-CZ" sz="1600" dirty="0">
                <a:solidFill>
                  <a:schemeClr val="bg2"/>
                </a:solidFill>
                <a:latin typeface="Calibri" pitchFamily="34" charset="0"/>
              </a:rPr>
              <a:t>			</a:t>
            </a:r>
            <a:r>
              <a:rPr lang="cs-CZ" sz="1600" dirty="0">
                <a:latin typeface="Calibri" pitchFamily="34" charset="0"/>
              </a:rPr>
              <a:t>	</a:t>
            </a:r>
          </a:p>
        </p:txBody>
      </p:sp>
      <p:sp>
        <p:nvSpPr>
          <p:cNvPr id="14340" name="Line 4"/>
          <p:cNvSpPr>
            <a:spLocks noChangeShapeType="1"/>
          </p:cNvSpPr>
          <p:nvPr/>
        </p:nvSpPr>
        <p:spPr bwMode="auto">
          <a:xfrm>
            <a:off x="0" y="1341438"/>
            <a:ext cx="8243888" cy="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ffectLst/>
        </p:spPr>
        <p:txBody>
          <a:bodyPr/>
          <a:lstStyle/>
          <a:p>
            <a:endParaRPr lang="cs-CZ"/>
          </a:p>
        </p:txBody>
      </p:sp>
      <p:pic>
        <p:nvPicPr>
          <p:cNvPr id="14342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8994" y="2796019"/>
            <a:ext cx="444500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345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12" y="3538669"/>
            <a:ext cx="946150" cy="40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351" name="Picture 1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9755" y="5923026"/>
            <a:ext cx="5238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352" name="Picture 16" descr="logo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9872" y="4118456"/>
            <a:ext cx="488950" cy="365125"/>
          </a:xfrm>
          <a:prstGeom prst="rect">
            <a:avLst/>
          </a:prstGeom>
          <a:noFill/>
        </p:spPr>
      </p:pic>
      <p:pic>
        <p:nvPicPr>
          <p:cNvPr id="14353" name="Picture 1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05154" y="4769165"/>
            <a:ext cx="41275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358" name="Picture 22" descr="zodarion%20logo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08496" y="5380687"/>
            <a:ext cx="406400" cy="406400"/>
          </a:xfrm>
          <a:prstGeom prst="rect">
            <a:avLst/>
          </a:prstGeom>
          <a:noFill/>
        </p:spPr>
      </p:pic>
      <p:pic>
        <p:nvPicPr>
          <p:cNvPr id="14361" name="Picture 25" descr="http://www.sci.muni.cz/zoolecol/verteb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302720" y="5937777"/>
            <a:ext cx="307639" cy="576823"/>
          </a:xfrm>
          <a:prstGeom prst="rect">
            <a:avLst/>
          </a:prstGeom>
          <a:noFill/>
        </p:spPr>
      </p:pic>
      <p:pic>
        <p:nvPicPr>
          <p:cNvPr id="14362" name="Picture 26" descr="index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63813" y="2308137"/>
            <a:ext cx="419852" cy="422258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ChangeArrowheads="1"/>
          </p:cNvSpPr>
          <p:nvPr/>
        </p:nvSpPr>
        <p:spPr bwMode="auto">
          <a:xfrm>
            <a:off x="530225" y="341313"/>
            <a:ext cx="7929563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r>
              <a:rPr lang="cs-CZ">
                <a:solidFill>
                  <a:schemeClr val="accent2"/>
                </a:solidFill>
              </a:rPr>
              <a:t>Prostor pro vaše dotazy</a:t>
            </a:r>
          </a:p>
        </p:txBody>
      </p:sp>
      <p:sp>
        <p:nvSpPr>
          <p:cNvPr id="28675" name="Line 3"/>
          <p:cNvSpPr>
            <a:spLocks noChangeShapeType="1"/>
          </p:cNvSpPr>
          <p:nvPr/>
        </p:nvSpPr>
        <p:spPr bwMode="auto">
          <a:xfrm>
            <a:off x="684213" y="1341438"/>
            <a:ext cx="7775575" cy="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ffectLst/>
        </p:spPr>
        <p:txBody>
          <a:bodyPr/>
          <a:lstStyle/>
          <a:p>
            <a:endParaRPr lang="cs-CZ"/>
          </a:p>
        </p:txBody>
      </p:sp>
      <p:pic>
        <p:nvPicPr>
          <p:cNvPr id="28678" name="Picture 6" descr="27_31_5_11_Bransouze 06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4688" y="1493838"/>
            <a:ext cx="7773987" cy="5205412"/>
          </a:xfrm>
          <a:prstGeom prst="rect">
            <a:avLst/>
          </a:prstGeom>
          <a:noFill/>
        </p:spPr>
      </p:pic>
      <p:sp>
        <p:nvSpPr>
          <p:cNvPr id="28679" name="Text Box 7"/>
          <p:cNvSpPr txBox="1">
            <a:spLocks noChangeArrowheads="1"/>
          </p:cNvSpPr>
          <p:nvPr/>
        </p:nvSpPr>
        <p:spPr bwMode="auto">
          <a:xfrm>
            <a:off x="668338" y="6373813"/>
            <a:ext cx="24018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1400">
                <a:solidFill>
                  <a:schemeClr val="bg1"/>
                </a:solidFill>
              </a:rPr>
              <a:t>z terénních exkurzí ...</a:t>
            </a:r>
            <a:endParaRPr lang="en-US" sz="140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1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600075" y="1600200"/>
            <a:ext cx="5340350" cy="4708525"/>
          </a:xfrm>
        </p:spPr>
        <p:txBody>
          <a:bodyPr/>
          <a:lstStyle/>
          <a:p>
            <a:pPr marL="266700" indent="-266700">
              <a:lnSpc>
                <a:spcPct val="90000"/>
              </a:lnSpc>
              <a:buClr>
                <a:srgbClr val="006600"/>
              </a:buClr>
              <a:buSzPct val="80000"/>
              <a:buFont typeface="Wingdings" pitchFamily="2" charset="2"/>
              <a:buChar char="§"/>
            </a:pPr>
            <a:r>
              <a:rPr lang="cs-CZ" sz="2400" dirty="0">
                <a:solidFill>
                  <a:srgbClr val="006600"/>
                </a:solidFill>
                <a:latin typeface="Calibri" pitchFamily="34" charset="0"/>
              </a:rPr>
              <a:t>přírodovědné obory</a:t>
            </a:r>
          </a:p>
          <a:p>
            <a:pPr marL="901700" lvl="1" indent="-366713">
              <a:lnSpc>
                <a:spcPct val="90000"/>
              </a:lnSpc>
              <a:buClr>
                <a:srgbClr val="006600"/>
              </a:buClr>
              <a:buSzPct val="80000"/>
              <a:buFont typeface="Wingdings" pitchFamily="2" charset="2"/>
              <a:buNone/>
            </a:pPr>
            <a:r>
              <a:rPr lang="cs-CZ" sz="2000" dirty="0" smtClean="0">
                <a:latin typeface="Calibri" pitchFamily="34" charset="0"/>
              </a:rPr>
              <a:t>126 </a:t>
            </a:r>
            <a:r>
              <a:rPr lang="cs-CZ" sz="2000" dirty="0">
                <a:latin typeface="Calibri" pitchFamily="34" charset="0"/>
              </a:rPr>
              <a:t>oborů </a:t>
            </a:r>
            <a:r>
              <a:rPr lang="cs-CZ" sz="2000" dirty="0" smtClean="0">
                <a:latin typeface="Calibri" pitchFamily="34" charset="0"/>
              </a:rPr>
              <a:t>bakalářských, magisterských a doktorských - </a:t>
            </a:r>
            <a:r>
              <a:rPr lang="cs-CZ" sz="2000" dirty="0">
                <a:latin typeface="Calibri" pitchFamily="34" charset="0"/>
              </a:rPr>
              <a:t>matematika, fyzika, chemie, biologie, vědy o </a:t>
            </a:r>
            <a:r>
              <a:rPr lang="cs-CZ" sz="2000" dirty="0" smtClean="0">
                <a:latin typeface="Calibri" pitchFamily="34" charset="0"/>
              </a:rPr>
              <a:t>Zemi</a:t>
            </a:r>
          </a:p>
          <a:p>
            <a:pPr marL="901700" lvl="1" indent="-366713">
              <a:lnSpc>
                <a:spcPct val="90000"/>
              </a:lnSpc>
              <a:buClr>
                <a:srgbClr val="006600"/>
              </a:buClr>
              <a:buSzPct val="80000"/>
              <a:buFont typeface="Wingdings" pitchFamily="2" charset="2"/>
              <a:buNone/>
            </a:pPr>
            <a:r>
              <a:rPr lang="cs-CZ" sz="2000" dirty="0" smtClean="0">
                <a:latin typeface="Calibri" pitchFamily="34" charset="0"/>
              </a:rPr>
              <a:t>3800 studentů</a:t>
            </a:r>
            <a:endParaRPr lang="cs-CZ" sz="2000" dirty="0">
              <a:latin typeface="Calibri" pitchFamily="34" charset="0"/>
            </a:endParaRPr>
          </a:p>
          <a:p>
            <a:pPr marL="266700" indent="-266700">
              <a:lnSpc>
                <a:spcPct val="90000"/>
              </a:lnSpc>
              <a:buClr>
                <a:srgbClr val="006600"/>
              </a:buClr>
              <a:buSzPct val="80000"/>
              <a:buFont typeface="Wingdings" pitchFamily="2" charset="2"/>
              <a:buChar char="§"/>
            </a:pPr>
            <a:endParaRPr lang="cs-CZ" sz="2000" dirty="0">
              <a:latin typeface="Calibri" pitchFamily="34" charset="0"/>
            </a:endParaRPr>
          </a:p>
          <a:p>
            <a:pPr marL="266700" indent="-266700">
              <a:lnSpc>
                <a:spcPct val="90000"/>
              </a:lnSpc>
              <a:buClr>
                <a:srgbClr val="006600"/>
              </a:buClr>
              <a:buSzPct val="80000"/>
              <a:buFont typeface="Wingdings" pitchFamily="2" charset="2"/>
              <a:buChar char="§"/>
            </a:pPr>
            <a:r>
              <a:rPr lang="cs-CZ" sz="2400" dirty="0">
                <a:solidFill>
                  <a:srgbClr val="006600"/>
                </a:solidFill>
                <a:latin typeface="Calibri" pitchFamily="34" charset="0"/>
              </a:rPr>
              <a:t>celkem 13 ústavů</a:t>
            </a:r>
          </a:p>
          <a:p>
            <a:pPr marL="901700" lvl="1" indent="-366713">
              <a:lnSpc>
                <a:spcPct val="90000"/>
              </a:lnSpc>
              <a:buClr>
                <a:srgbClr val="006600"/>
              </a:buClr>
              <a:buSzPct val="80000"/>
              <a:buFont typeface="Wingdings" pitchFamily="2" charset="2"/>
              <a:buNone/>
            </a:pPr>
            <a:r>
              <a:rPr lang="cs-CZ" sz="2000" dirty="0">
                <a:latin typeface="Calibri" pitchFamily="34" charset="0"/>
                <a:hlinkClick r:id="rId3"/>
              </a:rPr>
              <a:t>http://www.</a:t>
            </a:r>
            <a:r>
              <a:rPr lang="cs-CZ" sz="2000" dirty="0" err="1">
                <a:latin typeface="Calibri" pitchFamily="34" charset="0"/>
                <a:hlinkClick r:id="rId3"/>
              </a:rPr>
              <a:t>sci.muni.cz</a:t>
            </a:r>
            <a:r>
              <a:rPr lang="cs-CZ" sz="2000" dirty="0">
                <a:latin typeface="Calibri" pitchFamily="34" charset="0"/>
                <a:hlinkClick r:id="rId3"/>
              </a:rPr>
              <a:t>/</a:t>
            </a:r>
            <a:r>
              <a:rPr lang="cs-CZ" sz="2000" dirty="0" err="1">
                <a:latin typeface="Calibri" pitchFamily="34" charset="0"/>
                <a:hlinkClick r:id="rId3"/>
              </a:rPr>
              <a:t>cz</a:t>
            </a:r>
            <a:r>
              <a:rPr lang="cs-CZ" sz="2000" dirty="0">
                <a:latin typeface="Calibri" pitchFamily="34" charset="0"/>
                <a:hlinkClick r:id="rId3"/>
              </a:rPr>
              <a:t>/</a:t>
            </a:r>
            <a:r>
              <a:rPr lang="cs-CZ" sz="2000" dirty="0" err="1">
                <a:latin typeface="Calibri" pitchFamily="34" charset="0"/>
                <a:hlinkClick r:id="rId3"/>
              </a:rPr>
              <a:t>Ustavy</a:t>
            </a:r>
            <a:r>
              <a:rPr lang="cs-CZ" sz="2000" dirty="0">
                <a:latin typeface="Calibri" pitchFamily="34" charset="0"/>
                <a:hlinkClick r:id="rId3"/>
              </a:rPr>
              <a:t>/</a:t>
            </a:r>
            <a:endParaRPr lang="cs-CZ" sz="2000" dirty="0">
              <a:latin typeface="Calibri" pitchFamily="34" charset="0"/>
            </a:endParaRPr>
          </a:p>
          <a:p>
            <a:pPr marL="266700" indent="-266700">
              <a:lnSpc>
                <a:spcPct val="90000"/>
              </a:lnSpc>
              <a:buClr>
                <a:srgbClr val="006600"/>
              </a:buClr>
              <a:buSzPct val="80000"/>
              <a:buFont typeface="Wingdings" pitchFamily="2" charset="2"/>
              <a:buChar char="§"/>
            </a:pPr>
            <a:endParaRPr lang="cs-CZ" sz="2000" dirty="0">
              <a:latin typeface="Calibri" pitchFamily="34" charset="0"/>
            </a:endParaRPr>
          </a:p>
          <a:p>
            <a:pPr marL="266700" indent="-266700">
              <a:lnSpc>
                <a:spcPct val="90000"/>
              </a:lnSpc>
              <a:buClr>
                <a:srgbClr val="006600"/>
              </a:buClr>
              <a:buSzPct val="80000"/>
              <a:buFont typeface="Wingdings" pitchFamily="2" charset="2"/>
              <a:buChar char="§"/>
            </a:pPr>
            <a:r>
              <a:rPr lang="cs-CZ" sz="2400" dirty="0">
                <a:solidFill>
                  <a:srgbClr val="006600"/>
                </a:solidFill>
                <a:latin typeface="Calibri" pitchFamily="34" charset="0"/>
              </a:rPr>
              <a:t>biologie:</a:t>
            </a:r>
          </a:p>
          <a:p>
            <a:pPr marL="901700" lvl="1" indent="-366713">
              <a:lnSpc>
                <a:spcPct val="90000"/>
              </a:lnSpc>
              <a:buClr>
                <a:srgbClr val="006600"/>
              </a:buClr>
              <a:buSzPct val="80000"/>
              <a:buFont typeface="Wingdings" pitchFamily="2" charset="2"/>
              <a:buNone/>
            </a:pPr>
            <a:r>
              <a:rPr lang="cs-CZ" sz="2000" dirty="0">
                <a:latin typeface="Calibri" pitchFamily="34" charset="0"/>
              </a:rPr>
              <a:t> </a:t>
            </a:r>
          </a:p>
          <a:p>
            <a:pPr marL="901700" lvl="1" indent="-366713">
              <a:lnSpc>
                <a:spcPct val="90000"/>
              </a:lnSpc>
              <a:buClr>
                <a:srgbClr val="006600"/>
              </a:buClr>
              <a:buSzPct val="80000"/>
              <a:buFont typeface="Wingdings" pitchFamily="2" charset="2"/>
              <a:buChar char="§"/>
            </a:pPr>
            <a:r>
              <a:rPr lang="cs-CZ" sz="2000" dirty="0">
                <a:latin typeface="Calibri" pitchFamily="34" charset="0"/>
              </a:rPr>
              <a:t>Ústav antropologie</a:t>
            </a:r>
          </a:p>
          <a:p>
            <a:pPr marL="901700" lvl="1" indent="-366713">
              <a:lnSpc>
                <a:spcPct val="90000"/>
              </a:lnSpc>
              <a:buClr>
                <a:srgbClr val="006600"/>
              </a:buClr>
              <a:buSzPct val="80000"/>
              <a:buFont typeface="Wingdings" pitchFamily="2" charset="2"/>
              <a:buChar char="§"/>
            </a:pPr>
            <a:r>
              <a:rPr lang="cs-CZ" sz="2000" u="sng" dirty="0">
                <a:latin typeface="Calibri" pitchFamily="34" charset="0"/>
              </a:rPr>
              <a:t>Ústav botaniky a zoologie</a:t>
            </a:r>
          </a:p>
          <a:p>
            <a:pPr marL="901700" lvl="1" indent="-366713">
              <a:lnSpc>
                <a:spcPct val="90000"/>
              </a:lnSpc>
              <a:buClr>
                <a:srgbClr val="006600"/>
              </a:buClr>
              <a:buSzPct val="80000"/>
              <a:buFont typeface="Wingdings" pitchFamily="2" charset="2"/>
              <a:buChar char="§"/>
            </a:pPr>
            <a:r>
              <a:rPr lang="cs-CZ" sz="2000" dirty="0">
                <a:latin typeface="Calibri" pitchFamily="34" charset="0"/>
              </a:rPr>
              <a:t>	Ústav experimentální biologie</a:t>
            </a:r>
          </a:p>
          <a:p>
            <a:pPr marL="901700" lvl="1" indent="-366713">
              <a:lnSpc>
                <a:spcPct val="90000"/>
              </a:lnSpc>
              <a:buClr>
                <a:srgbClr val="006600"/>
              </a:buClr>
              <a:buSzPct val="80000"/>
              <a:buFont typeface="Wingdings" pitchFamily="2" charset="2"/>
              <a:buNone/>
            </a:pPr>
            <a:r>
              <a:rPr lang="cs-CZ" sz="2000" dirty="0">
                <a:solidFill>
                  <a:srgbClr val="993300"/>
                </a:solidFill>
                <a:latin typeface="Verdana" pitchFamily="34" charset="0"/>
              </a:rPr>
              <a:t> </a:t>
            </a:r>
          </a:p>
        </p:txBody>
      </p:sp>
      <p:sp>
        <p:nvSpPr>
          <p:cNvPr id="4104" name="Rectangle 8"/>
          <p:cNvSpPr>
            <a:spLocks noChangeArrowheads="1"/>
          </p:cNvSpPr>
          <p:nvPr/>
        </p:nvSpPr>
        <p:spPr bwMode="auto">
          <a:xfrm>
            <a:off x="530225" y="341313"/>
            <a:ext cx="7929563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r>
              <a:rPr lang="cs-CZ" dirty="0">
                <a:solidFill>
                  <a:schemeClr val="accent2"/>
                </a:solidFill>
                <a:latin typeface="Calibri" pitchFamily="34" charset="0"/>
              </a:rPr>
              <a:t>Přírodovědecká fakulta</a:t>
            </a:r>
          </a:p>
        </p:txBody>
      </p:sp>
      <p:pic>
        <p:nvPicPr>
          <p:cNvPr id="4108" name="Picture 1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51500" y="1557338"/>
            <a:ext cx="2592388" cy="172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109" name="Line 13"/>
          <p:cNvSpPr>
            <a:spLocks noChangeShapeType="1"/>
          </p:cNvSpPr>
          <p:nvPr/>
        </p:nvSpPr>
        <p:spPr bwMode="auto">
          <a:xfrm>
            <a:off x="0" y="1341438"/>
            <a:ext cx="8243888" cy="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ffectLst/>
        </p:spPr>
        <p:txBody>
          <a:bodyPr/>
          <a:lstStyle/>
          <a:p>
            <a:endParaRPr lang="cs-CZ"/>
          </a:p>
        </p:txBody>
      </p:sp>
      <p:pic>
        <p:nvPicPr>
          <p:cNvPr id="4110" name="Picture 14" descr="3385375-univerzitni-kampus-v-brne-bohunicich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80075" y="3830638"/>
            <a:ext cx="2557463" cy="19177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1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600075" y="1600200"/>
            <a:ext cx="5258465" cy="4708525"/>
          </a:xfrm>
        </p:spPr>
        <p:txBody>
          <a:bodyPr/>
          <a:lstStyle/>
          <a:p>
            <a:pPr marL="266700" indent="-266700">
              <a:lnSpc>
                <a:spcPct val="90000"/>
              </a:lnSpc>
              <a:buClr>
                <a:srgbClr val="006600"/>
              </a:buClr>
              <a:buSzPct val="80000"/>
              <a:buFont typeface="Wingdings" pitchFamily="2" charset="2"/>
              <a:buChar char="§"/>
            </a:pPr>
            <a:r>
              <a:rPr lang="cs-CZ" sz="2400" dirty="0" smtClean="0">
                <a:solidFill>
                  <a:srgbClr val="006600"/>
                </a:solidFill>
                <a:latin typeface="Calibri" pitchFamily="34" charset="0"/>
              </a:rPr>
              <a:t>Ústav antropologie</a:t>
            </a:r>
          </a:p>
          <a:p>
            <a:pPr marL="666750" lvl="1" indent="-266700">
              <a:lnSpc>
                <a:spcPct val="90000"/>
              </a:lnSpc>
              <a:buClr>
                <a:srgbClr val="006600"/>
              </a:buClr>
              <a:buSzPct val="80000"/>
              <a:buFont typeface="Wingdings" pitchFamily="2" charset="2"/>
              <a:buChar char="§"/>
            </a:pPr>
            <a:r>
              <a:rPr lang="cs-CZ" sz="1800" dirty="0" smtClean="0">
                <a:latin typeface="Calibri" pitchFamily="34" charset="0"/>
              </a:rPr>
              <a:t>na ulici Vinařská a zabývá se biologickou antropologií, paleoantropologií a sociálně kulturní antropologií</a:t>
            </a:r>
          </a:p>
          <a:p>
            <a:pPr marL="901700" lvl="1" indent="-366713">
              <a:lnSpc>
                <a:spcPct val="90000"/>
              </a:lnSpc>
              <a:buClr>
                <a:srgbClr val="006600"/>
              </a:buClr>
              <a:buSzPct val="80000"/>
              <a:buFont typeface="Wingdings" pitchFamily="2" charset="2"/>
              <a:buNone/>
            </a:pPr>
            <a:endParaRPr lang="cs-CZ" sz="2000" dirty="0" smtClean="0">
              <a:latin typeface="Calibri" pitchFamily="34" charset="0"/>
            </a:endParaRPr>
          </a:p>
          <a:p>
            <a:pPr marL="265113" lvl="1" indent="-265113">
              <a:lnSpc>
                <a:spcPct val="90000"/>
              </a:lnSpc>
              <a:buClr>
                <a:srgbClr val="006600"/>
              </a:buClr>
              <a:buSzPct val="80000"/>
              <a:buFont typeface="Wingdings" pitchFamily="2" charset="2"/>
              <a:buChar char="§"/>
            </a:pPr>
            <a:r>
              <a:rPr lang="cs-CZ" sz="2000" dirty="0" smtClean="0">
                <a:latin typeface="Calibri" pitchFamily="34" charset="0"/>
              </a:rPr>
              <a:t> </a:t>
            </a:r>
            <a:r>
              <a:rPr lang="cs-CZ" sz="2400" dirty="0" smtClean="0">
                <a:solidFill>
                  <a:srgbClr val="006600"/>
                </a:solidFill>
                <a:latin typeface="Calibri" pitchFamily="34" charset="0"/>
              </a:rPr>
              <a:t>Ústav experimentální biologie</a:t>
            </a:r>
          </a:p>
          <a:p>
            <a:pPr marL="665163" lvl="2" indent="-265113">
              <a:lnSpc>
                <a:spcPct val="90000"/>
              </a:lnSpc>
              <a:buClr>
                <a:srgbClr val="006600"/>
              </a:buClr>
              <a:buSzPct val="80000"/>
              <a:buFont typeface="Wingdings" pitchFamily="2" charset="2"/>
              <a:buChar char="§"/>
            </a:pPr>
            <a:r>
              <a:rPr lang="cs-CZ" sz="1800" dirty="0" smtClean="0">
                <a:latin typeface="Calibri" pitchFamily="34" charset="0"/>
              </a:rPr>
              <a:t>studuje procesy a fenomény podílející se na organizaci a fungování živých buněk, tkání a organismů. </a:t>
            </a:r>
          </a:p>
          <a:p>
            <a:pPr marL="665163" lvl="2" indent="-265113">
              <a:lnSpc>
                <a:spcPct val="90000"/>
              </a:lnSpc>
              <a:buClr>
                <a:srgbClr val="006600"/>
              </a:buClr>
              <a:buSzPct val="80000"/>
              <a:buFont typeface="Wingdings" pitchFamily="2" charset="2"/>
              <a:buChar char="§"/>
            </a:pPr>
            <a:r>
              <a:rPr lang="cs-CZ" sz="1800" dirty="0" smtClean="0">
                <a:latin typeface="Calibri" pitchFamily="34" charset="0"/>
              </a:rPr>
              <a:t>modelové objekty  - virové, mikrobiální, rostlinné, živočišné a lidské systémy</a:t>
            </a:r>
          </a:p>
          <a:p>
            <a:pPr marL="665163" lvl="2" indent="-265113">
              <a:lnSpc>
                <a:spcPct val="90000"/>
              </a:lnSpc>
              <a:buClr>
                <a:srgbClr val="006600"/>
              </a:buClr>
              <a:buSzPct val="80000"/>
              <a:buFont typeface="Wingdings" pitchFamily="2" charset="2"/>
              <a:buChar char="§"/>
            </a:pPr>
            <a:r>
              <a:rPr lang="cs-CZ" sz="1800" dirty="0" smtClean="0">
                <a:latin typeface="Calibri" pitchFamily="34" charset="0"/>
              </a:rPr>
              <a:t>rozmanité přístupy studia: molekulární biologie, genetika, </a:t>
            </a:r>
            <a:r>
              <a:rPr lang="cs-CZ" sz="1800" dirty="0" err="1" smtClean="0">
                <a:latin typeface="Calibri" pitchFamily="34" charset="0"/>
              </a:rPr>
              <a:t>genomika</a:t>
            </a:r>
            <a:r>
              <a:rPr lang="cs-CZ" sz="1800" dirty="0" smtClean="0">
                <a:latin typeface="Calibri" pitchFamily="34" charset="0"/>
              </a:rPr>
              <a:t>, </a:t>
            </a:r>
            <a:r>
              <a:rPr lang="cs-CZ" sz="1800" dirty="0" err="1" smtClean="0">
                <a:latin typeface="Calibri" pitchFamily="34" charset="0"/>
              </a:rPr>
              <a:t>proteomika</a:t>
            </a:r>
            <a:r>
              <a:rPr lang="cs-CZ" sz="1800" dirty="0" smtClean="0">
                <a:latin typeface="Calibri" pitchFamily="34" charset="0"/>
              </a:rPr>
              <a:t>, genového a proteinového inženýrství, fyziologie, biochemie, analytické chemie, elektrochemie, biofyziky, atd.</a:t>
            </a:r>
            <a:endParaRPr lang="cs-CZ" sz="1800" dirty="0">
              <a:solidFill>
                <a:srgbClr val="006600"/>
              </a:solidFill>
              <a:latin typeface="Calibri" pitchFamily="34" charset="0"/>
            </a:endParaRPr>
          </a:p>
          <a:p>
            <a:pPr marL="901700" lvl="1" indent="-366713">
              <a:lnSpc>
                <a:spcPct val="90000"/>
              </a:lnSpc>
              <a:buClr>
                <a:srgbClr val="006600"/>
              </a:buClr>
              <a:buSzPct val="80000"/>
              <a:buFont typeface="Wingdings" pitchFamily="2" charset="2"/>
              <a:buNone/>
            </a:pPr>
            <a:r>
              <a:rPr lang="cs-CZ" sz="2000" dirty="0">
                <a:solidFill>
                  <a:srgbClr val="993300"/>
                </a:solidFill>
                <a:latin typeface="Verdana" pitchFamily="34" charset="0"/>
              </a:rPr>
              <a:t> </a:t>
            </a:r>
          </a:p>
        </p:txBody>
      </p:sp>
      <p:sp>
        <p:nvSpPr>
          <p:cNvPr id="4104" name="Rectangle 8"/>
          <p:cNvSpPr>
            <a:spLocks noChangeArrowheads="1"/>
          </p:cNvSpPr>
          <p:nvPr/>
        </p:nvSpPr>
        <p:spPr bwMode="auto">
          <a:xfrm>
            <a:off x="530225" y="341313"/>
            <a:ext cx="7929563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r>
              <a:rPr lang="cs-CZ" dirty="0">
                <a:solidFill>
                  <a:schemeClr val="accent2"/>
                </a:solidFill>
                <a:latin typeface="Calibri" pitchFamily="34" charset="0"/>
              </a:rPr>
              <a:t>Přírodovědecká fakulta</a:t>
            </a:r>
          </a:p>
        </p:txBody>
      </p:sp>
      <p:sp>
        <p:nvSpPr>
          <p:cNvPr id="4109" name="Line 13"/>
          <p:cNvSpPr>
            <a:spLocks noChangeShapeType="1"/>
          </p:cNvSpPr>
          <p:nvPr/>
        </p:nvSpPr>
        <p:spPr bwMode="auto">
          <a:xfrm>
            <a:off x="0" y="1341438"/>
            <a:ext cx="8243888" cy="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ffectLst/>
        </p:spPr>
        <p:txBody>
          <a:bodyPr/>
          <a:lstStyle/>
          <a:p>
            <a:endParaRPr lang="cs-CZ"/>
          </a:p>
        </p:txBody>
      </p:sp>
      <p:pic>
        <p:nvPicPr>
          <p:cNvPr id="3074" name="Picture 2" descr="http://anthrop.sci.muni.cz/servlet/imageServlet?g=environment&amp;n=etx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83314" y="1424762"/>
            <a:ext cx="3311831" cy="2211573"/>
          </a:xfrm>
          <a:prstGeom prst="rect">
            <a:avLst/>
          </a:prstGeom>
          <a:noFill/>
        </p:spPr>
      </p:pic>
      <p:pic>
        <p:nvPicPr>
          <p:cNvPr id="3097" name="Picture 25" descr="http://gisweb.muni.cz/img/bg-map-tool.g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525" cy="152400"/>
          </a:xfrm>
          <a:prstGeom prst="rect">
            <a:avLst/>
          </a:prstGeom>
          <a:noFill/>
        </p:spPr>
      </p:pic>
      <p:pic>
        <p:nvPicPr>
          <p:cNvPr id="3098" name="Picture 26" descr="Přiblížit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180975" cy="152400"/>
          </a:xfrm>
          <a:prstGeom prst="rect">
            <a:avLst/>
          </a:prstGeom>
          <a:noFill/>
        </p:spPr>
      </p:pic>
      <p:pic>
        <p:nvPicPr>
          <p:cNvPr id="3099" name="Picture 27" descr="http://gisweb.muni.cz/img/bg-map-tool.g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525" cy="152400"/>
          </a:xfrm>
          <a:prstGeom prst="rect">
            <a:avLst/>
          </a:prstGeom>
          <a:noFill/>
        </p:spPr>
      </p:pic>
      <p:pic>
        <p:nvPicPr>
          <p:cNvPr id="3100" name="Picture 28" descr="Oddálit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180975" cy="152400"/>
          </a:xfrm>
          <a:prstGeom prst="rect">
            <a:avLst/>
          </a:prstGeom>
          <a:noFill/>
        </p:spPr>
      </p:pic>
      <p:pic>
        <p:nvPicPr>
          <p:cNvPr id="3101" name="Picture 29" descr="http://gisweb.muni.cz/img/bg-map-tool.g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525" cy="152400"/>
          </a:xfrm>
          <a:prstGeom prst="rect">
            <a:avLst/>
          </a:prstGeom>
          <a:noFill/>
        </p:spPr>
      </p:pic>
      <p:pic>
        <p:nvPicPr>
          <p:cNvPr id="3102" name="Picture 30" descr="Zobrazit bankovníky systému SUPO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0"/>
            <a:ext cx="171450" cy="180975"/>
          </a:xfrm>
          <a:prstGeom prst="rect">
            <a:avLst/>
          </a:prstGeom>
          <a:noFill/>
        </p:spPr>
      </p:pic>
      <p:pic>
        <p:nvPicPr>
          <p:cNvPr id="3103" name="Picture 31" descr="http://gisweb.muni.cz/img/bg-map-tool.g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525" cy="152400"/>
          </a:xfrm>
          <a:prstGeom prst="rect">
            <a:avLst/>
          </a:prstGeom>
          <a:noFill/>
        </p:spPr>
      </p:pic>
      <p:pic>
        <p:nvPicPr>
          <p:cNvPr id="3104" name="Picture 32" descr="Zobrazit tisková centra napojená na SUPO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0"/>
            <a:ext cx="171450" cy="180975"/>
          </a:xfrm>
          <a:prstGeom prst="rect">
            <a:avLst/>
          </a:prstGeom>
          <a:noFill/>
        </p:spPr>
      </p:pic>
      <p:pic>
        <p:nvPicPr>
          <p:cNvPr id="3105" name="Picture 33" descr="http://gisweb.muni.cz/img/bg-map-tool.g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525" cy="152400"/>
          </a:xfrm>
          <a:prstGeom prst="rect">
            <a:avLst/>
          </a:prstGeom>
          <a:noFill/>
        </p:spPr>
      </p:pic>
      <p:pic>
        <p:nvPicPr>
          <p:cNvPr id="3106" name="Picture 34" descr="Zobrazit místa přijímající platby prostřednictvím SUPO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0"/>
            <a:ext cx="171450" cy="180975"/>
          </a:xfrm>
          <a:prstGeom prst="rect">
            <a:avLst/>
          </a:prstGeom>
          <a:noFill/>
        </p:spPr>
      </p:pic>
      <p:pic>
        <p:nvPicPr>
          <p:cNvPr id="3107" name="Picture 35" descr="http://gisweb.muni.cz/img/bg-map-tool.g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525" cy="152400"/>
          </a:xfrm>
          <a:prstGeom prst="rect">
            <a:avLst/>
          </a:prstGeom>
          <a:noFill/>
        </p:spPr>
      </p:pic>
      <p:pic>
        <p:nvPicPr>
          <p:cNvPr id="3108" name="Picture 36" descr="Zobrazit knihovny MU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0" y="0"/>
            <a:ext cx="171450" cy="180975"/>
          </a:xfrm>
          <a:prstGeom prst="rect">
            <a:avLst/>
          </a:prstGeom>
          <a:noFill/>
        </p:spPr>
      </p:pic>
      <p:pic>
        <p:nvPicPr>
          <p:cNvPr id="3109" name="Picture 37" descr="http://gisweb.muni.cz/img/bg-map-tool.g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525" cy="152400"/>
          </a:xfrm>
          <a:prstGeom prst="rect">
            <a:avLst/>
          </a:prstGeom>
          <a:noFill/>
        </p:spPr>
      </p:pic>
      <p:pic>
        <p:nvPicPr>
          <p:cNvPr id="3110" name="Picture 38" descr="Zobrazit jídelní a nápojové automaty MU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0" y="0"/>
            <a:ext cx="171450" cy="180975"/>
          </a:xfrm>
          <a:prstGeom prst="rect">
            <a:avLst/>
          </a:prstGeom>
          <a:noFill/>
        </p:spPr>
      </p:pic>
      <p:pic>
        <p:nvPicPr>
          <p:cNvPr id="3111" name="Picture 39" descr="http://gisweb.muni.cz/img/bg-map-tool.g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525" cy="152400"/>
          </a:xfrm>
          <a:prstGeom prst="rect">
            <a:avLst/>
          </a:prstGeom>
          <a:noFill/>
        </p:spPr>
      </p:pic>
      <p:pic>
        <p:nvPicPr>
          <p:cNvPr id="3112" name="Picture 40" descr="http://gisweb.muni.cz/img/bg-map-tool.g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525" cy="152400"/>
          </a:xfrm>
          <a:prstGeom prst="rect">
            <a:avLst/>
          </a:prstGeom>
          <a:noFill/>
        </p:spPr>
      </p:pic>
      <p:pic>
        <p:nvPicPr>
          <p:cNvPr id="3113" name="Picture 41" descr="http://gisweb.muni.cz/img/bg-map-tool.g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525" cy="152400"/>
          </a:xfrm>
          <a:prstGeom prst="rect">
            <a:avLst/>
          </a:prstGeom>
          <a:noFill/>
        </p:spPr>
      </p:pic>
      <p:pic>
        <p:nvPicPr>
          <p:cNvPr id="3114" name="Picture 42" descr="http://gisweb.muni.cz/img/bg-map-tool.g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525" cy="152400"/>
          </a:xfrm>
          <a:prstGeom prst="rect">
            <a:avLst/>
          </a:prstGeom>
          <a:noFill/>
        </p:spPr>
      </p:pic>
      <p:sp>
        <p:nvSpPr>
          <p:cNvPr id="3115" name="AutoShape 43" descr="https://www.muni.cz/design/_img/bg-link-nw.gif"/>
          <p:cNvSpPr>
            <a:spLocks noChangeAspect="1" noChangeArrowheads="1"/>
          </p:cNvSpPr>
          <p:nvPr/>
        </p:nvSpPr>
        <p:spPr bwMode="auto">
          <a:xfrm>
            <a:off x="0" y="0"/>
            <a:ext cx="114300" cy="1143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3116" name="Picture 44" descr="http://gisweb.muni.cz/img/bg-map-tool.g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525" cy="152400"/>
          </a:xfrm>
          <a:prstGeom prst="rect">
            <a:avLst/>
          </a:prstGeom>
          <a:noFill/>
        </p:spPr>
      </p:pic>
      <p:pic>
        <p:nvPicPr>
          <p:cNvPr id="45058" name="Picture 2" descr="https://fbcdn-sphotos-b-a.akamaihd.net/hphotos-ak-prn2/v/t1.0-9/10311832_674374809265736_8592225899842468492_n.jpg?oh=ae078610edf83e84b3c9f596370794e8&amp;oe=54C6B906&amp;__gda__=1418583804_ccb91a72100e8bf3defda2e69b292590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697851" y="3763925"/>
            <a:ext cx="3297293" cy="2198196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4" name="Picture 4" descr="http://www.centroprojekt.cz/reference/obcanske-stavby/img_webimg/photo-src-120510203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99398" y="3923414"/>
            <a:ext cx="5153610" cy="2512385"/>
          </a:xfrm>
          <a:prstGeom prst="rect">
            <a:avLst/>
          </a:prstGeom>
          <a:noFill/>
        </p:spPr>
      </p:pic>
      <p:sp>
        <p:nvSpPr>
          <p:cNvPr id="4813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412875"/>
            <a:ext cx="8229600" cy="4679581"/>
          </a:xfrm>
        </p:spPr>
        <p:txBody>
          <a:bodyPr/>
          <a:lstStyle/>
          <a:p>
            <a:pPr marL="177800" indent="-177800">
              <a:spcBef>
                <a:spcPct val="30000"/>
              </a:spcBef>
              <a:buClr>
                <a:srgbClr val="006600"/>
              </a:buClr>
              <a:buSzPct val="80000"/>
              <a:buNone/>
            </a:pPr>
            <a:r>
              <a:rPr lang="cs-CZ" sz="2400" dirty="0">
                <a:solidFill>
                  <a:srgbClr val="006600"/>
                </a:solidFill>
                <a:latin typeface="Verdana" pitchFamily="34" charset="0"/>
              </a:rPr>
              <a:t>23. ledna 2012 </a:t>
            </a:r>
            <a:r>
              <a:rPr lang="cs-CZ" sz="2000" dirty="0">
                <a:solidFill>
                  <a:srgbClr val="006600"/>
                </a:solidFill>
                <a:latin typeface="Verdana" pitchFamily="34" charset="0"/>
              </a:rPr>
              <a:t>začala výstavba </a:t>
            </a:r>
            <a:r>
              <a:rPr lang="cs-CZ" sz="2000" dirty="0" smtClean="0">
                <a:solidFill>
                  <a:srgbClr val="006600"/>
                </a:solidFill>
                <a:latin typeface="Verdana" pitchFamily="34" charset="0"/>
              </a:rPr>
              <a:t>4 pavilónů </a:t>
            </a:r>
            <a:r>
              <a:rPr lang="cs-CZ" sz="2000" dirty="0">
                <a:solidFill>
                  <a:srgbClr val="006600"/>
                </a:solidFill>
                <a:latin typeface="Verdana" pitchFamily="34" charset="0"/>
              </a:rPr>
              <a:t>pro biologické obory</a:t>
            </a:r>
          </a:p>
          <a:p>
            <a:pPr marL="177800" indent="-177800">
              <a:spcBef>
                <a:spcPct val="30000"/>
              </a:spcBef>
              <a:buClr>
                <a:srgbClr val="006600"/>
              </a:buClr>
              <a:buSzPct val="80000"/>
              <a:buFont typeface="Wingdings" pitchFamily="2" charset="2"/>
              <a:buChar char="§"/>
            </a:pPr>
            <a:r>
              <a:rPr lang="cs-CZ" sz="2000" dirty="0" smtClean="0">
                <a:latin typeface="Verdana" pitchFamily="34" charset="0"/>
              </a:rPr>
              <a:t>1 </a:t>
            </a:r>
            <a:r>
              <a:rPr lang="cs-CZ" sz="2000" dirty="0">
                <a:latin typeface="Verdana" pitchFamily="34" charset="0"/>
              </a:rPr>
              <a:t>000 studentů, 250 zaměstnanců</a:t>
            </a:r>
          </a:p>
          <a:p>
            <a:pPr marL="177800" indent="-177800">
              <a:spcBef>
                <a:spcPct val="30000"/>
              </a:spcBef>
              <a:buClr>
                <a:srgbClr val="006600"/>
              </a:buClr>
              <a:buSzPct val="80000"/>
              <a:buFont typeface="Wingdings" pitchFamily="2" charset="2"/>
              <a:buChar char="§"/>
            </a:pPr>
            <a:r>
              <a:rPr lang="pl-PL" sz="2000" dirty="0">
                <a:latin typeface="Verdana" pitchFamily="34" charset="0"/>
              </a:rPr>
              <a:t>427 milionů korun bez DPH</a:t>
            </a:r>
          </a:p>
          <a:p>
            <a:pPr marL="177800" indent="-177800">
              <a:spcBef>
                <a:spcPct val="30000"/>
              </a:spcBef>
              <a:buClr>
                <a:srgbClr val="006600"/>
              </a:buClr>
              <a:buSzPct val="80000"/>
              <a:buFont typeface="Wingdings" pitchFamily="2" charset="2"/>
              <a:buChar char="§"/>
            </a:pPr>
            <a:r>
              <a:rPr lang="pl-PL" sz="2000" dirty="0">
                <a:latin typeface="Verdana" pitchFamily="34" charset="0"/>
              </a:rPr>
              <a:t>laboratoře, </a:t>
            </a:r>
            <a:r>
              <a:rPr lang="pl-PL" sz="2000" dirty="0" smtClean="0">
                <a:latin typeface="Verdana" pitchFamily="34" charset="0"/>
              </a:rPr>
              <a:t>učebny (pro 20–50 studentů) </a:t>
            </a:r>
          </a:p>
          <a:p>
            <a:pPr marL="177800" indent="-177800">
              <a:spcBef>
                <a:spcPct val="30000"/>
              </a:spcBef>
              <a:buClr>
                <a:srgbClr val="006600"/>
              </a:buClr>
              <a:buSzPct val="80000"/>
              <a:buFont typeface="Wingdings" pitchFamily="2" charset="2"/>
              <a:buChar char="§"/>
            </a:pPr>
            <a:r>
              <a:rPr lang="pl-PL" sz="2000" dirty="0" smtClean="0">
                <a:latin typeface="Verdana" pitchFamily="34" charset="0"/>
              </a:rPr>
              <a:t>sterilní prostory pro českou sbírku mikroorganismů</a:t>
            </a:r>
            <a:endParaRPr lang="pl-PL" sz="2000" dirty="0">
              <a:latin typeface="Verdana" pitchFamily="34" charset="0"/>
            </a:endParaRPr>
          </a:p>
          <a:p>
            <a:pPr marL="177800" indent="-177800">
              <a:spcBef>
                <a:spcPct val="30000"/>
              </a:spcBef>
              <a:buClr>
                <a:srgbClr val="006600"/>
              </a:buClr>
              <a:buSzPct val="80000"/>
              <a:buFont typeface="Wingdings" pitchFamily="2" charset="2"/>
              <a:buChar char="§"/>
            </a:pPr>
            <a:r>
              <a:rPr lang="pl-PL" sz="2000" dirty="0">
                <a:latin typeface="Verdana" pitchFamily="34" charset="0"/>
              </a:rPr>
              <a:t>experimentální </a:t>
            </a:r>
            <a:r>
              <a:rPr lang="pl-PL" sz="2000" dirty="0" smtClean="0">
                <a:latin typeface="Verdana" pitchFamily="34" charset="0"/>
              </a:rPr>
              <a:t>skleník</a:t>
            </a:r>
            <a:endParaRPr lang="pl-PL" sz="2000" dirty="0">
              <a:latin typeface="Verdana" pitchFamily="34" charset="0"/>
            </a:endParaRPr>
          </a:p>
          <a:p>
            <a:pPr marL="177800" indent="-177800">
              <a:spcBef>
                <a:spcPct val="30000"/>
              </a:spcBef>
              <a:buClr>
                <a:srgbClr val="006600"/>
              </a:buClr>
              <a:buSzPct val="80000"/>
              <a:buFont typeface="Wingdings" pitchFamily="2" charset="2"/>
              <a:buChar char="§"/>
            </a:pPr>
            <a:r>
              <a:rPr lang="pl-PL" sz="2000" dirty="0">
                <a:latin typeface="Verdana" pitchFamily="34" charset="0"/>
              </a:rPr>
              <a:t>botanická </a:t>
            </a:r>
            <a:r>
              <a:rPr lang="pl-PL" sz="2000" dirty="0" smtClean="0">
                <a:latin typeface="Verdana" pitchFamily="34" charset="0"/>
              </a:rPr>
              <a:t>zahrada</a:t>
            </a:r>
            <a:endParaRPr lang="pl-PL" sz="2000" dirty="0">
              <a:latin typeface="Verdana" pitchFamily="34" charset="0"/>
            </a:endParaRPr>
          </a:p>
          <a:p>
            <a:pPr marL="177800" indent="-177800">
              <a:spcBef>
                <a:spcPct val="30000"/>
              </a:spcBef>
              <a:buClr>
                <a:srgbClr val="006600"/>
              </a:buClr>
              <a:buSzPct val="80000"/>
              <a:buFont typeface="Wingdings" pitchFamily="2" charset="2"/>
              <a:buChar char="§"/>
            </a:pPr>
            <a:r>
              <a:rPr lang="pl-PL" sz="2000" dirty="0" smtClean="0">
                <a:latin typeface="Verdana" pitchFamily="34" charset="0"/>
              </a:rPr>
              <a:t>herbář</a:t>
            </a:r>
            <a:endParaRPr lang="pl-PL" sz="2000" dirty="0">
              <a:latin typeface="Verdana" pitchFamily="34" charset="0"/>
            </a:endParaRPr>
          </a:p>
          <a:p>
            <a:pPr marL="177800" indent="-177800">
              <a:spcBef>
                <a:spcPct val="30000"/>
              </a:spcBef>
              <a:buClr>
                <a:srgbClr val="006600"/>
              </a:buClr>
              <a:buSzPct val="80000"/>
              <a:buFont typeface="Wingdings" pitchFamily="2" charset="2"/>
              <a:buChar char="§"/>
            </a:pPr>
            <a:endParaRPr lang="cs-CZ" dirty="0">
              <a:latin typeface="Verdana" pitchFamily="34" charset="0"/>
            </a:endParaRPr>
          </a:p>
        </p:txBody>
      </p:sp>
      <p:sp>
        <p:nvSpPr>
          <p:cNvPr id="48131" name="Rectangle 3"/>
          <p:cNvSpPr>
            <a:spLocks noChangeArrowheads="1"/>
          </p:cNvSpPr>
          <p:nvPr/>
        </p:nvSpPr>
        <p:spPr bwMode="auto">
          <a:xfrm>
            <a:off x="530225" y="341313"/>
            <a:ext cx="7929563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r>
              <a:rPr lang="cs-CZ">
                <a:solidFill>
                  <a:schemeClr val="accent2"/>
                </a:solidFill>
              </a:rPr>
              <a:t>Kampus Bohunice</a:t>
            </a:r>
          </a:p>
        </p:txBody>
      </p:sp>
      <p:sp>
        <p:nvSpPr>
          <p:cNvPr id="48132" name="Line 4"/>
          <p:cNvSpPr>
            <a:spLocks noChangeShapeType="1"/>
          </p:cNvSpPr>
          <p:nvPr/>
        </p:nvSpPr>
        <p:spPr bwMode="auto">
          <a:xfrm>
            <a:off x="0" y="1341438"/>
            <a:ext cx="8243888" cy="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48135" name="Rectangle 7"/>
          <p:cNvSpPr>
            <a:spLocks noChangeArrowheads="1"/>
          </p:cNvSpPr>
          <p:nvPr/>
        </p:nvSpPr>
        <p:spPr bwMode="auto">
          <a:xfrm>
            <a:off x="5696504" y="4034576"/>
            <a:ext cx="305911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176213" indent="-176213" algn="r">
              <a:spcBef>
                <a:spcPct val="50000"/>
              </a:spcBef>
              <a:buClr>
                <a:srgbClr val="FF0000"/>
              </a:buClr>
              <a:buSzPct val="80000"/>
            </a:pPr>
            <a:r>
              <a:rPr lang="cs-CZ" sz="2400" dirty="0" smtClean="0">
                <a:solidFill>
                  <a:srgbClr val="FF0000"/>
                </a:solidFill>
              </a:rPr>
              <a:t>výuka zahájena v únoru </a:t>
            </a:r>
            <a:r>
              <a:rPr lang="cs-CZ" sz="2400" dirty="0">
                <a:solidFill>
                  <a:srgbClr val="FF0000"/>
                </a:solidFill>
              </a:rPr>
              <a:t>2014</a:t>
            </a: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63700"/>
            <a:ext cx="7240772" cy="4525963"/>
          </a:xfrm>
        </p:spPr>
        <p:txBody>
          <a:bodyPr/>
          <a:lstStyle/>
          <a:p>
            <a:pPr marL="177800" indent="-177800">
              <a:spcBef>
                <a:spcPct val="30000"/>
              </a:spcBef>
              <a:buClr>
                <a:srgbClr val="006600"/>
              </a:buClr>
              <a:buSzPct val="80000"/>
              <a:buFont typeface="Wingdings" pitchFamily="2" charset="2"/>
              <a:buChar char="§"/>
            </a:pPr>
            <a:r>
              <a:rPr lang="cs-CZ" sz="2400" dirty="0" smtClean="0">
                <a:solidFill>
                  <a:srgbClr val="006600"/>
                </a:solidFill>
                <a:latin typeface="Verdana" pitchFamily="34" charset="0"/>
              </a:rPr>
              <a:t>vznikl </a:t>
            </a:r>
            <a:r>
              <a:rPr lang="cs-CZ" sz="2400" dirty="0">
                <a:solidFill>
                  <a:srgbClr val="006600"/>
                </a:solidFill>
                <a:latin typeface="Verdana" pitchFamily="34" charset="0"/>
              </a:rPr>
              <a:t>spojením kateder botaniky a </a:t>
            </a:r>
            <a:r>
              <a:rPr lang="cs-CZ" sz="2400" dirty="0" smtClean="0">
                <a:solidFill>
                  <a:srgbClr val="006600"/>
                </a:solidFill>
                <a:latin typeface="Verdana" pitchFamily="34" charset="0"/>
              </a:rPr>
              <a:t>zoologie v roce 2006 pavilony A31 a A32</a:t>
            </a:r>
            <a:endParaRPr lang="cs-CZ" sz="2400" dirty="0">
              <a:solidFill>
                <a:srgbClr val="006600"/>
              </a:solidFill>
              <a:latin typeface="Verdana" pitchFamily="34" charset="0"/>
            </a:endParaRPr>
          </a:p>
          <a:p>
            <a:pPr marL="444500" lvl="1" indent="-87313">
              <a:buClr>
                <a:srgbClr val="006600"/>
              </a:buClr>
              <a:buSzPct val="80000"/>
              <a:buFont typeface="Wingdings" pitchFamily="2" charset="2"/>
              <a:buNone/>
            </a:pPr>
            <a:endParaRPr lang="cs-CZ" sz="2000" dirty="0">
              <a:latin typeface="Verdana" pitchFamily="34" charset="0"/>
            </a:endParaRPr>
          </a:p>
          <a:p>
            <a:pPr marL="444500" lvl="1" indent="-87313">
              <a:buClr>
                <a:srgbClr val="006600"/>
              </a:buClr>
              <a:buSzPct val="80000"/>
              <a:buFont typeface="Wingdings" pitchFamily="2" charset="2"/>
              <a:buNone/>
            </a:pPr>
            <a:r>
              <a:rPr lang="cs-CZ" sz="2000" dirty="0">
                <a:latin typeface="Verdana" pitchFamily="34" charset="0"/>
              </a:rPr>
              <a:t>7 pracovních skupin:</a:t>
            </a:r>
          </a:p>
          <a:p>
            <a:pPr marL="812800" lvl="2" indent="-188913">
              <a:buClr>
                <a:srgbClr val="006600"/>
              </a:buClr>
              <a:buSzPct val="80000"/>
              <a:buFont typeface="Wingdings" pitchFamily="2" charset="2"/>
              <a:buChar char="§"/>
            </a:pPr>
            <a:r>
              <a:rPr lang="cs-CZ" sz="1800" dirty="0">
                <a:latin typeface="Verdana" pitchFamily="34" charset="0"/>
              </a:rPr>
              <a:t>Biosystematika cévnatých rostlin</a:t>
            </a:r>
          </a:p>
          <a:p>
            <a:pPr marL="812800" lvl="2" indent="-188913">
              <a:buClr>
                <a:srgbClr val="006600"/>
              </a:buClr>
              <a:buSzPct val="80000"/>
              <a:buFont typeface="Wingdings" pitchFamily="2" charset="2"/>
              <a:buChar char="§"/>
            </a:pPr>
            <a:r>
              <a:rPr lang="cs-CZ" sz="1800" dirty="0">
                <a:latin typeface="Verdana" pitchFamily="34" charset="0"/>
              </a:rPr>
              <a:t>Pracovní skupina pro výzkum vegetace</a:t>
            </a:r>
          </a:p>
          <a:p>
            <a:pPr marL="812800" lvl="2" indent="-188913">
              <a:buClr>
                <a:srgbClr val="006600"/>
              </a:buClr>
              <a:buSzPct val="80000"/>
              <a:buFont typeface="Wingdings" pitchFamily="2" charset="2"/>
              <a:buChar char="§"/>
            </a:pPr>
            <a:r>
              <a:rPr lang="cs-CZ" sz="1800" dirty="0">
                <a:latin typeface="Verdana" pitchFamily="34" charset="0"/>
              </a:rPr>
              <a:t>Výzkum ekologie rašelinišť</a:t>
            </a:r>
          </a:p>
          <a:p>
            <a:pPr marL="812800" lvl="2" indent="-188913">
              <a:buClr>
                <a:srgbClr val="006600"/>
              </a:buClr>
              <a:buSzPct val="80000"/>
              <a:buFont typeface="Wingdings" pitchFamily="2" charset="2"/>
              <a:buChar char="§"/>
            </a:pPr>
            <a:r>
              <a:rPr lang="cs-CZ" sz="1800" dirty="0">
                <a:latin typeface="Verdana" pitchFamily="34" charset="0"/>
              </a:rPr>
              <a:t>Výzkum terestrických bezobratlých</a:t>
            </a:r>
          </a:p>
          <a:p>
            <a:pPr marL="812800" lvl="2" indent="-188913">
              <a:buClr>
                <a:srgbClr val="006600"/>
              </a:buClr>
              <a:buSzPct val="80000"/>
              <a:buFont typeface="Wingdings" pitchFamily="2" charset="2"/>
              <a:buChar char="§"/>
            </a:pPr>
            <a:r>
              <a:rPr lang="cs-CZ" sz="1800" dirty="0">
                <a:latin typeface="Verdana" pitchFamily="34" charset="0"/>
              </a:rPr>
              <a:t>Laboratoř biologie tekoucích vod</a:t>
            </a:r>
          </a:p>
          <a:p>
            <a:pPr marL="812800" lvl="2" indent="-188913">
              <a:buClr>
                <a:srgbClr val="006600"/>
              </a:buClr>
              <a:buSzPct val="80000"/>
              <a:buFont typeface="Wingdings" pitchFamily="2" charset="2"/>
              <a:buChar char="§"/>
            </a:pPr>
            <a:r>
              <a:rPr lang="cs-CZ" sz="1800" dirty="0">
                <a:latin typeface="Verdana" pitchFamily="34" charset="0"/>
              </a:rPr>
              <a:t>Výzkum obratlovců</a:t>
            </a:r>
          </a:p>
          <a:p>
            <a:pPr marL="812800" lvl="2" indent="-188913">
              <a:buClr>
                <a:srgbClr val="006600"/>
              </a:buClr>
              <a:buSzPct val="80000"/>
              <a:buFont typeface="Wingdings" pitchFamily="2" charset="2"/>
              <a:buChar char="§"/>
            </a:pPr>
            <a:r>
              <a:rPr lang="cs-CZ" sz="1800" dirty="0" smtClean="0">
                <a:latin typeface="Verdana" pitchFamily="34" charset="0"/>
              </a:rPr>
              <a:t>Parazitologie</a:t>
            </a:r>
            <a:endParaRPr lang="cs-CZ" sz="1800" dirty="0">
              <a:latin typeface="Verdana" pitchFamily="34" charset="0"/>
            </a:endParaRPr>
          </a:p>
          <a:p>
            <a:pPr marL="812800" lvl="2" indent="-188913">
              <a:buClr>
                <a:srgbClr val="006600"/>
              </a:buClr>
              <a:buSzPct val="80000"/>
              <a:buNone/>
            </a:pPr>
            <a:endParaRPr lang="cs-CZ" sz="1800" dirty="0">
              <a:latin typeface="Verdana" pitchFamily="34" charset="0"/>
            </a:endParaRPr>
          </a:p>
          <a:p>
            <a:pPr marL="812800" lvl="2" indent="-188913">
              <a:buClr>
                <a:srgbClr val="006600"/>
              </a:buClr>
              <a:buSzPct val="80000"/>
              <a:buFont typeface="Wingdings" pitchFamily="2" charset="2"/>
              <a:buChar char="§"/>
            </a:pPr>
            <a:endParaRPr lang="cs-CZ" sz="1800" dirty="0">
              <a:latin typeface="Verdana" pitchFamily="34" charset="0"/>
            </a:endParaRPr>
          </a:p>
        </p:txBody>
      </p:sp>
      <p:sp>
        <p:nvSpPr>
          <p:cNvPr id="13327" name="Rectangle 15"/>
          <p:cNvSpPr>
            <a:spLocks noChangeArrowheads="1"/>
          </p:cNvSpPr>
          <p:nvPr/>
        </p:nvSpPr>
        <p:spPr bwMode="auto">
          <a:xfrm>
            <a:off x="530225" y="341313"/>
            <a:ext cx="7929563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r>
              <a:rPr lang="cs-CZ">
                <a:solidFill>
                  <a:schemeClr val="accent2"/>
                </a:solidFill>
              </a:rPr>
              <a:t>Ústav botaniky a zoologie</a:t>
            </a:r>
          </a:p>
        </p:txBody>
      </p:sp>
      <p:sp>
        <p:nvSpPr>
          <p:cNvPr id="13332" name="Text Box 20"/>
          <p:cNvSpPr txBox="1">
            <a:spLocks noChangeArrowheads="1"/>
          </p:cNvSpPr>
          <p:nvPr/>
        </p:nvSpPr>
        <p:spPr bwMode="auto">
          <a:xfrm>
            <a:off x="684213" y="5876925"/>
            <a:ext cx="37433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2000">
                <a:hlinkClick r:id="rId3"/>
              </a:rPr>
              <a:t>http://botzool.sci.muni.cz/</a:t>
            </a:r>
            <a:endParaRPr lang="cs-CZ" sz="2000"/>
          </a:p>
        </p:txBody>
      </p:sp>
      <p:sp>
        <p:nvSpPr>
          <p:cNvPr id="13334" name="Line 22"/>
          <p:cNvSpPr>
            <a:spLocks noChangeShapeType="1"/>
          </p:cNvSpPr>
          <p:nvPr/>
        </p:nvSpPr>
        <p:spPr bwMode="auto">
          <a:xfrm>
            <a:off x="0" y="1341438"/>
            <a:ext cx="8243888" cy="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ffectLst/>
        </p:spPr>
        <p:txBody>
          <a:bodyPr/>
          <a:lstStyle/>
          <a:p>
            <a:endParaRPr lang="cs-CZ"/>
          </a:p>
        </p:txBody>
      </p:sp>
      <p:pic>
        <p:nvPicPr>
          <p:cNvPr id="40962" name="Picture 2" descr="Ústav botaniky a zoologi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40227" y="5034515"/>
            <a:ext cx="3667125" cy="142875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3" cstate="print"/>
          <a:srcRect l="9583" t="9630" r="20298" b="3280"/>
          <a:stretch>
            <a:fillRect/>
          </a:stretch>
        </p:blipFill>
        <p:spPr bwMode="auto">
          <a:xfrm>
            <a:off x="0" y="215422"/>
            <a:ext cx="9144000" cy="6388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Elipsa 2"/>
          <p:cNvSpPr/>
          <p:nvPr/>
        </p:nvSpPr>
        <p:spPr bwMode="auto">
          <a:xfrm>
            <a:off x="1967023" y="3636335"/>
            <a:ext cx="893135" cy="606056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4400" b="0" i="0" u="none" strike="noStrike" cap="none" normalizeH="0" baseline="0" smtClean="0">
              <a:ln>
                <a:noFill/>
              </a:ln>
              <a:solidFill>
                <a:schemeClr val="tx2"/>
              </a:solidFill>
              <a:effectLst/>
              <a:latin typeface="Verdana" pitchFamily="34" charset="0"/>
            </a:endParaRP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vyuka_uvod_do_studia 00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3880883" y="5794744"/>
            <a:ext cx="143539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A31</a:t>
            </a:r>
            <a:endParaRPr lang="cs-CZ" dirty="0"/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ýchoz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44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44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3037</TotalTime>
  <Words>935</Words>
  <Application>Microsoft Office PowerPoint</Application>
  <PresentationFormat>Předvádění na obrazovce (4:3)</PresentationFormat>
  <Paragraphs>228</Paragraphs>
  <Slides>30</Slides>
  <Notes>21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30</vt:i4>
      </vt:variant>
    </vt:vector>
  </HeadingPairs>
  <TitlesOfParts>
    <vt:vector size="31" baseType="lpstr">
      <vt:lpstr>Výchozí návrh</vt:lpstr>
      <vt:lpstr>Úvod do studia ekologické a evoluční biologie</vt:lpstr>
      <vt:lpstr>Úvod do studia ekologické a evoluční biologie</vt:lpstr>
      <vt:lpstr>Program</vt:lpstr>
      <vt:lpstr>Snímek 4</vt:lpstr>
      <vt:lpstr>Snímek 5</vt:lpstr>
      <vt:lpstr>Snímek 6</vt:lpstr>
      <vt:lpstr>Snímek 7</vt:lpstr>
      <vt:lpstr>Snímek 8</vt:lpstr>
      <vt:lpstr>Snímek 9</vt:lpstr>
      <vt:lpstr>Snímek 10</vt:lpstr>
      <vt:lpstr>Snímek 11</vt:lpstr>
      <vt:lpstr>Snímek 12</vt:lpstr>
      <vt:lpstr>Snímek 13</vt:lpstr>
      <vt:lpstr>Snímek 14</vt:lpstr>
      <vt:lpstr>Snímek 15</vt:lpstr>
      <vt:lpstr>Snímek 16</vt:lpstr>
      <vt:lpstr>Snímek 17</vt:lpstr>
      <vt:lpstr>Snímek 18</vt:lpstr>
      <vt:lpstr>Snímek 19</vt:lpstr>
      <vt:lpstr>Snímek 20</vt:lpstr>
      <vt:lpstr>Snímek 21</vt:lpstr>
      <vt:lpstr>Snímek 22</vt:lpstr>
      <vt:lpstr>Snímek 23</vt:lpstr>
      <vt:lpstr>Snímek 24</vt:lpstr>
      <vt:lpstr>Snímek 25</vt:lpstr>
      <vt:lpstr>Snímek 26</vt:lpstr>
      <vt:lpstr>Snímek 27</vt:lpstr>
      <vt:lpstr>Snímek 28</vt:lpstr>
      <vt:lpstr>Snímek 29</vt:lpstr>
      <vt:lpstr>Snímek 30</vt:lpstr>
    </vt:vector>
  </TitlesOfParts>
  <Company>MU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Vit Grulich</dc:creator>
  <cp:lastModifiedBy>uživatel</cp:lastModifiedBy>
  <cp:revision>69</cp:revision>
  <dcterms:created xsi:type="dcterms:W3CDTF">2007-09-20T05:58:32Z</dcterms:created>
  <dcterms:modified xsi:type="dcterms:W3CDTF">2014-10-14T12:33:15Z</dcterms:modified>
</cp:coreProperties>
</file>