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0"/>
  </p:notesMasterIdLst>
  <p:sldIdLst>
    <p:sldId id="338" r:id="rId2"/>
    <p:sldId id="341" r:id="rId3"/>
    <p:sldId id="364" r:id="rId4"/>
    <p:sldId id="365" r:id="rId5"/>
    <p:sldId id="378" r:id="rId6"/>
    <p:sldId id="379" r:id="rId7"/>
    <p:sldId id="340" r:id="rId8"/>
    <p:sldId id="363" r:id="rId9"/>
    <p:sldId id="367" r:id="rId10"/>
    <p:sldId id="368" r:id="rId11"/>
    <p:sldId id="374" r:id="rId12"/>
    <p:sldId id="366" r:id="rId13"/>
    <p:sldId id="373" r:id="rId14"/>
    <p:sldId id="370" r:id="rId15"/>
    <p:sldId id="371" r:id="rId16"/>
    <p:sldId id="372" r:id="rId17"/>
    <p:sldId id="375" r:id="rId18"/>
    <p:sldId id="376" r:id="rId19"/>
    <p:sldId id="377" r:id="rId20"/>
    <p:sldId id="369" r:id="rId21"/>
    <p:sldId id="382" r:id="rId22"/>
    <p:sldId id="381" r:id="rId23"/>
    <p:sldId id="380" r:id="rId24"/>
    <p:sldId id="383" r:id="rId25"/>
    <p:sldId id="385" r:id="rId26"/>
    <p:sldId id="386" r:id="rId27"/>
    <p:sldId id="387" r:id="rId28"/>
    <p:sldId id="384" r:id="rId29"/>
    <p:sldId id="389" r:id="rId30"/>
    <p:sldId id="390" r:id="rId31"/>
    <p:sldId id="391" r:id="rId32"/>
    <p:sldId id="392" r:id="rId33"/>
    <p:sldId id="393" r:id="rId34"/>
    <p:sldId id="394" r:id="rId35"/>
    <p:sldId id="395" r:id="rId36"/>
    <p:sldId id="396" r:id="rId37"/>
    <p:sldId id="397" r:id="rId38"/>
    <p:sldId id="398" r:id="rId39"/>
    <p:sldId id="399" r:id="rId40"/>
    <p:sldId id="400" r:id="rId41"/>
    <p:sldId id="401" r:id="rId42"/>
    <p:sldId id="402" r:id="rId43"/>
    <p:sldId id="403" r:id="rId44"/>
    <p:sldId id="404" r:id="rId45"/>
    <p:sldId id="405" r:id="rId46"/>
    <p:sldId id="406" r:id="rId47"/>
    <p:sldId id="407" r:id="rId48"/>
    <p:sldId id="408" r:id="rId49"/>
    <p:sldId id="409" r:id="rId50"/>
    <p:sldId id="410" r:id="rId51"/>
    <p:sldId id="411" r:id="rId52"/>
    <p:sldId id="412" r:id="rId53"/>
    <p:sldId id="413" r:id="rId54"/>
    <p:sldId id="414" r:id="rId55"/>
    <p:sldId id="415" r:id="rId56"/>
    <p:sldId id="416" r:id="rId57"/>
    <p:sldId id="417" r:id="rId58"/>
    <p:sldId id="418" r:id="rId59"/>
    <p:sldId id="419" r:id="rId60"/>
    <p:sldId id="420" r:id="rId61"/>
    <p:sldId id="421" r:id="rId62"/>
    <p:sldId id="422" r:id="rId63"/>
    <p:sldId id="423" r:id="rId64"/>
    <p:sldId id="424" r:id="rId65"/>
    <p:sldId id="425" r:id="rId66"/>
    <p:sldId id="426" r:id="rId67"/>
    <p:sldId id="427" r:id="rId68"/>
    <p:sldId id="428" r:id="rId69"/>
    <p:sldId id="429" r:id="rId70"/>
    <p:sldId id="430" r:id="rId71"/>
    <p:sldId id="431" r:id="rId72"/>
    <p:sldId id="432" r:id="rId73"/>
    <p:sldId id="433" r:id="rId74"/>
    <p:sldId id="434" r:id="rId75"/>
    <p:sldId id="435" r:id="rId76"/>
    <p:sldId id="437" r:id="rId77"/>
    <p:sldId id="438" r:id="rId78"/>
    <p:sldId id="439" r:id="rId79"/>
    <p:sldId id="440" r:id="rId80"/>
    <p:sldId id="441" r:id="rId81"/>
    <p:sldId id="442" r:id="rId82"/>
    <p:sldId id="443" r:id="rId83"/>
    <p:sldId id="444" r:id="rId84"/>
    <p:sldId id="445" r:id="rId85"/>
    <p:sldId id="446" r:id="rId86"/>
    <p:sldId id="447" r:id="rId87"/>
    <p:sldId id="448" r:id="rId88"/>
    <p:sldId id="449" r:id="rId89"/>
    <p:sldId id="450" r:id="rId90"/>
    <p:sldId id="451" r:id="rId91"/>
    <p:sldId id="452" r:id="rId92"/>
    <p:sldId id="453" r:id="rId93"/>
    <p:sldId id="454" r:id="rId94"/>
    <p:sldId id="455" r:id="rId95"/>
    <p:sldId id="456" r:id="rId96"/>
    <p:sldId id="457" r:id="rId97"/>
    <p:sldId id="458" r:id="rId98"/>
    <p:sldId id="459" r:id="rId9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4" autoAdjust="0"/>
    <p:restoredTop sz="94660"/>
  </p:normalViewPr>
  <p:slideViewPr>
    <p:cSldViewPr>
      <p:cViewPr varScale="1">
        <p:scale>
          <a:sx n="75" d="100"/>
          <a:sy n="75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06229-7310-4491-B5FB-956DF3191E3B}" type="datetimeFigureOut">
              <a:rPr lang="cs-CZ" smtClean="0"/>
              <a:pPr/>
              <a:t>7.10.2014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EC7C4-020F-46F6-8652-8B363E4A552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42529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pPr/>
              <a:t>7.10.2014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17703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pPr/>
              <a:t>7.10.2014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5525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pPr/>
              <a:t>7.10.2014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73086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pPr/>
              <a:t>7.10.2014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50456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pPr/>
              <a:t>7.10.2014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8786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pPr/>
              <a:t>7.10.2014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462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pPr/>
              <a:t>7.10.2014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4303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pPr/>
              <a:t>7.10.2014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09476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pPr/>
              <a:t>7.10.2014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60718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pPr/>
              <a:t>7.10.2014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9714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pPr/>
              <a:t>7.10.2014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69461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5350E-907D-4692-96F3-185601031A3B}" type="datetimeFigureOut">
              <a:rPr lang="cs-CZ" smtClean="0"/>
              <a:pPr/>
              <a:t>7.10.2014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79527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Fylogeneze a diverzita rostlin:</a:t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3. přednáška</a:t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Glaucophyta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Prymnesiophyta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Rhodophyta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Chlorophyta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Charophyta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2052736" y="3965476"/>
            <a:ext cx="6400800" cy="1752600"/>
          </a:xfrm>
        </p:spPr>
        <p:txBody>
          <a:bodyPr>
            <a:normAutofit/>
          </a:bodyPr>
          <a:lstStyle/>
          <a:p>
            <a:r>
              <a:rPr lang="cs-CZ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Barbora </a:t>
            </a:r>
            <a:r>
              <a:rPr lang="cs-CZ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Chattová</a:t>
            </a:r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822452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362282" y="2025904"/>
            <a:ext cx="2793894" cy="2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699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Rozmnožování ruduch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smtClean="0"/>
              <a:t>Nepohlavní: </a:t>
            </a:r>
            <a:r>
              <a:rPr lang="cs-CZ" sz="2400" dirty="0" err="1" smtClean="0"/>
              <a:t>monosporami</a:t>
            </a:r>
            <a:endParaRPr lang="cs-CZ" sz="2400" dirty="0" smtClean="0"/>
          </a:p>
          <a:p>
            <a:r>
              <a:rPr lang="cs-CZ" sz="2400" dirty="0"/>
              <a:t>Pohlavní</a:t>
            </a:r>
            <a:r>
              <a:rPr lang="cs-CZ" sz="2400" dirty="0" smtClean="0"/>
              <a:t>: oogamie </a:t>
            </a:r>
            <a:r>
              <a:rPr lang="cs-CZ" sz="2400" dirty="0"/>
              <a:t>– vaječná b. (</a:t>
            </a:r>
            <a:r>
              <a:rPr lang="cs-CZ" sz="2400" dirty="0" err="1"/>
              <a:t>karpogon</a:t>
            </a:r>
            <a:r>
              <a:rPr lang="cs-CZ" sz="2400" dirty="0"/>
              <a:t>) je oplozena nepohyblivou samčí gametou (</a:t>
            </a:r>
            <a:r>
              <a:rPr lang="cs-CZ" sz="2400" dirty="0" err="1"/>
              <a:t>spermacií</a:t>
            </a:r>
            <a:r>
              <a:rPr lang="cs-CZ" sz="2400" dirty="0"/>
              <a:t>, které se tvoří v </a:t>
            </a:r>
            <a:r>
              <a:rPr lang="cs-CZ" sz="2400" dirty="0" err="1"/>
              <a:t>spermatangiích</a:t>
            </a:r>
            <a:r>
              <a:rPr lang="cs-CZ" sz="2400" dirty="0"/>
              <a:t>)</a:t>
            </a:r>
            <a:endParaRPr lang="cs-CZ" sz="2400" dirty="0" smtClean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54243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sinicearasy.cz/sites/default/files/Rhodophyta_stelky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1166"/>
            <a:ext cx="4184898" cy="670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548680"/>
            <a:ext cx="230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Typy stélek ruduch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xmlns="" val="120928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Ekologie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smtClean="0"/>
              <a:t>Tropická moře, mangrove, sladké čisté vody i polární oblasti</a:t>
            </a:r>
          </a:p>
          <a:p>
            <a:r>
              <a:rPr lang="cs-CZ" sz="2400" dirty="0" smtClean="0"/>
              <a:t>U nás ohrožená skupina</a:t>
            </a:r>
          </a:p>
          <a:p>
            <a:r>
              <a:rPr lang="cs-CZ" sz="2400" dirty="0"/>
              <a:t>Některé </a:t>
            </a:r>
            <a:r>
              <a:rPr lang="cs-CZ" sz="2400" dirty="0" smtClean="0"/>
              <a:t>druhy </a:t>
            </a:r>
            <a:r>
              <a:rPr lang="cs-CZ" sz="2400" dirty="0" err="1" smtClean="0"/>
              <a:t>endolitické</a:t>
            </a:r>
            <a:r>
              <a:rPr lang="cs-CZ" sz="2400" dirty="0" smtClean="0"/>
              <a:t>, </a:t>
            </a:r>
            <a:r>
              <a:rPr lang="cs-CZ" sz="2400" dirty="0" err="1" smtClean="0"/>
              <a:t>aerofytické</a:t>
            </a:r>
            <a:r>
              <a:rPr lang="cs-CZ" sz="2400" dirty="0" smtClean="0"/>
              <a:t>, epifytické nebo parazitické</a:t>
            </a:r>
          </a:p>
          <a:p>
            <a:r>
              <a:rPr lang="cs-CZ" sz="2400" dirty="0" smtClean="0"/>
              <a:t>Často kalcifikované</a:t>
            </a: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6775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Systém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smtClean="0">
                <a:solidFill>
                  <a:srgbClr val="C00000"/>
                </a:solidFill>
              </a:rPr>
              <a:t>Třída </a:t>
            </a:r>
            <a:r>
              <a:rPr lang="cs-CZ" sz="2400" dirty="0" err="1" smtClean="0">
                <a:solidFill>
                  <a:srgbClr val="C00000"/>
                </a:solidFill>
              </a:rPr>
              <a:t>Rhodophyceae</a:t>
            </a:r>
            <a:endParaRPr lang="cs-CZ" sz="24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sz="2400" dirty="0"/>
              <a:t>Podtřída: </a:t>
            </a:r>
            <a:r>
              <a:rPr lang="cs-CZ" sz="2400" dirty="0" err="1" smtClean="0">
                <a:solidFill>
                  <a:schemeClr val="accent6">
                    <a:lumMod val="75000"/>
                  </a:schemeClr>
                </a:solidFill>
              </a:rPr>
              <a:t>Bangiophycideae</a:t>
            </a:r>
            <a:r>
              <a:rPr lang="cs-CZ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400" dirty="0" smtClean="0"/>
              <a:t>(</a:t>
            </a:r>
            <a:r>
              <a:rPr lang="cs-CZ" sz="2400" dirty="0"/>
              <a:t>starší polyfyletická), jednodušší, převážně jednobuněčné nebo vláknité typy, jediná ploše listovitá stélka u </a:t>
            </a:r>
            <a:r>
              <a:rPr lang="cs-CZ" sz="2400" dirty="0" smtClean="0"/>
              <a:t>rodu </a:t>
            </a:r>
            <a:r>
              <a:rPr lang="cs-CZ" sz="2400" i="1" dirty="0" err="1" smtClean="0"/>
              <a:t>Porphyra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Podtřída: </a:t>
            </a:r>
            <a:r>
              <a:rPr lang="cs-CZ" sz="2400" dirty="0" err="1" smtClean="0">
                <a:solidFill>
                  <a:schemeClr val="accent6">
                    <a:lumMod val="75000"/>
                  </a:schemeClr>
                </a:solidFill>
              </a:rPr>
              <a:t>Florideophycideae</a:t>
            </a:r>
            <a:r>
              <a:rPr lang="cs-CZ" sz="2400" dirty="0" smtClean="0"/>
              <a:t> (mladší </a:t>
            </a:r>
            <a:r>
              <a:rPr lang="cs-CZ" sz="2400" dirty="0"/>
              <a:t>monofyletická), mnohobuněčné a makroskopické </a:t>
            </a:r>
            <a:r>
              <a:rPr lang="cs-CZ" sz="2400" dirty="0" smtClean="0"/>
              <a:t>stélky, </a:t>
            </a:r>
            <a:r>
              <a:rPr lang="cs-CZ" sz="2400" dirty="0" err="1" smtClean="0"/>
              <a:t>karpogony</a:t>
            </a:r>
            <a:r>
              <a:rPr lang="cs-CZ" sz="2400" dirty="0" smtClean="0"/>
              <a:t> s </a:t>
            </a:r>
            <a:r>
              <a:rPr lang="cs-CZ" sz="2400" dirty="0" err="1" smtClean="0"/>
              <a:t>trychogynem</a:t>
            </a:r>
            <a:endParaRPr 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5162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orphyridium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666750"/>
            <a:ext cx="8280400" cy="607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8313" y="5445125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1"/>
                </a:solidFill>
              </a:rPr>
              <a:t>Porphyridium</a:t>
            </a:r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</a:rPr>
              <a:t>sp</a:t>
            </a:r>
            <a:r>
              <a:rPr lang="cs-CZ" altLang="cs-CZ" dirty="0" smtClean="0"/>
              <a:t>.</a:t>
            </a:r>
            <a:endParaRPr lang="cs-CZ" altLang="cs-CZ" i="1" dirty="0" smtClean="0"/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6877050" y="6375400"/>
            <a:ext cx="180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Uher B.</a:t>
            </a:r>
            <a:endParaRPr lang="en-US" altLang="cs-CZ">
              <a:cs typeface="Arial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2959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Batrachospermum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0838"/>
            <a:ext cx="8713788" cy="639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5013325"/>
            <a:ext cx="8278813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1"/>
                </a:solidFill>
              </a:rPr>
              <a:t>Batrachospermum</a:t>
            </a:r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</a:rPr>
              <a:t>sp</a:t>
            </a:r>
            <a:r>
              <a:rPr lang="cs-CZ" altLang="cs-CZ" dirty="0" smtClean="0">
                <a:solidFill>
                  <a:schemeClr val="tx1"/>
                </a:solidFill>
              </a:rPr>
              <a:t>.</a:t>
            </a:r>
            <a:endParaRPr lang="cs-CZ" altLang="cs-CZ" i="1" dirty="0" smtClean="0">
              <a:solidFill>
                <a:schemeClr val="tx1"/>
              </a:solidFill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877050" y="6375400"/>
            <a:ext cx="180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solidFill>
                  <a:srgbClr val="FFFF00"/>
                </a:solidFill>
                <a:cs typeface="Arial" charset="0"/>
              </a:rPr>
              <a:t>©</a:t>
            </a:r>
            <a:r>
              <a:rPr lang="cs-CZ" altLang="cs-CZ">
                <a:solidFill>
                  <a:srgbClr val="FFFF00"/>
                </a:solidFill>
                <a:cs typeface="Arial" charset="0"/>
              </a:rPr>
              <a:t> orig. Uher B.</a:t>
            </a:r>
            <a:endParaRPr lang="en-US" altLang="cs-CZ">
              <a:solidFill>
                <a:srgbClr val="FFFF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99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Corallina_vancouveriensis_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80645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8"/>
          <p:cNvSpPr txBox="1">
            <a:spLocks noChangeArrowheads="1"/>
          </p:cNvSpPr>
          <p:nvPr/>
        </p:nvSpPr>
        <p:spPr bwMode="auto">
          <a:xfrm>
            <a:off x="971550" y="765175"/>
            <a:ext cx="36004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>
                <a:solidFill>
                  <a:srgbClr val="FF0000"/>
                </a:solidFill>
              </a:rPr>
              <a:t>Corallina </a:t>
            </a:r>
            <a:r>
              <a:rPr lang="cs-CZ" altLang="cs-CZ" sz="3200">
                <a:solidFill>
                  <a:srgbClr val="FF0000"/>
                </a:solidFill>
              </a:rPr>
              <a:t>sp.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81209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6" descr="fig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575" y="900113"/>
            <a:ext cx="756285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7"/>
          <p:cNvSpPr txBox="1">
            <a:spLocks noChangeArrowheads="1"/>
          </p:cNvSpPr>
          <p:nvPr/>
        </p:nvSpPr>
        <p:spPr bwMode="auto">
          <a:xfrm>
            <a:off x="827088" y="5805488"/>
            <a:ext cx="59055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Lithothamnion </a:t>
            </a:r>
            <a:r>
              <a:rPr lang="cs-CZ" altLang="cs-CZ" sz="3200"/>
              <a:t>sp. - rhodolit</a:t>
            </a:r>
            <a:endParaRPr lang="cs-CZ" altLang="cs-CZ" sz="3200" i="1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76680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5733256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i="1" dirty="0" err="1" smtClean="0"/>
              <a:t>Lemanea</a:t>
            </a:r>
            <a:r>
              <a:rPr lang="cs-CZ" sz="3600" dirty="0" smtClean="0"/>
              <a:t> </a:t>
            </a:r>
            <a:r>
              <a:rPr lang="cs-CZ" sz="3600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18434" name="Picture 2" descr="http://www.biopix-foto.de/photos/jcs-lemanea-fluviatilis-63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03" y="0"/>
            <a:ext cx="56673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cfb.unh.edu/phycokey/Choices/Rhodophyceae/Microreds/LEMANEA/Lemanea_03_400x2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1691" y="3743325"/>
            <a:ext cx="4702309" cy="310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884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dr-ralf-wagner.de/Bilder/Audouinella-630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719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www.buildingthepride.com/faculty/pgdavison/rhod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828925"/>
            <a:ext cx="53721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51520" y="5085184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 err="1" smtClean="0"/>
              <a:t>Audouinella</a:t>
            </a:r>
            <a:r>
              <a:rPr lang="cs-CZ" sz="3200" i="1" dirty="0" smtClean="0"/>
              <a:t> </a:t>
            </a:r>
            <a:r>
              <a:rPr lang="cs-CZ" sz="3200" dirty="0" err="1" smtClean="0"/>
              <a:t>sp</a:t>
            </a:r>
            <a:r>
              <a:rPr lang="cs-CZ" sz="3200" dirty="0" smtClean="0"/>
              <a:t>.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xmlns="" val="10101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Prymnesiophyta</a:t>
            </a:r>
            <a:r>
              <a:rPr lang="cs-CZ" sz="3200" dirty="0" smtClean="0">
                <a:solidFill>
                  <a:schemeClr val="accent1"/>
                </a:solidFill>
              </a:rPr>
              <a:t> (</a:t>
            </a:r>
            <a:r>
              <a:rPr lang="cs-CZ" sz="3200" dirty="0" err="1" smtClean="0">
                <a:solidFill>
                  <a:schemeClr val="accent1"/>
                </a:solidFill>
              </a:rPr>
              <a:t>Haptophyta</a:t>
            </a:r>
            <a:r>
              <a:rPr lang="cs-CZ" sz="3200" dirty="0" smtClean="0">
                <a:solidFill>
                  <a:schemeClr val="accent1"/>
                </a:solidFill>
              </a:rPr>
              <a:t>)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sz="2400" dirty="0" smtClean="0"/>
              <a:t>Stélka: bičíkatá až vláknitá</a:t>
            </a:r>
          </a:p>
          <a:p>
            <a:r>
              <a:rPr lang="cs-CZ" altLang="cs-CZ" sz="2400" dirty="0" smtClean="0"/>
              <a:t>Dříve součástí </a:t>
            </a:r>
            <a:r>
              <a:rPr lang="cs-CZ" altLang="cs-CZ" sz="2400" dirty="0" err="1" smtClean="0"/>
              <a:t>Cryptophyta</a:t>
            </a:r>
            <a:endParaRPr lang="cs-CZ" altLang="cs-CZ" sz="2400" dirty="0" smtClean="0"/>
          </a:p>
          <a:p>
            <a:r>
              <a:rPr lang="cs-CZ" altLang="cs-CZ" sz="2400" dirty="0" smtClean="0"/>
              <a:t>Dva holé bičíky + </a:t>
            </a:r>
            <a:r>
              <a:rPr lang="cs-CZ" altLang="cs-CZ" sz="2400" dirty="0" err="1" smtClean="0"/>
              <a:t>haptonema</a:t>
            </a:r>
            <a:endParaRPr lang="cs-CZ" altLang="cs-CZ" sz="2400" dirty="0" smtClean="0"/>
          </a:p>
          <a:p>
            <a:r>
              <a:rPr lang="cs-CZ" altLang="cs-CZ" sz="2400" dirty="0" err="1" smtClean="0"/>
              <a:t>Haptonema</a:t>
            </a:r>
            <a:r>
              <a:rPr lang="cs-CZ" altLang="cs-CZ" sz="2400" dirty="0" smtClean="0"/>
              <a:t>: podobné bičíku, jiná submikroskopická struktura</a:t>
            </a:r>
          </a:p>
          <a:p>
            <a:r>
              <a:rPr lang="cs-CZ" altLang="cs-CZ" sz="2400" dirty="0" smtClean="0"/>
              <a:t>Kontraktilní </a:t>
            </a:r>
            <a:r>
              <a:rPr lang="cs-CZ" altLang="cs-CZ" sz="2400" dirty="0" err="1" smtClean="0"/>
              <a:t>haptonema</a:t>
            </a:r>
            <a:endParaRPr lang="cs-CZ" altLang="cs-CZ" sz="2400" dirty="0" smtClean="0"/>
          </a:p>
          <a:p>
            <a:r>
              <a:rPr lang="cs-CZ" altLang="cs-CZ" sz="2400" dirty="0" err="1" smtClean="0"/>
              <a:t>Haptonema</a:t>
            </a:r>
            <a:r>
              <a:rPr lang="cs-CZ" altLang="cs-CZ" sz="2400" dirty="0" smtClean="0"/>
              <a:t> slouží k: </a:t>
            </a:r>
            <a:r>
              <a:rPr lang="cs-CZ" altLang="cs-CZ" sz="2400" dirty="0" err="1" smtClean="0"/>
              <a:t>fagotrofii</a:t>
            </a:r>
            <a:r>
              <a:rPr lang="cs-CZ" altLang="cs-CZ" sz="2400" dirty="0" smtClean="0"/>
              <a:t>, rychlé změně pohybu, přichycení k substrátu</a:t>
            </a:r>
          </a:p>
          <a:p>
            <a:r>
              <a:rPr lang="cs-CZ" altLang="cs-CZ" sz="2400" dirty="0" err="1" smtClean="0"/>
              <a:t>Fukoxantin</a:t>
            </a:r>
            <a:endParaRPr lang="cs-CZ" altLang="cs-CZ" sz="2400" dirty="0" smtClean="0"/>
          </a:p>
          <a:p>
            <a:r>
              <a:rPr lang="cs-CZ" altLang="cs-CZ" sz="2400" dirty="0" err="1" smtClean="0"/>
              <a:t>Thylakoidy</a:t>
            </a:r>
            <a:r>
              <a:rPr lang="cs-CZ" altLang="cs-CZ" sz="2400" dirty="0" smtClean="0"/>
              <a:t> srostlé po třech</a:t>
            </a:r>
          </a:p>
          <a:p>
            <a:r>
              <a:rPr lang="cs-CZ" altLang="cs-CZ" sz="2400" dirty="0" smtClean="0"/>
              <a:t>Chloroplasty s </a:t>
            </a:r>
            <a:r>
              <a:rPr lang="cs-CZ" altLang="cs-CZ" sz="2400" dirty="0" err="1" smtClean="0"/>
              <a:t>pyrenoidem</a:t>
            </a:r>
            <a:endParaRPr lang="cs-CZ" altLang="cs-CZ" sz="2400" dirty="0" smtClean="0"/>
          </a:p>
          <a:p>
            <a:r>
              <a:rPr lang="cs-CZ" altLang="cs-CZ" sz="2400" dirty="0" smtClean="0"/>
              <a:t>Organické šupiny (polysacharidové), mohou být kalcifikovány- u řádu </a:t>
            </a:r>
            <a:r>
              <a:rPr lang="cs-CZ" sz="2400" dirty="0" err="1"/>
              <a:t>Coccolithophoridales</a:t>
            </a:r>
            <a:endParaRPr lang="cs-CZ" altLang="cs-CZ" sz="2400" dirty="0" smtClean="0"/>
          </a:p>
          <a:p>
            <a:endParaRPr lang="cs-CZ" altLang="cs-CZ" sz="2400" dirty="0" smtClean="0"/>
          </a:p>
          <a:p>
            <a:endParaRPr lang="cs-CZ" altLang="cs-CZ" sz="2400" dirty="0" smtClean="0"/>
          </a:p>
          <a:p>
            <a:endParaRPr lang="cs-CZ" altLang="cs-CZ" sz="2400" dirty="0" smtClean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48199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i="1" dirty="0" err="1" smtClean="0">
                <a:solidFill>
                  <a:srgbClr val="0070C0"/>
                </a:solidFill>
              </a:rPr>
              <a:t>Porphyra</a:t>
            </a:r>
            <a:r>
              <a:rPr lang="cs-CZ" sz="3200" dirty="0" smtClean="0">
                <a:solidFill>
                  <a:srgbClr val="0070C0"/>
                </a:solidFill>
              </a:rPr>
              <a:t> (</a:t>
            </a:r>
            <a:r>
              <a:rPr lang="cs-CZ" sz="3200" dirty="0" err="1" smtClean="0">
                <a:solidFill>
                  <a:srgbClr val="0070C0"/>
                </a:solidFill>
              </a:rPr>
              <a:t>Nori</a:t>
            </a:r>
            <a:r>
              <a:rPr lang="cs-CZ" sz="3200" dirty="0" smtClean="0">
                <a:solidFill>
                  <a:srgbClr val="0070C0"/>
                </a:solidFill>
              </a:rPr>
              <a:t>) </a:t>
            </a:r>
            <a:endParaRPr lang="cs-CZ" sz="3200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http://www.dokonalazena.cz/wp-content/uploads/2014/08/brak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88839"/>
            <a:ext cx="56388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fao.org/figis/servlet/ServerFileServlet?f=figis/species/images/Porphyra/por_ten_2790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28575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beachwatchers.wsu.edu/ezidweb/seaweeds/images/porphyra-j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7346" y="4210845"/>
            <a:ext cx="39052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746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Přehled systému říše </a:t>
            </a:r>
            <a:r>
              <a:rPr lang="cs-CZ" sz="3200" dirty="0" err="1" smtClean="0">
                <a:solidFill>
                  <a:schemeClr val="accent1"/>
                </a:solidFill>
              </a:rPr>
              <a:t>Plantae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23318"/>
            <a:ext cx="8229600" cy="45259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Podříše </a:t>
            </a:r>
            <a:r>
              <a:rPr lang="cs-CZ" altLang="cs-CZ" sz="2400" b="1" dirty="0" err="1">
                <a:solidFill>
                  <a:srgbClr val="00B050"/>
                </a:solidFill>
              </a:rPr>
              <a:t>Biliphyta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Glaucophyta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 smtClean="0"/>
              <a:t>Rhodophyta</a:t>
            </a:r>
            <a:endParaRPr lang="cs-CZ" altLang="cs-CZ" sz="2400" dirty="0" smtClean="0"/>
          </a:p>
          <a:p>
            <a:pPr marL="0" indent="0">
              <a:lnSpc>
                <a:spcPct val="90000"/>
              </a:lnSpc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Podříše </a:t>
            </a:r>
            <a:r>
              <a:rPr lang="cs-CZ" altLang="cs-CZ" sz="2400" b="1" dirty="0" err="1">
                <a:solidFill>
                  <a:srgbClr val="00B050"/>
                </a:solidFill>
              </a:rPr>
              <a:t>Viridiplantae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Chlorophytae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Chlorophyta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Streptophytae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Charophyta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Anthocerotophyta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Marchantiophyta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Bryophyta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Cormophyta</a:t>
            </a:r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661644"/>
            <a:ext cx="9144000" cy="201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46953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Podříše </a:t>
            </a:r>
            <a:r>
              <a:rPr lang="cs-CZ" sz="3200" dirty="0" err="1" smtClean="0">
                <a:solidFill>
                  <a:schemeClr val="accent1"/>
                </a:solidFill>
              </a:rPr>
              <a:t>Viridiplantae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1,5 mld. let </a:t>
            </a:r>
            <a:r>
              <a:rPr lang="cs-CZ" altLang="cs-CZ" sz="2400" dirty="0" smtClean="0"/>
              <a:t>staré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Suchozemské rostliny - 700 mil. let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Monofyletický původ (sekvence aminokyselin aktinu, enzymu </a:t>
            </a:r>
            <a:r>
              <a:rPr lang="cs-CZ" altLang="cs-CZ" sz="2400" dirty="0" err="1" smtClean="0"/>
              <a:t>Rubisco</a:t>
            </a:r>
            <a:r>
              <a:rPr lang="cs-CZ" altLang="cs-CZ" sz="2400" dirty="0" smtClean="0"/>
              <a:t> </a:t>
            </a:r>
            <a:r>
              <a:rPr lang="cs-CZ" altLang="cs-CZ" sz="2400" dirty="0"/>
              <a:t>a nukleotidů 18S </a:t>
            </a:r>
            <a:r>
              <a:rPr lang="cs-CZ" altLang="cs-CZ" sz="2400" dirty="0" err="1"/>
              <a:t>rDNA</a:t>
            </a:r>
            <a:r>
              <a:rPr lang="cs-CZ" altLang="cs-CZ" sz="24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2 sesterské vývojové linie 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Chlorophytae</a:t>
            </a:r>
            <a:r>
              <a:rPr lang="cs-CZ" altLang="cs-CZ" sz="2400" dirty="0"/>
              <a:t> - odd. </a:t>
            </a:r>
            <a:r>
              <a:rPr lang="cs-CZ" altLang="cs-CZ" sz="2400" dirty="0" err="1"/>
              <a:t>Chlorophyta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Streptophytae</a:t>
            </a:r>
            <a:r>
              <a:rPr lang="cs-CZ" altLang="cs-CZ" sz="2400" dirty="0"/>
              <a:t> - odd. </a:t>
            </a:r>
            <a:r>
              <a:rPr lang="cs-CZ" altLang="cs-CZ" sz="2400" dirty="0" err="1"/>
              <a:t>Charophyta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Bryophyta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Cormophyta</a:t>
            </a:r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56546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Chlorophyta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Slepá </a:t>
            </a:r>
            <a:r>
              <a:rPr lang="cs-CZ" altLang="cs-CZ" sz="2400" dirty="0"/>
              <a:t>vývojová linie</a:t>
            </a:r>
          </a:p>
          <a:p>
            <a:r>
              <a:rPr lang="cs-CZ" altLang="cs-CZ" sz="2400" dirty="0"/>
              <a:t>Všechny typy stélek (téměř)</a:t>
            </a:r>
          </a:p>
          <a:p>
            <a:r>
              <a:rPr lang="cs-CZ" altLang="cs-CZ" sz="2400" dirty="0"/>
              <a:t>Chlorofyly a, </a:t>
            </a:r>
            <a:r>
              <a:rPr lang="cs-CZ" altLang="cs-CZ" sz="2400" dirty="0" smtClean="0"/>
              <a:t>b, </a:t>
            </a:r>
            <a:r>
              <a:rPr lang="el-GR" altLang="cs-CZ" sz="2400" dirty="0" smtClean="0">
                <a:cs typeface="Arial" charset="0"/>
              </a:rPr>
              <a:t>β</a:t>
            </a:r>
            <a:r>
              <a:rPr lang="cs-CZ" altLang="cs-CZ" sz="2400" dirty="0" smtClean="0">
                <a:cs typeface="Arial" charset="0"/>
              </a:rPr>
              <a:t>-karoten (karotenoidy někdy velmi výrazné)</a:t>
            </a:r>
          </a:p>
          <a:p>
            <a:r>
              <a:rPr lang="cs-CZ" altLang="cs-CZ" sz="2400" dirty="0" smtClean="0">
                <a:cs typeface="Arial" charset="0"/>
              </a:rPr>
              <a:t>BS zpravidla celulózní (občas glykoprotein)</a:t>
            </a:r>
            <a:endParaRPr lang="cs-CZ" altLang="cs-CZ" sz="2400" dirty="0">
              <a:cs typeface="Arial" charset="0"/>
            </a:endParaRPr>
          </a:p>
          <a:p>
            <a:r>
              <a:rPr lang="cs-CZ" altLang="cs-CZ" sz="2400" dirty="0">
                <a:cs typeface="Arial" charset="0"/>
              </a:rPr>
              <a:t>Lutein, </a:t>
            </a:r>
            <a:r>
              <a:rPr lang="cs-CZ" altLang="cs-CZ" sz="2400" dirty="0" err="1">
                <a:cs typeface="Arial" charset="0"/>
              </a:rPr>
              <a:t>zeaxantin</a:t>
            </a:r>
            <a:r>
              <a:rPr lang="cs-CZ" altLang="cs-CZ" sz="2400" dirty="0">
                <a:cs typeface="Arial" charset="0"/>
              </a:rPr>
              <a:t>, </a:t>
            </a:r>
            <a:r>
              <a:rPr lang="cs-CZ" altLang="cs-CZ" sz="2400" dirty="0" err="1">
                <a:cs typeface="Arial" charset="0"/>
              </a:rPr>
              <a:t>violaxantin</a:t>
            </a:r>
            <a:r>
              <a:rPr lang="cs-CZ" altLang="cs-CZ" sz="2400" dirty="0" smtClean="0">
                <a:cs typeface="Arial" charset="0"/>
              </a:rPr>
              <a:t>, </a:t>
            </a:r>
            <a:r>
              <a:rPr lang="cs-CZ" altLang="cs-CZ" sz="2400" dirty="0" err="1">
                <a:cs typeface="Arial" charset="0"/>
              </a:rPr>
              <a:t>neoxantin</a:t>
            </a:r>
            <a:endParaRPr lang="cs-CZ" altLang="cs-CZ" sz="2400" dirty="0">
              <a:cs typeface="Arial" charset="0"/>
            </a:endParaRPr>
          </a:p>
          <a:p>
            <a:r>
              <a:rPr lang="cs-CZ" altLang="cs-CZ" sz="2400" dirty="0" err="1"/>
              <a:t>Pyrenoid</a:t>
            </a:r>
            <a:r>
              <a:rPr lang="cs-CZ" altLang="cs-CZ" sz="2400" dirty="0">
                <a:cs typeface="Arial" charset="0"/>
              </a:rPr>
              <a:t> </a:t>
            </a:r>
          </a:p>
          <a:p>
            <a:r>
              <a:rPr lang="cs-CZ" altLang="cs-CZ" sz="2400" dirty="0"/>
              <a:t>Stigma v </a:t>
            </a:r>
            <a:r>
              <a:rPr lang="cs-CZ" altLang="cs-CZ" sz="2400" dirty="0" smtClean="0"/>
              <a:t>chloroplastu</a:t>
            </a:r>
          </a:p>
          <a:p>
            <a:r>
              <a:rPr lang="cs-CZ" altLang="cs-CZ" sz="2400" dirty="0" err="1"/>
              <a:t>Fykoplast</a:t>
            </a:r>
            <a:r>
              <a:rPr lang="cs-CZ" altLang="cs-CZ" sz="2400" dirty="0"/>
              <a:t> v </a:t>
            </a:r>
            <a:r>
              <a:rPr lang="cs-CZ" altLang="cs-CZ" sz="2400" dirty="0" smtClean="0"/>
              <a:t>mitóze</a:t>
            </a:r>
          </a:p>
          <a:p>
            <a:r>
              <a:rPr lang="cs-CZ" altLang="cs-CZ" sz="2400" dirty="0" smtClean="0"/>
              <a:t>Škrob (chloroplasty, </a:t>
            </a:r>
            <a:r>
              <a:rPr lang="cs-CZ" altLang="cs-CZ" sz="2400" dirty="0" err="1" smtClean="0"/>
              <a:t>leukoplasty</a:t>
            </a:r>
            <a:r>
              <a:rPr lang="cs-CZ" altLang="cs-CZ" sz="2400" dirty="0" smtClean="0"/>
              <a:t>, povrch </a:t>
            </a:r>
            <a:r>
              <a:rPr lang="cs-CZ" altLang="cs-CZ" sz="2400" dirty="0" err="1" smtClean="0"/>
              <a:t>pyrenoidu</a:t>
            </a:r>
            <a:r>
              <a:rPr lang="cs-CZ" altLang="cs-CZ" sz="2400" dirty="0" smtClean="0"/>
              <a:t>)</a:t>
            </a:r>
          </a:p>
          <a:p>
            <a:endParaRPr lang="cs-CZ" altLang="cs-CZ" sz="2400" dirty="0"/>
          </a:p>
          <a:p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445620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38368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Chlorophyta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Bičíkový aparát 9+2</a:t>
            </a:r>
          </a:p>
          <a:p>
            <a:r>
              <a:rPr lang="cs-CZ" altLang="cs-CZ" sz="2400" dirty="0"/>
              <a:t>Tubulin</a:t>
            </a:r>
          </a:p>
          <a:p>
            <a:r>
              <a:rPr lang="cs-CZ" altLang="cs-CZ" sz="2400" dirty="0" err="1"/>
              <a:t>Dynein</a:t>
            </a:r>
            <a:r>
              <a:rPr lang="cs-CZ" altLang="cs-CZ" sz="2400" dirty="0"/>
              <a:t> (kontraktilní)</a:t>
            </a:r>
          </a:p>
          <a:p>
            <a:r>
              <a:rPr lang="cs-CZ" altLang="cs-CZ" sz="2400" dirty="0" err="1" smtClean="0"/>
              <a:t>Mikrotubulární</a:t>
            </a:r>
            <a:r>
              <a:rPr lang="cs-CZ" altLang="cs-CZ" sz="2400" dirty="0" smtClean="0"/>
              <a:t> </a:t>
            </a:r>
            <a:r>
              <a:rPr lang="cs-CZ" altLang="cs-CZ" sz="2400" dirty="0"/>
              <a:t>kořeny</a:t>
            </a:r>
          </a:p>
          <a:p>
            <a:r>
              <a:rPr lang="cs-CZ" altLang="cs-CZ" sz="2400" dirty="0"/>
              <a:t>DO-orientace (12/6)</a:t>
            </a:r>
          </a:p>
          <a:p>
            <a:r>
              <a:rPr lang="cs-CZ" altLang="cs-CZ" sz="2400" dirty="0"/>
              <a:t>CCW-orientace (11/5)</a:t>
            </a:r>
          </a:p>
          <a:p>
            <a:r>
              <a:rPr lang="cs-CZ" altLang="cs-CZ" sz="2400" dirty="0"/>
              <a:t>CW-orientace (1/7)</a:t>
            </a:r>
          </a:p>
          <a:p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3043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Nepohlavní rozmnožování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smtClean="0"/>
              <a:t>Bičíkovci: </a:t>
            </a:r>
            <a:r>
              <a:rPr lang="cs-CZ" sz="2400" b="1" dirty="0" err="1" smtClean="0"/>
              <a:t>schizotomie</a:t>
            </a:r>
            <a:endParaRPr lang="cs-CZ" sz="2400" b="1" dirty="0"/>
          </a:p>
          <a:p>
            <a:r>
              <a:rPr lang="cs-CZ" sz="2400" dirty="0" smtClean="0"/>
              <a:t>Jednobuněční: sporulace, </a:t>
            </a:r>
            <a:r>
              <a:rPr lang="cs-CZ" sz="2400" dirty="0"/>
              <a:t>tzv. </a:t>
            </a:r>
            <a:r>
              <a:rPr lang="cs-CZ" sz="2400" b="1" dirty="0" err="1" smtClean="0"/>
              <a:t>cytogonie</a:t>
            </a:r>
            <a:r>
              <a:rPr lang="cs-CZ" sz="2400" dirty="0" smtClean="0"/>
              <a:t> (</a:t>
            </a:r>
            <a:r>
              <a:rPr lang="cs-CZ" sz="2400" dirty="0" err="1" smtClean="0"/>
              <a:t>dceřinné</a:t>
            </a:r>
            <a:r>
              <a:rPr lang="cs-CZ" sz="2400" dirty="0" smtClean="0"/>
              <a:t> </a:t>
            </a:r>
            <a:r>
              <a:rPr lang="cs-CZ" sz="2400" dirty="0"/>
              <a:t>nebo rozmnožovací buňky vznikají uvnitř mateřské buněčné stěny. Vzniknou buď 2-4 </a:t>
            </a:r>
            <a:r>
              <a:rPr lang="cs-CZ" sz="2400" dirty="0" smtClean="0"/>
              <a:t>bičíkaté zoospory </a:t>
            </a:r>
            <a:r>
              <a:rPr lang="cs-CZ" sz="2400" dirty="0"/>
              <a:t>nebo nepohyblivé </a:t>
            </a:r>
            <a:r>
              <a:rPr lang="cs-CZ" sz="2400" dirty="0" err="1" smtClean="0"/>
              <a:t>autospory</a:t>
            </a:r>
            <a:r>
              <a:rPr lang="cs-CZ" sz="2400" dirty="0" smtClean="0"/>
              <a:t>)</a:t>
            </a:r>
          </a:p>
          <a:p>
            <a:r>
              <a:rPr lang="cs-CZ" sz="2400" dirty="0" smtClean="0"/>
              <a:t>Typy </a:t>
            </a:r>
            <a:r>
              <a:rPr lang="cs-CZ" sz="2400" dirty="0"/>
              <a:t>žijící v </a:t>
            </a:r>
            <a:r>
              <a:rPr lang="cs-CZ" sz="2400" dirty="0" err="1"/>
              <a:t>coenobiích</a:t>
            </a:r>
            <a:r>
              <a:rPr lang="cs-CZ" sz="2400" dirty="0"/>
              <a:t> se rozmnožují </a:t>
            </a:r>
            <a:r>
              <a:rPr lang="cs-CZ" sz="2400" dirty="0" smtClean="0"/>
              <a:t>dceřinými </a:t>
            </a:r>
            <a:r>
              <a:rPr lang="cs-CZ" sz="2400" b="1" dirty="0" err="1" smtClean="0"/>
              <a:t>coenobii</a:t>
            </a:r>
            <a:endParaRPr lang="cs-CZ" sz="2400" b="1" dirty="0" smtClean="0"/>
          </a:p>
          <a:p>
            <a:r>
              <a:rPr lang="cs-CZ" sz="2400" dirty="0" smtClean="0"/>
              <a:t>Vláknité </a:t>
            </a:r>
            <a:r>
              <a:rPr lang="cs-CZ" sz="2400" dirty="0"/>
              <a:t>typy se vegetativně dělí tzv.</a:t>
            </a:r>
            <a:r>
              <a:rPr lang="cs-CZ" sz="2400" b="1" dirty="0"/>
              <a:t> </a:t>
            </a:r>
            <a:r>
              <a:rPr lang="cs-CZ" sz="2400" b="1" dirty="0" err="1"/>
              <a:t>cytotomií</a:t>
            </a:r>
            <a:r>
              <a:rPr lang="cs-CZ" sz="2400" dirty="0"/>
              <a:t>, kdy se v mateřské buňce vytvoří příčná přehrádka, vzniknou dvě buňky </a:t>
            </a:r>
            <a:r>
              <a:rPr lang="cs-CZ" sz="2400" dirty="0" smtClean="0"/>
              <a:t>dceřiné </a:t>
            </a:r>
            <a:r>
              <a:rPr lang="cs-CZ" sz="2400" dirty="0"/>
              <a:t>a část stěny mateřské buňky je zachována i pro </a:t>
            </a:r>
            <a:r>
              <a:rPr lang="cs-CZ" sz="2400" dirty="0" smtClean="0"/>
              <a:t>dceřinou </a:t>
            </a:r>
            <a:r>
              <a:rPr lang="cs-CZ" sz="2400" dirty="0"/>
              <a:t>buňku.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Volvo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055621"/>
            <a:ext cx="2153726" cy="137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8658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Pohlavní rozmnožování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 </a:t>
            </a:r>
            <a:r>
              <a:rPr lang="cs-CZ" sz="2400" dirty="0" err="1"/>
              <a:t>izo</a:t>
            </a:r>
            <a:r>
              <a:rPr lang="cs-CZ" sz="2400" dirty="0"/>
              <a:t>-, </a:t>
            </a:r>
            <a:r>
              <a:rPr lang="cs-CZ" sz="2400" dirty="0" err="1"/>
              <a:t>anizo</a:t>
            </a:r>
            <a:r>
              <a:rPr lang="cs-CZ" sz="2400" dirty="0"/>
              <a:t>- </a:t>
            </a:r>
            <a:r>
              <a:rPr lang="cs-CZ" sz="2400" dirty="0" smtClean="0"/>
              <a:t>, oogamie</a:t>
            </a:r>
          </a:p>
          <a:p>
            <a:r>
              <a:rPr lang="cs-CZ" sz="2400" dirty="0"/>
              <a:t>Většina zelených řas má </a:t>
            </a:r>
            <a:r>
              <a:rPr lang="cs-CZ" sz="2400" dirty="0" err="1"/>
              <a:t>ortomitózu</a:t>
            </a:r>
            <a:r>
              <a:rPr lang="cs-CZ" sz="2400" dirty="0"/>
              <a:t> – </a:t>
            </a:r>
            <a:r>
              <a:rPr lang="cs-CZ" sz="2400" dirty="0" smtClean="0"/>
              <a:t>je </a:t>
            </a:r>
            <a:r>
              <a:rPr lang="cs-CZ" sz="2400" dirty="0"/>
              <a:t>vytvořeno bipolární vřeténko od pólu k pólu, </a:t>
            </a:r>
            <a:r>
              <a:rPr lang="cs-CZ" sz="2400" dirty="0" smtClean="0"/>
              <a:t>v </a:t>
            </a:r>
            <a:r>
              <a:rPr lang="cs-CZ" sz="2400" dirty="0"/>
              <a:t>metafázi jsou chromozómy uspořádány v ekvatoriální destičce. </a:t>
            </a:r>
            <a:endParaRPr lang="cs-CZ" sz="2400" dirty="0" smtClean="0"/>
          </a:p>
          <a:p>
            <a:r>
              <a:rPr lang="cs-CZ" sz="2400" dirty="0" smtClean="0"/>
              <a:t>Dva </a:t>
            </a:r>
            <a:r>
              <a:rPr lang="cs-CZ" sz="2400" dirty="0"/>
              <a:t>typy </a:t>
            </a:r>
            <a:r>
              <a:rPr lang="cs-CZ" sz="2400" dirty="0" err="1"/>
              <a:t>ortomitózy</a:t>
            </a:r>
            <a:r>
              <a:rPr lang="cs-CZ" sz="2400" dirty="0"/>
              <a:t>, podle stupně rozpadu jaderné membrány: </a:t>
            </a:r>
            <a:endParaRPr lang="cs-CZ" sz="2400" dirty="0" smtClean="0"/>
          </a:p>
          <a:p>
            <a:r>
              <a:rPr lang="cs-CZ" sz="2400" dirty="0" smtClean="0"/>
              <a:t>uzavřená </a:t>
            </a:r>
            <a:r>
              <a:rPr lang="cs-CZ" sz="2400" dirty="0" err="1" smtClean="0"/>
              <a:t>ortomitóza</a:t>
            </a:r>
            <a:r>
              <a:rPr lang="cs-CZ" sz="2400" dirty="0" smtClean="0"/>
              <a:t>: jaderná </a:t>
            </a:r>
            <a:r>
              <a:rPr lang="cs-CZ" sz="2400" dirty="0"/>
              <a:t>blána zůstává </a:t>
            </a:r>
            <a:r>
              <a:rPr lang="cs-CZ" sz="2400" dirty="0" smtClean="0"/>
              <a:t>zachována</a:t>
            </a:r>
          </a:p>
          <a:p>
            <a:r>
              <a:rPr lang="cs-CZ" sz="2400" dirty="0" smtClean="0"/>
              <a:t>otevřená </a:t>
            </a:r>
            <a:r>
              <a:rPr lang="cs-CZ" sz="2400" dirty="0" err="1" smtClean="0"/>
              <a:t>ortomitóza</a:t>
            </a:r>
            <a:r>
              <a:rPr lang="cs-CZ" sz="2400" dirty="0" smtClean="0"/>
              <a:t>: je </a:t>
            </a:r>
            <a:r>
              <a:rPr lang="cs-CZ" sz="2400" dirty="0"/>
              <a:t>klasický typ, kdy se jaderná membrána rozpadá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3267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Mikrotubulární</a:t>
            </a:r>
            <a:r>
              <a:rPr lang="cs-CZ" sz="3200" dirty="0" smtClean="0">
                <a:solidFill>
                  <a:schemeClr val="accent1"/>
                </a:solidFill>
              </a:rPr>
              <a:t> systémy v cytokinezi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Oddělení dceřiných buněk</a:t>
            </a:r>
          </a:p>
          <a:p>
            <a:r>
              <a:rPr lang="cs-CZ" altLang="cs-CZ" sz="2400" dirty="0" smtClean="0"/>
              <a:t>Dva typy: </a:t>
            </a:r>
            <a:r>
              <a:rPr lang="cs-CZ" altLang="cs-CZ" sz="2400" dirty="0" err="1" smtClean="0"/>
              <a:t>fykoplast</a:t>
            </a:r>
            <a:r>
              <a:rPr lang="cs-CZ" altLang="cs-CZ" sz="2400" dirty="0" smtClean="0"/>
              <a:t>, fragmoplast</a:t>
            </a:r>
          </a:p>
          <a:p>
            <a:r>
              <a:rPr lang="cs-CZ" altLang="cs-CZ" sz="2400" b="1" dirty="0" err="1" smtClean="0"/>
              <a:t>Fykoplast</a:t>
            </a:r>
            <a:r>
              <a:rPr lang="cs-CZ" altLang="cs-CZ" sz="2400" b="1" dirty="0" smtClean="0"/>
              <a:t>: </a:t>
            </a:r>
            <a:r>
              <a:rPr lang="cs-CZ" sz="2400" dirty="0"/>
              <a:t>mitotické vřeténko </a:t>
            </a:r>
            <a:r>
              <a:rPr lang="cs-CZ" sz="2400" dirty="0" smtClean="0"/>
              <a:t>se úplně </a:t>
            </a:r>
            <a:r>
              <a:rPr lang="cs-CZ" sz="2400" dirty="0"/>
              <a:t>rozpadne, vytvoří se nová struktura kolmo na jeho původní </a:t>
            </a:r>
            <a:r>
              <a:rPr lang="cs-CZ" sz="2400" dirty="0" smtClean="0"/>
              <a:t>směr (primitivnější způsob)</a:t>
            </a:r>
            <a:endParaRPr lang="cs-CZ" altLang="cs-CZ" sz="2400" dirty="0" smtClean="0"/>
          </a:p>
          <a:p>
            <a:endParaRPr lang="cs-CZ" altLang="cs-CZ" sz="2400" dirty="0"/>
          </a:p>
          <a:p>
            <a:r>
              <a:rPr lang="cs-CZ" altLang="cs-CZ" sz="2400" b="1" dirty="0" smtClean="0"/>
              <a:t>Fragmoplast:  </a:t>
            </a:r>
            <a:r>
              <a:rPr lang="cs-CZ" altLang="cs-CZ" sz="2400" dirty="0" smtClean="0"/>
              <a:t>vzniká </a:t>
            </a:r>
            <a:r>
              <a:rPr lang="cs-CZ" sz="2400" dirty="0" smtClean="0"/>
              <a:t>z </a:t>
            </a:r>
            <a:r>
              <a:rPr lang="cs-CZ" sz="2400" dirty="0"/>
              <a:t>pozůstatků mitotického </a:t>
            </a:r>
            <a:r>
              <a:rPr lang="cs-CZ" sz="2400" dirty="0" smtClean="0"/>
              <a:t>vřeténka, zakládá </a:t>
            </a:r>
            <a:r>
              <a:rPr lang="cs-CZ" sz="2400" dirty="0"/>
              <a:t>se buněčná </a:t>
            </a:r>
            <a:r>
              <a:rPr lang="cs-CZ" sz="2400" dirty="0" smtClean="0"/>
              <a:t>destička (odvozenější, mají ho vyšší rostliny)</a:t>
            </a:r>
            <a:endParaRPr lang="cs-CZ" altLang="cs-CZ" sz="2400" b="1" dirty="0" smtClean="0"/>
          </a:p>
          <a:p>
            <a:endParaRPr lang="cs-CZ" altLang="cs-CZ" sz="2400" dirty="0" smtClean="0"/>
          </a:p>
          <a:p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1912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Systém, třídy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2"/>
            <a:ext cx="8229600" cy="54221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400" dirty="0" smtClean="0"/>
              <a:t>Důležité znaky:</a:t>
            </a:r>
          </a:p>
          <a:p>
            <a:pPr marL="0" indent="0">
              <a:buNone/>
            </a:pPr>
            <a:r>
              <a:rPr lang="cs-CZ" sz="2400" dirty="0" smtClean="0"/>
              <a:t>1</a:t>
            </a:r>
            <a:r>
              <a:rPr lang="cs-CZ" sz="2400" dirty="0"/>
              <a:t>. sekvence SSU </a:t>
            </a:r>
            <a:r>
              <a:rPr lang="cs-CZ" sz="2400" dirty="0" err="1"/>
              <a:t>rDNA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2. Morfologie stélek, povrch buněk </a:t>
            </a:r>
          </a:p>
          <a:p>
            <a:pPr marL="0" indent="0">
              <a:buNone/>
            </a:pPr>
            <a:r>
              <a:rPr lang="cs-CZ" sz="2400" dirty="0"/>
              <a:t>3. Způsob rozmnožování</a:t>
            </a:r>
          </a:p>
          <a:p>
            <a:pPr marL="0" indent="0">
              <a:buNone/>
            </a:pPr>
            <a:r>
              <a:rPr lang="cs-CZ" sz="2400" dirty="0"/>
              <a:t>4. Postavení </a:t>
            </a:r>
            <a:r>
              <a:rPr lang="cs-CZ" sz="2400" dirty="0" err="1"/>
              <a:t>bazí</a:t>
            </a:r>
            <a:r>
              <a:rPr lang="cs-CZ" sz="2400" dirty="0"/>
              <a:t> bičíků </a:t>
            </a:r>
            <a:endParaRPr lang="cs-CZ" sz="2400" dirty="0" smtClean="0"/>
          </a:p>
          <a:p>
            <a:pPr marL="0" indent="0"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Prasinophyceae</a:t>
            </a:r>
            <a:r>
              <a:rPr lang="cs-CZ" altLang="cs-CZ" sz="2400" dirty="0" smtClean="0"/>
              <a:t>  </a:t>
            </a:r>
            <a:r>
              <a:rPr lang="cs-CZ" altLang="cs-CZ" sz="2200" dirty="0" smtClean="0"/>
              <a:t>(většinou </a:t>
            </a:r>
            <a:r>
              <a:rPr lang="cs-CZ" sz="2200" dirty="0" smtClean="0"/>
              <a:t>bičíkovci  </a:t>
            </a:r>
            <a:r>
              <a:rPr lang="cs-CZ" sz="2200" dirty="0"/>
              <a:t>s organickými šupinami na </a:t>
            </a:r>
            <a:r>
              <a:rPr lang="cs-CZ" sz="2200" dirty="0" smtClean="0"/>
              <a:t>povrchu)</a:t>
            </a:r>
            <a:endParaRPr lang="cs-CZ" altLang="cs-CZ" sz="2200" dirty="0"/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Ulvophyceae</a:t>
            </a:r>
            <a:r>
              <a:rPr lang="cs-CZ" altLang="cs-CZ" sz="2400" dirty="0" smtClean="0"/>
              <a:t>       </a:t>
            </a:r>
            <a:r>
              <a:rPr lang="cs-CZ" altLang="cs-CZ" sz="2200" dirty="0" smtClean="0"/>
              <a:t>(</a:t>
            </a:r>
            <a:r>
              <a:rPr lang="cs-CZ" sz="2200" dirty="0"/>
              <a:t>vláknité až </a:t>
            </a:r>
            <a:r>
              <a:rPr lang="cs-CZ" sz="2200" dirty="0" err="1"/>
              <a:t>sifonální</a:t>
            </a:r>
            <a:r>
              <a:rPr lang="cs-CZ" sz="2200" dirty="0"/>
              <a:t> stélky a CCW </a:t>
            </a:r>
            <a:r>
              <a:rPr lang="cs-CZ" sz="2200" dirty="0" smtClean="0"/>
              <a:t>konfigurace</a:t>
            </a:r>
            <a:r>
              <a:rPr lang="cs-CZ" sz="2200" dirty="0"/>
              <a:t>)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Cladophorophyceae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Bryopsidophyceae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Dasycladophyceae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Trentepohliophyceae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Trebouxiophyceae</a:t>
            </a:r>
            <a:r>
              <a:rPr lang="cs-CZ" altLang="cs-CZ" sz="2400" dirty="0" smtClean="0"/>
              <a:t> </a:t>
            </a:r>
            <a:r>
              <a:rPr lang="cs-CZ" altLang="cs-CZ" sz="2200" dirty="0" smtClean="0"/>
              <a:t>(</a:t>
            </a:r>
            <a:r>
              <a:rPr lang="cs-CZ" sz="2200" dirty="0" smtClean="0"/>
              <a:t>většinou </a:t>
            </a:r>
            <a:r>
              <a:rPr lang="cs-CZ" sz="2200" dirty="0"/>
              <a:t>jednobuněční s CCW </a:t>
            </a:r>
            <a:r>
              <a:rPr lang="cs-CZ" sz="2200" dirty="0" smtClean="0"/>
              <a:t>konfigurací)</a:t>
            </a:r>
            <a:endParaRPr lang="cs-CZ" altLang="cs-CZ" sz="2200" dirty="0"/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Chlorophyceae</a:t>
            </a:r>
            <a:r>
              <a:rPr lang="cs-CZ" altLang="cs-CZ" sz="2400" dirty="0" smtClean="0"/>
              <a:t> </a:t>
            </a:r>
            <a:r>
              <a:rPr lang="cs-CZ" altLang="cs-CZ" sz="2200" dirty="0" smtClean="0"/>
              <a:t>(</a:t>
            </a:r>
            <a:r>
              <a:rPr lang="cs-CZ" sz="2200" dirty="0"/>
              <a:t>mnoho typů stélek, stěna je polysacharidová ev. glykoproteinová (chlamys), bičíkatá stádia mají DO a </a:t>
            </a:r>
            <a:r>
              <a:rPr lang="cs-CZ" sz="2200" dirty="0" smtClean="0"/>
              <a:t>CW)</a:t>
            </a:r>
            <a:endParaRPr lang="cs-CZ" altLang="cs-CZ" sz="22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1738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1023ulv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6786" y="0"/>
            <a:ext cx="2153726" cy="1918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948264" y="190097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Ulva</a:t>
            </a:r>
            <a:r>
              <a:rPr lang="cs-CZ" i="1" dirty="0" smtClean="0"/>
              <a:t> </a:t>
            </a:r>
            <a:r>
              <a:rPr lang="cs-CZ" i="1" dirty="0" err="1" smtClean="0"/>
              <a:t>lactuca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xmlns="" val="76483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Micromona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7129463" cy="680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7"/>
          <p:cNvSpPr txBox="1">
            <a:spLocks noChangeArrowheads="1"/>
          </p:cNvSpPr>
          <p:nvPr/>
        </p:nvSpPr>
        <p:spPr bwMode="auto">
          <a:xfrm>
            <a:off x="1116013" y="2420938"/>
            <a:ext cx="287972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 dirty="0"/>
              <a:t>Jádro s jadérkem </a:t>
            </a:r>
          </a:p>
        </p:txBody>
      </p:sp>
      <p:sp>
        <p:nvSpPr>
          <p:cNvPr id="10244" name="Line 8"/>
          <p:cNvSpPr>
            <a:spLocks noChangeShapeType="1"/>
          </p:cNvSpPr>
          <p:nvPr/>
        </p:nvSpPr>
        <p:spPr bwMode="auto">
          <a:xfrm>
            <a:off x="2627313" y="2781300"/>
            <a:ext cx="288925" cy="719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45" name="Line 9"/>
          <p:cNvSpPr>
            <a:spLocks noChangeShapeType="1"/>
          </p:cNvSpPr>
          <p:nvPr/>
        </p:nvSpPr>
        <p:spPr bwMode="auto">
          <a:xfrm>
            <a:off x="1908175" y="4868863"/>
            <a:ext cx="3587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46" name="Text Box 10"/>
          <p:cNvSpPr txBox="1">
            <a:spLocks noChangeArrowheads="1"/>
          </p:cNvSpPr>
          <p:nvPr/>
        </p:nvSpPr>
        <p:spPr bwMode="auto">
          <a:xfrm>
            <a:off x="250825" y="4652963"/>
            <a:ext cx="16573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Mitochondrie</a:t>
            </a:r>
          </a:p>
        </p:txBody>
      </p:sp>
      <p:sp>
        <p:nvSpPr>
          <p:cNvPr id="10247" name="Line 11"/>
          <p:cNvSpPr>
            <a:spLocks noChangeShapeType="1"/>
          </p:cNvSpPr>
          <p:nvPr/>
        </p:nvSpPr>
        <p:spPr bwMode="auto">
          <a:xfrm>
            <a:off x="4572000" y="2349500"/>
            <a:ext cx="35877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48" name="Line 13"/>
          <p:cNvSpPr>
            <a:spLocks noChangeShapeType="1"/>
          </p:cNvSpPr>
          <p:nvPr/>
        </p:nvSpPr>
        <p:spPr bwMode="auto">
          <a:xfrm flipV="1">
            <a:off x="4572000" y="3357563"/>
            <a:ext cx="360363" cy="714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49" name="Line 14"/>
          <p:cNvSpPr>
            <a:spLocks noChangeShapeType="1"/>
          </p:cNvSpPr>
          <p:nvPr/>
        </p:nvSpPr>
        <p:spPr bwMode="auto">
          <a:xfrm flipV="1">
            <a:off x="2339975" y="5951538"/>
            <a:ext cx="358775" cy="2143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50" name="Rectangle 16"/>
          <p:cNvSpPr>
            <a:spLocks noChangeArrowheads="1"/>
          </p:cNvSpPr>
          <p:nvPr/>
        </p:nvSpPr>
        <p:spPr bwMode="auto">
          <a:xfrm>
            <a:off x="1187450" y="6308725"/>
            <a:ext cx="1295400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51" name="Text Box 15"/>
          <p:cNvSpPr txBox="1">
            <a:spLocks noChangeArrowheads="1"/>
          </p:cNvSpPr>
          <p:nvPr/>
        </p:nvSpPr>
        <p:spPr bwMode="auto">
          <a:xfrm>
            <a:off x="539750" y="5949950"/>
            <a:ext cx="1728788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Chloroplast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b="1"/>
              <a:t>s pyrenoidem</a:t>
            </a:r>
          </a:p>
        </p:txBody>
      </p:sp>
      <p:sp>
        <p:nvSpPr>
          <p:cNvPr id="10252" name="Text Box 17"/>
          <p:cNvSpPr txBox="1">
            <a:spLocks noChangeArrowheads="1"/>
          </p:cNvSpPr>
          <p:nvPr/>
        </p:nvSpPr>
        <p:spPr bwMode="auto">
          <a:xfrm>
            <a:off x="4932363" y="2133600"/>
            <a:ext cx="1223962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Bičík </a:t>
            </a:r>
          </a:p>
        </p:txBody>
      </p:sp>
      <p:sp>
        <p:nvSpPr>
          <p:cNvPr id="10253" name="Rectangle 18"/>
          <p:cNvSpPr>
            <a:spLocks noChangeArrowheads="1"/>
          </p:cNvSpPr>
          <p:nvPr/>
        </p:nvSpPr>
        <p:spPr bwMode="auto">
          <a:xfrm>
            <a:off x="4643438" y="2852738"/>
            <a:ext cx="1584325" cy="360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54" name="Text Box 19"/>
          <p:cNvSpPr txBox="1">
            <a:spLocks noChangeArrowheads="1"/>
          </p:cNvSpPr>
          <p:nvPr/>
        </p:nvSpPr>
        <p:spPr bwMode="auto">
          <a:xfrm>
            <a:off x="4932363" y="3175000"/>
            <a:ext cx="1368425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Kinetozom</a:t>
            </a:r>
          </a:p>
          <a:p>
            <a:pPr eaLnBrk="1" hangingPunct="1">
              <a:spcBef>
                <a:spcPct val="50000"/>
              </a:spcBef>
            </a:pPr>
            <a:endParaRPr lang="cs-CZ" altLang="cs-CZ" sz="1400" b="1"/>
          </a:p>
        </p:txBody>
      </p:sp>
      <p:sp>
        <p:nvSpPr>
          <p:cNvPr id="10255" name="Rectangle 4"/>
          <p:cNvSpPr>
            <a:spLocks noGrp="1" noChangeArrowheads="1"/>
          </p:cNvSpPr>
          <p:nvPr>
            <p:ph type="title"/>
          </p:nvPr>
        </p:nvSpPr>
        <p:spPr>
          <a:xfrm>
            <a:off x="-2089944" y="22002"/>
            <a:ext cx="8713788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Třída: PRASINOPHYCEAE</a:t>
            </a:r>
          </a:p>
        </p:txBody>
      </p:sp>
      <p:sp>
        <p:nvSpPr>
          <p:cNvPr id="10256" name="Text Box 20"/>
          <p:cNvSpPr txBox="1">
            <a:spLocks noChangeArrowheads="1"/>
          </p:cNvSpPr>
          <p:nvPr/>
        </p:nvSpPr>
        <p:spPr bwMode="auto">
          <a:xfrm>
            <a:off x="4211638" y="6278563"/>
            <a:ext cx="3203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Micromonas</a:t>
            </a:r>
            <a:r>
              <a:rPr lang="cs-CZ" altLang="cs-CZ" sz="3200"/>
              <a:t> sp.</a:t>
            </a:r>
          </a:p>
        </p:txBody>
      </p:sp>
      <p:sp>
        <p:nvSpPr>
          <p:cNvPr id="10257" name="Text Box 21"/>
          <p:cNvSpPr txBox="1">
            <a:spLocks noChangeArrowheads="1"/>
          </p:cNvSpPr>
          <p:nvPr/>
        </p:nvSpPr>
        <p:spPr bwMode="auto">
          <a:xfrm>
            <a:off x="7252221" y="1504518"/>
            <a:ext cx="1727200" cy="313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Bičíkovci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 smtClean="0">
                <a:latin typeface="Calibri" panose="020F0502020204030204" pitchFamily="34" charset="0"/>
              </a:rPr>
              <a:t>Kokální</a:t>
            </a:r>
            <a:r>
              <a:rPr lang="cs-CZ" altLang="cs-CZ" dirty="0" smtClean="0">
                <a:latin typeface="Calibri" panose="020F0502020204030204" pitchFamily="34" charset="0"/>
              </a:rPr>
              <a:t> </a:t>
            </a:r>
            <a:r>
              <a:rPr lang="cs-CZ" altLang="cs-CZ" dirty="0">
                <a:latin typeface="Calibri" panose="020F0502020204030204" pitchFamily="34" charset="0"/>
              </a:rPr>
              <a:t>stélka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Bičíky 1-2-8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1 chloroplast s </a:t>
            </a:r>
            <a:r>
              <a:rPr lang="cs-CZ" altLang="cs-CZ" dirty="0" err="1">
                <a:latin typeface="Calibri" panose="020F0502020204030204" pitchFamily="34" charset="0"/>
              </a:rPr>
              <a:t>pyrenoidem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>
                <a:latin typeface="Calibri" panose="020F0502020204030204" pitchFamily="34" charset="0"/>
              </a:rPr>
              <a:t>Prasinoxantin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>
                <a:latin typeface="Calibri" panose="020F0502020204030204" pitchFamily="34" charset="0"/>
              </a:rPr>
              <a:t>Schizotomie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 smtClean="0">
                <a:latin typeface="Calibri" panose="020F0502020204030204" pitchFamily="34" charset="0"/>
              </a:rPr>
              <a:t>Hologamie</a:t>
            </a:r>
            <a:endParaRPr lang="cs-CZ" altLang="cs-CZ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497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http://www.sinicearasy.cz/sites/default/files/Prymnesiophyt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96752"/>
            <a:ext cx="6099956" cy="511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9144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84927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CCW-poloha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>
                <a:latin typeface="Calibri" panose="020F0502020204030204" pitchFamily="34" charset="0"/>
              </a:rPr>
              <a:t>Zoidy</a:t>
            </a:r>
            <a:r>
              <a:rPr lang="cs-CZ" altLang="cs-CZ" sz="2400" dirty="0" smtClean="0">
                <a:latin typeface="Calibri" panose="020F0502020204030204" pitchFamily="34" charset="0"/>
              </a:rPr>
              <a:t> (2-4 bičíky)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Š</a:t>
            </a:r>
            <a:r>
              <a:rPr lang="cs-CZ" altLang="cs-CZ" sz="2400" dirty="0" smtClean="0">
                <a:latin typeface="Calibri" panose="020F0502020204030204" pitchFamily="34" charset="0"/>
              </a:rPr>
              <a:t>upiny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Uzavřená mitóza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Celulóza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>
                <a:latin typeface="Calibri" panose="020F0502020204030204" pitchFamily="34" charset="0"/>
              </a:rPr>
              <a:t>Mannan</a:t>
            </a:r>
            <a:r>
              <a:rPr lang="cs-CZ" altLang="cs-CZ" sz="2400" dirty="0" smtClean="0">
                <a:latin typeface="Calibri" panose="020F0502020204030204" pitchFamily="34" charset="0"/>
              </a:rPr>
              <a:t>, xylan</a:t>
            </a:r>
          </a:p>
          <a:p>
            <a:endParaRPr lang="cs-CZ" sz="2400" dirty="0" smtClean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215106" y="73025"/>
            <a:ext cx="87137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200" kern="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kern="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kern="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kern="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3200" kern="0" dirty="0" smtClean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altLang="cs-CZ" sz="3200" kern="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Ulvophyceae</a:t>
            </a:r>
            <a:endParaRPr lang="cs-CZ" altLang="cs-CZ" sz="3200" kern="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6" descr="ulothrix-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6464" y="1511229"/>
            <a:ext cx="4180686" cy="458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869556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3349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Ulva - cykl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9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2916238" y="2852738"/>
            <a:ext cx="1223962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Sporofyt</a:t>
            </a:r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1403350" y="6491288"/>
            <a:ext cx="1439863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Gametofyt</a:t>
            </a:r>
          </a:p>
        </p:txBody>
      </p:sp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179388" y="2708275"/>
            <a:ext cx="10795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Gamety</a:t>
            </a:r>
          </a:p>
        </p:txBody>
      </p:sp>
      <p:sp>
        <p:nvSpPr>
          <p:cNvPr id="13321" name="Text Box 11"/>
          <p:cNvSpPr txBox="1">
            <a:spLocks noChangeArrowheads="1"/>
          </p:cNvSpPr>
          <p:nvPr/>
        </p:nvSpPr>
        <p:spPr bwMode="auto">
          <a:xfrm>
            <a:off x="1258888" y="1196975"/>
            <a:ext cx="10795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Fuze</a:t>
            </a:r>
          </a:p>
        </p:txBody>
      </p:sp>
      <p:sp>
        <p:nvSpPr>
          <p:cNvPr id="13322" name="Text Box 12"/>
          <p:cNvSpPr txBox="1">
            <a:spLocks noChangeArrowheads="1"/>
          </p:cNvSpPr>
          <p:nvPr/>
        </p:nvSpPr>
        <p:spPr bwMode="auto">
          <a:xfrm>
            <a:off x="2051050" y="692150"/>
            <a:ext cx="10795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Zygota</a:t>
            </a:r>
          </a:p>
        </p:txBody>
      </p:sp>
      <p:sp>
        <p:nvSpPr>
          <p:cNvPr id="13323" name="Text Box 13"/>
          <p:cNvSpPr txBox="1">
            <a:spLocks noChangeArrowheads="1"/>
          </p:cNvSpPr>
          <p:nvPr/>
        </p:nvSpPr>
        <p:spPr bwMode="auto">
          <a:xfrm>
            <a:off x="3563938" y="3860800"/>
            <a:ext cx="17272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altLang="cs-CZ" b="1"/>
              <a:t>Zoospory (n)</a:t>
            </a:r>
          </a:p>
        </p:txBody>
      </p:sp>
      <p:sp>
        <p:nvSpPr>
          <p:cNvPr id="13324" name="Text Box 14"/>
          <p:cNvSpPr txBox="1">
            <a:spLocks noChangeArrowheads="1"/>
          </p:cNvSpPr>
          <p:nvPr/>
        </p:nvSpPr>
        <p:spPr bwMode="auto">
          <a:xfrm>
            <a:off x="2051050" y="0"/>
            <a:ext cx="1152525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 sz="1000"/>
          </a:p>
        </p:txBody>
      </p:sp>
      <p:sp>
        <p:nvSpPr>
          <p:cNvPr id="13325" name="Text Box 15"/>
          <p:cNvSpPr txBox="1">
            <a:spLocks noChangeArrowheads="1"/>
          </p:cNvSpPr>
          <p:nvPr/>
        </p:nvSpPr>
        <p:spPr bwMode="auto">
          <a:xfrm>
            <a:off x="4140200" y="638175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i="1"/>
              <a:t>Ulva </a:t>
            </a:r>
            <a:r>
              <a:rPr lang="cs-CZ" altLang="cs-CZ" sz="2400"/>
              <a:t>sp.</a:t>
            </a:r>
            <a:endParaRPr lang="cs-CZ" altLang="cs-CZ" sz="2400" i="1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50254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I1023ulv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0325" y="990600"/>
            <a:ext cx="6481763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9413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Ulvophyceae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Ulvales</a:t>
            </a:r>
            <a:endParaRPr lang="cs-CZ" altLang="cs-CZ" sz="28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4284663" y="5949950"/>
            <a:ext cx="34575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/>
              <a:t>Ulva </a:t>
            </a:r>
            <a:r>
              <a:rPr lang="cs-CZ" altLang="cs-CZ" sz="3200"/>
              <a:t>sp.</a:t>
            </a:r>
            <a:endParaRPr lang="cs-CZ" altLang="cs-CZ" sz="3200" i="1"/>
          </a:p>
        </p:txBody>
      </p:sp>
    </p:spTree>
    <p:extLst>
      <p:ext uri="{BB962C8B-B14F-4D97-AF65-F5344CB8AC3E}">
        <p14:creationId xmlns:p14="http://schemas.microsoft.com/office/powerpoint/2010/main" xmlns="" val="196874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150215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8175" y="911225"/>
            <a:ext cx="5487988" cy="58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9413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Ulvophyceae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Ulvales</a:t>
            </a:r>
            <a:endParaRPr lang="cs-CZ" altLang="cs-CZ" sz="28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979613" y="6021388"/>
            <a:ext cx="3457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/>
              <a:t>Enteromorpha </a:t>
            </a:r>
            <a:r>
              <a:rPr lang="cs-CZ" altLang="cs-CZ" sz="3200"/>
              <a:t>sp.</a:t>
            </a:r>
            <a:endParaRPr lang="cs-CZ" altLang="cs-CZ" sz="3200" i="1"/>
          </a:p>
        </p:txBody>
      </p:sp>
    </p:spTree>
    <p:extLst>
      <p:ext uri="{BB962C8B-B14F-4D97-AF65-F5344CB8AC3E}">
        <p14:creationId xmlns:p14="http://schemas.microsoft.com/office/powerpoint/2010/main" xmlns="" val="379992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Cladophorophyceae</a:t>
            </a:r>
            <a:endParaRPr 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Sifonokladální</a:t>
            </a:r>
            <a:r>
              <a:rPr lang="cs-CZ" altLang="cs-CZ" sz="2400" dirty="0" smtClean="0">
                <a:latin typeface="Calibri" panose="020F0502020204030204" pitchFamily="34" charset="0"/>
              </a:rPr>
              <a:t> stélka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Krystalická celulóza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Chloroplast s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pyrenoidem</a:t>
            </a:r>
            <a:r>
              <a:rPr lang="cs-CZ" altLang="cs-CZ" sz="2400" dirty="0" smtClean="0">
                <a:latin typeface="Calibri" panose="020F0502020204030204" pitchFamily="34" charset="0"/>
              </a:rPr>
              <a:t> obaleným dvoudílným škrobovým obalem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Uzavřená mitóza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Haplo-diplontní</a:t>
            </a:r>
            <a:r>
              <a:rPr lang="cs-CZ" altLang="cs-CZ" sz="2400" dirty="0" smtClean="0">
                <a:latin typeface="Calibri" panose="020F0502020204030204" pitchFamily="34" charset="0"/>
              </a:rPr>
              <a:t> životní cyklus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Izomorfní rodozměna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CCW-orientace</a:t>
            </a:r>
            <a:endParaRPr lang="cs-CZ" altLang="cs-CZ" sz="3000" dirty="0" smtClean="0">
              <a:latin typeface="Calibri" panose="020F0502020204030204" pitchFamily="34" charset="0"/>
            </a:endParaRP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94156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9167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ladophora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8208963" cy="615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Cladophorophyceae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Cladophorales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3850" y="4724400"/>
            <a:ext cx="4319588" cy="647700"/>
          </a:xfrm>
        </p:spPr>
        <p:txBody>
          <a:bodyPr/>
          <a:lstStyle/>
          <a:p>
            <a:pPr eaLnBrk="1" hangingPunct="1"/>
            <a:r>
              <a:rPr lang="cs-CZ" altLang="cs-CZ" i="1" smtClean="0">
                <a:solidFill>
                  <a:srgbClr val="FFFF00"/>
                </a:solidFill>
              </a:rPr>
              <a:t>Cladophora </a:t>
            </a:r>
            <a:r>
              <a:rPr lang="cs-CZ" altLang="cs-CZ" smtClean="0">
                <a:solidFill>
                  <a:srgbClr val="FFFF00"/>
                </a:solidFill>
              </a:rPr>
              <a:t>sp.</a:t>
            </a:r>
            <a:endParaRPr lang="cs-CZ" altLang="cs-CZ" i="1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223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ladophora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6375"/>
            <a:ext cx="8713788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4724400"/>
            <a:ext cx="4319588" cy="647700"/>
          </a:xfrm>
        </p:spPr>
        <p:txBody>
          <a:bodyPr/>
          <a:lstStyle/>
          <a:p>
            <a:pPr eaLnBrk="1" hangingPunct="1"/>
            <a:r>
              <a:rPr lang="cs-CZ" altLang="cs-CZ" i="1" smtClean="0">
                <a:solidFill>
                  <a:srgbClr val="FFFF00"/>
                </a:solidFill>
              </a:rPr>
              <a:t>Cladophora </a:t>
            </a:r>
            <a:r>
              <a:rPr lang="cs-CZ" altLang="cs-CZ" smtClean="0">
                <a:solidFill>
                  <a:srgbClr val="FFFF00"/>
                </a:solidFill>
              </a:rPr>
              <a:t>sp.</a:t>
            </a:r>
            <a:endParaRPr lang="cs-CZ" altLang="cs-CZ" i="1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685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7" y="127682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Cenocyt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Centrální vakuola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Celulóza, xylan,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mannan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glukan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Heteroplastické</a:t>
            </a:r>
            <a:r>
              <a:rPr lang="cs-CZ" altLang="cs-CZ" sz="2400" dirty="0" smtClean="0">
                <a:latin typeface="Calibri" panose="020F0502020204030204" pitchFamily="34" charset="0"/>
              </a:rPr>
              <a:t> druhy - amyloplasty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Sifonein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sifonoxantin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Haplo-diplontní</a:t>
            </a:r>
            <a:r>
              <a:rPr lang="cs-CZ" altLang="cs-CZ" sz="2400" dirty="0" smtClean="0">
                <a:latin typeface="Calibri" panose="020F0502020204030204" pitchFamily="34" charset="0"/>
              </a:rPr>
              <a:t> cyklus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Izogamie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Makroskopický, mnohojaderný gametofyt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CCW-orientace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Invazní řasy - agresivní druhy - </a:t>
            </a:r>
            <a:r>
              <a:rPr lang="cs-CZ" altLang="cs-CZ" sz="2400" i="1" dirty="0" err="1" smtClean="0">
                <a:latin typeface="Calibri" panose="020F0502020204030204" pitchFamily="34" charset="0"/>
              </a:rPr>
              <a:t>Caulerpa</a:t>
            </a:r>
            <a:r>
              <a:rPr lang="cs-CZ" altLang="cs-CZ" sz="2400" i="1" dirty="0" smtClean="0">
                <a:latin typeface="Calibri" panose="020F0502020204030204" pitchFamily="34" charset="0"/>
              </a:rPr>
              <a:t> </a:t>
            </a:r>
            <a:r>
              <a:rPr lang="cs-CZ" altLang="cs-CZ" sz="2400" i="1" dirty="0" err="1" smtClean="0">
                <a:latin typeface="Calibri" panose="020F0502020204030204" pitchFamily="34" charset="0"/>
              </a:rPr>
              <a:t>taxifolia</a:t>
            </a:r>
            <a:endParaRPr lang="cs-CZ" altLang="cs-CZ" sz="3000" i="1" dirty="0" smtClean="0">
              <a:latin typeface="Calibri" panose="020F0502020204030204" pitchFamily="34" charset="0"/>
            </a:endParaRP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Bryopsydophyceae</a:t>
            </a:r>
            <a:endParaRPr 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80526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7457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8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8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Bryopsidales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24579" name="Picture 5" descr="caulerp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652463"/>
            <a:ext cx="806450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1979613" y="5876925"/>
            <a:ext cx="29511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Caulerpa</a:t>
            </a:r>
            <a:r>
              <a:rPr lang="cs-CZ" altLang="cs-CZ" sz="3200"/>
              <a:t> sp.</a:t>
            </a:r>
          </a:p>
        </p:txBody>
      </p:sp>
    </p:spTree>
    <p:extLst>
      <p:ext uri="{BB962C8B-B14F-4D97-AF65-F5344CB8AC3E}">
        <p14:creationId xmlns:p14="http://schemas.microsoft.com/office/powerpoint/2010/main" xmlns="" val="240994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odium_bi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911225"/>
            <a:ext cx="8640763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6524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Bryopsidales</a:t>
            </a:r>
            <a:endParaRPr lang="cs-CZ" altLang="cs-CZ" sz="28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900113" y="6021388"/>
            <a:ext cx="3457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/>
              <a:t>Codium </a:t>
            </a:r>
            <a:r>
              <a:rPr lang="cs-CZ" altLang="cs-CZ" sz="3200"/>
              <a:t>sp.</a:t>
            </a:r>
            <a:endParaRPr lang="cs-CZ" altLang="cs-CZ" sz="3200" i="1"/>
          </a:p>
        </p:txBody>
      </p:sp>
    </p:spTree>
    <p:extLst>
      <p:ext uri="{BB962C8B-B14F-4D97-AF65-F5344CB8AC3E}">
        <p14:creationId xmlns:p14="http://schemas.microsoft.com/office/powerpoint/2010/main" xmlns="" val="221770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Prymnesiophyta</a:t>
            </a:r>
            <a:r>
              <a:rPr lang="cs-CZ" sz="3200" dirty="0" smtClean="0">
                <a:solidFill>
                  <a:schemeClr val="accent1"/>
                </a:solidFill>
              </a:rPr>
              <a:t> (</a:t>
            </a:r>
            <a:r>
              <a:rPr lang="cs-CZ" sz="3200" dirty="0" err="1" smtClean="0">
                <a:solidFill>
                  <a:schemeClr val="accent1"/>
                </a:solidFill>
              </a:rPr>
              <a:t>Haptophyta</a:t>
            </a:r>
            <a:r>
              <a:rPr lang="cs-CZ" sz="3200" dirty="0" smtClean="0">
                <a:solidFill>
                  <a:schemeClr val="accent1"/>
                </a:solidFill>
              </a:rPr>
              <a:t>)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r>
              <a:rPr lang="cs-CZ" sz="2400" dirty="0" smtClean="0"/>
              <a:t>Obrovský </a:t>
            </a:r>
            <a:r>
              <a:rPr lang="cs-CZ" sz="2400" dirty="0"/>
              <a:t>globální význam v koloběhu uhlíku a </a:t>
            </a:r>
            <a:r>
              <a:rPr lang="cs-CZ" sz="2400" dirty="0" smtClean="0"/>
              <a:t>síry</a:t>
            </a:r>
          </a:p>
          <a:p>
            <a:r>
              <a:rPr lang="cs-CZ" altLang="cs-CZ" sz="2400" dirty="0" smtClean="0"/>
              <a:t>Oligotrofní subtropická moře</a:t>
            </a:r>
          </a:p>
          <a:p>
            <a:r>
              <a:rPr lang="cs-CZ" sz="2400" i="1" dirty="0" err="1"/>
              <a:t>Emiliania</a:t>
            </a:r>
            <a:r>
              <a:rPr lang="cs-CZ" sz="2400" i="1" dirty="0"/>
              <a:t> </a:t>
            </a:r>
            <a:r>
              <a:rPr lang="cs-CZ" sz="2400" i="1" dirty="0" err="1" smtClean="0"/>
              <a:t>huxleyi</a:t>
            </a:r>
            <a:r>
              <a:rPr lang="cs-CZ" sz="2400" i="1" dirty="0" smtClean="0"/>
              <a:t> </a:t>
            </a:r>
            <a:r>
              <a:rPr lang="cs-CZ" sz="2400" dirty="0" smtClean="0"/>
              <a:t>(tvoří bílý zákal v mořích- </a:t>
            </a:r>
            <a:r>
              <a:rPr lang="cs-CZ" sz="2400" dirty="0" err="1" smtClean="0"/>
              <a:t>white</a:t>
            </a:r>
            <a:r>
              <a:rPr lang="cs-CZ" sz="2400" dirty="0" smtClean="0"/>
              <a:t> </a:t>
            </a:r>
            <a:r>
              <a:rPr lang="cs-CZ" sz="2400" dirty="0" err="1" smtClean="0"/>
              <a:t>water</a:t>
            </a:r>
            <a:r>
              <a:rPr lang="cs-CZ" sz="2400" dirty="0" smtClean="0"/>
              <a:t>)</a:t>
            </a:r>
          </a:p>
          <a:p>
            <a:endParaRPr lang="cs-CZ" altLang="cs-CZ" sz="2400" dirty="0" smtClean="0"/>
          </a:p>
          <a:p>
            <a:endParaRPr lang="cs-CZ" altLang="cs-CZ" sz="2400" dirty="0" smtClean="0"/>
          </a:p>
        </p:txBody>
      </p:sp>
      <p:pic>
        <p:nvPicPr>
          <p:cNvPr id="7170" name="Picture 2" descr="http://escalera.bio.ucm.es/usuarios/criptogamas/plantas_criptogamas/materiales/images/alga_apto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24944"/>
            <a:ext cx="270510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attsupwiththat.files.wordpress.com/2011/10/e-huxleyi_blo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41503"/>
            <a:ext cx="46767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991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FAN7-Halimeda%20fragil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7461250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Bryopsidales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41993" name="Picture 9" descr="halime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336675"/>
            <a:ext cx="5616575" cy="54054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2987675" y="6162675"/>
            <a:ext cx="29511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altLang="cs-CZ" sz="3200" i="1"/>
              <a:t>Halimeda</a:t>
            </a:r>
            <a:r>
              <a:rPr lang="cs-CZ" altLang="cs-CZ" sz="3200"/>
              <a:t> sp.</a:t>
            </a:r>
          </a:p>
        </p:txBody>
      </p:sp>
    </p:spTree>
    <p:extLst>
      <p:ext uri="{BB962C8B-B14F-4D97-AF65-F5344CB8AC3E}">
        <p14:creationId xmlns:p14="http://schemas.microsoft.com/office/powerpoint/2010/main" xmlns="" val="410792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7238" y="134143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Cenocyt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Osní část s přesleny bočních větévek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Víceletá stélka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Proudění cytoplazmy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Inkrustace stélky CaCO</a:t>
            </a:r>
            <a:r>
              <a:rPr lang="cs-CZ" altLang="cs-CZ" sz="2400" baseline="-25000" dirty="0" smtClean="0">
                <a:latin typeface="Calibri" panose="020F0502020204030204" pitchFamily="34" charset="0"/>
              </a:rPr>
              <a:t>3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Celulóza,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mannan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Škrob a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fruktan</a:t>
            </a:r>
            <a:r>
              <a:rPr lang="cs-CZ" altLang="cs-CZ" sz="2400" dirty="0" smtClean="0">
                <a:latin typeface="Calibri" panose="020F0502020204030204" pitchFamily="34" charset="0"/>
              </a:rPr>
              <a:t> i v cytoplazmě 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Haplontní</a:t>
            </a:r>
            <a:r>
              <a:rPr lang="cs-CZ" altLang="cs-CZ" sz="2400" dirty="0" smtClean="0">
                <a:latin typeface="Calibri" panose="020F0502020204030204" pitchFamily="34" charset="0"/>
              </a:rPr>
              <a:t> cyklus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Izogamie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Makroskopický, mnohojaderný gametofyt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Sporofyt jenom zygota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CCW-orientace</a:t>
            </a:r>
            <a:endParaRPr lang="cs-CZ" altLang="cs-CZ" sz="3000" i="1" dirty="0" smtClean="0">
              <a:latin typeface="Calibri" panose="020F0502020204030204" pitchFamily="34" charset="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Dasycladophyceae</a:t>
            </a:r>
            <a:endParaRPr 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103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0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0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0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0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0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0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0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0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0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0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0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30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30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30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 descr="berger-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4775"/>
            <a:ext cx="9144000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9"/>
          <p:cNvSpPr>
            <a:spLocks noChangeArrowheads="1"/>
          </p:cNvSpPr>
          <p:nvPr/>
        </p:nvSpPr>
        <p:spPr bwMode="auto">
          <a:xfrm>
            <a:off x="0" y="144463"/>
            <a:ext cx="2124075" cy="620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9700" name="Rectangle 10"/>
          <p:cNvSpPr>
            <a:spLocks noChangeArrowheads="1"/>
          </p:cNvSpPr>
          <p:nvPr/>
        </p:nvSpPr>
        <p:spPr bwMode="auto">
          <a:xfrm>
            <a:off x="0" y="6092825"/>
            <a:ext cx="2124075" cy="620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9701" name="Text Box 11"/>
          <p:cNvSpPr txBox="1">
            <a:spLocks noChangeArrowheads="1"/>
          </p:cNvSpPr>
          <p:nvPr/>
        </p:nvSpPr>
        <p:spPr bwMode="auto">
          <a:xfrm>
            <a:off x="0" y="188913"/>
            <a:ext cx="50768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rgbClr val="00B050"/>
                </a:solidFill>
                <a:latin typeface="Calibri" panose="020F0502020204030204" pitchFamily="34" charset="0"/>
              </a:rPr>
              <a:t>Acetabularia</a:t>
            </a:r>
            <a:r>
              <a:rPr lang="cs-CZ" altLang="cs-CZ" sz="3200" i="1" dirty="0">
                <a:solidFill>
                  <a:srgbClr val="00B050"/>
                </a:solidFill>
                <a:latin typeface="Calibri" panose="020F0502020204030204" pitchFamily="34" charset="0"/>
              </a:rPr>
              <a:t> - </a:t>
            </a:r>
            <a:r>
              <a:rPr lang="cs-CZ" alt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ontogeneze</a:t>
            </a:r>
          </a:p>
        </p:txBody>
      </p:sp>
      <p:sp>
        <p:nvSpPr>
          <p:cNvPr id="29702" name="Text Box 12"/>
          <p:cNvSpPr txBox="1">
            <a:spLocks noChangeArrowheads="1"/>
          </p:cNvSpPr>
          <p:nvPr/>
        </p:nvSpPr>
        <p:spPr bwMode="auto">
          <a:xfrm>
            <a:off x="539750" y="2492375"/>
            <a:ext cx="93662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Zygota</a:t>
            </a:r>
          </a:p>
        </p:txBody>
      </p:sp>
      <p:sp>
        <p:nvSpPr>
          <p:cNvPr id="29703" name="Text Box 13"/>
          <p:cNvSpPr txBox="1">
            <a:spLocks noChangeArrowheads="1"/>
          </p:cNvSpPr>
          <p:nvPr/>
        </p:nvSpPr>
        <p:spPr bwMode="auto">
          <a:xfrm>
            <a:off x="1476375" y="2420938"/>
            <a:ext cx="151130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Růst nosiče</a:t>
            </a:r>
          </a:p>
        </p:txBody>
      </p:sp>
      <p:sp>
        <p:nvSpPr>
          <p:cNvPr id="29704" name="Text Box 14"/>
          <p:cNvSpPr txBox="1">
            <a:spLocks noChangeArrowheads="1"/>
          </p:cNvSpPr>
          <p:nvPr/>
        </p:nvSpPr>
        <p:spPr bwMode="auto">
          <a:xfrm>
            <a:off x="2987675" y="2420938"/>
            <a:ext cx="1152525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/>
              <a:t>Tvorba přeslenu</a:t>
            </a:r>
          </a:p>
        </p:txBody>
      </p:sp>
      <p:sp>
        <p:nvSpPr>
          <p:cNvPr id="29705" name="Text Box 15"/>
          <p:cNvSpPr txBox="1">
            <a:spLocks noChangeArrowheads="1"/>
          </p:cNvSpPr>
          <p:nvPr/>
        </p:nvSpPr>
        <p:spPr bwMode="auto">
          <a:xfrm>
            <a:off x="4427538" y="2427288"/>
            <a:ext cx="1512887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/>
              <a:t>Tvorba „deštníčku“</a:t>
            </a:r>
          </a:p>
        </p:txBody>
      </p:sp>
      <p:sp>
        <p:nvSpPr>
          <p:cNvPr id="29706" name="Text Box 16"/>
          <p:cNvSpPr txBox="1">
            <a:spLocks noChangeArrowheads="1"/>
          </p:cNvSpPr>
          <p:nvPr/>
        </p:nvSpPr>
        <p:spPr bwMode="auto">
          <a:xfrm>
            <a:off x="6372225" y="2427288"/>
            <a:ext cx="2160588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/>
              <a:t>Zralá vegetativní stélka</a:t>
            </a:r>
          </a:p>
        </p:txBody>
      </p:sp>
      <p:sp>
        <p:nvSpPr>
          <p:cNvPr id="29707" name="Text Box 17"/>
          <p:cNvSpPr txBox="1">
            <a:spLocks noChangeArrowheads="1"/>
          </p:cNvSpPr>
          <p:nvPr/>
        </p:nvSpPr>
        <p:spPr bwMode="auto">
          <a:xfrm>
            <a:off x="7451725" y="3429000"/>
            <a:ext cx="16922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/>
          </a:p>
        </p:txBody>
      </p:sp>
      <p:sp>
        <p:nvSpPr>
          <p:cNvPr id="29708" name="Rectangle 19"/>
          <p:cNvSpPr>
            <a:spLocks noChangeArrowheads="1"/>
          </p:cNvSpPr>
          <p:nvPr/>
        </p:nvSpPr>
        <p:spPr bwMode="auto">
          <a:xfrm>
            <a:off x="7524750" y="3429000"/>
            <a:ext cx="16192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9709" name="Text Box 18"/>
          <p:cNvSpPr txBox="1">
            <a:spLocks noChangeArrowheads="1"/>
          </p:cNvSpPr>
          <p:nvPr/>
        </p:nvSpPr>
        <p:spPr bwMode="auto">
          <a:xfrm>
            <a:off x="6443663" y="3429000"/>
            <a:ext cx="144145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altLang="cs-CZ" sz="1400" b="1"/>
              <a:t>Tvorba cyst        </a:t>
            </a:r>
          </a:p>
        </p:txBody>
      </p:sp>
      <p:sp>
        <p:nvSpPr>
          <p:cNvPr id="29710" name="Text Box 20"/>
          <p:cNvSpPr txBox="1">
            <a:spLocks noChangeArrowheads="1"/>
          </p:cNvSpPr>
          <p:nvPr/>
        </p:nvSpPr>
        <p:spPr bwMode="auto">
          <a:xfrm>
            <a:off x="7740650" y="5734050"/>
            <a:ext cx="1403350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Sekundární jádra</a:t>
            </a:r>
          </a:p>
        </p:txBody>
      </p:sp>
      <p:sp>
        <p:nvSpPr>
          <p:cNvPr id="29711" name="Text Box 21"/>
          <p:cNvSpPr txBox="1">
            <a:spLocks noChangeArrowheads="1"/>
          </p:cNvSpPr>
          <p:nvPr/>
        </p:nvSpPr>
        <p:spPr bwMode="auto">
          <a:xfrm>
            <a:off x="6443663" y="5589588"/>
            <a:ext cx="1368425" cy="1069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Volná cysta s množstvem jader</a:t>
            </a:r>
          </a:p>
        </p:txBody>
      </p:sp>
      <p:sp>
        <p:nvSpPr>
          <p:cNvPr id="29712" name="Text Box 22"/>
          <p:cNvSpPr txBox="1">
            <a:spLocks noChangeArrowheads="1"/>
          </p:cNvSpPr>
          <p:nvPr/>
        </p:nvSpPr>
        <p:spPr bwMode="auto">
          <a:xfrm>
            <a:off x="5148263" y="5727700"/>
            <a:ext cx="1368425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Tvorba gamet</a:t>
            </a:r>
          </a:p>
        </p:txBody>
      </p:sp>
      <p:sp>
        <p:nvSpPr>
          <p:cNvPr id="29713" name="Text Box 23"/>
          <p:cNvSpPr txBox="1">
            <a:spLocks noChangeArrowheads="1"/>
          </p:cNvSpPr>
          <p:nvPr/>
        </p:nvSpPr>
        <p:spPr bwMode="auto">
          <a:xfrm>
            <a:off x="2484438" y="5734050"/>
            <a:ext cx="1295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/>
              <a:t>gamety</a:t>
            </a:r>
          </a:p>
        </p:txBody>
      </p:sp>
      <p:sp>
        <p:nvSpPr>
          <p:cNvPr id="29714" name="Text Box 25"/>
          <p:cNvSpPr txBox="1">
            <a:spLocks noChangeArrowheads="1"/>
          </p:cNvSpPr>
          <p:nvPr/>
        </p:nvSpPr>
        <p:spPr bwMode="auto">
          <a:xfrm>
            <a:off x="3779838" y="5734050"/>
            <a:ext cx="1368425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Otevření cyst</a:t>
            </a:r>
          </a:p>
        </p:txBody>
      </p:sp>
      <p:sp>
        <p:nvSpPr>
          <p:cNvPr id="29715" name="Text Box 26"/>
          <p:cNvSpPr txBox="1">
            <a:spLocks noChangeArrowheads="1"/>
          </p:cNvSpPr>
          <p:nvPr/>
        </p:nvSpPr>
        <p:spPr bwMode="auto">
          <a:xfrm>
            <a:off x="539750" y="5734050"/>
            <a:ext cx="1439863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/>
              <a:t>izogamie</a:t>
            </a:r>
          </a:p>
        </p:txBody>
      </p:sp>
    </p:spTree>
    <p:extLst>
      <p:ext uri="{BB962C8B-B14F-4D97-AF65-F5344CB8AC3E}">
        <p14:creationId xmlns:p14="http://schemas.microsoft.com/office/powerpoint/2010/main" xmlns="" val="364295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Dasycladophyceae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Dasycladales</a:t>
            </a:r>
            <a:endParaRPr lang="cs-CZ" altLang="cs-CZ" sz="28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30723" name="Picture 5" descr="Acetabularia - Chlorophy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1322388"/>
            <a:ext cx="7345363" cy="520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1116013" y="1412875"/>
            <a:ext cx="36004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>
                <a:solidFill>
                  <a:srgbClr val="FFFF00"/>
                </a:solidFill>
              </a:rPr>
              <a:t>Acetabularia </a:t>
            </a:r>
            <a:r>
              <a:rPr lang="cs-CZ" altLang="cs-CZ" sz="3200">
                <a:solidFill>
                  <a:srgbClr val="FFFF00"/>
                </a:solidFill>
              </a:rPr>
              <a:t>sp.</a:t>
            </a:r>
          </a:p>
        </p:txBody>
      </p:sp>
    </p:spTree>
    <p:extLst>
      <p:ext uri="{BB962C8B-B14F-4D97-AF65-F5344CB8AC3E}">
        <p14:creationId xmlns:p14="http://schemas.microsoft.com/office/powerpoint/2010/main" xmlns="" val="256096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Cymopolia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68413"/>
            <a:ext cx="7129462" cy="535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Dasycladophyceae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Dasycladales</a:t>
            </a:r>
            <a:endParaRPr lang="cs-CZ" altLang="cs-CZ" sz="28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116013" y="1268413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>
                <a:solidFill>
                  <a:srgbClr val="FFFF00"/>
                </a:solidFill>
              </a:rPr>
              <a:t>Dasycladus </a:t>
            </a:r>
            <a:r>
              <a:rPr lang="cs-CZ" altLang="cs-CZ" sz="3200">
                <a:solidFill>
                  <a:srgbClr val="FFFF00"/>
                </a:solidFill>
              </a:rPr>
              <a:t>sp.</a:t>
            </a:r>
          </a:p>
        </p:txBody>
      </p:sp>
    </p:spTree>
    <p:extLst>
      <p:ext uri="{BB962C8B-B14F-4D97-AF65-F5344CB8AC3E}">
        <p14:creationId xmlns:p14="http://schemas.microsoft.com/office/powerpoint/2010/main" xmlns="" val="75402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7238" y="134143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Diskovitá nebo vláknitá stélka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Mikrotubuly - 3</a:t>
            </a:r>
            <a:r>
              <a:rPr lang="en-US" altLang="cs-CZ" sz="2400" dirty="0" smtClean="0">
                <a:latin typeface="Calibri" panose="020F0502020204030204" pitchFamily="34" charset="0"/>
                <a:cs typeface="Arial" charset="0"/>
              </a:rPr>
              <a:t>×</a:t>
            </a:r>
            <a:r>
              <a:rPr lang="cs-CZ" altLang="cs-CZ" sz="2400" dirty="0" smtClean="0">
                <a:latin typeface="Calibri" panose="020F0502020204030204" pitchFamily="34" charset="0"/>
              </a:rPr>
              <a:t>2 a 4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Zploštěné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zoidy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Fragmoplast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Hematochrom</a:t>
            </a:r>
            <a:r>
              <a:rPr lang="cs-CZ" altLang="cs-CZ" sz="2400" dirty="0" smtClean="0">
                <a:latin typeface="Calibri" panose="020F0502020204030204" pitchFamily="34" charset="0"/>
              </a:rPr>
              <a:t> - sekundární karotenoidy a </a:t>
            </a:r>
            <a:r>
              <a:rPr lang="el-GR" altLang="cs-CZ" sz="2400" dirty="0" smtClean="0">
                <a:latin typeface="Calibri" panose="020F0502020204030204" pitchFamily="34" charset="0"/>
                <a:cs typeface="Arial" charset="0"/>
              </a:rPr>
              <a:t>β</a:t>
            </a:r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-karoten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Životní cyklus: </a:t>
            </a:r>
            <a:r>
              <a:rPr lang="cs-CZ" altLang="cs-CZ" sz="2400" dirty="0" err="1" smtClean="0">
                <a:latin typeface="Calibri" panose="020F0502020204030204" pitchFamily="34" charset="0"/>
                <a:cs typeface="Arial" charset="0"/>
              </a:rPr>
              <a:t>haplontní</a:t>
            </a:r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  <a:cs typeface="Arial" charset="0"/>
              </a:rPr>
              <a:t>haplo-diplontní</a:t>
            </a:r>
            <a:endParaRPr lang="cs-CZ" altLang="cs-CZ" sz="2400" dirty="0" smtClean="0">
              <a:latin typeface="Calibri" panose="020F0502020204030204" pitchFamily="34" charset="0"/>
              <a:cs typeface="Arial" charset="0"/>
            </a:endParaRP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  <a:cs typeface="Arial" charset="0"/>
              </a:rPr>
              <a:t>Meiospory</a:t>
            </a:r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: 2-bičíkaté nebo 4-bičíkaté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Kulovitá zoosporangia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  <a:cs typeface="Arial" charset="0"/>
              </a:rPr>
              <a:t>Aerické</a:t>
            </a:r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 řasy</a:t>
            </a:r>
            <a:endParaRPr lang="cs-CZ" altLang="cs-CZ" sz="2400" dirty="0" smtClean="0">
              <a:latin typeface="Calibri" panose="020F0502020204030204" pitchFamily="34" charset="0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Trentepohliophyceae</a:t>
            </a:r>
            <a:endParaRPr 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6355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8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8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8" descr="Trentepholia%20alg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33375"/>
            <a:ext cx="7380288" cy="57800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6" descr="Algae-Trentepohlia%20aurea-cu-27-02-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7777163" cy="58324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>
          <a:xfrm>
            <a:off x="1547813" y="908050"/>
            <a:ext cx="6707187" cy="1143000"/>
          </a:xfrm>
          <a:noFill/>
        </p:spPr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FFFF00"/>
                </a:solidFill>
              </a:rPr>
              <a:t>Habitus - makropohled</a:t>
            </a:r>
          </a:p>
        </p:txBody>
      </p:sp>
      <p:sp>
        <p:nvSpPr>
          <p:cNvPr id="33797" name="Text Box 9"/>
          <p:cNvSpPr txBox="1">
            <a:spLocks noChangeArrowheads="1"/>
          </p:cNvSpPr>
          <p:nvPr/>
        </p:nvSpPr>
        <p:spPr bwMode="auto">
          <a:xfrm>
            <a:off x="2843213" y="5013325"/>
            <a:ext cx="46815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b="1" i="1"/>
              <a:t>Trentepohlia </a:t>
            </a:r>
            <a:r>
              <a:rPr lang="cs-CZ" altLang="cs-CZ" sz="3200" b="1"/>
              <a:t>sp.</a:t>
            </a:r>
            <a:endParaRPr lang="cs-CZ" altLang="cs-CZ" sz="3200" b="1" i="1"/>
          </a:p>
        </p:txBody>
      </p:sp>
    </p:spTree>
    <p:extLst>
      <p:ext uri="{BB962C8B-B14F-4D97-AF65-F5344CB8AC3E}">
        <p14:creationId xmlns:p14="http://schemas.microsoft.com/office/powerpoint/2010/main" xmlns="" val="173256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rentepohlia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725" y="565150"/>
            <a:ext cx="8208963" cy="616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Trentepohliophyceae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Trentepohliales</a:t>
            </a:r>
            <a:endParaRPr lang="cs-CZ" altLang="cs-CZ" sz="20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8313" y="5589588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smtClean="0"/>
              <a:t>Trentepohlia </a:t>
            </a:r>
            <a:r>
              <a:rPr lang="cs-CZ" altLang="cs-CZ" smtClean="0"/>
              <a:t>sp.</a:t>
            </a:r>
            <a:endParaRPr lang="cs-CZ" altLang="cs-CZ" i="1" smtClean="0"/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7019925" y="6375400"/>
            <a:ext cx="180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Uher B.</a:t>
            </a:r>
            <a:endParaRPr lang="en-US" alt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165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048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Trentepohliophyceae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Trentepohliales</a:t>
            </a:r>
            <a:endParaRPr lang="cs-CZ" altLang="cs-CZ" sz="20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38915" name="Picture 7" descr="phycopeltis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87438"/>
            <a:ext cx="9144000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3582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640763" cy="5327650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Jednobuněčné a vláknité řasy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Nahé zoospory, gamety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Kinetozom</a:t>
            </a:r>
            <a:r>
              <a:rPr lang="cs-CZ" altLang="cs-CZ" sz="2400" dirty="0" smtClean="0">
                <a:latin typeface="Calibri" panose="020F0502020204030204" pitchFamily="34" charset="0"/>
              </a:rPr>
              <a:t> - CCW konfigurace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Mitóza uzavřená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Fykoplast</a:t>
            </a:r>
            <a:r>
              <a:rPr lang="cs-CZ" altLang="cs-CZ" sz="2400" dirty="0" smtClean="0">
                <a:latin typeface="Calibri" panose="020F0502020204030204" pitchFamily="34" charset="0"/>
              </a:rPr>
              <a:t> 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Aplanospory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autospory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Často tvoří symbionty v lišejnících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Sladkovodní biotopy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Trebouxiophyceae</a:t>
            </a:r>
            <a:endParaRPr 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200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3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3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93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93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93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3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3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3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3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3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93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93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Říše </a:t>
            </a:r>
            <a:r>
              <a:rPr lang="cs-CZ" sz="3200" dirty="0" err="1" smtClean="0">
                <a:solidFill>
                  <a:schemeClr val="accent1"/>
                </a:solidFill>
              </a:rPr>
              <a:t>Plantae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Převážně </a:t>
            </a:r>
            <a:r>
              <a:rPr lang="cs-CZ" altLang="cs-CZ" sz="2400" dirty="0" err="1" smtClean="0"/>
              <a:t>fotoautotrofní</a:t>
            </a:r>
            <a:r>
              <a:rPr lang="cs-CZ" altLang="cs-CZ" sz="2400" dirty="0" smtClean="0"/>
              <a:t> organismy</a:t>
            </a:r>
          </a:p>
          <a:p>
            <a:r>
              <a:rPr lang="cs-CZ" altLang="cs-CZ" sz="2400" dirty="0" smtClean="0"/>
              <a:t>Podříše </a:t>
            </a:r>
            <a:r>
              <a:rPr lang="cs-CZ" altLang="cs-CZ" sz="2400" b="1" dirty="0" err="1" smtClean="0"/>
              <a:t>Biliphytae</a:t>
            </a:r>
            <a:r>
              <a:rPr lang="cs-CZ" altLang="cs-CZ" sz="2400" dirty="0" smtClean="0"/>
              <a:t>:</a:t>
            </a:r>
          </a:p>
          <a:p>
            <a:pPr marL="0" indent="0">
              <a:buNone/>
            </a:pPr>
            <a:r>
              <a:rPr lang="cs-CZ" altLang="cs-CZ" sz="2400" dirty="0" smtClean="0"/>
              <a:t>      </a:t>
            </a:r>
            <a:r>
              <a:rPr lang="cs-CZ" altLang="cs-CZ" sz="2400" dirty="0" err="1" smtClean="0"/>
              <a:t>fykoerytrin</a:t>
            </a:r>
            <a:r>
              <a:rPr lang="cs-CZ" altLang="cs-CZ" sz="2400" dirty="0" smtClean="0"/>
              <a:t>, </a:t>
            </a:r>
            <a:r>
              <a:rPr lang="cs-CZ" altLang="cs-CZ" sz="2400" dirty="0" err="1" smtClean="0"/>
              <a:t>fykocyanin</a:t>
            </a:r>
            <a:r>
              <a:rPr lang="cs-CZ" altLang="cs-CZ" sz="2400" dirty="0" smtClean="0"/>
              <a:t>, škrob v plazmě</a:t>
            </a:r>
          </a:p>
          <a:p>
            <a:r>
              <a:rPr lang="cs-CZ" altLang="cs-CZ" sz="2400" dirty="0" smtClean="0"/>
              <a:t>Podříše </a:t>
            </a:r>
            <a:r>
              <a:rPr lang="cs-CZ" altLang="cs-CZ" sz="2400" b="1" dirty="0" err="1" smtClean="0"/>
              <a:t>Viridiplantae</a:t>
            </a:r>
            <a:r>
              <a:rPr lang="cs-CZ" altLang="cs-CZ" sz="2400" dirty="0" smtClean="0"/>
              <a:t>:</a:t>
            </a:r>
            <a:endParaRPr lang="cs-CZ" altLang="cs-CZ" sz="2400" b="1" dirty="0" smtClean="0"/>
          </a:p>
          <a:p>
            <a:pPr marL="0" indent="0">
              <a:buNone/>
            </a:pPr>
            <a:r>
              <a:rPr lang="cs-CZ" altLang="cs-CZ" sz="2400" dirty="0" smtClean="0"/>
              <a:t>     chlorofyl </a:t>
            </a:r>
            <a:r>
              <a:rPr lang="cs-CZ" altLang="cs-CZ" sz="2400" dirty="0" err="1" smtClean="0"/>
              <a:t>a,b</a:t>
            </a:r>
            <a:r>
              <a:rPr lang="cs-CZ" altLang="cs-CZ" sz="2400" dirty="0" smtClean="0"/>
              <a:t>; srostlé tylakoidy</a:t>
            </a: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63089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Trebouxiales</a:t>
            </a:r>
            <a:endParaRPr lang="cs-CZ" altLang="cs-CZ" sz="28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41987" name="Picture 5" descr="Trebouxia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82688"/>
            <a:ext cx="8229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684213" y="5949950"/>
            <a:ext cx="3311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Trebouxia</a:t>
            </a:r>
            <a:r>
              <a:rPr lang="cs-CZ" altLang="cs-CZ" sz="3200"/>
              <a:t> sp.</a:t>
            </a:r>
          </a:p>
        </p:txBody>
      </p:sp>
    </p:spTree>
    <p:extLst>
      <p:ext uri="{BB962C8B-B14F-4D97-AF65-F5344CB8AC3E}">
        <p14:creationId xmlns:p14="http://schemas.microsoft.com/office/powerpoint/2010/main" xmlns="" val="214844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 descr="Trebouxia-lich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0838"/>
            <a:ext cx="8496300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2268538" y="5229225"/>
            <a:ext cx="55451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Trebouxia</a:t>
            </a:r>
            <a:r>
              <a:rPr lang="cs-CZ" altLang="cs-CZ" sz="3200"/>
              <a:t> sp. - lichenizovaná</a:t>
            </a:r>
          </a:p>
        </p:txBody>
      </p:sp>
    </p:spTree>
    <p:extLst>
      <p:ext uri="{BB962C8B-B14F-4D97-AF65-F5344CB8AC3E}">
        <p14:creationId xmlns:p14="http://schemas.microsoft.com/office/powerpoint/2010/main" xmlns="" val="65420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Chlorella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338" y="1122363"/>
            <a:ext cx="8748712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Chlorellales</a:t>
            </a:r>
            <a:endParaRPr lang="cs-CZ" altLang="cs-CZ" sz="28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684213" y="5949950"/>
            <a:ext cx="3311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Chlorella</a:t>
            </a:r>
            <a:r>
              <a:rPr lang="cs-CZ" altLang="cs-CZ" sz="3200"/>
              <a:t> sp.</a:t>
            </a:r>
          </a:p>
        </p:txBody>
      </p:sp>
    </p:spTree>
    <p:extLst>
      <p:ext uri="{BB962C8B-B14F-4D97-AF65-F5344CB8AC3E}">
        <p14:creationId xmlns:p14="http://schemas.microsoft.com/office/powerpoint/2010/main" xmlns="" val="225918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 descr="Oocyst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46175"/>
            <a:ext cx="8459787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Oocystales</a:t>
            </a:r>
            <a:endParaRPr lang="cs-CZ" altLang="cs-CZ" sz="28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555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7" descr="Prasiola_crispa_fig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182688"/>
            <a:ext cx="6769100" cy="541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Prasiolales</a:t>
            </a:r>
            <a:endParaRPr lang="cs-CZ" altLang="cs-CZ" sz="28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48132" name="Text Box 3"/>
          <p:cNvSpPr txBox="1">
            <a:spLocks noChangeArrowheads="1"/>
          </p:cNvSpPr>
          <p:nvPr/>
        </p:nvSpPr>
        <p:spPr bwMode="auto">
          <a:xfrm>
            <a:off x="1260475" y="5949950"/>
            <a:ext cx="40322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Prasiola</a:t>
            </a:r>
            <a:r>
              <a:rPr lang="cs-CZ" altLang="cs-CZ" sz="3200"/>
              <a:t> sp.</a:t>
            </a:r>
          </a:p>
        </p:txBody>
      </p:sp>
    </p:spTree>
    <p:extLst>
      <p:ext uri="{BB962C8B-B14F-4D97-AF65-F5344CB8AC3E}">
        <p14:creationId xmlns:p14="http://schemas.microsoft.com/office/powerpoint/2010/main" xmlns="" val="28054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640763" cy="5327650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Bičíkovci,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kapsální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kokální</a:t>
            </a:r>
            <a:r>
              <a:rPr lang="cs-CZ" altLang="cs-CZ" sz="2400" dirty="0" smtClean="0">
                <a:latin typeface="Calibri" panose="020F0502020204030204" pitchFamily="34" charset="0"/>
              </a:rPr>
              <a:t>, vláknité řasy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Zoospory, spermatozoidy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Kinetozom</a:t>
            </a:r>
            <a:r>
              <a:rPr lang="cs-CZ" altLang="cs-CZ" sz="2400" dirty="0" smtClean="0">
                <a:latin typeface="Calibri" panose="020F0502020204030204" pitchFamily="34" charset="0"/>
              </a:rPr>
              <a:t> - CW konfigurace převládá (DO u některých)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Bičíky bez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mastigonem</a:t>
            </a:r>
            <a:r>
              <a:rPr lang="cs-CZ" altLang="cs-CZ" sz="2400" dirty="0" smtClean="0">
                <a:latin typeface="Calibri" panose="020F0502020204030204" pitchFamily="34" charset="0"/>
              </a:rPr>
              <a:t>, stejně dlouhé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Chlamys 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Sporopolenin</a:t>
            </a:r>
            <a:r>
              <a:rPr lang="cs-CZ" altLang="cs-CZ" sz="2400" dirty="0" smtClean="0">
                <a:latin typeface="Calibri" panose="020F0502020204030204" pitchFamily="34" charset="0"/>
              </a:rPr>
              <a:t> (</a:t>
            </a:r>
            <a:r>
              <a:rPr lang="cs-CZ" altLang="cs-CZ" sz="2400" i="1" dirty="0" err="1" smtClean="0">
                <a:latin typeface="Calibri" panose="020F0502020204030204" pitchFamily="34" charset="0"/>
              </a:rPr>
              <a:t>Scenedesmus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i="1" dirty="0" err="1" smtClean="0">
                <a:latin typeface="Calibri" panose="020F0502020204030204" pitchFamily="34" charset="0"/>
              </a:rPr>
              <a:t>Pediastrum</a:t>
            </a:r>
            <a:r>
              <a:rPr lang="cs-CZ" altLang="cs-CZ" sz="2400" dirty="0" smtClean="0">
                <a:latin typeface="Calibri" panose="020F0502020204030204" pitchFamily="34" charset="0"/>
              </a:rPr>
              <a:t>) - fosilizace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Aplanospory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hemiaplanospory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autospory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Mitoza</a:t>
            </a:r>
            <a:r>
              <a:rPr lang="cs-CZ" altLang="cs-CZ" sz="2400" dirty="0" smtClean="0">
                <a:latin typeface="Calibri" panose="020F0502020204030204" pitchFamily="34" charset="0"/>
              </a:rPr>
              <a:t> uzavřená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Kolonie,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cenobium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altLang="cs-CZ" sz="2400" dirty="0" smtClean="0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371600" y="1295400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endParaRPr 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8933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6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6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86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86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86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86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86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86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86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86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86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86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hlamydomonas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8" y="984250"/>
            <a:ext cx="8964612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5876925"/>
            <a:ext cx="8713788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1"/>
                </a:solidFill>
              </a:rPr>
              <a:t>Chlamydomonas</a:t>
            </a:r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</a:rPr>
              <a:t>sp</a:t>
            </a:r>
            <a:r>
              <a:rPr lang="cs-CZ" altLang="cs-CZ" dirty="0" smtClean="0"/>
              <a:t>.</a:t>
            </a:r>
            <a:endParaRPr lang="cs-CZ" altLang="cs-CZ" i="1" dirty="0" smtClean="0"/>
          </a:p>
        </p:txBody>
      </p:sp>
      <p:sp>
        <p:nvSpPr>
          <p:cNvPr id="50180" name="Line 4"/>
          <p:cNvSpPr>
            <a:spLocks noChangeShapeType="1"/>
          </p:cNvSpPr>
          <p:nvPr/>
        </p:nvSpPr>
        <p:spPr bwMode="auto">
          <a:xfrm>
            <a:off x="1476375" y="4221163"/>
            <a:ext cx="1223963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827088" y="3925888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bičík</a:t>
            </a:r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1619250" y="1773238"/>
            <a:ext cx="11525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6445250" y="1477963"/>
            <a:ext cx="14398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chlamys</a:t>
            </a:r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 flipH="1">
            <a:off x="4284663" y="1700213"/>
            <a:ext cx="21590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611188" y="1549400"/>
            <a:ext cx="11509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pyrenoid</a:t>
            </a:r>
          </a:p>
        </p:txBody>
      </p:sp>
      <p:sp>
        <p:nvSpPr>
          <p:cNvPr id="50186" name="Line 10"/>
          <p:cNvSpPr>
            <a:spLocks noChangeShapeType="1"/>
          </p:cNvSpPr>
          <p:nvPr/>
        </p:nvSpPr>
        <p:spPr bwMode="auto">
          <a:xfrm flipH="1">
            <a:off x="3635375" y="1412875"/>
            <a:ext cx="107950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4716463" y="1190625"/>
            <a:ext cx="12969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chloroplast</a:t>
            </a:r>
          </a:p>
        </p:txBody>
      </p:sp>
      <p:sp>
        <p:nvSpPr>
          <p:cNvPr id="5018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323850" y="188913"/>
            <a:ext cx="8569325" cy="792162"/>
          </a:xfrm>
          <a:noFill/>
        </p:spPr>
        <p:txBody>
          <a:bodyPr/>
          <a:lstStyle/>
          <a:p>
            <a:pPr eaLnBrk="1" hangingPunct="1"/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Chlamydomonadales</a:t>
            </a:r>
            <a:endParaRPr lang="cs-CZ" altLang="cs-CZ" sz="24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46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941387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Volvocales</a:t>
            </a:r>
            <a:endParaRPr lang="cs-CZ" altLang="cs-CZ" sz="24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51203" name="Picture 6" descr="Volvo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8569325" cy="546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1433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11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Chlorococcales</a:t>
            </a:r>
            <a:endParaRPr lang="cs-CZ" altLang="cs-CZ" sz="24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54275" name="Picture 6" descr="Chlorococc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076325"/>
            <a:ext cx="6478587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4500563" y="5949950"/>
            <a:ext cx="36004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Chlorococcum</a:t>
            </a:r>
            <a:r>
              <a:rPr lang="cs-CZ" altLang="cs-CZ" sz="3200"/>
              <a:t> sp.</a:t>
            </a:r>
          </a:p>
        </p:txBody>
      </p:sp>
      <p:sp>
        <p:nvSpPr>
          <p:cNvPr id="54277" name="Text Box 8"/>
          <p:cNvSpPr txBox="1">
            <a:spLocks noChangeArrowheads="1"/>
          </p:cNvSpPr>
          <p:nvPr/>
        </p:nvSpPr>
        <p:spPr bwMode="auto">
          <a:xfrm>
            <a:off x="1908175" y="4581525"/>
            <a:ext cx="1871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zoospory</a:t>
            </a:r>
          </a:p>
        </p:txBody>
      </p:sp>
      <p:sp>
        <p:nvSpPr>
          <p:cNvPr id="54278" name="Text Box 9"/>
          <p:cNvSpPr txBox="1">
            <a:spLocks noChangeArrowheads="1"/>
          </p:cNvSpPr>
          <p:nvPr/>
        </p:nvSpPr>
        <p:spPr bwMode="auto">
          <a:xfrm>
            <a:off x="5795963" y="3141663"/>
            <a:ext cx="21605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zoosporangium</a:t>
            </a:r>
          </a:p>
        </p:txBody>
      </p:sp>
    </p:spTree>
    <p:extLst>
      <p:ext uri="{BB962C8B-B14F-4D97-AF65-F5344CB8AC3E}">
        <p14:creationId xmlns:p14="http://schemas.microsoft.com/office/powerpoint/2010/main" xmlns="" val="204024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Botryococcus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8609013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Chlorococcales</a:t>
            </a:r>
            <a:endParaRPr lang="cs-CZ" altLang="cs-CZ" sz="20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661025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1"/>
                </a:solidFill>
              </a:rPr>
              <a:t>Botryococcus</a:t>
            </a:r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</a:rPr>
              <a:t>sp</a:t>
            </a:r>
            <a:r>
              <a:rPr lang="cs-CZ" altLang="cs-CZ" dirty="0" smtClean="0">
                <a:solidFill>
                  <a:schemeClr val="tx1"/>
                </a:solidFill>
              </a:rPr>
              <a:t>.</a:t>
            </a:r>
            <a:endParaRPr lang="cs-CZ" altLang="cs-CZ" i="1" dirty="0" smtClean="0">
              <a:solidFill>
                <a:schemeClr val="tx1"/>
              </a:solidFill>
            </a:endParaRP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6805613" y="6308725"/>
            <a:ext cx="2087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Hájková L.</a:t>
            </a:r>
            <a:endParaRPr lang="en-US" alt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90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Přehled systému říše </a:t>
            </a:r>
            <a:r>
              <a:rPr lang="cs-CZ" sz="3200" dirty="0" err="1" smtClean="0">
                <a:solidFill>
                  <a:schemeClr val="accent1"/>
                </a:solidFill>
              </a:rPr>
              <a:t>Plantae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23318"/>
            <a:ext cx="8229600" cy="45259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Podříše </a:t>
            </a:r>
            <a:r>
              <a:rPr lang="cs-CZ" altLang="cs-CZ" sz="2400" b="1" dirty="0" err="1" smtClean="0">
                <a:solidFill>
                  <a:srgbClr val="00B050"/>
                </a:solidFill>
              </a:rPr>
              <a:t>Biliphytae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Glaucophyta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 smtClean="0"/>
              <a:t>Rhodophyta</a:t>
            </a:r>
            <a:endParaRPr lang="cs-CZ" altLang="cs-CZ" sz="2400" dirty="0" smtClean="0"/>
          </a:p>
          <a:p>
            <a:pPr marL="0" indent="0">
              <a:lnSpc>
                <a:spcPct val="90000"/>
              </a:lnSpc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Podříše </a:t>
            </a:r>
            <a:r>
              <a:rPr lang="cs-CZ" altLang="cs-CZ" sz="2400" b="1" dirty="0" err="1">
                <a:solidFill>
                  <a:srgbClr val="00B050"/>
                </a:solidFill>
              </a:rPr>
              <a:t>Viridiplantae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Chlorophytae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Chlorophyta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Streptophytae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Charophyta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Anthocerotophyta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Marchantiophyta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Bryophyta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Cormophyta</a:t>
            </a:r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661644"/>
            <a:ext cx="9144000" cy="201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9477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Botryococcus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8751888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661025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1"/>
                </a:solidFill>
              </a:rPr>
              <a:t>Botryococcus</a:t>
            </a:r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</a:rPr>
              <a:t>sp</a:t>
            </a:r>
            <a:r>
              <a:rPr lang="cs-CZ" altLang="cs-CZ" dirty="0" smtClean="0"/>
              <a:t>.</a:t>
            </a:r>
            <a:endParaRPr lang="cs-CZ" altLang="cs-CZ" i="1" dirty="0" smtClean="0"/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6877050" y="6308725"/>
            <a:ext cx="208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Hájková L.</a:t>
            </a:r>
            <a:endParaRPr lang="en-US" alt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53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Scenedesmus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8535988" cy="626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Chlorococcales</a:t>
            </a:r>
            <a:endParaRPr lang="cs-CZ" altLang="cs-CZ" sz="20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661025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1"/>
                </a:solidFill>
              </a:rPr>
              <a:t>Scenedesmus</a:t>
            </a:r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</a:rPr>
              <a:t>sp</a:t>
            </a:r>
            <a:r>
              <a:rPr lang="cs-CZ" altLang="cs-CZ" dirty="0" smtClean="0">
                <a:solidFill>
                  <a:schemeClr val="tx1"/>
                </a:solidFill>
              </a:rPr>
              <a:t>.</a:t>
            </a:r>
            <a:endParaRPr lang="cs-CZ" altLang="cs-CZ" i="1" dirty="0" smtClean="0">
              <a:solidFill>
                <a:schemeClr val="tx1"/>
              </a:solidFill>
            </a:endParaRP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6805613" y="6308725"/>
            <a:ext cx="2087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Uher B.</a:t>
            </a:r>
            <a:endParaRPr lang="en-US" alt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706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Scenedesmus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5" y="188913"/>
            <a:ext cx="8893175" cy="652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0563" y="404813"/>
            <a:ext cx="4319587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1"/>
                </a:solidFill>
              </a:rPr>
              <a:t>Scenedesmus</a:t>
            </a:r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</a:rPr>
              <a:t>sp</a:t>
            </a:r>
            <a:r>
              <a:rPr lang="cs-CZ" altLang="cs-CZ" dirty="0" smtClean="0"/>
              <a:t>.</a:t>
            </a:r>
            <a:endParaRPr lang="cs-CZ" altLang="cs-CZ" i="1" dirty="0" smtClean="0"/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7237413" y="6308725"/>
            <a:ext cx="172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Uher B.</a:t>
            </a:r>
            <a:endParaRPr lang="en-US" alt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204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Pediastrum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8496300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Chlorococcales</a:t>
            </a:r>
            <a:endParaRPr lang="cs-CZ" altLang="cs-CZ" sz="20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661025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1"/>
                </a:solidFill>
              </a:rPr>
              <a:t>Pediastrum</a:t>
            </a:r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</a:rPr>
              <a:t>sp</a:t>
            </a:r>
            <a:r>
              <a:rPr lang="cs-CZ" altLang="cs-CZ" dirty="0" smtClean="0">
                <a:solidFill>
                  <a:schemeClr val="tx1"/>
                </a:solidFill>
              </a:rPr>
              <a:t>.</a:t>
            </a:r>
            <a:endParaRPr lang="cs-CZ" altLang="cs-CZ" i="1" dirty="0" smtClean="0">
              <a:solidFill>
                <a:schemeClr val="tx1"/>
              </a:solidFill>
            </a:endParaRP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6805613" y="6308725"/>
            <a:ext cx="2087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Uher B.</a:t>
            </a:r>
            <a:endParaRPr lang="en-US" alt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609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 descr="Microspo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947738"/>
            <a:ext cx="8675688" cy="586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86836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Microsporales</a:t>
            </a:r>
            <a:endParaRPr lang="cs-CZ" altLang="cs-CZ" sz="28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869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Oedogoniales</a:t>
            </a:r>
            <a:endParaRPr lang="cs-CZ" altLang="cs-CZ" sz="32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3491" name="Picture 4" descr="Oedogonium-inici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12875"/>
            <a:ext cx="6985000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2700338" y="4868863"/>
            <a:ext cx="2232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/>
              <a:t>Iniciální stadium</a:t>
            </a:r>
          </a:p>
        </p:txBody>
      </p:sp>
      <p:sp>
        <p:nvSpPr>
          <p:cNvPr id="63493" name="Rectangle 7"/>
          <p:cNvSpPr>
            <a:spLocks noChangeArrowheads="1"/>
          </p:cNvSpPr>
          <p:nvPr/>
        </p:nvSpPr>
        <p:spPr bwMode="auto">
          <a:xfrm>
            <a:off x="395288" y="5661025"/>
            <a:ext cx="828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3200" i="1"/>
              <a:t>Oedogonium </a:t>
            </a:r>
            <a:r>
              <a:rPr lang="cs-CZ" altLang="cs-CZ" sz="3200"/>
              <a:t>sp.</a:t>
            </a:r>
            <a:endParaRPr lang="cs-CZ" altLang="cs-CZ" sz="3200" i="1"/>
          </a:p>
        </p:txBody>
      </p:sp>
    </p:spTree>
    <p:extLst>
      <p:ext uri="{BB962C8B-B14F-4D97-AF65-F5344CB8AC3E}">
        <p14:creationId xmlns:p14="http://schemas.microsoft.com/office/powerpoint/2010/main" xmlns="" val="21911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Oedogonium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8388350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Oedogoniales</a:t>
            </a:r>
            <a:endParaRPr lang="cs-CZ" altLang="cs-CZ" sz="20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661025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1"/>
                </a:solidFill>
              </a:rPr>
              <a:t>Oedogonium</a:t>
            </a:r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</a:rPr>
              <a:t>sp</a:t>
            </a:r>
            <a:r>
              <a:rPr lang="cs-CZ" altLang="cs-CZ" dirty="0" smtClean="0"/>
              <a:t>.</a:t>
            </a:r>
            <a:endParaRPr lang="cs-CZ" altLang="cs-CZ" i="1" dirty="0" smtClean="0"/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6805613" y="6308725"/>
            <a:ext cx="2087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Hájková L.</a:t>
            </a:r>
            <a:endParaRPr lang="en-US" altLang="cs-CZ">
              <a:cs typeface="Arial" charset="0"/>
            </a:endParaRPr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>
            <a:off x="6877050" y="1989138"/>
            <a:ext cx="142875" cy="151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9731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5" descr="Oedogonium-zoospor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8275"/>
            <a:ext cx="8569325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6"/>
          <p:cNvSpPr>
            <a:spLocks noChangeArrowheads="1"/>
          </p:cNvSpPr>
          <p:nvPr/>
        </p:nvSpPr>
        <p:spPr bwMode="auto">
          <a:xfrm>
            <a:off x="395288" y="5661025"/>
            <a:ext cx="828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3200" i="1"/>
              <a:t>Oedogonium </a:t>
            </a:r>
            <a:r>
              <a:rPr lang="cs-CZ" altLang="cs-CZ" sz="3200"/>
              <a:t>sp.</a:t>
            </a:r>
            <a:endParaRPr lang="cs-CZ" altLang="cs-CZ" sz="3200" i="1"/>
          </a:p>
        </p:txBody>
      </p:sp>
      <p:sp>
        <p:nvSpPr>
          <p:cNvPr id="89095" name="Line 7"/>
          <p:cNvSpPr>
            <a:spLocks noChangeShapeType="1"/>
          </p:cNvSpPr>
          <p:nvPr/>
        </p:nvSpPr>
        <p:spPr bwMode="auto">
          <a:xfrm flipV="1">
            <a:off x="4211638" y="2492375"/>
            <a:ext cx="431800" cy="10810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1908175" y="3644900"/>
            <a:ext cx="34559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/>
              <a:t>stefanokontní zoospora</a:t>
            </a:r>
          </a:p>
        </p:txBody>
      </p:sp>
    </p:spTree>
    <p:extLst>
      <p:ext uri="{BB962C8B-B14F-4D97-AF65-F5344CB8AC3E}">
        <p14:creationId xmlns:p14="http://schemas.microsoft.com/office/powerpoint/2010/main" xmlns="" val="31516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5" grpId="0" animBg="1"/>
      <p:bldP spid="8909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Oddělení </a:t>
            </a:r>
            <a:r>
              <a:rPr lang="cs-CZ" sz="36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Charophyta</a:t>
            </a:r>
            <a:r>
              <a:rPr lang="cs-CZ" sz="36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, třídy</a:t>
            </a:r>
            <a:endParaRPr lang="cs-CZ" sz="36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err="1" smtClean="0">
                <a:latin typeface="Calibri" panose="020F0502020204030204" pitchFamily="34" charset="0"/>
              </a:rPr>
              <a:t>Mesostigmatophyceae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r>
              <a:rPr lang="cs-CZ" altLang="cs-CZ" sz="2400" dirty="0" err="1" smtClean="0">
                <a:latin typeface="Calibri" panose="020F0502020204030204" pitchFamily="34" charset="0"/>
              </a:rPr>
              <a:t>Klebsormidiophyceae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r>
              <a:rPr lang="cs-CZ" altLang="cs-CZ" sz="2400" dirty="0" err="1" smtClean="0">
                <a:latin typeface="Calibri" panose="020F0502020204030204" pitchFamily="34" charset="0"/>
              </a:rPr>
              <a:t>Coleochaetophyceae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r>
              <a:rPr lang="cs-CZ" altLang="cs-CZ" sz="2400" dirty="0" err="1" smtClean="0">
                <a:latin typeface="Calibri" panose="020F0502020204030204" pitchFamily="34" charset="0"/>
              </a:rPr>
              <a:t>Charophyceae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r>
              <a:rPr lang="cs-CZ" altLang="cs-CZ" sz="2400" dirty="0" err="1" smtClean="0">
                <a:latin typeface="Calibri" panose="020F0502020204030204" pitchFamily="34" charset="0"/>
              </a:rPr>
              <a:t>Zygnematophyceae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7244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91513" cy="1069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6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Vývojová větev </a:t>
            </a:r>
            <a:r>
              <a:rPr lang="cs-CZ" altLang="cs-CZ" sz="36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Charophytae</a:t>
            </a:r>
            <a:r>
              <a:rPr lang="cs-CZ" altLang="cs-CZ" sz="36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, </a:t>
            </a:r>
            <a:br>
              <a:rPr lang="cs-CZ" altLang="cs-CZ" sz="36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36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CHAROPHYTA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339850"/>
            <a:ext cx="8280400" cy="53292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Výchozí pro zelené rostliny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Volně žijící bičíkovci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 smtClean="0">
                <a:latin typeface="Calibri" panose="020F0502020204030204" pitchFamily="34" charset="0"/>
              </a:rPr>
              <a:t>Kokální</a:t>
            </a:r>
            <a:r>
              <a:rPr lang="cs-CZ" altLang="cs-CZ" sz="2400" dirty="0" smtClean="0">
                <a:latin typeface="Calibri" panose="020F0502020204030204" pitchFamily="34" charset="0"/>
              </a:rPr>
              <a:t> a vláknité řasy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Přeslenitá vzpřímená stélka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Fragmoplast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Chloroplast s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pyrenoidem</a:t>
            </a:r>
            <a:r>
              <a:rPr lang="cs-CZ" altLang="cs-CZ" sz="2400" dirty="0" smtClean="0">
                <a:latin typeface="Calibri" panose="020F0502020204030204" pitchFamily="34" charset="0"/>
              </a:rPr>
              <a:t> (škrobová zrnka)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Bičíkový aparát -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kinetozom</a:t>
            </a:r>
            <a:r>
              <a:rPr lang="cs-CZ" altLang="cs-CZ" sz="2400" dirty="0" smtClean="0">
                <a:latin typeface="Calibri" panose="020F0502020204030204" pitchFamily="34" charset="0"/>
              </a:rPr>
              <a:t> + 60 srostlých mikrotubulů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 smtClean="0">
                <a:latin typeface="Calibri" panose="020F0502020204030204" pitchFamily="34" charset="0"/>
              </a:rPr>
              <a:t>Spájivky</a:t>
            </a:r>
            <a:r>
              <a:rPr lang="cs-CZ" altLang="cs-CZ" sz="2400" dirty="0" smtClean="0">
                <a:latin typeface="Calibri" panose="020F0502020204030204" pitchFamily="34" charset="0"/>
              </a:rPr>
              <a:t> - žádná bičíkatá stadia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Zoospory, spermatozoidy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Izogamie, anizogamie, oogamie, konjugace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393" y="544522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0744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Glaucophyta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err="1" smtClean="0"/>
              <a:t>Cyanely</a:t>
            </a:r>
            <a:r>
              <a:rPr lang="cs-CZ" altLang="cs-CZ" sz="2400" dirty="0" smtClean="0"/>
              <a:t> </a:t>
            </a:r>
          </a:p>
          <a:p>
            <a:r>
              <a:rPr lang="cs-CZ" altLang="cs-CZ" sz="2400" dirty="0" smtClean="0"/>
              <a:t>Sladkovodní bičíkovci</a:t>
            </a:r>
          </a:p>
          <a:p>
            <a:r>
              <a:rPr lang="cs-CZ" altLang="cs-CZ" sz="2400" dirty="0" smtClean="0"/>
              <a:t>Rozmnožování: </a:t>
            </a:r>
            <a:r>
              <a:rPr lang="cs-CZ" altLang="cs-CZ" sz="2400" dirty="0" err="1" smtClean="0"/>
              <a:t>autospory</a:t>
            </a:r>
            <a:r>
              <a:rPr lang="cs-CZ" altLang="cs-CZ" sz="2400" dirty="0" smtClean="0"/>
              <a:t>, zoospory</a:t>
            </a:r>
          </a:p>
          <a:p>
            <a:r>
              <a:rPr lang="cs-CZ" altLang="cs-CZ" sz="2400" dirty="0" smtClean="0"/>
              <a:t>18 S </a:t>
            </a:r>
            <a:r>
              <a:rPr lang="cs-CZ" altLang="cs-CZ" sz="2400" dirty="0" err="1" smtClean="0"/>
              <a:t>rRNA</a:t>
            </a:r>
            <a:r>
              <a:rPr lang="cs-CZ" altLang="cs-CZ" sz="2400" dirty="0" smtClean="0"/>
              <a:t> – monofyletické, příbuzné s </a:t>
            </a:r>
            <a:r>
              <a:rPr lang="cs-CZ" altLang="cs-CZ" sz="2400" dirty="0" err="1" smtClean="0"/>
              <a:t>Cryptophyta</a:t>
            </a:r>
            <a:r>
              <a:rPr lang="cs-CZ" altLang="cs-CZ" sz="2400" dirty="0" smtClean="0"/>
              <a:t> a </a:t>
            </a:r>
            <a:r>
              <a:rPr lang="cs-CZ" altLang="cs-CZ" sz="2400" dirty="0" err="1" smtClean="0"/>
              <a:t>Rhodophyta</a:t>
            </a:r>
            <a:endParaRPr lang="cs-CZ" altLang="cs-CZ" sz="2400" dirty="0" smtClean="0"/>
          </a:p>
          <a:p>
            <a:r>
              <a:rPr lang="cs-CZ" sz="2400" i="1" dirty="0" err="1"/>
              <a:t>Cyanophora</a:t>
            </a:r>
            <a:r>
              <a:rPr lang="cs-CZ" sz="2400" i="1" dirty="0"/>
              <a:t> </a:t>
            </a:r>
            <a:r>
              <a:rPr lang="cs-CZ" sz="2400" i="1" dirty="0" err="1" smtClean="0"/>
              <a:t>paradoxa</a:t>
            </a:r>
            <a:r>
              <a:rPr lang="cs-CZ" sz="2400" i="1" dirty="0"/>
              <a:t> </a:t>
            </a:r>
            <a:r>
              <a:rPr lang="cs-CZ" sz="2400" i="1" dirty="0" smtClean="0"/>
              <a:t>- </a:t>
            </a:r>
            <a:r>
              <a:rPr lang="cs-CZ" sz="2400" dirty="0" smtClean="0"/>
              <a:t>plankton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0" name="Picture 2" descr="http://www.diark.org/img/species_pict/large/Cyanophora_paradoxa/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3375" y="4005064"/>
            <a:ext cx="3514725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227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pPr eaLnBrk="1" hangingPunct="1"/>
            <a:r>
              <a:rPr lang="cs-CZ" altLang="cs-CZ" sz="3200" smtClean="0"/>
              <a:t>MESOSTIGMATOPHYCEAE</a:t>
            </a:r>
          </a:p>
        </p:txBody>
      </p:sp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179388" y="115888"/>
            <a:ext cx="8893175" cy="1081087"/>
          </a:xfrm>
          <a:prstGeom prst="rect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3200">
                <a:solidFill>
                  <a:schemeClr val="tx2"/>
                </a:solidFill>
              </a:rPr>
              <a:t>Odd.: Charophyta </a:t>
            </a:r>
            <a:br>
              <a:rPr lang="cs-CZ" altLang="cs-CZ" sz="3200">
                <a:solidFill>
                  <a:schemeClr val="tx2"/>
                </a:solidFill>
              </a:rPr>
            </a:br>
            <a:r>
              <a:rPr lang="cs-CZ" altLang="cs-CZ" sz="2400">
                <a:solidFill>
                  <a:schemeClr val="tx2"/>
                </a:solidFill>
              </a:rPr>
              <a:t>Třída: MESOSTIGMATOPHYCEAE Řád: Mesostigmatales</a:t>
            </a:r>
          </a:p>
        </p:txBody>
      </p:sp>
      <p:pic>
        <p:nvPicPr>
          <p:cNvPr id="5124" name="Picture 6" descr="sp_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92225"/>
            <a:ext cx="7345362" cy="544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2771775" y="1557338"/>
            <a:ext cx="35274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Mesostigma viride</a:t>
            </a:r>
          </a:p>
        </p:txBody>
      </p:sp>
      <p:sp>
        <p:nvSpPr>
          <p:cNvPr id="5126" name="Line 8"/>
          <p:cNvSpPr>
            <a:spLocks noChangeShapeType="1"/>
          </p:cNvSpPr>
          <p:nvPr/>
        </p:nvSpPr>
        <p:spPr bwMode="auto">
          <a:xfrm flipH="1" flipV="1">
            <a:off x="3635375" y="5516563"/>
            <a:ext cx="1008063" cy="4333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7" name="Text Box 9"/>
          <p:cNvSpPr txBox="1">
            <a:spLocks noChangeArrowheads="1"/>
          </p:cNvSpPr>
          <p:nvPr/>
        </p:nvSpPr>
        <p:spPr bwMode="auto">
          <a:xfrm>
            <a:off x="4643438" y="5876925"/>
            <a:ext cx="338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Laterálně vyrůstající bičíky</a:t>
            </a:r>
          </a:p>
        </p:txBody>
      </p:sp>
      <p:sp>
        <p:nvSpPr>
          <p:cNvPr id="5128" name="Line 10"/>
          <p:cNvSpPr>
            <a:spLocks noChangeShapeType="1"/>
          </p:cNvSpPr>
          <p:nvPr/>
        </p:nvSpPr>
        <p:spPr bwMode="auto">
          <a:xfrm>
            <a:off x="5867400" y="4365625"/>
            <a:ext cx="792163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9" name="Line 11"/>
          <p:cNvSpPr>
            <a:spLocks noChangeShapeType="1"/>
          </p:cNvSpPr>
          <p:nvPr/>
        </p:nvSpPr>
        <p:spPr bwMode="auto">
          <a:xfrm>
            <a:off x="5148263" y="4365625"/>
            <a:ext cx="215900" cy="719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30" name="Text Box 12"/>
          <p:cNvSpPr txBox="1">
            <a:spLocks noChangeArrowheads="1"/>
          </p:cNvSpPr>
          <p:nvPr/>
        </p:nvSpPr>
        <p:spPr bwMode="auto">
          <a:xfrm>
            <a:off x="4140200" y="3998913"/>
            <a:ext cx="23034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/>
              <a:t>Mělká prohlubeň</a:t>
            </a:r>
          </a:p>
        </p:txBody>
      </p:sp>
    </p:spTree>
    <p:extLst>
      <p:ext uri="{BB962C8B-B14F-4D97-AF65-F5344CB8AC3E}">
        <p14:creationId xmlns:p14="http://schemas.microsoft.com/office/powerpoint/2010/main" xmlns="" val="65932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2" descr="chaetosphaeridi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pPr eaLnBrk="1" hangingPunct="1"/>
            <a:r>
              <a:rPr lang="cs-CZ" altLang="cs-CZ" sz="3200" smtClean="0"/>
              <a:t>MESOSTIGMATOPHYCEAE</a:t>
            </a: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179388" y="115888"/>
            <a:ext cx="8893175" cy="1081087"/>
          </a:xfrm>
          <a:prstGeom prst="rect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3200">
                <a:solidFill>
                  <a:schemeClr val="tx2"/>
                </a:solidFill>
              </a:rPr>
              <a:t>Odd.: Charophyta </a:t>
            </a:r>
            <a:br>
              <a:rPr lang="cs-CZ" altLang="cs-CZ" sz="3200">
                <a:solidFill>
                  <a:schemeClr val="tx2"/>
                </a:solidFill>
              </a:rPr>
            </a:br>
            <a:r>
              <a:rPr lang="cs-CZ" altLang="cs-CZ" sz="2400">
                <a:solidFill>
                  <a:schemeClr val="tx2"/>
                </a:solidFill>
              </a:rPr>
              <a:t>Třída: MESOSTIGMATOPHYCEAE Řád: Chaetosphaeridiales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563938" y="1628775"/>
            <a:ext cx="52562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Chaetosphaeridium </a:t>
            </a:r>
            <a:r>
              <a:rPr lang="cs-CZ" altLang="cs-CZ" sz="3200"/>
              <a:t>sp.</a:t>
            </a:r>
          </a:p>
        </p:txBody>
      </p:sp>
    </p:spTree>
    <p:extLst>
      <p:ext uri="{BB962C8B-B14F-4D97-AF65-F5344CB8AC3E}">
        <p14:creationId xmlns:p14="http://schemas.microsoft.com/office/powerpoint/2010/main" xmlns="" val="210884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Klebsormidiophyceae</a:t>
            </a:r>
            <a:endParaRPr lang="cs-CZ" sz="36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Jediný rod </a:t>
            </a:r>
            <a:r>
              <a:rPr lang="cs-CZ" altLang="cs-CZ" sz="2400" i="1" dirty="0" err="1" smtClean="0">
                <a:latin typeface="Calibri" panose="020F0502020204030204" pitchFamily="34" charset="0"/>
              </a:rPr>
              <a:t>Klebsormidium</a:t>
            </a:r>
            <a:endParaRPr lang="cs-CZ" altLang="cs-CZ" sz="2400" i="1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Kosmopolitní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Voda, terestrické biotopy, půda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Vláknité stélky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Buňky obsahují nástěnný chloroplast s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pyrenoidem</a:t>
            </a:r>
            <a:endParaRPr lang="fr-CA" altLang="cs-CZ" sz="2400" dirty="0" smtClean="0">
              <a:latin typeface="Calibri" panose="020F0502020204030204" pitchFamily="34" charset="0"/>
            </a:endParaRP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5476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klebsormidi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981075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pPr eaLnBrk="1" hangingPunct="1"/>
            <a:r>
              <a:rPr lang="cs-CZ" altLang="cs-CZ" sz="3200" smtClean="0"/>
              <a:t>MESOSTIGMATOPHYCEAE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79388" y="115888"/>
            <a:ext cx="8893175" cy="1081087"/>
          </a:xfrm>
          <a:prstGeom prst="rect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3200">
                <a:solidFill>
                  <a:schemeClr val="tx2"/>
                </a:solidFill>
              </a:rPr>
              <a:t>Odd.: Charophyta </a:t>
            </a:r>
            <a:br>
              <a:rPr lang="cs-CZ" altLang="cs-CZ" sz="3200">
                <a:solidFill>
                  <a:schemeClr val="tx2"/>
                </a:solidFill>
              </a:rPr>
            </a:br>
            <a:r>
              <a:rPr lang="cs-CZ" altLang="cs-CZ" sz="2400">
                <a:solidFill>
                  <a:schemeClr val="tx2"/>
                </a:solidFill>
              </a:rPr>
              <a:t>Třída: KLEBSORMIDIOPHYCEAE Řád: Klebsormidiales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539750" y="2852738"/>
            <a:ext cx="52562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Klebsormidium </a:t>
            </a:r>
            <a:r>
              <a:rPr lang="cs-CZ" altLang="cs-CZ" sz="3200"/>
              <a:t>sp.</a:t>
            </a:r>
          </a:p>
        </p:txBody>
      </p:sp>
    </p:spTree>
    <p:extLst>
      <p:ext uri="{BB962C8B-B14F-4D97-AF65-F5344CB8AC3E}">
        <p14:creationId xmlns:p14="http://schemas.microsoft.com/office/powerpoint/2010/main" xmlns="" val="408667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Klebsormidium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13" y="260350"/>
            <a:ext cx="7343775" cy="64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pPr eaLnBrk="1" hangingPunct="1"/>
            <a:r>
              <a:rPr lang="cs-CZ" altLang="cs-CZ" sz="3200" smtClean="0"/>
              <a:t>MESOSTIGMATOPHYCEAE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79388" y="115888"/>
            <a:ext cx="8893175" cy="1081087"/>
          </a:xfrm>
          <a:prstGeom prst="rect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3200">
                <a:solidFill>
                  <a:schemeClr val="tx2"/>
                </a:solidFill>
              </a:rPr>
              <a:t>Odd.: Charophyta </a:t>
            </a:r>
            <a:br>
              <a:rPr lang="cs-CZ" altLang="cs-CZ" sz="3200">
                <a:solidFill>
                  <a:schemeClr val="tx2"/>
                </a:solidFill>
              </a:rPr>
            </a:br>
            <a:r>
              <a:rPr lang="cs-CZ" altLang="cs-CZ" sz="2400">
                <a:solidFill>
                  <a:schemeClr val="tx2"/>
                </a:solidFill>
              </a:rPr>
              <a:t>Třída: KLEBSORMIDIOPHYCEAE Řád: Klebsormidiales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971550" y="6021388"/>
            <a:ext cx="52562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Klebsormidium </a:t>
            </a:r>
            <a:r>
              <a:rPr lang="cs-CZ" altLang="cs-CZ" sz="3200"/>
              <a:t>sp.</a:t>
            </a:r>
          </a:p>
        </p:txBody>
      </p:sp>
      <p:sp>
        <p:nvSpPr>
          <p:cNvPr id="8198" name="Line 7"/>
          <p:cNvSpPr>
            <a:spLocks noChangeShapeType="1"/>
          </p:cNvSpPr>
          <p:nvPr/>
        </p:nvSpPr>
        <p:spPr bwMode="auto">
          <a:xfrm flipH="1">
            <a:off x="6588125" y="2781300"/>
            <a:ext cx="647700" cy="1152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199" name="Text Box 8"/>
          <p:cNvSpPr txBox="1">
            <a:spLocks noChangeArrowheads="1"/>
          </p:cNvSpPr>
          <p:nvPr/>
        </p:nvSpPr>
        <p:spPr bwMode="auto">
          <a:xfrm>
            <a:off x="6661150" y="2486025"/>
            <a:ext cx="1439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/>
              <a:t>chloroplast</a:t>
            </a:r>
          </a:p>
        </p:txBody>
      </p:sp>
      <p:sp>
        <p:nvSpPr>
          <p:cNvPr id="8200" name="Line 9"/>
          <p:cNvSpPr>
            <a:spLocks noChangeShapeType="1"/>
          </p:cNvSpPr>
          <p:nvPr/>
        </p:nvSpPr>
        <p:spPr bwMode="auto">
          <a:xfrm flipH="1" flipV="1">
            <a:off x="4932363" y="4076700"/>
            <a:ext cx="719137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201" name="Text Box 10"/>
          <p:cNvSpPr txBox="1">
            <a:spLocks noChangeArrowheads="1"/>
          </p:cNvSpPr>
          <p:nvPr/>
        </p:nvSpPr>
        <p:spPr bwMode="auto">
          <a:xfrm>
            <a:off x="4716463" y="4652963"/>
            <a:ext cx="3600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Pyrenoid se škrobovými zrnky</a:t>
            </a:r>
          </a:p>
        </p:txBody>
      </p:sp>
    </p:spTree>
    <p:extLst>
      <p:ext uri="{BB962C8B-B14F-4D97-AF65-F5344CB8AC3E}">
        <p14:creationId xmlns:p14="http://schemas.microsoft.com/office/powerpoint/2010/main" xmlns="" val="127082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HS98-20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338" y="692150"/>
            <a:ext cx="2743200" cy="20113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209800" y="2420938"/>
            <a:ext cx="719138" cy="107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533400" y="9080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cs-CZ" sz="2000" b="1"/>
              <a:t>1</a:t>
            </a:r>
            <a:endParaRPr lang="cs-CZ" altLang="cs-CZ" sz="2000" b="1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87338" y="5084763"/>
            <a:ext cx="853440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Obr. 1-6. Charophyta: Obr. 1-3. </a:t>
            </a:r>
            <a:r>
              <a:rPr lang="cs-CZ" altLang="cs-CZ" b="1" i="1"/>
              <a:t>Klebsormidium flaccidum</a:t>
            </a:r>
            <a:r>
              <a:rPr lang="cs-CZ" altLang="cs-CZ"/>
              <a:t>, Obr. 1. Přímá vlákna s nástěnnými chloroplasty; Obr. 2. Vyboulená zoosporangia (šipka); Obr. 3. Prázdná zoosporangia (buňky) se štěrbinou (šipky); Obr. 4-6. </a:t>
            </a:r>
            <a:r>
              <a:rPr lang="cs-CZ" altLang="cs-CZ" b="1" i="1"/>
              <a:t>Klebsormidium crenulatum</a:t>
            </a:r>
            <a:r>
              <a:rPr lang="cs-CZ" altLang="cs-CZ"/>
              <a:t>, Obr. 4. Dospělé vlákno; Obr. 5. Začátek nepravého větvení (šipka); Obr. 6. Fragmentace vlákna.</a:t>
            </a:r>
          </a:p>
        </p:txBody>
      </p:sp>
      <p:pic>
        <p:nvPicPr>
          <p:cNvPr id="9222" name="Picture 6" descr="Klebsormidium3SSP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95325"/>
            <a:ext cx="2743200" cy="20129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Klebsormidium2JS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1988" y="692150"/>
            <a:ext cx="2709862" cy="19812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Klebsormidium4JSP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338" y="2857500"/>
            <a:ext cx="2743200" cy="20113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Klebsormidium4JSP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1988" y="2852738"/>
            <a:ext cx="2743200" cy="20129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Klebsormidium4JSP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6638" y="2852738"/>
            <a:ext cx="2743200" cy="201136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3352800" y="9080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cs-CZ" sz="2000" b="1"/>
              <a:t>2</a:t>
            </a:r>
            <a:endParaRPr lang="cs-CZ" altLang="cs-CZ" sz="2000" b="1"/>
          </a:p>
        </p:txBody>
      </p:sp>
      <p:sp>
        <p:nvSpPr>
          <p:cNvPr id="9228" name="Rectangle 12"/>
          <p:cNvSpPr>
            <a:spLocks noChangeArrowheads="1"/>
          </p:cNvSpPr>
          <p:nvPr/>
        </p:nvSpPr>
        <p:spPr bwMode="auto">
          <a:xfrm>
            <a:off x="6324600" y="83661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cs-CZ" sz="2000" b="1"/>
              <a:t>3</a:t>
            </a:r>
            <a:endParaRPr lang="cs-CZ" altLang="cs-CZ" sz="2000" b="1"/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457200" y="314166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cs-CZ" sz="2000" b="1"/>
              <a:t>4</a:t>
            </a:r>
            <a:endParaRPr lang="cs-CZ" altLang="cs-CZ" sz="2000" b="1"/>
          </a:p>
        </p:txBody>
      </p:sp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3352800" y="29972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cs-CZ" sz="2000" b="1"/>
              <a:t>5</a:t>
            </a:r>
            <a:endParaRPr lang="cs-CZ" altLang="cs-CZ" sz="2000" b="1"/>
          </a:p>
        </p:txBody>
      </p:sp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6248400" y="29972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cs-CZ" sz="2000" b="1"/>
              <a:t>6</a:t>
            </a:r>
            <a:endParaRPr lang="cs-CZ" altLang="cs-CZ" sz="2000" b="1"/>
          </a:p>
        </p:txBody>
      </p:sp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5029200" y="2420938"/>
            <a:ext cx="719138" cy="107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8001000" y="2492375"/>
            <a:ext cx="719138" cy="107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2209800" y="4652963"/>
            <a:ext cx="719138" cy="107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9235" name="Rectangle 19"/>
          <p:cNvSpPr>
            <a:spLocks noChangeArrowheads="1"/>
          </p:cNvSpPr>
          <p:nvPr/>
        </p:nvSpPr>
        <p:spPr bwMode="auto">
          <a:xfrm>
            <a:off x="5105400" y="4652963"/>
            <a:ext cx="719138" cy="107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8001000" y="4652963"/>
            <a:ext cx="719138" cy="107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9237" name="Line 21"/>
          <p:cNvSpPr>
            <a:spLocks noChangeShapeType="1"/>
          </p:cNvSpPr>
          <p:nvPr/>
        </p:nvSpPr>
        <p:spPr bwMode="auto">
          <a:xfrm flipH="1">
            <a:off x="3886200" y="1125538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8" name="Line 22"/>
          <p:cNvSpPr>
            <a:spLocks noChangeShapeType="1"/>
          </p:cNvSpPr>
          <p:nvPr/>
        </p:nvSpPr>
        <p:spPr bwMode="auto">
          <a:xfrm>
            <a:off x="6934200" y="1268413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9" name="Line 23"/>
          <p:cNvSpPr>
            <a:spLocks noChangeShapeType="1"/>
          </p:cNvSpPr>
          <p:nvPr/>
        </p:nvSpPr>
        <p:spPr bwMode="auto">
          <a:xfrm>
            <a:off x="7467600" y="1052513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40" name="Line 24"/>
          <p:cNvSpPr>
            <a:spLocks noChangeShapeType="1"/>
          </p:cNvSpPr>
          <p:nvPr/>
        </p:nvSpPr>
        <p:spPr bwMode="auto">
          <a:xfrm>
            <a:off x="1447800" y="36449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41" name="Line 25"/>
          <p:cNvSpPr>
            <a:spLocks noChangeShapeType="1"/>
          </p:cNvSpPr>
          <p:nvPr/>
        </p:nvSpPr>
        <p:spPr bwMode="auto">
          <a:xfrm>
            <a:off x="3962400" y="3860800"/>
            <a:ext cx="457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42" name="Line 26"/>
          <p:cNvSpPr>
            <a:spLocks noChangeShapeType="1"/>
          </p:cNvSpPr>
          <p:nvPr/>
        </p:nvSpPr>
        <p:spPr bwMode="auto">
          <a:xfrm>
            <a:off x="6858000" y="3716338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43" name="Text Box 27"/>
          <p:cNvSpPr txBox="1">
            <a:spLocks noChangeArrowheads="1"/>
          </p:cNvSpPr>
          <p:nvPr/>
        </p:nvSpPr>
        <p:spPr bwMode="auto">
          <a:xfrm>
            <a:off x="304800" y="2420938"/>
            <a:ext cx="914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200">
                <a:cs typeface="Times New Roman" pitchFamily="18" charset="0"/>
              </a:rPr>
              <a:t>©</a:t>
            </a:r>
            <a:r>
              <a:rPr lang="en-US" altLang="cs-CZ" sz="1200">
                <a:cs typeface="Times New Roman" pitchFamily="18" charset="0"/>
              </a:rPr>
              <a:t> Uher B.</a:t>
            </a:r>
            <a:endParaRPr lang="cs-CZ" altLang="cs-CZ" sz="1200"/>
          </a:p>
        </p:txBody>
      </p:sp>
      <p:sp>
        <p:nvSpPr>
          <p:cNvPr id="9244" name="Text Box 28"/>
          <p:cNvSpPr txBox="1">
            <a:spLocks noChangeArrowheads="1"/>
          </p:cNvSpPr>
          <p:nvPr/>
        </p:nvSpPr>
        <p:spPr bwMode="auto">
          <a:xfrm>
            <a:off x="304800" y="4581525"/>
            <a:ext cx="914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200">
                <a:cs typeface="Times New Roman" pitchFamily="18" charset="0"/>
              </a:rPr>
              <a:t>©</a:t>
            </a:r>
            <a:r>
              <a:rPr lang="en-US" altLang="cs-CZ" sz="1200">
                <a:cs typeface="Times New Roman" pitchFamily="18" charset="0"/>
              </a:rPr>
              <a:t> Uher B.</a:t>
            </a:r>
            <a:endParaRPr lang="cs-CZ" altLang="cs-CZ" sz="1200"/>
          </a:p>
        </p:txBody>
      </p:sp>
      <p:sp>
        <p:nvSpPr>
          <p:cNvPr id="9245" name="Text Box 29"/>
          <p:cNvSpPr txBox="1">
            <a:spLocks noChangeArrowheads="1"/>
          </p:cNvSpPr>
          <p:nvPr/>
        </p:nvSpPr>
        <p:spPr bwMode="auto">
          <a:xfrm>
            <a:off x="3200400" y="2349500"/>
            <a:ext cx="914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200">
                <a:cs typeface="Times New Roman" pitchFamily="18" charset="0"/>
              </a:rPr>
              <a:t>©</a:t>
            </a:r>
            <a:r>
              <a:rPr lang="en-US" altLang="cs-CZ" sz="1200">
                <a:cs typeface="Times New Roman" pitchFamily="18" charset="0"/>
              </a:rPr>
              <a:t> Uher B.</a:t>
            </a:r>
            <a:endParaRPr lang="cs-CZ" altLang="cs-CZ" sz="1200"/>
          </a:p>
        </p:txBody>
      </p:sp>
      <p:sp>
        <p:nvSpPr>
          <p:cNvPr id="9246" name="Text Box 30"/>
          <p:cNvSpPr txBox="1">
            <a:spLocks noChangeArrowheads="1"/>
          </p:cNvSpPr>
          <p:nvPr/>
        </p:nvSpPr>
        <p:spPr bwMode="auto">
          <a:xfrm>
            <a:off x="3200400" y="4581525"/>
            <a:ext cx="914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200">
                <a:cs typeface="Times New Roman" pitchFamily="18" charset="0"/>
              </a:rPr>
              <a:t>©</a:t>
            </a:r>
            <a:r>
              <a:rPr lang="en-US" altLang="cs-CZ" sz="1200">
                <a:cs typeface="Times New Roman" pitchFamily="18" charset="0"/>
              </a:rPr>
              <a:t> Uher B.</a:t>
            </a:r>
            <a:endParaRPr lang="cs-CZ" altLang="cs-CZ" sz="1200"/>
          </a:p>
        </p:txBody>
      </p:sp>
      <p:sp>
        <p:nvSpPr>
          <p:cNvPr id="9247" name="Text Box 31"/>
          <p:cNvSpPr txBox="1">
            <a:spLocks noChangeArrowheads="1"/>
          </p:cNvSpPr>
          <p:nvPr/>
        </p:nvSpPr>
        <p:spPr bwMode="auto">
          <a:xfrm>
            <a:off x="6096000" y="2362200"/>
            <a:ext cx="914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200">
                <a:cs typeface="Times New Roman" pitchFamily="18" charset="0"/>
              </a:rPr>
              <a:t>©</a:t>
            </a:r>
            <a:r>
              <a:rPr lang="en-US" altLang="cs-CZ" sz="1200">
                <a:cs typeface="Times New Roman" pitchFamily="18" charset="0"/>
              </a:rPr>
              <a:t> Uher B.</a:t>
            </a:r>
            <a:endParaRPr lang="cs-CZ" altLang="cs-CZ" sz="1200"/>
          </a:p>
        </p:txBody>
      </p:sp>
      <p:sp>
        <p:nvSpPr>
          <p:cNvPr id="9248" name="Text Box 32"/>
          <p:cNvSpPr txBox="1">
            <a:spLocks noChangeArrowheads="1"/>
          </p:cNvSpPr>
          <p:nvPr/>
        </p:nvSpPr>
        <p:spPr bwMode="auto">
          <a:xfrm>
            <a:off x="6096000" y="4581525"/>
            <a:ext cx="914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200">
                <a:cs typeface="Times New Roman" pitchFamily="18" charset="0"/>
              </a:rPr>
              <a:t>©</a:t>
            </a:r>
            <a:r>
              <a:rPr lang="en-US" altLang="cs-CZ" sz="1200">
                <a:cs typeface="Times New Roman" pitchFamily="18" charset="0"/>
              </a:rPr>
              <a:t> Uher B.</a:t>
            </a:r>
            <a:endParaRPr lang="cs-CZ" altLang="cs-CZ" sz="1200"/>
          </a:p>
        </p:txBody>
      </p:sp>
      <p:sp>
        <p:nvSpPr>
          <p:cNvPr id="9249" name="Text Box 33"/>
          <p:cNvSpPr txBox="1">
            <a:spLocks noChangeArrowheads="1"/>
          </p:cNvSpPr>
          <p:nvPr/>
        </p:nvSpPr>
        <p:spPr bwMode="auto">
          <a:xfrm>
            <a:off x="2209800" y="4292600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cs-CZ" sz="1400" b="1">
                <a:solidFill>
                  <a:schemeClr val="bg1"/>
                </a:solidFill>
              </a:rPr>
              <a:t>40 </a:t>
            </a:r>
            <a:r>
              <a:rPr lang="sk-SK" altLang="cs-CZ" sz="1400" b="1">
                <a:solidFill>
                  <a:schemeClr val="bg1"/>
                </a:solidFill>
                <a:cs typeface="Arial" charset="0"/>
              </a:rPr>
              <a:t>µ</a:t>
            </a:r>
            <a:r>
              <a:rPr lang="sk-SK" altLang="cs-CZ" sz="1400" b="1">
                <a:solidFill>
                  <a:schemeClr val="bg1"/>
                </a:solidFill>
              </a:rPr>
              <a:t>m</a:t>
            </a:r>
            <a:endParaRPr lang="cs-CZ" altLang="cs-CZ" sz="1400" b="1">
              <a:solidFill>
                <a:schemeClr val="bg1"/>
              </a:solidFill>
            </a:endParaRPr>
          </a:p>
        </p:txBody>
      </p:sp>
      <p:sp>
        <p:nvSpPr>
          <p:cNvPr id="9250" name="Text Box 34"/>
          <p:cNvSpPr txBox="1">
            <a:spLocks noChangeArrowheads="1"/>
          </p:cNvSpPr>
          <p:nvPr/>
        </p:nvSpPr>
        <p:spPr bwMode="auto">
          <a:xfrm>
            <a:off x="2209800" y="2133600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cs-CZ" sz="1400" b="1">
                <a:solidFill>
                  <a:schemeClr val="bg1"/>
                </a:solidFill>
              </a:rPr>
              <a:t>40 </a:t>
            </a:r>
            <a:r>
              <a:rPr lang="sk-SK" altLang="cs-CZ" sz="1400" b="1">
                <a:solidFill>
                  <a:schemeClr val="bg1"/>
                </a:solidFill>
                <a:cs typeface="Arial" charset="0"/>
              </a:rPr>
              <a:t>µ</a:t>
            </a:r>
            <a:r>
              <a:rPr lang="sk-SK" altLang="cs-CZ" sz="1400" b="1">
                <a:solidFill>
                  <a:schemeClr val="bg1"/>
                </a:solidFill>
              </a:rPr>
              <a:t>m</a:t>
            </a:r>
            <a:endParaRPr lang="cs-CZ" altLang="cs-CZ" sz="1400" b="1">
              <a:solidFill>
                <a:schemeClr val="bg1"/>
              </a:solidFill>
            </a:endParaRPr>
          </a:p>
        </p:txBody>
      </p:sp>
      <p:sp>
        <p:nvSpPr>
          <p:cNvPr id="9251" name="Text Box 35"/>
          <p:cNvSpPr txBox="1">
            <a:spLocks noChangeArrowheads="1"/>
          </p:cNvSpPr>
          <p:nvPr/>
        </p:nvSpPr>
        <p:spPr bwMode="auto">
          <a:xfrm>
            <a:off x="5029200" y="2133600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cs-CZ" sz="1400" b="1">
                <a:solidFill>
                  <a:schemeClr val="bg1"/>
                </a:solidFill>
              </a:rPr>
              <a:t>40 </a:t>
            </a:r>
            <a:r>
              <a:rPr lang="sk-SK" altLang="cs-CZ" sz="1400" b="1">
                <a:solidFill>
                  <a:schemeClr val="bg1"/>
                </a:solidFill>
                <a:cs typeface="Arial" charset="0"/>
              </a:rPr>
              <a:t>µ</a:t>
            </a:r>
            <a:r>
              <a:rPr lang="sk-SK" altLang="cs-CZ" sz="1400" b="1">
                <a:solidFill>
                  <a:schemeClr val="bg1"/>
                </a:solidFill>
              </a:rPr>
              <a:t>m</a:t>
            </a:r>
            <a:endParaRPr lang="cs-CZ" altLang="cs-CZ" sz="1400" b="1">
              <a:solidFill>
                <a:schemeClr val="bg1"/>
              </a:solidFill>
            </a:endParaRPr>
          </a:p>
        </p:txBody>
      </p:sp>
      <p:sp>
        <p:nvSpPr>
          <p:cNvPr id="9252" name="Text Box 36"/>
          <p:cNvSpPr txBox="1">
            <a:spLocks noChangeArrowheads="1"/>
          </p:cNvSpPr>
          <p:nvPr/>
        </p:nvSpPr>
        <p:spPr bwMode="auto">
          <a:xfrm>
            <a:off x="5105400" y="4292600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cs-CZ" sz="1400" b="1">
                <a:solidFill>
                  <a:schemeClr val="bg1"/>
                </a:solidFill>
              </a:rPr>
              <a:t>40 </a:t>
            </a:r>
            <a:r>
              <a:rPr lang="sk-SK" altLang="cs-CZ" sz="1400" b="1">
                <a:solidFill>
                  <a:schemeClr val="bg1"/>
                </a:solidFill>
                <a:cs typeface="Arial" charset="0"/>
              </a:rPr>
              <a:t>µ</a:t>
            </a:r>
            <a:r>
              <a:rPr lang="sk-SK" altLang="cs-CZ" sz="1400" b="1">
                <a:solidFill>
                  <a:schemeClr val="bg1"/>
                </a:solidFill>
              </a:rPr>
              <a:t>m</a:t>
            </a:r>
            <a:endParaRPr lang="cs-CZ" altLang="cs-CZ" sz="1400" b="1">
              <a:solidFill>
                <a:schemeClr val="bg1"/>
              </a:solidFill>
            </a:endParaRPr>
          </a:p>
        </p:txBody>
      </p:sp>
      <p:sp>
        <p:nvSpPr>
          <p:cNvPr id="9253" name="Text Box 37"/>
          <p:cNvSpPr txBox="1">
            <a:spLocks noChangeArrowheads="1"/>
          </p:cNvSpPr>
          <p:nvPr/>
        </p:nvSpPr>
        <p:spPr bwMode="auto">
          <a:xfrm>
            <a:off x="8001000" y="4292600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cs-CZ" sz="1400" b="1">
                <a:solidFill>
                  <a:schemeClr val="bg1"/>
                </a:solidFill>
              </a:rPr>
              <a:t>40 </a:t>
            </a:r>
            <a:r>
              <a:rPr lang="sk-SK" altLang="cs-CZ" sz="1400" b="1">
                <a:solidFill>
                  <a:schemeClr val="bg1"/>
                </a:solidFill>
                <a:cs typeface="Arial" charset="0"/>
              </a:rPr>
              <a:t>µ</a:t>
            </a:r>
            <a:r>
              <a:rPr lang="sk-SK" altLang="cs-CZ" sz="1400" b="1">
                <a:solidFill>
                  <a:schemeClr val="bg1"/>
                </a:solidFill>
              </a:rPr>
              <a:t>m</a:t>
            </a:r>
            <a:endParaRPr lang="cs-CZ" altLang="cs-CZ" sz="1400" b="1">
              <a:solidFill>
                <a:schemeClr val="bg1"/>
              </a:solidFill>
            </a:endParaRPr>
          </a:p>
        </p:txBody>
      </p:sp>
      <p:sp>
        <p:nvSpPr>
          <p:cNvPr id="9254" name="Text Box 38"/>
          <p:cNvSpPr txBox="1">
            <a:spLocks noChangeArrowheads="1"/>
          </p:cNvSpPr>
          <p:nvPr/>
        </p:nvSpPr>
        <p:spPr bwMode="auto">
          <a:xfrm>
            <a:off x="8001000" y="2205038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cs-CZ" sz="1400" b="1">
                <a:solidFill>
                  <a:schemeClr val="bg1"/>
                </a:solidFill>
              </a:rPr>
              <a:t>40 </a:t>
            </a:r>
            <a:r>
              <a:rPr lang="sk-SK" altLang="cs-CZ" sz="1400" b="1">
                <a:solidFill>
                  <a:schemeClr val="bg1"/>
                </a:solidFill>
                <a:cs typeface="Arial" charset="0"/>
              </a:rPr>
              <a:t>µ</a:t>
            </a:r>
            <a:r>
              <a:rPr lang="sk-SK" altLang="cs-CZ" sz="1400" b="1">
                <a:solidFill>
                  <a:schemeClr val="bg1"/>
                </a:solidFill>
              </a:rPr>
              <a:t>m</a:t>
            </a:r>
            <a:endParaRPr lang="cs-CZ" altLang="cs-CZ" sz="1400" b="1">
              <a:solidFill>
                <a:schemeClr val="bg1"/>
              </a:solidFill>
            </a:endParaRPr>
          </a:p>
        </p:txBody>
      </p:sp>
      <p:sp>
        <p:nvSpPr>
          <p:cNvPr id="9255" name="Text Box 39"/>
          <p:cNvSpPr txBox="1">
            <a:spLocks noChangeArrowheads="1"/>
          </p:cNvSpPr>
          <p:nvPr/>
        </p:nvSpPr>
        <p:spPr bwMode="auto">
          <a:xfrm>
            <a:off x="2195513" y="188913"/>
            <a:ext cx="5184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000"/>
              <a:t>VÝVOJOVÁ STADIA</a:t>
            </a:r>
          </a:p>
        </p:txBody>
      </p:sp>
    </p:spTree>
    <p:extLst>
      <p:ext uri="{BB962C8B-B14F-4D97-AF65-F5344CB8AC3E}">
        <p14:creationId xmlns:p14="http://schemas.microsoft.com/office/powerpoint/2010/main" xmlns="" val="404927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9" descr="38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8525" y="404813"/>
            <a:ext cx="72739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pPr eaLnBrk="1" hangingPunct="1"/>
            <a:r>
              <a:rPr lang="cs-CZ" altLang="cs-CZ" sz="3200" smtClean="0"/>
              <a:t>MESOSTIGMATOPHYCEAE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179388" y="115888"/>
            <a:ext cx="8893175" cy="1081087"/>
          </a:xfrm>
          <a:prstGeom prst="rect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3200">
                <a:solidFill>
                  <a:schemeClr val="tx2"/>
                </a:solidFill>
              </a:rPr>
              <a:t>Odd.: Charophyta </a:t>
            </a:r>
            <a:br>
              <a:rPr lang="cs-CZ" altLang="cs-CZ" sz="3200">
                <a:solidFill>
                  <a:schemeClr val="tx2"/>
                </a:solidFill>
              </a:rPr>
            </a:br>
            <a:r>
              <a:rPr lang="cs-CZ" altLang="cs-CZ" sz="2400">
                <a:solidFill>
                  <a:schemeClr val="tx2"/>
                </a:solidFill>
              </a:rPr>
              <a:t>Třída: COLEOCHAETOPHYCEAE Řád: Coleochaetales</a:t>
            </a:r>
          </a:p>
        </p:txBody>
      </p:sp>
      <p:sp>
        <p:nvSpPr>
          <p:cNvPr id="11269" name="Rectangle 10"/>
          <p:cNvSpPr>
            <a:spLocks noChangeArrowheads="1"/>
          </p:cNvSpPr>
          <p:nvPr/>
        </p:nvSpPr>
        <p:spPr bwMode="auto">
          <a:xfrm>
            <a:off x="5724525" y="1196975"/>
            <a:ext cx="2447925" cy="2376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4932363" y="2344738"/>
            <a:ext cx="33115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Coleochaete </a:t>
            </a:r>
            <a:r>
              <a:rPr lang="cs-CZ" altLang="cs-CZ" sz="3200"/>
              <a:t>sp.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156175" y="3645024"/>
            <a:ext cx="2916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Tvoří </a:t>
            </a:r>
            <a:r>
              <a:rPr lang="cs-CZ" dirty="0" err="1" smtClean="0"/>
              <a:t>hetrotrichální</a:t>
            </a:r>
            <a:r>
              <a:rPr lang="cs-CZ" dirty="0" smtClean="0"/>
              <a:t> vlákna, která se sdružují dohromady v disk.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86802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Charophyceae</a:t>
            </a:r>
            <a:endParaRPr lang="cs-CZ" sz="36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Pletivná</a:t>
            </a:r>
            <a:r>
              <a:rPr lang="cs-CZ" altLang="cs-CZ" sz="2400" dirty="0" smtClean="0">
                <a:latin typeface="Calibri" panose="020F0502020204030204" pitchFamily="34" charset="0"/>
              </a:rPr>
              <a:t> stélka (nody, internodia)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Rhizoidy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Buněčná stěna často inkrustovaná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Rozmnožování: fragmentace stélky, oogamie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Oogonium má korunku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Sladké čisté vody</a:t>
            </a: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9352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pPr eaLnBrk="1" hangingPunct="1"/>
            <a:r>
              <a:rPr lang="cs-CZ" altLang="cs-CZ" sz="3200" smtClean="0"/>
              <a:t>MESOSTIGMATOPHYCEAE</a:t>
            </a:r>
          </a:p>
        </p:txBody>
      </p:sp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179388" y="115888"/>
            <a:ext cx="8893175" cy="1081087"/>
          </a:xfrm>
          <a:prstGeom prst="rect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3200">
                <a:solidFill>
                  <a:schemeClr val="tx2"/>
                </a:solidFill>
              </a:rPr>
              <a:t>Odd.: Charophyta </a:t>
            </a:r>
            <a:br>
              <a:rPr lang="cs-CZ" altLang="cs-CZ" sz="3200">
                <a:solidFill>
                  <a:schemeClr val="tx2"/>
                </a:solidFill>
              </a:rPr>
            </a:br>
            <a:r>
              <a:rPr lang="cs-CZ" altLang="cs-CZ" sz="2400">
                <a:solidFill>
                  <a:schemeClr val="tx2"/>
                </a:solidFill>
              </a:rPr>
              <a:t>Třída: CHAROPHYCEAE Řád: Charales</a:t>
            </a:r>
          </a:p>
        </p:txBody>
      </p:sp>
      <p:pic>
        <p:nvPicPr>
          <p:cNvPr id="13316" name="Picture 7" descr="Chara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68413"/>
            <a:ext cx="72009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Line 8"/>
          <p:cNvSpPr>
            <a:spLocks noChangeShapeType="1"/>
          </p:cNvSpPr>
          <p:nvPr/>
        </p:nvSpPr>
        <p:spPr bwMode="auto">
          <a:xfrm flipH="1">
            <a:off x="6300788" y="5661025"/>
            <a:ext cx="719137" cy="1444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8" name="Line 9"/>
          <p:cNvSpPr>
            <a:spLocks noChangeShapeType="1"/>
          </p:cNvSpPr>
          <p:nvPr/>
        </p:nvSpPr>
        <p:spPr bwMode="auto">
          <a:xfrm flipH="1">
            <a:off x="6084888" y="3357563"/>
            <a:ext cx="719137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9" name="Line 10"/>
          <p:cNvSpPr>
            <a:spLocks noChangeShapeType="1"/>
          </p:cNvSpPr>
          <p:nvPr/>
        </p:nvSpPr>
        <p:spPr bwMode="auto">
          <a:xfrm flipH="1" flipV="1">
            <a:off x="5940425" y="3573463"/>
            <a:ext cx="936625" cy="7191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0" name="Line 11"/>
          <p:cNvSpPr>
            <a:spLocks noChangeShapeType="1"/>
          </p:cNvSpPr>
          <p:nvPr/>
        </p:nvSpPr>
        <p:spPr bwMode="auto">
          <a:xfrm flipH="1" flipV="1">
            <a:off x="6659563" y="2420938"/>
            <a:ext cx="360362" cy="714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1" name="Text Box 12"/>
          <p:cNvSpPr txBox="1">
            <a:spLocks noChangeArrowheads="1"/>
          </p:cNvSpPr>
          <p:nvPr/>
        </p:nvSpPr>
        <p:spPr bwMode="auto">
          <a:xfrm>
            <a:off x="7019925" y="5373688"/>
            <a:ext cx="1008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>
                <a:solidFill>
                  <a:schemeClr val="bg1"/>
                </a:solidFill>
              </a:rPr>
              <a:t>kauloid</a:t>
            </a:r>
          </a:p>
        </p:txBody>
      </p:sp>
      <p:sp>
        <p:nvSpPr>
          <p:cNvPr id="13322" name="Text Box 13"/>
          <p:cNvSpPr txBox="1">
            <a:spLocks noChangeArrowheads="1"/>
          </p:cNvSpPr>
          <p:nvPr/>
        </p:nvSpPr>
        <p:spPr bwMode="auto">
          <a:xfrm>
            <a:off x="6877050" y="4149725"/>
            <a:ext cx="1008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>
                <a:solidFill>
                  <a:schemeClr val="bg1"/>
                </a:solidFill>
              </a:rPr>
              <a:t>nodus</a:t>
            </a:r>
          </a:p>
        </p:txBody>
      </p:sp>
      <p:sp>
        <p:nvSpPr>
          <p:cNvPr id="13323" name="Text Box 15"/>
          <p:cNvSpPr txBox="1">
            <a:spLocks noChangeArrowheads="1"/>
          </p:cNvSpPr>
          <p:nvPr/>
        </p:nvSpPr>
        <p:spPr bwMode="auto">
          <a:xfrm>
            <a:off x="6659563" y="2492375"/>
            <a:ext cx="16557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>
                <a:solidFill>
                  <a:schemeClr val="bg1"/>
                </a:solidFill>
              </a:rPr>
              <a:t>internodium</a:t>
            </a:r>
          </a:p>
        </p:txBody>
      </p:sp>
      <p:sp>
        <p:nvSpPr>
          <p:cNvPr id="13324" name="Text Box 16"/>
          <p:cNvSpPr txBox="1">
            <a:spLocks noChangeArrowheads="1"/>
          </p:cNvSpPr>
          <p:nvPr/>
        </p:nvSpPr>
        <p:spPr bwMode="auto">
          <a:xfrm>
            <a:off x="6804025" y="3213100"/>
            <a:ext cx="936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>
                <a:solidFill>
                  <a:schemeClr val="bg1"/>
                </a:solidFill>
              </a:rPr>
              <a:t>fyloid</a:t>
            </a:r>
          </a:p>
        </p:txBody>
      </p:sp>
      <p:sp>
        <p:nvSpPr>
          <p:cNvPr id="13325" name="Line 17"/>
          <p:cNvSpPr>
            <a:spLocks noChangeShapeType="1"/>
          </p:cNvSpPr>
          <p:nvPr/>
        </p:nvSpPr>
        <p:spPr bwMode="auto">
          <a:xfrm>
            <a:off x="5580063" y="1844675"/>
            <a:ext cx="720725" cy="2159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6" name="Text Box 18"/>
          <p:cNvSpPr txBox="1">
            <a:spLocks noChangeArrowheads="1"/>
          </p:cNvSpPr>
          <p:nvPr/>
        </p:nvSpPr>
        <p:spPr bwMode="auto">
          <a:xfrm>
            <a:off x="4356100" y="1484313"/>
            <a:ext cx="13684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altLang="cs-CZ" b="1">
                <a:solidFill>
                  <a:schemeClr val="bg1"/>
                </a:solidFill>
              </a:rPr>
              <a:t>apikální meristém</a:t>
            </a:r>
          </a:p>
        </p:txBody>
      </p:sp>
    </p:spTree>
    <p:extLst>
      <p:ext uri="{BB962C8B-B14F-4D97-AF65-F5344CB8AC3E}">
        <p14:creationId xmlns:p14="http://schemas.microsoft.com/office/powerpoint/2010/main" xmlns="" val="321631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cha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0838"/>
            <a:ext cx="8642350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468313" y="692150"/>
            <a:ext cx="37449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Chara </a:t>
            </a:r>
            <a:r>
              <a:rPr lang="cs-CZ" altLang="cs-CZ" sz="3200"/>
              <a:t>sp.</a:t>
            </a:r>
            <a:endParaRPr lang="cs-CZ" altLang="cs-CZ" sz="3200" i="1"/>
          </a:p>
        </p:txBody>
      </p:sp>
    </p:spTree>
    <p:extLst>
      <p:ext uri="{BB962C8B-B14F-4D97-AF65-F5344CB8AC3E}">
        <p14:creationId xmlns:p14="http://schemas.microsoft.com/office/powerpoint/2010/main" xmlns="" val="16950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alaeos.com/eukarya/plantae/images/Glaucocyst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23"/>
            <a:ext cx="4486223" cy="368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fb.unh.edu/phycokey/Choices/Glaucophyceae/GLAUCOCYSTIS/Glaucocystis_02_600x450_nostochinearum_botany.natur.cuni.cz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0521" y="3114675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7976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hara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6250"/>
            <a:ext cx="8280400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Odd.: Charophyta Třída: Charophyceae Řád: Charales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4213" y="5157788"/>
            <a:ext cx="3600450" cy="647700"/>
          </a:xfrm>
        </p:spPr>
        <p:txBody>
          <a:bodyPr/>
          <a:lstStyle/>
          <a:p>
            <a:pPr eaLnBrk="1" hangingPunct="1"/>
            <a:r>
              <a:rPr lang="cs-CZ" altLang="cs-CZ" i="1" smtClean="0"/>
              <a:t>Chara </a:t>
            </a:r>
            <a:r>
              <a:rPr lang="cs-CZ" altLang="cs-CZ" smtClean="0"/>
              <a:t>sp.</a:t>
            </a:r>
            <a:endParaRPr lang="cs-CZ" altLang="cs-CZ" i="1" smtClean="0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11188" y="6237288"/>
            <a:ext cx="23764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Uher B.</a:t>
            </a:r>
            <a:endParaRPr lang="en-US" altLang="cs-CZ">
              <a:cs typeface="Arial" charset="0"/>
            </a:endParaRPr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 flipH="1">
            <a:off x="6372225" y="1484313"/>
            <a:ext cx="215900" cy="576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67" name="Text Box 8"/>
          <p:cNvSpPr txBox="1">
            <a:spLocks noChangeArrowheads="1"/>
          </p:cNvSpPr>
          <p:nvPr/>
        </p:nvSpPr>
        <p:spPr bwMode="auto">
          <a:xfrm>
            <a:off x="6300788" y="1125538"/>
            <a:ext cx="1584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/>
              <a:t>oogonium</a:t>
            </a:r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>
            <a:off x="5076825" y="1412875"/>
            <a:ext cx="1223963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69" name="Text Box 10"/>
          <p:cNvSpPr txBox="1">
            <a:spLocks noChangeArrowheads="1"/>
          </p:cNvSpPr>
          <p:nvPr/>
        </p:nvSpPr>
        <p:spPr bwMode="auto">
          <a:xfrm>
            <a:off x="3708400" y="1117600"/>
            <a:ext cx="2736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anteridium - oranžové</a:t>
            </a:r>
          </a:p>
        </p:txBody>
      </p:sp>
    </p:spTree>
    <p:extLst>
      <p:ext uri="{BB962C8B-B14F-4D97-AF65-F5344CB8AC3E}">
        <p14:creationId xmlns:p14="http://schemas.microsoft.com/office/powerpoint/2010/main" xmlns="" val="236839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6387" name="Picture 6" descr="698px-Chara_sp_reproductive_struc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088" y="209550"/>
            <a:ext cx="7489825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Line 7"/>
          <p:cNvSpPr>
            <a:spLocks noChangeShapeType="1"/>
          </p:cNvSpPr>
          <p:nvPr/>
        </p:nvSpPr>
        <p:spPr bwMode="auto">
          <a:xfrm flipH="1" flipV="1">
            <a:off x="4643438" y="5157788"/>
            <a:ext cx="1296987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5867400" y="5516563"/>
            <a:ext cx="1512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/>
              <a:t>anteridium</a:t>
            </a:r>
          </a:p>
        </p:txBody>
      </p:sp>
      <p:sp>
        <p:nvSpPr>
          <p:cNvPr id="16390" name="Line 9"/>
          <p:cNvSpPr>
            <a:spLocks noChangeShapeType="1"/>
          </p:cNvSpPr>
          <p:nvPr/>
        </p:nvSpPr>
        <p:spPr bwMode="auto">
          <a:xfrm>
            <a:off x="3492500" y="1628775"/>
            <a:ext cx="719138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2411413" y="1268413"/>
            <a:ext cx="16557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/>
              <a:t>oogonium</a:t>
            </a:r>
          </a:p>
        </p:txBody>
      </p:sp>
    </p:spTree>
    <p:extLst>
      <p:ext uri="{BB962C8B-B14F-4D97-AF65-F5344CB8AC3E}">
        <p14:creationId xmlns:p14="http://schemas.microsoft.com/office/powerpoint/2010/main" xmlns="" val="36845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chara5Nitella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0475" y="476250"/>
            <a:ext cx="6551613" cy="567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Odd.: Charophyta Třída: Charophyceae Řád: Charales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6092825"/>
            <a:ext cx="3097213" cy="647700"/>
          </a:xfrm>
        </p:spPr>
        <p:txBody>
          <a:bodyPr/>
          <a:lstStyle/>
          <a:p>
            <a:pPr eaLnBrk="1" hangingPunct="1"/>
            <a:r>
              <a:rPr lang="cs-CZ" altLang="cs-CZ" smtClean="0"/>
              <a:t>a-d </a:t>
            </a:r>
            <a:r>
              <a:rPr lang="cs-CZ" altLang="cs-CZ" i="1" smtClean="0"/>
              <a:t>Nitella </a:t>
            </a:r>
            <a:r>
              <a:rPr lang="cs-CZ" altLang="cs-CZ" smtClean="0"/>
              <a:t>spp.</a:t>
            </a:r>
            <a:endParaRPr lang="cs-CZ" altLang="cs-CZ" i="1" smtClean="0"/>
          </a:p>
        </p:txBody>
      </p:sp>
    </p:spTree>
    <p:extLst>
      <p:ext uri="{BB962C8B-B14F-4D97-AF65-F5344CB8AC3E}">
        <p14:creationId xmlns:p14="http://schemas.microsoft.com/office/powerpoint/2010/main" xmlns="" val="158509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5" descr="Konjug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75154"/>
            <a:ext cx="3527829" cy="523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pPr eaLnBrk="1" hangingPunct="1"/>
            <a:r>
              <a:rPr lang="cs-CZ" altLang="cs-CZ" sz="3200" smtClean="0"/>
              <a:t>MESOSTIGMATOPHYCEAE</a:t>
            </a:r>
          </a:p>
        </p:txBody>
      </p:sp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179388" y="115888"/>
            <a:ext cx="8893175" cy="1081087"/>
          </a:xfrm>
          <a:prstGeom prst="rect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3200" dirty="0">
                <a:solidFill>
                  <a:schemeClr val="tx2"/>
                </a:solidFill>
              </a:rPr>
              <a:t>Odd.: </a:t>
            </a:r>
            <a:r>
              <a:rPr lang="cs-CZ" altLang="cs-CZ" sz="3200" dirty="0" err="1">
                <a:solidFill>
                  <a:schemeClr val="tx2"/>
                </a:solidFill>
              </a:rPr>
              <a:t>Charophyta</a:t>
            </a:r>
            <a:r>
              <a:rPr lang="cs-CZ" altLang="cs-CZ" sz="3200" dirty="0">
                <a:solidFill>
                  <a:schemeClr val="tx2"/>
                </a:solidFill>
              </a:rPr>
              <a:t> </a:t>
            </a:r>
            <a:br>
              <a:rPr lang="cs-CZ" altLang="cs-CZ" sz="3200" dirty="0">
                <a:solidFill>
                  <a:schemeClr val="tx2"/>
                </a:solidFill>
              </a:rPr>
            </a:br>
            <a:r>
              <a:rPr lang="cs-CZ" altLang="cs-CZ" sz="2400" dirty="0">
                <a:solidFill>
                  <a:schemeClr val="tx2"/>
                </a:solidFill>
              </a:rPr>
              <a:t>Třída: </a:t>
            </a:r>
            <a:r>
              <a:rPr lang="cs-CZ" altLang="cs-CZ" sz="2400" dirty="0" smtClean="0">
                <a:solidFill>
                  <a:schemeClr val="tx2"/>
                </a:solidFill>
              </a:rPr>
              <a:t>ZYGNEMATOPHYCEAE</a:t>
            </a:r>
            <a:endParaRPr lang="cs-CZ" altLang="cs-CZ" sz="2400" dirty="0">
              <a:solidFill>
                <a:schemeClr val="tx2"/>
              </a:solidFill>
            </a:endParaRPr>
          </a:p>
        </p:txBody>
      </p:sp>
      <p:sp>
        <p:nvSpPr>
          <p:cNvPr id="26640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3923929" y="1600200"/>
            <a:ext cx="4762872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Jednobuněčné, vláknité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Charakteristické uspořádání chloroplastu </a:t>
            </a:r>
            <a:r>
              <a:rPr lang="cs-CZ" altLang="cs-CZ" sz="1800" dirty="0" smtClean="0">
                <a:latin typeface="Calibri" panose="020F0502020204030204" pitchFamily="34" charset="0"/>
              </a:rPr>
              <a:t>(</a:t>
            </a:r>
            <a:r>
              <a:rPr lang="cs-CZ" sz="1800" dirty="0" smtClean="0">
                <a:latin typeface="Calibri" panose="020F0502020204030204" pitchFamily="34" charset="0"/>
              </a:rPr>
              <a:t>stočen do spirály (</a:t>
            </a:r>
            <a:r>
              <a:rPr lang="cs-CZ" sz="1800" i="1" dirty="0" err="1" smtClean="0">
                <a:latin typeface="Calibri" panose="020F0502020204030204" pitchFamily="34" charset="0"/>
              </a:rPr>
              <a:t>Spirogyra</a:t>
            </a:r>
            <a:r>
              <a:rPr lang="cs-CZ" sz="1800" dirty="0" smtClean="0">
                <a:latin typeface="Calibri" panose="020F0502020204030204" pitchFamily="34" charset="0"/>
              </a:rPr>
              <a:t>) nebo je hvězdicovitě laločnatý (</a:t>
            </a:r>
            <a:r>
              <a:rPr lang="cs-CZ" sz="1800" i="1" dirty="0" err="1" smtClean="0">
                <a:latin typeface="Calibri" panose="020F0502020204030204" pitchFamily="34" charset="0"/>
              </a:rPr>
              <a:t>Zygnema</a:t>
            </a:r>
            <a:r>
              <a:rPr lang="cs-CZ" sz="1800" dirty="0" smtClean="0">
                <a:latin typeface="Calibri" panose="020F0502020204030204" pitchFamily="34" charset="0"/>
              </a:rPr>
              <a:t>)</a:t>
            </a:r>
            <a:endParaRPr lang="cs-CZ" altLang="cs-CZ" sz="18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Konjugace (</a:t>
            </a:r>
            <a:r>
              <a:rPr lang="cs-CZ" sz="2000" dirty="0" err="1" smtClean="0">
                <a:latin typeface="Calibri" panose="020F0502020204030204" pitchFamily="34" charset="0"/>
              </a:rPr>
              <a:t>isogamety</a:t>
            </a:r>
            <a:r>
              <a:rPr lang="cs-CZ" sz="2000" dirty="0" smtClean="0">
                <a:latin typeface="Calibri" panose="020F0502020204030204" pitchFamily="34" charset="0"/>
              </a:rPr>
              <a:t> celé protoplasty)</a:t>
            </a:r>
            <a:endParaRPr lang="cs-CZ" altLang="cs-CZ" sz="20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err="1" smtClean="0">
                <a:latin typeface="Calibri" panose="020F0502020204030204" pitchFamily="34" charset="0"/>
              </a:rPr>
              <a:t>Haplontní</a:t>
            </a:r>
            <a:r>
              <a:rPr lang="cs-CZ" altLang="cs-CZ" sz="2000" dirty="0" smtClean="0">
                <a:latin typeface="Calibri" panose="020F0502020204030204" pitchFamily="34" charset="0"/>
              </a:rPr>
              <a:t> vývojový cyklus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Zygospora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Fragmoplast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Nemají bičíky!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Buněčná stěna - primární, sekundární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Mírně kyselé vody, rašeliniště</a:t>
            </a:r>
          </a:p>
        </p:txBody>
      </p:sp>
    </p:spTree>
    <p:extLst>
      <p:ext uri="{BB962C8B-B14F-4D97-AF65-F5344CB8AC3E}">
        <p14:creationId xmlns:p14="http://schemas.microsoft.com/office/powerpoint/2010/main" xmlns="" val="171115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6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6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6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6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6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6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6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6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6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6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6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6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0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Zygnematophyceae</a:t>
            </a:r>
            <a:endParaRPr lang="cs-CZ" sz="36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cs-CZ" sz="2400" dirty="0" smtClean="0">
                <a:latin typeface="Calibri" panose="020F0502020204030204" pitchFamily="34" charset="0"/>
              </a:rPr>
              <a:t>Řád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Zygnematales</a:t>
            </a:r>
            <a:r>
              <a:rPr lang="cs-CZ" altLang="cs-CZ" sz="2400" dirty="0" smtClean="0">
                <a:latin typeface="Calibri" panose="020F0502020204030204" pitchFamily="34" charset="0"/>
              </a:rPr>
              <a:t>- vláknité typy</a:t>
            </a:r>
          </a:p>
          <a:p>
            <a:pPr eaLnBrk="1" hangingPunct="1"/>
            <a:endParaRPr lang="cs-CZ" altLang="cs-CZ" sz="2400" dirty="0" smtClean="0">
              <a:latin typeface="Calibri" panose="020F0502020204030204" pitchFamily="34" charset="0"/>
            </a:endParaRPr>
          </a:p>
          <a:p>
            <a:pPr marL="0" indent="0" eaLnBrk="1" hangingPunct="1">
              <a:buNone/>
            </a:pPr>
            <a:r>
              <a:rPr lang="cs-CZ" altLang="cs-CZ" sz="2400" dirty="0" smtClean="0">
                <a:latin typeface="Calibri" panose="020F0502020204030204" pitchFamily="34" charset="0"/>
              </a:rPr>
              <a:t>Řád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Desmidiales</a:t>
            </a:r>
            <a:r>
              <a:rPr lang="cs-CZ" altLang="cs-CZ" sz="2400" dirty="0" smtClean="0">
                <a:latin typeface="Calibri" panose="020F0502020204030204" pitchFamily="34" charset="0"/>
              </a:rPr>
              <a:t> – jednobuněčné typy, krásivky </a:t>
            </a:r>
          </a:p>
          <a:p>
            <a:pPr eaLnBrk="1" hangingPunct="1"/>
            <a:r>
              <a:rPr lang="cs-CZ" sz="2400" dirty="0" smtClean="0">
                <a:latin typeface="Calibri" panose="020F0502020204030204" pitchFamily="34" charset="0"/>
              </a:rPr>
              <a:t>zářez (</a:t>
            </a:r>
            <a:r>
              <a:rPr lang="cs-CZ" sz="2400" dirty="0" err="1" smtClean="0">
                <a:latin typeface="Calibri" panose="020F0502020204030204" pitchFamily="34" charset="0"/>
              </a:rPr>
              <a:t>isthmus</a:t>
            </a:r>
            <a:r>
              <a:rPr lang="cs-CZ" sz="2400" dirty="0" smtClean="0">
                <a:latin typeface="Calibri" panose="020F0502020204030204" pitchFamily="34" charset="0"/>
              </a:rPr>
              <a:t> – šíje) a dvě </a:t>
            </a:r>
            <a:r>
              <a:rPr lang="cs-CZ" sz="2400" dirty="0" err="1" smtClean="0">
                <a:latin typeface="Calibri" panose="020F0502020204030204" pitchFamily="34" charset="0"/>
              </a:rPr>
              <a:t>semicely</a:t>
            </a:r>
            <a:endParaRPr 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sz="2400" dirty="0" smtClean="0">
                <a:latin typeface="Calibri" panose="020F0502020204030204" pitchFamily="34" charset="0"/>
              </a:rPr>
              <a:t>jádro je dislokováno uprostřed buňky v oblasti </a:t>
            </a:r>
            <a:r>
              <a:rPr lang="cs-CZ" sz="2400" dirty="0" err="1" smtClean="0">
                <a:latin typeface="Calibri" panose="020F0502020204030204" pitchFamily="34" charset="0"/>
              </a:rPr>
              <a:t>isthmu</a:t>
            </a:r>
            <a:endParaRPr lang="fr-CA" altLang="cs-CZ" sz="2400" dirty="0" smtClean="0">
              <a:latin typeface="Calibri" panose="020F0502020204030204" pitchFamily="34" charset="0"/>
            </a:endParaRP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6747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RIE007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6250"/>
            <a:ext cx="8207375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  <a:solidFill>
            <a:srgbClr val="339966"/>
          </a:solidFill>
        </p:spPr>
        <p:txBody>
          <a:bodyPr/>
          <a:lstStyle/>
          <a:p>
            <a:pPr eaLnBrk="1" hangingPunct="1"/>
            <a:r>
              <a:rPr lang="cs-CZ" altLang="cs-CZ" sz="2000" smtClean="0"/>
              <a:t>Odd.: Charophyta Třída: Zygnematophyceae Řád: Desmidiales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187450" y="5513388"/>
            <a:ext cx="32400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Cosmarium</a:t>
            </a:r>
            <a:r>
              <a:rPr lang="cs-CZ" altLang="cs-CZ" sz="3200"/>
              <a:t> sp.</a:t>
            </a:r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 flipV="1">
            <a:off x="1331913" y="2492375"/>
            <a:ext cx="1152525" cy="1512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V="1">
            <a:off x="2843213" y="3357563"/>
            <a:ext cx="73025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900113" y="3998913"/>
            <a:ext cx="1295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pyrenoid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2268538" y="4652963"/>
            <a:ext cx="172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sinus</a:t>
            </a:r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V="1">
            <a:off x="3132138" y="2133600"/>
            <a:ext cx="360362" cy="719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V="1">
            <a:off x="3276600" y="1701800"/>
            <a:ext cx="1584325" cy="86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4716463" y="1412875"/>
            <a:ext cx="1511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istmus</a:t>
            </a:r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H="1" flipV="1">
            <a:off x="3779838" y="3429000"/>
            <a:ext cx="647700" cy="1655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4067175" y="5084763"/>
            <a:ext cx="1511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chloroplast</a:t>
            </a:r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>
            <a:off x="6156325" y="1341438"/>
            <a:ext cx="0" cy="9350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 flipH="1">
            <a:off x="4356100" y="981075"/>
            <a:ext cx="1584325" cy="503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5940425" y="836613"/>
            <a:ext cx="23764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dceřiné části buněk</a:t>
            </a:r>
          </a:p>
        </p:txBody>
      </p:sp>
      <p:sp>
        <p:nvSpPr>
          <p:cNvPr id="13329" name="Line 17"/>
          <p:cNvSpPr>
            <a:spLocks noChangeShapeType="1"/>
          </p:cNvSpPr>
          <p:nvPr/>
        </p:nvSpPr>
        <p:spPr bwMode="auto">
          <a:xfrm flipH="1" flipV="1">
            <a:off x="7092950" y="5013325"/>
            <a:ext cx="142875" cy="7921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30" name="Text Box 18"/>
          <p:cNvSpPr txBox="1">
            <a:spLocks noChangeArrowheads="1"/>
          </p:cNvSpPr>
          <p:nvPr/>
        </p:nvSpPr>
        <p:spPr bwMode="auto">
          <a:xfrm>
            <a:off x="5651500" y="5805488"/>
            <a:ext cx="28082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mateřská polovice buňky</a:t>
            </a:r>
          </a:p>
        </p:txBody>
      </p:sp>
      <p:sp>
        <p:nvSpPr>
          <p:cNvPr id="13331" name="Line 19"/>
          <p:cNvSpPr>
            <a:spLocks noChangeShapeType="1"/>
          </p:cNvSpPr>
          <p:nvPr/>
        </p:nvSpPr>
        <p:spPr bwMode="auto">
          <a:xfrm>
            <a:off x="1619250" y="1268413"/>
            <a:ext cx="360363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32" name="Text Box 20"/>
          <p:cNvSpPr txBox="1">
            <a:spLocks noChangeArrowheads="1"/>
          </p:cNvSpPr>
          <p:nvPr/>
        </p:nvSpPr>
        <p:spPr bwMode="auto">
          <a:xfrm>
            <a:off x="611188" y="908050"/>
            <a:ext cx="21605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mateřská polovice buňky</a:t>
            </a:r>
          </a:p>
        </p:txBody>
      </p:sp>
    </p:spTree>
    <p:extLst>
      <p:ext uri="{BB962C8B-B14F-4D97-AF65-F5344CB8AC3E}">
        <p14:creationId xmlns:p14="http://schemas.microsoft.com/office/powerpoint/2010/main" xmlns="" val="238800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ougeottia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423863"/>
            <a:ext cx="8424862" cy="631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Odd.: Charophyta Třída: Zygnematophyceae Řád: Zygnematales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356100" y="4076700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smtClean="0"/>
              <a:t> Mougeotia </a:t>
            </a:r>
            <a:r>
              <a:rPr lang="cs-CZ" altLang="cs-CZ" smtClean="0"/>
              <a:t>sp.</a:t>
            </a:r>
            <a:endParaRPr lang="cs-CZ" altLang="cs-CZ" i="1" smtClean="0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611188" y="6237288"/>
            <a:ext cx="23764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Uher B.</a:t>
            </a:r>
            <a:endParaRPr lang="en-US" alt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295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Mougeottia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9225"/>
            <a:ext cx="8691563" cy="651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56100" y="4076700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smtClean="0"/>
              <a:t> Mougeotia </a:t>
            </a:r>
            <a:r>
              <a:rPr lang="cs-CZ" altLang="cs-CZ" smtClean="0"/>
              <a:t>sp.</a:t>
            </a:r>
            <a:endParaRPr lang="cs-CZ" altLang="cs-CZ" i="1" smtClean="0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11188" y="6237288"/>
            <a:ext cx="23764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Uher B.</a:t>
            </a:r>
            <a:endParaRPr lang="en-US" alt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025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pirogyra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725" y="476250"/>
            <a:ext cx="8281988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Odd.: Charophyta Třída: Zygnematophyceae Řád: Zygnematales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1052513"/>
            <a:ext cx="8353425" cy="647700"/>
          </a:xfrm>
        </p:spPr>
        <p:txBody>
          <a:bodyPr/>
          <a:lstStyle/>
          <a:p>
            <a:pPr eaLnBrk="1" hangingPunct="1"/>
            <a:r>
              <a:rPr lang="cs-CZ" altLang="cs-CZ" i="1" smtClean="0"/>
              <a:t> Spirogyra </a:t>
            </a:r>
            <a:r>
              <a:rPr lang="cs-CZ" altLang="cs-CZ" smtClean="0"/>
              <a:t>sp.</a:t>
            </a:r>
            <a:endParaRPr lang="cs-CZ" altLang="cs-CZ" i="1" smtClean="0"/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611188" y="6237288"/>
            <a:ext cx="23764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Uher B.</a:t>
            </a:r>
            <a:endParaRPr lang="en-US" alt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342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pirogyra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640763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1052513"/>
            <a:ext cx="8353425" cy="647700"/>
          </a:xfrm>
        </p:spPr>
        <p:txBody>
          <a:bodyPr/>
          <a:lstStyle/>
          <a:p>
            <a:pPr eaLnBrk="1" hangingPunct="1"/>
            <a:r>
              <a:rPr lang="cs-CZ" altLang="cs-CZ" i="1" smtClean="0"/>
              <a:t> Spirogyra </a:t>
            </a:r>
            <a:r>
              <a:rPr lang="cs-CZ" altLang="cs-CZ" smtClean="0"/>
              <a:t>sp.</a:t>
            </a:r>
            <a:endParaRPr lang="cs-CZ" altLang="cs-CZ" i="1" smtClean="0"/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6948488" y="6237288"/>
            <a:ext cx="18716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Uher B.</a:t>
            </a:r>
            <a:endParaRPr lang="en-US" alt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408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Rhodophyta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 smtClean="0"/>
              <a:t>Buněčná </a:t>
            </a:r>
            <a:r>
              <a:rPr lang="cs-CZ" altLang="cs-CZ" sz="2400" dirty="0"/>
              <a:t>stěna - </a:t>
            </a:r>
            <a:r>
              <a:rPr lang="cs-CZ" altLang="cs-CZ" sz="2400" dirty="0" err="1"/>
              <a:t>polygalaktany</a:t>
            </a:r>
            <a:r>
              <a:rPr lang="cs-CZ" altLang="cs-CZ" sz="2400" dirty="0"/>
              <a:t> (agar, karagen) 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Kalcifikace buněčné stěny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Rhodomorfin</a:t>
            </a:r>
            <a:r>
              <a:rPr lang="cs-CZ" altLang="cs-CZ" sz="2400" dirty="0"/>
              <a:t> - glykoprotein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 a, </a:t>
            </a:r>
            <a:r>
              <a:rPr lang="cs-CZ" altLang="cs-CZ" sz="2400" dirty="0" smtClean="0"/>
              <a:t>d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Chloroplasty mají dvě obalné membrány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 smtClean="0"/>
              <a:t>Zeaxantin</a:t>
            </a:r>
            <a:r>
              <a:rPr lang="cs-CZ" altLang="cs-CZ" sz="2400" dirty="0" smtClean="0"/>
              <a:t>, lutein, karoteny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 smtClean="0">
                <a:cs typeface="Arial" charset="0"/>
              </a:rPr>
              <a:t>Thylakoidy</a:t>
            </a:r>
            <a:r>
              <a:rPr lang="cs-CZ" altLang="cs-CZ" sz="2400" dirty="0" smtClean="0">
                <a:cs typeface="Arial" charset="0"/>
              </a:rPr>
              <a:t> nesrůstají</a:t>
            </a:r>
            <a:endParaRPr lang="cs-CZ" altLang="cs-CZ" sz="2400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 err="1" smtClean="0">
                <a:cs typeface="Arial" charset="0"/>
              </a:rPr>
              <a:t>Thylakoidy-fykobilizomy</a:t>
            </a:r>
            <a:r>
              <a:rPr lang="cs-CZ" altLang="cs-CZ" sz="2400" dirty="0" smtClean="0">
                <a:cs typeface="Arial" charset="0"/>
              </a:rPr>
              <a:t>- </a:t>
            </a:r>
            <a:r>
              <a:rPr lang="cs-CZ" altLang="cs-CZ" sz="2400" dirty="0" err="1" smtClean="0">
                <a:cs typeface="Arial" charset="0"/>
              </a:rPr>
              <a:t>fykobiliproteiny</a:t>
            </a:r>
            <a:r>
              <a:rPr lang="cs-CZ" altLang="cs-CZ" sz="2400" dirty="0" smtClean="0">
                <a:cs typeface="Arial" charset="0"/>
              </a:rPr>
              <a:t> (c-</a:t>
            </a:r>
            <a:r>
              <a:rPr lang="cs-CZ" altLang="cs-CZ" sz="2400" dirty="0" err="1" smtClean="0">
                <a:cs typeface="Arial" charset="0"/>
              </a:rPr>
              <a:t>fykocyanin</a:t>
            </a:r>
            <a:r>
              <a:rPr lang="cs-CZ" altLang="cs-CZ" sz="2400" dirty="0" smtClean="0">
                <a:cs typeface="Arial" charset="0"/>
              </a:rPr>
              <a:t>, </a:t>
            </a:r>
            <a:r>
              <a:rPr lang="cs-CZ" altLang="cs-CZ" sz="2400" dirty="0" err="1" smtClean="0">
                <a:cs typeface="Arial" charset="0"/>
              </a:rPr>
              <a:t>allofykocyanin</a:t>
            </a:r>
            <a:r>
              <a:rPr lang="cs-CZ" altLang="cs-CZ" sz="2400" dirty="0" smtClean="0">
                <a:cs typeface="Arial" charset="0"/>
              </a:rPr>
              <a:t>, r-</a:t>
            </a:r>
            <a:r>
              <a:rPr lang="cs-CZ" altLang="cs-CZ" sz="2400" dirty="0" err="1" smtClean="0">
                <a:cs typeface="Arial" charset="0"/>
              </a:rPr>
              <a:t>fykocyanin</a:t>
            </a:r>
            <a:r>
              <a:rPr lang="cs-CZ" altLang="cs-CZ" sz="2400" dirty="0" smtClean="0">
                <a:cs typeface="Arial" charset="0"/>
              </a:rPr>
              <a:t>, r-</a:t>
            </a:r>
            <a:r>
              <a:rPr lang="cs-CZ" altLang="cs-CZ" sz="2400" dirty="0" err="1" smtClean="0">
                <a:cs typeface="Arial" charset="0"/>
              </a:rPr>
              <a:t>fykoerythrin</a:t>
            </a:r>
            <a:r>
              <a:rPr lang="cs-CZ" altLang="cs-CZ" sz="2400" dirty="0" smtClean="0">
                <a:cs typeface="Arial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 smtClean="0">
                <a:cs typeface="Arial" charset="0"/>
              </a:rPr>
              <a:t>Florideový</a:t>
            </a:r>
            <a:r>
              <a:rPr lang="cs-CZ" altLang="cs-CZ" sz="2400" dirty="0" smtClean="0">
                <a:cs typeface="Arial" charset="0"/>
              </a:rPr>
              <a:t> škrob (v plazmě)</a:t>
            </a:r>
            <a:endParaRPr lang="cs-CZ" altLang="cs-CZ" sz="2400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 err="1">
                <a:cs typeface="Arial" charset="0"/>
              </a:rPr>
              <a:t>Floridozid</a:t>
            </a:r>
            <a:r>
              <a:rPr lang="cs-CZ" altLang="cs-CZ" sz="2400" dirty="0">
                <a:cs typeface="Arial" charset="0"/>
              </a:rPr>
              <a:t> - sacharid, </a:t>
            </a:r>
            <a:r>
              <a:rPr lang="cs-CZ" altLang="cs-CZ" sz="2400" dirty="0" smtClean="0">
                <a:cs typeface="Arial" charset="0"/>
              </a:rPr>
              <a:t>osmoregulace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>
                <a:cs typeface="Arial" charset="0"/>
              </a:rPr>
              <a:t>Sekundární metabolity</a:t>
            </a:r>
            <a:endParaRPr lang="cs-CZ" altLang="cs-CZ" sz="2400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>
                <a:cs typeface="Arial" charset="0"/>
              </a:rPr>
              <a:t>Žádné bičíky!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cs typeface="Arial" charset="0"/>
              </a:rPr>
              <a:t>Potravinářský, farmaceutický průmysl</a:t>
            </a:r>
          </a:p>
          <a:p>
            <a:endParaRPr lang="cs-CZ" sz="2400" dirty="0" smtClean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05039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Zygnema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465138"/>
            <a:ext cx="8748713" cy="62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Odd.: Charophyta Třída: Zygnematophyceae Řád: Zygnematales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43438" y="1412875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smtClean="0"/>
              <a:t> Zygnema </a:t>
            </a:r>
            <a:r>
              <a:rPr lang="cs-CZ" altLang="cs-CZ" smtClean="0"/>
              <a:t>sp.</a:t>
            </a:r>
            <a:endParaRPr lang="cs-CZ" altLang="cs-CZ" i="1" smtClean="0"/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611188" y="6237288"/>
            <a:ext cx="23764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Kopp R.</a:t>
            </a:r>
            <a:endParaRPr lang="en-US" altLang="cs-CZ">
              <a:cs typeface="Arial" charset="0"/>
            </a:endParaRPr>
          </a:p>
        </p:txBody>
      </p:sp>
      <p:pic>
        <p:nvPicPr>
          <p:cNvPr id="31751" name="Picture 7" descr="Zygnem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76350"/>
            <a:ext cx="8893175" cy="5465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6534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losterium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673100"/>
            <a:ext cx="7848600" cy="588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936625"/>
          </a:xfrm>
          <a:solidFill>
            <a:srgbClr val="339966"/>
          </a:solidFill>
        </p:spPr>
        <p:txBody>
          <a:bodyPr/>
          <a:lstStyle/>
          <a:p>
            <a:pPr eaLnBrk="1" hangingPunct="1"/>
            <a:r>
              <a:rPr lang="cs-CZ" altLang="cs-CZ" sz="2400" smtClean="0"/>
              <a:t>Odd.: Charophyta Třída: ZYGNEMATOPHYCEAE </a:t>
            </a:r>
            <a:br>
              <a:rPr lang="cs-CZ" altLang="cs-CZ" sz="2400" smtClean="0"/>
            </a:br>
            <a:r>
              <a:rPr lang="cs-CZ" altLang="cs-CZ" sz="2400" smtClean="0"/>
              <a:t>Řád: Desmidiales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067175" y="4941888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smtClean="0"/>
              <a:t> Closterium </a:t>
            </a:r>
            <a:r>
              <a:rPr lang="cs-CZ" altLang="cs-CZ" smtClean="0"/>
              <a:t>sp.</a:t>
            </a:r>
            <a:endParaRPr lang="cs-CZ" altLang="cs-CZ" i="1" smtClean="0"/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5867400" y="6165850"/>
            <a:ext cx="2376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Uher B.</a:t>
            </a:r>
            <a:endParaRPr lang="en-US" alt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729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Closterium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950" y="190500"/>
            <a:ext cx="86741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3132138" y="5734050"/>
            <a:ext cx="4248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3200" i="1"/>
              <a:t> Closterium </a:t>
            </a:r>
            <a:r>
              <a:rPr lang="cs-CZ" altLang="cs-CZ" sz="3200"/>
              <a:t>sp.</a:t>
            </a:r>
            <a:endParaRPr lang="cs-CZ" altLang="cs-CZ" sz="3200" i="1"/>
          </a:p>
        </p:txBody>
      </p:sp>
    </p:spTree>
    <p:extLst>
      <p:ext uri="{BB962C8B-B14F-4D97-AF65-F5344CB8AC3E}">
        <p14:creationId xmlns:p14="http://schemas.microsoft.com/office/powerpoint/2010/main" xmlns="" val="87956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Micrasterias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163" y="427038"/>
            <a:ext cx="8609012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Odd.: Charophyta Třída: Zygnematophyceae Řád: Desmidiales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23850" y="549275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smtClean="0"/>
              <a:t> Micrasterias </a:t>
            </a:r>
            <a:r>
              <a:rPr lang="cs-CZ" altLang="cs-CZ" smtClean="0"/>
              <a:t>sp.</a:t>
            </a:r>
            <a:endParaRPr lang="cs-CZ" altLang="cs-CZ" i="1" smtClean="0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323850" y="6237288"/>
            <a:ext cx="23764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Uher B.</a:t>
            </a:r>
            <a:endParaRPr lang="en-US" alt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58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Micrasterias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4788"/>
            <a:ext cx="8642350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27313" y="836613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smtClean="0"/>
              <a:t> Micrasterias </a:t>
            </a:r>
            <a:r>
              <a:rPr lang="cs-CZ" altLang="cs-CZ" smtClean="0"/>
              <a:t>sp.</a:t>
            </a:r>
            <a:endParaRPr lang="cs-CZ" altLang="cs-CZ" i="1" smtClean="0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6948488" y="6237288"/>
            <a:ext cx="18716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Uher B.</a:t>
            </a:r>
            <a:endParaRPr lang="en-US" alt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040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leurotaeni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4825" y="476250"/>
            <a:ext cx="5592763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Odd.: Charophyta Třída: Zygnematophyceae Řád: Desmidiales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771775" y="549275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smtClean="0"/>
              <a:t> Pleurotaenium </a:t>
            </a:r>
            <a:r>
              <a:rPr lang="cs-CZ" altLang="cs-CZ" smtClean="0"/>
              <a:t>sp.</a:t>
            </a:r>
            <a:endParaRPr lang="cs-CZ" altLang="cs-CZ" i="1" smtClean="0"/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1979613" y="6302375"/>
            <a:ext cx="180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</a:t>
            </a:r>
            <a:r>
              <a:rPr lang="cs-CZ" altLang="cs-CZ"/>
              <a:t>orig. Kopp R.</a:t>
            </a:r>
            <a:endParaRPr lang="cs-CZ" altLang="cs-CZ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406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Xanthidium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6250"/>
            <a:ext cx="8280400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Odd.: Charophyta Třída: Zygnematophyceae Řád: Desmidiales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55650" y="692150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smtClean="0"/>
              <a:t> Xanthidium </a:t>
            </a:r>
            <a:r>
              <a:rPr lang="cs-CZ" altLang="cs-CZ" smtClean="0"/>
              <a:t>sp.</a:t>
            </a:r>
            <a:endParaRPr lang="cs-CZ" altLang="cs-CZ" i="1" smtClean="0"/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6877050" y="6237288"/>
            <a:ext cx="18716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Uher B.</a:t>
            </a:r>
            <a:endParaRPr lang="en-US" alt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966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Xanthidium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8893175" cy="667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650" y="476250"/>
            <a:ext cx="7704138" cy="647700"/>
          </a:xfrm>
        </p:spPr>
        <p:txBody>
          <a:bodyPr/>
          <a:lstStyle/>
          <a:p>
            <a:pPr eaLnBrk="1" hangingPunct="1"/>
            <a:r>
              <a:rPr lang="cs-CZ" altLang="cs-CZ" i="1" smtClean="0"/>
              <a:t> Xanthidium </a:t>
            </a:r>
            <a:r>
              <a:rPr lang="cs-CZ" altLang="cs-CZ" smtClean="0"/>
              <a:t>sp.</a:t>
            </a:r>
            <a:endParaRPr lang="cs-CZ" altLang="cs-CZ" i="1" smtClean="0"/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7092950" y="6375400"/>
            <a:ext cx="1871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Uher B.</a:t>
            </a:r>
            <a:endParaRPr lang="en-US" alt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943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Využití parožnatek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dirty="0" smtClean="0">
                <a:latin typeface="Calibri" panose="020F0502020204030204" pitchFamily="34" charset="0"/>
              </a:rPr>
              <a:t>Dříve jako přírodní hnojivo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 smtClean="0">
                <a:latin typeface="Calibri" panose="020F0502020204030204" pitchFamily="34" charset="0"/>
              </a:rPr>
              <a:t>Modelové buňky - studie v cytologii (velké buněčné organely)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 smtClean="0">
                <a:latin typeface="Calibri" panose="020F0502020204030204" pitchFamily="34" charset="0"/>
              </a:rPr>
              <a:t>Bioindikátory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 smtClean="0">
                <a:latin typeface="Calibri" panose="020F0502020204030204" pitchFamily="34" charset="0"/>
              </a:rPr>
              <a:t>Citlivost na těžké kovy ve vodě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 smtClean="0">
                <a:latin typeface="Calibri" panose="020F0502020204030204" pitchFamily="34" charset="0"/>
              </a:rPr>
              <a:t>V akvaristice - produkují feromony, které stimulují vodní živočichy k rozmnožování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 smtClean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5829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1844</TotalTime>
  <Words>2023</Words>
  <Application>Microsoft Office PowerPoint</Application>
  <PresentationFormat>Předvádění na obrazovce (4:3)</PresentationFormat>
  <Paragraphs>470</Paragraphs>
  <Slides>98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98</vt:i4>
      </vt:variant>
    </vt:vector>
  </HeadingPairs>
  <TitlesOfParts>
    <vt:vector size="99" baseType="lpstr">
      <vt:lpstr>Motiv systému Office</vt:lpstr>
      <vt:lpstr>Fylogeneze a diverzita rostlin: 3. přednáška Glaucophyta, Prymnesiophyta, Rhodophyta, Chlorophyta, Charophyta</vt:lpstr>
      <vt:lpstr>Prymnesiophyta (Haptophyta)</vt:lpstr>
      <vt:lpstr>Snímek 3</vt:lpstr>
      <vt:lpstr>Prymnesiophyta (Haptophyta)</vt:lpstr>
      <vt:lpstr>Říše Plantae</vt:lpstr>
      <vt:lpstr>Přehled systému říše Plantae</vt:lpstr>
      <vt:lpstr>Glaucophyta</vt:lpstr>
      <vt:lpstr>Snímek 8</vt:lpstr>
      <vt:lpstr>Rhodophyta</vt:lpstr>
      <vt:lpstr>Rozmnožování ruduch</vt:lpstr>
      <vt:lpstr>Snímek 11</vt:lpstr>
      <vt:lpstr>Ekologie</vt:lpstr>
      <vt:lpstr>Systém</vt:lpstr>
      <vt:lpstr>Snímek 14</vt:lpstr>
      <vt:lpstr>Snímek 15</vt:lpstr>
      <vt:lpstr>Snímek 16</vt:lpstr>
      <vt:lpstr>Snímek 17</vt:lpstr>
      <vt:lpstr>Snímek 18</vt:lpstr>
      <vt:lpstr>Snímek 19</vt:lpstr>
      <vt:lpstr>Porphyra (Nori) </vt:lpstr>
      <vt:lpstr>Přehled systému říše Plantae</vt:lpstr>
      <vt:lpstr>Podříše Viridiplantae</vt:lpstr>
      <vt:lpstr>Chlorophyta</vt:lpstr>
      <vt:lpstr>Chlorophyta</vt:lpstr>
      <vt:lpstr>Nepohlavní rozmnožování</vt:lpstr>
      <vt:lpstr>Pohlavní rozmnožování</vt:lpstr>
      <vt:lpstr>Mikrotubulární systémy v cytokinezi</vt:lpstr>
      <vt:lpstr>Systém, třídy</vt:lpstr>
      <vt:lpstr>Odd.: Chlorophyta  Třída: PRASINOPHYCEAE</vt:lpstr>
      <vt:lpstr>Snímek 30</vt:lpstr>
      <vt:lpstr>Snímek 31</vt:lpstr>
      <vt:lpstr>Odd.: Chlorophyta Třída: Ulvophyceae  Řád: Ulvales</vt:lpstr>
      <vt:lpstr>Odd.: Chlorophyta Třída: Ulvophyceae  Řád: Ulvales</vt:lpstr>
      <vt:lpstr>Třída: Cladophorophyceae</vt:lpstr>
      <vt:lpstr>Odd.: Chlorophyta Třída: Cladophorophyceae Řád: Cladophorales </vt:lpstr>
      <vt:lpstr>Snímek 36</vt:lpstr>
      <vt:lpstr>Třída: Bryopsydophyceae</vt:lpstr>
      <vt:lpstr>Odd.: Chlorophyta Třída: Bryopsidophyceae Řád: Bryopsidales </vt:lpstr>
      <vt:lpstr>Odd.: Chlorophyta Třída: Bryopsidophyceae  Řád: Bryopsidales</vt:lpstr>
      <vt:lpstr>Odd.: Chlorophyta Třída: Bryopsidophyceae Řád: Bryopsidales </vt:lpstr>
      <vt:lpstr>Třída: Dasycladophyceae</vt:lpstr>
      <vt:lpstr>Snímek 42</vt:lpstr>
      <vt:lpstr>Odd.: Chlorophyta Třída: Dasycladophyceae  Řád: Dasycladales</vt:lpstr>
      <vt:lpstr>Odd.: Chlorophyta Třída: Dasycladophyceae  Řád: Dasycladales</vt:lpstr>
      <vt:lpstr>Třída: Trentepohliophyceae</vt:lpstr>
      <vt:lpstr>Habitus - makropohled</vt:lpstr>
      <vt:lpstr>Odd.: Chlorophyta Třída: Trentepohliophyceae Řád: Trentepohliales</vt:lpstr>
      <vt:lpstr>Odd.: Chlorophyta Třída: Trentepohliophyceae Řád: Trentepohliales</vt:lpstr>
      <vt:lpstr>Třída: Trebouxiophyceae</vt:lpstr>
      <vt:lpstr>Odd.: Chlorophyta Třída: Trebouxiophyceae  Řád: Trebouxiales</vt:lpstr>
      <vt:lpstr>Snímek 51</vt:lpstr>
      <vt:lpstr>Odd.: Chlorophyta Třída: Trebouxiophyceae  Řád: Chlorellales</vt:lpstr>
      <vt:lpstr>Odd.: Chlorophyta Třída: Trebouxiophyceae  Řád: Oocystales</vt:lpstr>
      <vt:lpstr>Odd.: Chlorophyta Třída: Trebouxiophyceae  Řád: Prasiolales</vt:lpstr>
      <vt:lpstr>Třída: Chlorophyceae</vt:lpstr>
      <vt:lpstr>Odd.: Chlorophyta Třída: Chlorophyceae Řád: Chlamydomonadales</vt:lpstr>
      <vt:lpstr>Odd.: Chlorophyta Třída: Chlorophyceae  Řád: Volvocales</vt:lpstr>
      <vt:lpstr>Odd.: Chlorophyta Třída: Chlorophyceae  Řád: Chlorococcales</vt:lpstr>
      <vt:lpstr>Odd.: Chlorophyta Třída: Chlorophyceae Řád: Chlorococcales</vt:lpstr>
      <vt:lpstr>Snímek 60</vt:lpstr>
      <vt:lpstr>Odd.: Chlorophyta Třída: Chlorophyceae Řád: Chlorococcales</vt:lpstr>
      <vt:lpstr>Snímek 62</vt:lpstr>
      <vt:lpstr>Odd.: Chlorophyta Třída: Chlorophyceae Řád: Chlorococcales</vt:lpstr>
      <vt:lpstr>Odd.: Chlorophyta Třída: Chlorophyceae  Řád: Microsporales</vt:lpstr>
      <vt:lpstr>Odd.: Chlorophyta Třída: Chlorophyceae  Řád: Oedogoniales</vt:lpstr>
      <vt:lpstr>Odd.: Chlorophyta Třída: Chlorophyceae Řád: Oedogoniales</vt:lpstr>
      <vt:lpstr>Snímek 67</vt:lpstr>
      <vt:lpstr>Oddělení Charophyta, třídy</vt:lpstr>
      <vt:lpstr>Vývojová větev Charophytae,  odd.: CHAROPHYTA</vt:lpstr>
      <vt:lpstr>MESOSTIGMATOPHYCEAE</vt:lpstr>
      <vt:lpstr>MESOSTIGMATOPHYCEAE</vt:lpstr>
      <vt:lpstr>Třída Klebsormidiophyceae</vt:lpstr>
      <vt:lpstr>MESOSTIGMATOPHYCEAE</vt:lpstr>
      <vt:lpstr>MESOSTIGMATOPHYCEAE</vt:lpstr>
      <vt:lpstr>Snímek 75</vt:lpstr>
      <vt:lpstr>MESOSTIGMATOPHYCEAE</vt:lpstr>
      <vt:lpstr>Třída Charophyceae</vt:lpstr>
      <vt:lpstr>MESOSTIGMATOPHYCEAE</vt:lpstr>
      <vt:lpstr>Snímek 79</vt:lpstr>
      <vt:lpstr>Odd.: Charophyta Třída: Charophyceae Řád: Charales</vt:lpstr>
      <vt:lpstr>Snímek 81</vt:lpstr>
      <vt:lpstr>Odd.: Charophyta Třída: Charophyceae Řád: Charales</vt:lpstr>
      <vt:lpstr>MESOSTIGMATOPHYCEAE</vt:lpstr>
      <vt:lpstr>Třída Zygnematophyceae</vt:lpstr>
      <vt:lpstr>Odd.: Charophyta Třída: Zygnematophyceae Řád: Desmidiales</vt:lpstr>
      <vt:lpstr>Odd.: Charophyta Třída: Zygnematophyceae Řád: Zygnematales</vt:lpstr>
      <vt:lpstr>Snímek 87</vt:lpstr>
      <vt:lpstr>Odd.: Charophyta Třída: Zygnematophyceae Řád: Zygnematales</vt:lpstr>
      <vt:lpstr>Snímek 89</vt:lpstr>
      <vt:lpstr>Odd.: Charophyta Třída: Zygnematophyceae Řád: Zygnematales</vt:lpstr>
      <vt:lpstr>Odd.: Charophyta Třída: ZYGNEMATOPHYCEAE  Řád: Desmidiales</vt:lpstr>
      <vt:lpstr>Snímek 92</vt:lpstr>
      <vt:lpstr>Odd.: Charophyta Třída: Zygnematophyceae Řád: Desmidiales</vt:lpstr>
      <vt:lpstr>Snímek 94</vt:lpstr>
      <vt:lpstr>Odd.: Charophyta Třída: Zygnematophyceae Řád: Desmidiales</vt:lpstr>
      <vt:lpstr>Odd.: Charophyta Třída: Zygnematophyceae Řád: Desmidiales</vt:lpstr>
      <vt:lpstr>Snímek 97</vt:lpstr>
      <vt:lpstr>Využití parožnatek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diatomologie</dc:title>
  <dc:creator>bara</dc:creator>
  <cp:lastModifiedBy>lektor</cp:lastModifiedBy>
  <cp:revision>105</cp:revision>
  <dcterms:created xsi:type="dcterms:W3CDTF">2012-09-10T15:35:35Z</dcterms:created>
  <dcterms:modified xsi:type="dcterms:W3CDTF">2014-10-07T08:37:38Z</dcterms:modified>
</cp:coreProperties>
</file>