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9"/>
  </p:notesMasterIdLst>
  <p:sldIdLst>
    <p:sldId id="338" r:id="rId2"/>
    <p:sldId id="378" r:id="rId3"/>
    <p:sldId id="379" r:id="rId4"/>
    <p:sldId id="340" r:id="rId5"/>
    <p:sldId id="363" r:id="rId6"/>
    <p:sldId id="341" r:id="rId7"/>
    <p:sldId id="364" r:id="rId8"/>
    <p:sldId id="365" r:id="rId9"/>
    <p:sldId id="367" r:id="rId10"/>
    <p:sldId id="368" r:id="rId11"/>
    <p:sldId id="374" r:id="rId12"/>
    <p:sldId id="366" r:id="rId13"/>
    <p:sldId id="373" r:id="rId14"/>
    <p:sldId id="370" r:id="rId15"/>
    <p:sldId id="371" r:id="rId16"/>
    <p:sldId id="372" r:id="rId17"/>
    <p:sldId id="375" r:id="rId18"/>
    <p:sldId id="376" r:id="rId19"/>
    <p:sldId id="377" r:id="rId20"/>
    <p:sldId id="369" r:id="rId21"/>
    <p:sldId id="382" r:id="rId22"/>
    <p:sldId id="381" r:id="rId23"/>
    <p:sldId id="380" r:id="rId24"/>
    <p:sldId id="383" r:id="rId25"/>
    <p:sldId id="385" r:id="rId26"/>
    <p:sldId id="386" r:id="rId27"/>
    <p:sldId id="387" r:id="rId28"/>
    <p:sldId id="384" r:id="rId29"/>
    <p:sldId id="389" r:id="rId30"/>
    <p:sldId id="390" r:id="rId31"/>
    <p:sldId id="391" r:id="rId32"/>
    <p:sldId id="392" r:id="rId33"/>
    <p:sldId id="393" r:id="rId34"/>
    <p:sldId id="394" r:id="rId35"/>
    <p:sldId id="395" r:id="rId36"/>
    <p:sldId id="396" r:id="rId37"/>
    <p:sldId id="397" r:id="rId38"/>
    <p:sldId id="398" r:id="rId39"/>
    <p:sldId id="399" r:id="rId40"/>
    <p:sldId id="400" r:id="rId41"/>
    <p:sldId id="401" r:id="rId42"/>
    <p:sldId id="402" r:id="rId43"/>
    <p:sldId id="403" r:id="rId44"/>
    <p:sldId id="404" r:id="rId45"/>
    <p:sldId id="405" r:id="rId46"/>
    <p:sldId id="406" r:id="rId47"/>
    <p:sldId id="407" r:id="rId48"/>
    <p:sldId id="408" r:id="rId49"/>
    <p:sldId id="409" r:id="rId50"/>
    <p:sldId id="410" r:id="rId51"/>
    <p:sldId id="411" r:id="rId52"/>
    <p:sldId id="412" r:id="rId53"/>
    <p:sldId id="413" r:id="rId54"/>
    <p:sldId id="414" r:id="rId55"/>
    <p:sldId id="415" r:id="rId56"/>
    <p:sldId id="416" r:id="rId57"/>
    <p:sldId id="417" r:id="rId58"/>
    <p:sldId id="418" r:id="rId59"/>
    <p:sldId id="419" r:id="rId60"/>
    <p:sldId id="420" r:id="rId61"/>
    <p:sldId id="421" r:id="rId62"/>
    <p:sldId id="422" r:id="rId63"/>
    <p:sldId id="423" r:id="rId64"/>
    <p:sldId id="424" r:id="rId65"/>
    <p:sldId id="425" r:id="rId66"/>
    <p:sldId id="426" r:id="rId67"/>
    <p:sldId id="427" r:id="rId68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606229-7310-4491-B5FB-956DF3191E3B}" type="datetimeFigureOut">
              <a:rPr lang="cs-CZ" smtClean="0"/>
              <a:t>6.10.2014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FEC7C4-020F-46F6-8652-8B363E4A552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252948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5350E-907D-4692-96F3-185601031A3B}" type="datetimeFigureOut">
              <a:rPr lang="cs-CZ" smtClean="0"/>
              <a:t>6.10.2014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770395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5350E-907D-4692-96F3-185601031A3B}" type="datetimeFigureOut">
              <a:rPr lang="cs-CZ" smtClean="0"/>
              <a:t>6.10.2014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552599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5350E-907D-4692-96F3-185601031A3B}" type="datetimeFigureOut">
              <a:rPr lang="cs-CZ" smtClean="0"/>
              <a:t>6.10.2014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308636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5350E-907D-4692-96F3-185601031A3B}" type="datetimeFigureOut">
              <a:rPr lang="cs-CZ" smtClean="0"/>
              <a:t>6.10.2014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045606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5350E-907D-4692-96F3-185601031A3B}" type="datetimeFigureOut">
              <a:rPr lang="cs-CZ" smtClean="0"/>
              <a:t>6.10.2014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78668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5350E-907D-4692-96F3-185601031A3B}" type="datetimeFigureOut">
              <a:rPr lang="cs-CZ" smtClean="0"/>
              <a:t>6.10.2014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462835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5350E-907D-4692-96F3-185601031A3B}" type="datetimeFigureOut">
              <a:rPr lang="cs-CZ" smtClean="0"/>
              <a:t>6.10.2014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430318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5350E-907D-4692-96F3-185601031A3B}" type="datetimeFigureOut">
              <a:rPr lang="cs-CZ" smtClean="0"/>
              <a:t>6.10.2014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947608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5350E-907D-4692-96F3-185601031A3B}" type="datetimeFigureOut">
              <a:rPr lang="cs-CZ" smtClean="0"/>
              <a:t>6.10.2014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071849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5350E-907D-4692-96F3-185601031A3B}" type="datetimeFigureOut">
              <a:rPr lang="cs-CZ" smtClean="0"/>
              <a:t>6.10.2014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971449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5350E-907D-4692-96F3-185601031A3B}" type="datetimeFigureOut">
              <a:rPr lang="cs-CZ" smtClean="0"/>
              <a:t>6.10.2014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946156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A5350E-907D-4692-96F3-185601031A3B}" type="datetimeFigureOut">
              <a:rPr lang="cs-CZ" smtClean="0"/>
              <a:t>6.10.2014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D2E608-C8C9-4BD8-AFB3-E1C9D9B524A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95274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gi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11560" y="260648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cs-CZ" sz="32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Fylogeneze a diverzita řas a hub:</a:t>
            </a:r>
            <a:br>
              <a:rPr lang="cs-CZ" sz="32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cs-CZ" sz="32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4. přednáška</a:t>
            </a:r>
            <a:br>
              <a:rPr lang="cs-CZ" sz="32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cs-CZ" sz="32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Glaucophyta</a:t>
            </a:r>
            <a:r>
              <a:rPr lang="cs-CZ" sz="32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, </a:t>
            </a:r>
            <a:r>
              <a:rPr lang="cs-CZ" sz="32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Prymnesiophyta</a:t>
            </a:r>
            <a:r>
              <a:rPr lang="cs-CZ" sz="32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, </a:t>
            </a:r>
            <a:r>
              <a:rPr lang="cs-CZ" sz="32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Rhodophyta</a:t>
            </a:r>
            <a:r>
              <a:rPr lang="cs-CZ" sz="32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, </a:t>
            </a:r>
            <a:r>
              <a:rPr lang="cs-CZ" sz="32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Chlorophyta</a:t>
            </a:r>
            <a:endParaRPr lang="cs-CZ" sz="32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-2052736" y="3965476"/>
            <a:ext cx="6400800" cy="1752600"/>
          </a:xfrm>
        </p:spPr>
        <p:txBody>
          <a:bodyPr>
            <a:normAutofit/>
          </a:bodyPr>
          <a:lstStyle/>
          <a:p>
            <a:r>
              <a:rPr lang="cs-CZ" sz="18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Barbora </a:t>
            </a:r>
            <a:r>
              <a:rPr lang="cs-CZ" sz="18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Chattová</a:t>
            </a:r>
            <a:endParaRPr lang="cs-CZ" sz="18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22452"/>
            <a:ext cx="9144000" cy="256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Zástupný symbol pro obsah 3" descr="desmids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62282" y="2025904"/>
            <a:ext cx="2793894" cy="2843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998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smtClean="0">
                <a:solidFill>
                  <a:schemeClr val="accent1"/>
                </a:solidFill>
              </a:rPr>
              <a:t>Rozmnožování ruduch</a:t>
            </a:r>
            <a:endParaRPr lang="cs-CZ" sz="3200" dirty="0">
              <a:solidFill>
                <a:schemeClr val="accent1"/>
              </a:solidFill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/>
          <a:lstStyle/>
          <a:p>
            <a:r>
              <a:rPr lang="cs-CZ" sz="2400" dirty="0" smtClean="0"/>
              <a:t>Nepohlavní: </a:t>
            </a:r>
            <a:r>
              <a:rPr lang="cs-CZ" sz="2400" dirty="0" err="1" smtClean="0"/>
              <a:t>monosporami</a:t>
            </a:r>
            <a:endParaRPr lang="cs-CZ" sz="2400" dirty="0" smtClean="0"/>
          </a:p>
          <a:p>
            <a:r>
              <a:rPr lang="cs-CZ" sz="2400" dirty="0"/>
              <a:t>Pohlavní</a:t>
            </a:r>
            <a:r>
              <a:rPr lang="cs-CZ" sz="2400" dirty="0" smtClean="0"/>
              <a:t>: oogamie </a:t>
            </a:r>
            <a:r>
              <a:rPr lang="cs-CZ" sz="2400" dirty="0"/>
              <a:t>– vaječná b. (</a:t>
            </a:r>
            <a:r>
              <a:rPr lang="cs-CZ" sz="2400" dirty="0" err="1"/>
              <a:t>karpogon</a:t>
            </a:r>
            <a:r>
              <a:rPr lang="cs-CZ" sz="2400" dirty="0"/>
              <a:t>) je oplozena nepohyblivou samčí gametou (</a:t>
            </a:r>
            <a:r>
              <a:rPr lang="cs-CZ" sz="2400" dirty="0" err="1"/>
              <a:t>spermacií</a:t>
            </a:r>
            <a:r>
              <a:rPr lang="cs-CZ" sz="2400" dirty="0"/>
              <a:t>, které se tvoří v </a:t>
            </a:r>
            <a:r>
              <a:rPr lang="cs-CZ" sz="2400" dirty="0" err="1"/>
              <a:t>spermatangiích</a:t>
            </a:r>
            <a:r>
              <a:rPr lang="cs-CZ" sz="2400" dirty="0"/>
              <a:t>)</a:t>
            </a:r>
            <a:endParaRPr lang="cs-CZ" sz="2400" dirty="0" smtClean="0"/>
          </a:p>
          <a:p>
            <a:endParaRPr lang="cs-CZ" sz="2400" dirty="0" smtClean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25144"/>
            <a:ext cx="9144000" cy="215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2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53975" y="-16081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AutoShape 4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206375" y="-14557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42430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://www.sinicearasy.cz/sites/default/files/Rhodophyta_stelky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11166"/>
            <a:ext cx="4184898" cy="670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179512" y="548680"/>
            <a:ext cx="23042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smtClean="0"/>
              <a:t>Typy stélek ruduch</a:t>
            </a: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1209285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smtClean="0">
                <a:solidFill>
                  <a:schemeClr val="accent1"/>
                </a:solidFill>
              </a:rPr>
              <a:t>Ekologie</a:t>
            </a:r>
            <a:endParaRPr lang="cs-CZ" sz="3200" dirty="0">
              <a:solidFill>
                <a:schemeClr val="accent1"/>
              </a:solidFill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/>
          <a:lstStyle/>
          <a:p>
            <a:r>
              <a:rPr lang="cs-CZ" sz="2400" dirty="0" smtClean="0"/>
              <a:t>Tropická moře, mangrove, sladké čisté vody i polární oblasti</a:t>
            </a:r>
          </a:p>
          <a:p>
            <a:r>
              <a:rPr lang="cs-CZ" sz="2400" dirty="0" smtClean="0"/>
              <a:t>U nás ohrožená skupina</a:t>
            </a:r>
          </a:p>
          <a:p>
            <a:r>
              <a:rPr lang="cs-CZ" sz="2400" dirty="0"/>
              <a:t>Některé </a:t>
            </a:r>
            <a:r>
              <a:rPr lang="cs-CZ" sz="2400" dirty="0" smtClean="0"/>
              <a:t>druhy </a:t>
            </a:r>
            <a:r>
              <a:rPr lang="cs-CZ" sz="2400" dirty="0" err="1" smtClean="0"/>
              <a:t>endolitické</a:t>
            </a:r>
            <a:r>
              <a:rPr lang="cs-CZ" sz="2400" dirty="0" smtClean="0"/>
              <a:t>, </a:t>
            </a:r>
            <a:r>
              <a:rPr lang="cs-CZ" sz="2400" dirty="0" err="1" smtClean="0"/>
              <a:t>aerofytické</a:t>
            </a:r>
            <a:r>
              <a:rPr lang="cs-CZ" sz="2400" dirty="0" smtClean="0"/>
              <a:t>, epifytické nebo parazitické</a:t>
            </a:r>
          </a:p>
          <a:p>
            <a:r>
              <a:rPr lang="cs-CZ" sz="2400" dirty="0" smtClean="0"/>
              <a:t>Často kalcifikované</a:t>
            </a:r>
          </a:p>
          <a:p>
            <a:endParaRPr lang="cs-CZ" sz="2400" dirty="0" smtClean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25144"/>
            <a:ext cx="9144000" cy="215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2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53975" y="-16081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AutoShape 4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206375" y="-14557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67750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smtClean="0">
                <a:solidFill>
                  <a:schemeClr val="accent1"/>
                </a:solidFill>
              </a:rPr>
              <a:t>Systém</a:t>
            </a:r>
            <a:endParaRPr lang="cs-CZ" sz="3200" dirty="0">
              <a:solidFill>
                <a:schemeClr val="accent1"/>
              </a:solidFill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/>
          <a:lstStyle/>
          <a:p>
            <a:r>
              <a:rPr lang="cs-CZ" sz="2400" dirty="0" smtClean="0">
                <a:solidFill>
                  <a:srgbClr val="C00000"/>
                </a:solidFill>
              </a:rPr>
              <a:t>Třída </a:t>
            </a:r>
            <a:r>
              <a:rPr lang="cs-CZ" sz="2400" dirty="0" err="1" smtClean="0">
                <a:solidFill>
                  <a:srgbClr val="C00000"/>
                </a:solidFill>
              </a:rPr>
              <a:t>Rhodophyceae</a:t>
            </a:r>
            <a:endParaRPr lang="cs-CZ" sz="2400" dirty="0" smtClean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cs-CZ" sz="2400" dirty="0"/>
              <a:t>Podtřída: </a:t>
            </a:r>
            <a:r>
              <a:rPr lang="cs-CZ" sz="2400" dirty="0" err="1" smtClean="0">
                <a:solidFill>
                  <a:schemeClr val="accent6">
                    <a:lumMod val="75000"/>
                  </a:schemeClr>
                </a:solidFill>
              </a:rPr>
              <a:t>Bangiophycideae</a:t>
            </a:r>
            <a:r>
              <a:rPr lang="cs-CZ" sz="24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cs-CZ" sz="2400" dirty="0" smtClean="0"/>
              <a:t>(</a:t>
            </a:r>
            <a:r>
              <a:rPr lang="cs-CZ" sz="2400" dirty="0"/>
              <a:t>starší polyfyletická), jednodušší, převážně jednobuněčné nebo vláknité typy, jediná ploše listovitá stélka u </a:t>
            </a:r>
            <a:r>
              <a:rPr lang="cs-CZ" sz="2400" dirty="0" smtClean="0"/>
              <a:t>rodu </a:t>
            </a:r>
            <a:r>
              <a:rPr lang="cs-CZ" sz="2400" i="1" dirty="0" err="1" smtClean="0"/>
              <a:t>Porphyra</a:t>
            </a:r>
            <a:endParaRPr lang="cs-CZ" sz="2400" dirty="0"/>
          </a:p>
          <a:p>
            <a:pPr marL="0" indent="0">
              <a:buNone/>
            </a:pPr>
            <a:r>
              <a:rPr lang="cs-CZ" sz="2400" dirty="0"/>
              <a:t>Podtřída: </a:t>
            </a:r>
            <a:r>
              <a:rPr lang="cs-CZ" sz="2400" dirty="0" err="1" smtClean="0">
                <a:solidFill>
                  <a:schemeClr val="accent6">
                    <a:lumMod val="75000"/>
                  </a:schemeClr>
                </a:solidFill>
              </a:rPr>
              <a:t>Florideophycideae</a:t>
            </a:r>
            <a:r>
              <a:rPr lang="cs-CZ" sz="2400" dirty="0" smtClean="0"/>
              <a:t> (mladší </a:t>
            </a:r>
            <a:r>
              <a:rPr lang="cs-CZ" sz="2400" dirty="0"/>
              <a:t>monofyletická), mnohobuněčné a makroskopické </a:t>
            </a:r>
            <a:r>
              <a:rPr lang="cs-CZ" sz="2400" dirty="0" smtClean="0"/>
              <a:t>stélky, </a:t>
            </a:r>
            <a:r>
              <a:rPr lang="cs-CZ" sz="2400" dirty="0" err="1" smtClean="0"/>
              <a:t>karpogony</a:t>
            </a:r>
            <a:r>
              <a:rPr lang="cs-CZ" sz="2400" dirty="0" smtClean="0"/>
              <a:t> s </a:t>
            </a:r>
            <a:r>
              <a:rPr lang="cs-CZ" sz="2400" dirty="0" err="1" smtClean="0"/>
              <a:t>trychogynem</a:t>
            </a:r>
            <a:endParaRPr lang="cs-CZ" sz="2400" dirty="0"/>
          </a:p>
          <a:p>
            <a:endParaRPr lang="cs-CZ" sz="2400" dirty="0" smtClean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25144"/>
            <a:ext cx="9144000" cy="215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51624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Porphyridium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666750"/>
            <a:ext cx="8280400" cy="6075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0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468313" y="5445125"/>
            <a:ext cx="8280400" cy="647700"/>
          </a:xfrm>
        </p:spPr>
        <p:txBody>
          <a:bodyPr/>
          <a:lstStyle/>
          <a:p>
            <a:pPr eaLnBrk="1" hangingPunct="1"/>
            <a:r>
              <a:rPr lang="cs-CZ" altLang="cs-CZ" i="1" dirty="0" err="1" smtClean="0">
                <a:solidFill>
                  <a:schemeClr val="tx1"/>
                </a:solidFill>
              </a:rPr>
              <a:t>Porphyridium</a:t>
            </a:r>
            <a:r>
              <a:rPr lang="cs-CZ" altLang="cs-CZ" i="1" dirty="0" smtClean="0">
                <a:solidFill>
                  <a:schemeClr val="tx1"/>
                </a:solidFill>
              </a:rPr>
              <a:t> </a:t>
            </a:r>
            <a:r>
              <a:rPr lang="cs-CZ" altLang="cs-CZ" dirty="0" err="1" smtClean="0">
                <a:solidFill>
                  <a:schemeClr val="tx1"/>
                </a:solidFill>
              </a:rPr>
              <a:t>sp</a:t>
            </a:r>
            <a:r>
              <a:rPr lang="cs-CZ" altLang="cs-CZ" dirty="0" smtClean="0"/>
              <a:t>.</a:t>
            </a:r>
            <a:endParaRPr lang="cs-CZ" altLang="cs-CZ" i="1" dirty="0" smtClean="0"/>
          </a:p>
        </p:txBody>
      </p:sp>
      <p:sp>
        <p:nvSpPr>
          <p:cNvPr id="24581" name="Text Box 5"/>
          <p:cNvSpPr txBox="1">
            <a:spLocks noChangeArrowheads="1"/>
          </p:cNvSpPr>
          <p:nvPr/>
        </p:nvSpPr>
        <p:spPr bwMode="auto">
          <a:xfrm>
            <a:off x="6877050" y="6375400"/>
            <a:ext cx="18002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cs-CZ">
                <a:cs typeface="Arial" charset="0"/>
              </a:rPr>
              <a:t>©</a:t>
            </a:r>
            <a:r>
              <a:rPr lang="cs-CZ" altLang="cs-CZ">
                <a:cs typeface="Arial" charset="0"/>
              </a:rPr>
              <a:t> orig. Uher B.</a:t>
            </a:r>
            <a:endParaRPr lang="en-US" altLang="cs-CZ">
              <a:cs typeface="Arial" charset="0"/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9597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Batrachospermum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50838"/>
            <a:ext cx="8713788" cy="639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39750" y="5013325"/>
            <a:ext cx="8278813" cy="647700"/>
          </a:xfrm>
        </p:spPr>
        <p:txBody>
          <a:bodyPr/>
          <a:lstStyle/>
          <a:p>
            <a:pPr eaLnBrk="1" hangingPunct="1"/>
            <a:r>
              <a:rPr lang="cs-CZ" altLang="cs-CZ" i="1" dirty="0" err="1" smtClean="0">
                <a:solidFill>
                  <a:schemeClr val="tx1"/>
                </a:solidFill>
              </a:rPr>
              <a:t>Batrachospermum</a:t>
            </a:r>
            <a:r>
              <a:rPr lang="cs-CZ" altLang="cs-CZ" i="1" dirty="0" smtClean="0">
                <a:solidFill>
                  <a:schemeClr val="tx1"/>
                </a:solidFill>
              </a:rPr>
              <a:t> </a:t>
            </a:r>
            <a:r>
              <a:rPr lang="cs-CZ" altLang="cs-CZ" dirty="0" err="1" smtClean="0">
                <a:solidFill>
                  <a:schemeClr val="tx1"/>
                </a:solidFill>
              </a:rPr>
              <a:t>sp</a:t>
            </a:r>
            <a:r>
              <a:rPr lang="cs-CZ" altLang="cs-CZ" dirty="0" smtClean="0">
                <a:solidFill>
                  <a:schemeClr val="tx1"/>
                </a:solidFill>
              </a:rPr>
              <a:t>.</a:t>
            </a:r>
            <a:endParaRPr lang="cs-CZ" altLang="cs-CZ" i="1" dirty="0" smtClean="0">
              <a:solidFill>
                <a:schemeClr val="tx1"/>
              </a:solidFill>
            </a:endParaRPr>
          </a:p>
        </p:txBody>
      </p:sp>
      <p:sp>
        <p:nvSpPr>
          <p:cNvPr id="28676" name="Text Box 4"/>
          <p:cNvSpPr txBox="1">
            <a:spLocks noChangeArrowheads="1"/>
          </p:cNvSpPr>
          <p:nvPr/>
        </p:nvSpPr>
        <p:spPr bwMode="auto">
          <a:xfrm>
            <a:off x="6877050" y="6375400"/>
            <a:ext cx="18002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cs-CZ">
                <a:solidFill>
                  <a:srgbClr val="FFFF00"/>
                </a:solidFill>
                <a:cs typeface="Arial" charset="0"/>
              </a:rPr>
              <a:t>©</a:t>
            </a:r>
            <a:r>
              <a:rPr lang="cs-CZ" altLang="cs-CZ">
                <a:solidFill>
                  <a:srgbClr val="FFFF00"/>
                </a:solidFill>
                <a:cs typeface="Arial" charset="0"/>
              </a:rPr>
              <a:t> orig. Uher B.</a:t>
            </a:r>
            <a:endParaRPr lang="en-US" altLang="cs-CZ">
              <a:solidFill>
                <a:srgbClr val="FFFF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996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6" descr="Corallina_vancouveriensis_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620713"/>
            <a:ext cx="8064500" cy="604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4" name="Text Box 8"/>
          <p:cNvSpPr txBox="1">
            <a:spLocks noChangeArrowheads="1"/>
          </p:cNvSpPr>
          <p:nvPr/>
        </p:nvSpPr>
        <p:spPr bwMode="auto">
          <a:xfrm>
            <a:off x="971550" y="765175"/>
            <a:ext cx="360045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3200" i="1">
                <a:solidFill>
                  <a:srgbClr val="FF0000"/>
                </a:solidFill>
              </a:rPr>
              <a:t>Corallina </a:t>
            </a:r>
            <a:r>
              <a:rPr lang="cs-CZ" altLang="cs-CZ" sz="3200">
                <a:solidFill>
                  <a:srgbClr val="FF0000"/>
                </a:solidFill>
              </a:rPr>
              <a:t>sp.</a:t>
            </a: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12099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7" name="Picture 6" descr="fig2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575" y="900113"/>
            <a:ext cx="7562850" cy="555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8" name="Text Box 7"/>
          <p:cNvSpPr txBox="1">
            <a:spLocks noChangeArrowheads="1"/>
          </p:cNvSpPr>
          <p:nvPr/>
        </p:nvSpPr>
        <p:spPr bwMode="auto">
          <a:xfrm>
            <a:off x="827088" y="5805488"/>
            <a:ext cx="59055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3200" i="1"/>
              <a:t>Lithothamnion </a:t>
            </a:r>
            <a:r>
              <a:rPr lang="cs-CZ" altLang="cs-CZ" sz="3200"/>
              <a:t>sp. - rhodolit</a:t>
            </a:r>
            <a:endParaRPr lang="cs-CZ" altLang="cs-CZ" sz="3200" i="1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66804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251520" y="5733256"/>
            <a:ext cx="33843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i="1" dirty="0" err="1" smtClean="0"/>
              <a:t>Lemanea</a:t>
            </a:r>
            <a:r>
              <a:rPr lang="cs-CZ" sz="3600" dirty="0" smtClean="0"/>
              <a:t> </a:t>
            </a:r>
            <a:r>
              <a:rPr lang="cs-CZ" sz="3600" dirty="0" err="1" smtClean="0"/>
              <a:t>sp</a:t>
            </a:r>
            <a:r>
              <a:rPr lang="cs-CZ" dirty="0" smtClean="0"/>
              <a:t>.</a:t>
            </a:r>
            <a:endParaRPr lang="cs-CZ" dirty="0"/>
          </a:p>
        </p:txBody>
      </p:sp>
      <p:pic>
        <p:nvPicPr>
          <p:cNvPr id="18434" name="Picture 2" descr="http://www.biopix-foto.de/photos/jcs-lemanea-fluviatilis-6300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03" y="0"/>
            <a:ext cx="5667375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http://cfb.unh.edu/phycokey/Choices/Rhodophyceae/Microreds/LEMANEA/Lemanea_03_400x26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1691" y="3743325"/>
            <a:ext cx="4702309" cy="3103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8842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://www.dr-ralf-wagner.de/Bilder/Audouinella-630x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771900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http://www.buildingthepride.com/faculty/pgdavison/rhodo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1900" y="2828925"/>
            <a:ext cx="5372100" cy="4029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251520" y="5085184"/>
            <a:ext cx="30243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i="1" dirty="0" err="1" smtClean="0"/>
              <a:t>Audouinella</a:t>
            </a:r>
            <a:r>
              <a:rPr lang="cs-CZ" sz="3200" i="1" dirty="0" smtClean="0"/>
              <a:t> </a:t>
            </a:r>
            <a:r>
              <a:rPr lang="cs-CZ" sz="3200" dirty="0" err="1" smtClean="0"/>
              <a:t>sp</a:t>
            </a:r>
            <a:r>
              <a:rPr lang="cs-CZ" sz="3200" dirty="0" smtClean="0"/>
              <a:t>.</a:t>
            </a:r>
            <a:endParaRPr lang="cs-CZ" sz="3200" dirty="0"/>
          </a:p>
        </p:txBody>
      </p:sp>
    </p:spTree>
    <p:extLst>
      <p:ext uri="{BB962C8B-B14F-4D97-AF65-F5344CB8AC3E}">
        <p14:creationId xmlns:p14="http://schemas.microsoft.com/office/powerpoint/2010/main" val="101015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smtClean="0">
                <a:solidFill>
                  <a:schemeClr val="accent1"/>
                </a:solidFill>
              </a:rPr>
              <a:t>Říše </a:t>
            </a:r>
            <a:r>
              <a:rPr lang="cs-CZ" sz="3200" dirty="0" err="1" smtClean="0">
                <a:solidFill>
                  <a:schemeClr val="accent1"/>
                </a:solidFill>
              </a:rPr>
              <a:t>Plantae</a:t>
            </a:r>
            <a:endParaRPr lang="cs-CZ" sz="3200" dirty="0">
              <a:solidFill>
                <a:schemeClr val="accent1"/>
              </a:solidFill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/>
          <a:lstStyle/>
          <a:p>
            <a:r>
              <a:rPr lang="cs-CZ" altLang="cs-CZ" sz="2400" dirty="0" smtClean="0"/>
              <a:t>Převážně </a:t>
            </a:r>
            <a:r>
              <a:rPr lang="cs-CZ" altLang="cs-CZ" sz="2400" dirty="0" err="1" smtClean="0"/>
              <a:t>fotoautotrofní</a:t>
            </a:r>
            <a:r>
              <a:rPr lang="cs-CZ" altLang="cs-CZ" sz="2400" dirty="0" smtClean="0"/>
              <a:t> organismy</a:t>
            </a:r>
          </a:p>
          <a:p>
            <a:r>
              <a:rPr lang="cs-CZ" altLang="cs-CZ" sz="2400" dirty="0" smtClean="0"/>
              <a:t>Podříše </a:t>
            </a:r>
            <a:r>
              <a:rPr lang="cs-CZ" altLang="cs-CZ" sz="2400" b="1" dirty="0" err="1"/>
              <a:t>Biliphytae</a:t>
            </a:r>
            <a:r>
              <a:rPr lang="cs-CZ" altLang="cs-CZ" sz="2400" dirty="0"/>
              <a:t>:</a:t>
            </a:r>
          </a:p>
          <a:p>
            <a:pPr marL="0" indent="0">
              <a:buNone/>
            </a:pPr>
            <a:r>
              <a:rPr lang="cs-CZ" altLang="cs-CZ" sz="2400" dirty="0" smtClean="0"/>
              <a:t>      </a:t>
            </a:r>
            <a:r>
              <a:rPr lang="cs-CZ" altLang="cs-CZ" sz="2400" dirty="0" err="1" smtClean="0"/>
              <a:t>fykoerytrin</a:t>
            </a:r>
            <a:r>
              <a:rPr lang="cs-CZ" altLang="cs-CZ" sz="2400" dirty="0"/>
              <a:t>, </a:t>
            </a:r>
            <a:r>
              <a:rPr lang="cs-CZ" altLang="cs-CZ" sz="2400" dirty="0" err="1"/>
              <a:t>fykocyanin</a:t>
            </a:r>
            <a:r>
              <a:rPr lang="cs-CZ" altLang="cs-CZ" sz="2400" dirty="0"/>
              <a:t>, škrob v plazmě</a:t>
            </a:r>
          </a:p>
          <a:p>
            <a:r>
              <a:rPr lang="cs-CZ" altLang="cs-CZ" sz="2400" dirty="0"/>
              <a:t>Podříše </a:t>
            </a:r>
            <a:r>
              <a:rPr lang="cs-CZ" altLang="cs-CZ" sz="2400" b="1" dirty="0" err="1"/>
              <a:t>Viridiplantae</a:t>
            </a:r>
            <a:r>
              <a:rPr lang="cs-CZ" altLang="cs-CZ" sz="2400" dirty="0"/>
              <a:t>:</a:t>
            </a:r>
            <a:endParaRPr lang="cs-CZ" altLang="cs-CZ" sz="2400" b="1" dirty="0"/>
          </a:p>
          <a:p>
            <a:pPr marL="0" indent="0">
              <a:buNone/>
            </a:pPr>
            <a:r>
              <a:rPr lang="cs-CZ" altLang="cs-CZ" sz="2400" dirty="0"/>
              <a:t> </a:t>
            </a:r>
            <a:r>
              <a:rPr lang="cs-CZ" altLang="cs-CZ" sz="2400" dirty="0" smtClean="0"/>
              <a:t>    chlorofyl </a:t>
            </a:r>
            <a:r>
              <a:rPr lang="cs-CZ" altLang="cs-CZ" sz="2400" dirty="0" err="1"/>
              <a:t>a,b</a:t>
            </a:r>
            <a:r>
              <a:rPr lang="cs-CZ" altLang="cs-CZ" sz="2400" dirty="0"/>
              <a:t>; srostlé </a:t>
            </a:r>
            <a:r>
              <a:rPr lang="cs-CZ" altLang="cs-CZ" sz="2400" dirty="0" smtClean="0"/>
              <a:t>tylakoidy</a:t>
            </a:r>
            <a:endParaRPr lang="cs-CZ" altLang="cs-CZ" sz="2400" dirty="0"/>
          </a:p>
          <a:p>
            <a:endParaRPr lang="cs-CZ" sz="2400" dirty="0" smtClean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25144"/>
            <a:ext cx="9144000" cy="215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2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53975" y="-16081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30899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i="1" dirty="0" err="1" smtClean="0">
                <a:solidFill>
                  <a:srgbClr val="0070C0"/>
                </a:solidFill>
              </a:rPr>
              <a:t>Porphyra</a:t>
            </a:r>
            <a:r>
              <a:rPr lang="cs-CZ" sz="3200" dirty="0" smtClean="0">
                <a:solidFill>
                  <a:srgbClr val="0070C0"/>
                </a:solidFill>
              </a:rPr>
              <a:t> (</a:t>
            </a:r>
            <a:r>
              <a:rPr lang="cs-CZ" sz="3200" dirty="0" err="1" smtClean="0">
                <a:solidFill>
                  <a:srgbClr val="0070C0"/>
                </a:solidFill>
              </a:rPr>
              <a:t>Nori</a:t>
            </a:r>
            <a:r>
              <a:rPr lang="cs-CZ" sz="3200" dirty="0" smtClean="0">
                <a:solidFill>
                  <a:srgbClr val="0070C0"/>
                </a:solidFill>
              </a:rPr>
              <a:t>) </a:t>
            </a:r>
            <a:endParaRPr lang="cs-CZ" sz="3200" dirty="0">
              <a:solidFill>
                <a:srgbClr val="0070C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8194" name="Picture 2" descr="http://www.dokonalazena.cz/wp-content/uploads/2014/08/brak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1988839"/>
            <a:ext cx="5638800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://www.fao.org/figis/servlet/ServerFileServlet?f=figis/species/images/Porphyra/por_ten_2790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24744"/>
            <a:ext cx="2857500" cy="3086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http://www.beachwatchers.wsu.edu/ezidweb/seaweeds/images/porphyra-jh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7346" y="4210845"/>
            <a:ext cx="3905250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7464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smtClean="0">
                <a:solidFill>
                  <a:schemeClr val="accent1"/>
                </a:solidFill>
              </a:rPr>
              <a:t>Přehled systému říše </a:t>
            </a:r>
            <a:r>
              <a:rPr lang="cs-CZ" sz="3200" dirty="0" err="1" smtClean="0">
                <a:solidFill>
                  <a:schemeClr val="accent1"/>
                </a:solidFill>
              </a:rPr>
              <a:t>Plantae</a:t>
            </a:r>
            <a:endParaRPr lang="cs-CZ" sz="3200" dirty="0">
              <a:solidFill>
                <a:schemeClr val="accent1"/>
              </a:solidFill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423318"/>
            <a:ext cx="8229600" cy="4525962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90000"/>
              </a:lnSpc>
            </a:pPr>
            <a:r>
              <a:rPr lang="cs-CZ" altLang="cs-CZ" sz="2400" dirty="0">
                <a:solidFill>
                  <a:srgbClr val="00B050"/>
                </a:solidFill>
              </a:rPr>
              <a:t>Podříše </a:t>
            </a:r>
            <a:r>
              <a:rPr lang="cs-CZ" altLang="cs-CZ" sz="2400" b="1" dirty="0" err="1">
                <a:solidFill>
                  <a:srgbClr val="00B050"/>
                </a:solidFill>
              </a:rPr>
              <a:t>Biliphyta</a:t>
            </a:r>
            <a:endParaRPr lang="cs-CZ" altLang="cs-CZ" sz="2400" b="1" dirty="0">
              <a:solidFill>
                <a:srgbClr val="00B050"/>
              </a:solidFill>
            </a:endParaRPr>
          </a:p>
          <a:p>
            <a:pPr>
              <a:lnSpc>
                <a:spcPct val="90000"/>
              </a:lnSpc>
            </a:pPr>
            <a:r>
              <a:rPr lang="cs-CZ" altLang="cs-CZ" sz="2400" dirty="0"/>
              <a:t>Odd. </a:t>
            </a:r>
            <a:r>
              <a:rPr lang="cs-CZ" altLang="cs-CZ" sz="2400" dirty="0" err="1"/>
              <a:t>Glaucophyta</a:t>
            </a:r>
            <a:endParaRPr lang="cs-CZ" altLang="cs-CZ" sz="2400" dirty="0"/>
          </a:p>
          <a:p>
            <a:pPr>
              <a:lnSpc>
                <a:spcPct val="90000"/>
              </a:lnSpc>
            </a:pPr>
            <a:r>
              <a:rPr lang="cs-CZ" altLang="cs-CZ" sz="2400" dirty="0"/>
              <a:t>Odd. </a:t>
            </a:r>
            <a:r>
              <a:rPr lang="cs-CZ" altLang="cs-CZ" sz="2400" dirty="0" err="1" smtClean="0"/>
              <a:t>Rhodophyta</a:t>
            </a:r>
            <a:endParaRPr lang="cs-CZ" altLang="cs-CZ" sz="2400" dirty="0" smtClean="0"/>
          </a:p>
          <a:p>
            <a:pPr marL="0" indent="0">
              <a:lnSpc>
                <a:spcPct val="90000"/>
              </a:lnSpc>
              <a:buNone/>
            </a:pPr>
            <a:endParaRPr lang="cs-CZ" altLang="cs-CZ" sz="2400" dirty="0"/>
          </a:p>
          <a:p>
            <a:pPr>
              <a:lnSpc>
                <a:spcPct val="90000"/>
              </a:lnSpc>
            </a:pPr>
            <a:r>
              <a:rPr lang="cs-CZ" altLang="cs-CZ" sz="2400" dirty="0">
                <a:solidFill>
                  <a:srgbClr val="00B050"/>
                </a:solidFill>
              </a:rPr>
              <a:t>Podříše </a:t>
            </a:r>
            <a:r>
              <a:rPr lang="cs-CZ" altLang="cs-CZ" sz="2400" b="1" dirty="0" err="1">
                <a:solidFill>
                  <a:srgbClr val="00B050"/>
                </a:solidFill>
              </a:rPr>
              <a:t>Viridiplantae</a:t>
            </a:r>
            <a:endParaRPr lang="cs-CZ" altLang="cs-CZ" sz="2400" b="1" dirty="0">
              <a:solidFill>
                <a:srgbClr val="00B050"/>
              </a:solidFill>
            </a:endParaRPr>
          </a:p>
          <a:p>
            <a:pPr>
              <a:lnSpc>
                <a:spcPct val="90000"/>
              </a:lnSpc>
            </a:pPr>
            <a:r>
              <a:rPr lang="cs-CZ" altLang="cs-CZ" sz="1600" u="sng" dirty="0"/>
              <a:t>Vývojová linie </a:t>
            </a:r>
            <a:r>
              <a:rPr lang="cs-CZ" altLang="cs-CZ" sz="1600" u="sng" dirty="0" err="1"/>
              <a:t>Chlorophytae</a:t>
            </a:r>
            <a:endParaRPr lang="cs-CZ" altLang="cs-CZ" sz="1600" u="sng" dirty="0"/>
          </a:p>
          <a:p>
            <a:pPr>
              <a:lnSpc>
                <a:spcPct val="90000"/>
              </a:lnSpc>
            </a:pPr>
            <a:r>
              <a:rPr lang="cs-CZ" altLang="cs-CZ" sz="2400" dirty="0"/>
              <a:t>Odd. </a:t>
            </a:r>
            <a:r>
              <a:rPr lang="cs-CZ" altLang="cs-CZ" sz="2400" dirty="0" err="1"/>
              <a:t>Chlorophyta</a:t>
            </a:r>
            <a:endParaRPr lang="cs-CZ" altLang="cs-CZ" sz="2400" dirty="0"/>
          </a:p>
          <a:p>
            <a:pPr>
              <a:lnSpc>
                <a:spcPct val="90000"/>
              </a:lnSpc>
            </a:pPr>
            <a:r>
              <a:rPr lang="cs-CZ" altLang="cs-CZ" sz="1600" u="sng" dirty="0"/>
              <a:t>Vývojová linie </a:t>
            </a:r>
            <a:r>
              <a:rPr lang="cs-CZ" altLang="cs-CZ" sz="1600" u="sng" dirty="0" err="1"/>
              <a:t>Streptophytae</a:t>
            </a:r>
            <a:endParaRPr lang="cs-CZ" altLang="cs-CZ" sz="1600" u="sng" dirty="0"/>
          </a:p>
          <a:p>
            <a:pPr>
              <a:lnSpc>
                <a:spcPct val="90000"/>
              </a:lnSpc>
            </a:pPr>
            <a:r>
              <a:rPr lang="cs-CZ" altLang="cs-CZ" sz="2400" dirty="0"/>
              <a:t>Odd. </a:t>
            </a:r>
            <a:r>
              <a:rPr lang="cs-CZ" altLang="cs-CZ" sz="2400" dirty="0" err="1"/>
              <a:t>Charophyta</a:t>
            </a:r>
            <a:endParaRPr lang="cs-CZ" altLang="cs-CZ" sz="2400" dirty="0"/>
          </a:p>
          <a:p>
            <a:pPr>
              <a:lnSpc>
                <a:spcPct val="90000"/>
              </a:lnSpc>
            </a:pPr>
            <a:r>
              <a:rPr lang="cs-CZ" altLang="cs-CZ" sz="2400" dirty="0"/>
              <a:t>Odd. </a:t>
            </a:r>
            <a:r>
              <a:rPr lang="cs-CZ" altLang="cs-CZ" sz="2400" dirty="0" err="1"/>
              <a:t>Anthocerotophyta</a:t>
            </a:r>
            <a:endParaRPr lang="cs-CZ" altLang="cs-CZ" sz="2400" dirty="0"/>
          </a:p>
          <a:p>
            <a:pPr>
              <a:lnSpc>
                <a:spcPct val="90000"/>
              </a:lnSpc>
            </a:pPr>
            <a:r>
              <a:rPr lang="cs-CZ" altLang="cs-CZ" sz="2400" dirty="0"/>
              <a:t>Odd. </a:t>
            </a:r>
            <a:r>
              <a:rPr lang="cs-CZ" altLang="cs-CZ" sz="2400" dirty="0" err="1"/>
              <a:t>Marchantiophyta</a:t>
            </a:r>
            <a:endParaRPr lang="cs-CZ" altLang="cs-CZ" sz="2400" dirty="0"/>
          </a:p>
          <a:p>
            <a:pPr>
              <a:lnSpc>
                <a:spcPct val="90000"/>
              </a:lnSpc>
            </a:pPr>
            <a:r>
              <a:rPr lang="cs-CZ" altLang="cs-CZ" sz="2400" dirty="0"/>
              <a:t>Odd. </a:t>
            </a:r>
            <a:r>
              <a:rPr lang="cs-CZ" altLang="cs-CZ" sz="2400" dirty="0" err="1"/>
              <a:t>Bryophyta</a:t>
            </a:r>
            <a:endParaRPr lang="cs-CZ" altLang="cs-CZ" sz="2400" dirty="0"/>
          </a:p>
          <a:p>
            <a:pPr>
              <a:lnSpc>
                <a:spcPct val="90000"/>
              </a:lnSpc>
            </a:pPr>
            <a:r>
              <a:rPr lang="cs-CZ" altLang="cs-CZ" sz="2400" dirty="0"/>
              <a:t>Odd. </a:t>
            </a:r>
            <a:r>
              <a:rPr lang="cs-CZ" altLang="cs-CZ" sz="2400" dirty="0" err="1"/>
              <a:t>Cormophyta</a:t>
            </a:r>
            <a:endParaRPr lang="cs-CZ" altLang="cs-CZ" sz="2400" dirty="0"/>
          </a:p>
          <a:p>
            <a:endParaRPr lang="cs-CZ" sz="2400" dirty="0" smtClean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61644"/>
            <a:ext cx="9144000" cy="2015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2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53975" y="-16081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69538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smtClean="0">
                <a:solidFill>
                  <a:schemeClr val="accent1"/>
                </a:solidFill>
              </a:rPr>
              <a:t>Podříše </a:t>
            </a:r>
            <a:r>
              <a:rPr lang="cs-CZ" sz="3200" dirty="0" err="1" smtClean="0">
                <a:solidFill>
                  <a:schemeClr val="accent1"/>
                </a:solidFill>
              </a:rPr>
              <a:t>Viridiplantae</a:t>
            </a:r>
            <a:endParaRPr lang="cs-CZ" sz="3200" dirty="0">
              <a:solidFill>
                <a:schemeClr val="accent1"/>
              </a:solidFill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altLang="cs-CZ" sz="2400" dirty="0"/>
              <a:t>1,5 mld. let </a:t>
            </a:r>
            <a:r>
              <a:rPr lang="cs-CZ" altLang="cs-CZ" sz="2400" dirty="0" smtClean="0"/>
              <a:t>staré</a:t>
            </a:r>
            <a:endParaRPr lang="cs-CZ" altLang="cs-CZ" sz="2400" dirty="0"/>
          </a:p>
          <a:p>
            <a:pPr>
              <a:lnSpc>
                <a:spcPct val="90000"/>
              </a:lnSpc>
            </a:pPr>
            <a:r>
              <a:rPr lang="cs-CZ" altLang="cs-CZ" sz="2400" dirty="0"/>
              <a:t>Suchozemské rostliny - 700 mil. let</a:t>
            </a:r>
          </a:p>
          <a:p>
            <a:pPr>
              <a:lnSpc>
                <a:spcPct val="90000"/>
              </a:lnSpc>
            </a:pPr>
            <a:r>
              <a:rPr lang="cs-CZ" altLang="cs-CZ" sz="2400" dirty="0"/>
              <a:t>Monofyletický původ (sekvence aminokyselin aktinu, enzymu </a:t>
            </a:r>
            <a:r>
              <a:rPr lang="cs-CZ" altLang="cs-CZ" sz="2400" dirty="0" err="1" smtClean="0"/>
              <a:t>Rubisco</a:t>
            </a:r>
            <a:r>
              <a:rPr lang="cs-CZ" altLang="cs-CZ" sz="2400" dirty="0" smtClean="0"/>
              <a:t> </a:t>
            </a:r>
            <a:r>
              <a:rPr lang="cs-CZ" altLang="cs-CZ" sz="2400" dirty="0"/>
              <a:t>a nukleotidů 18S </a:t>
            </a:r>
            <a:r>
              <a:rPr lang="cs-CZ" altLang="cs-CZ" sz="2400" dirty="0" err="1"/>
              <a:t>rDNA</a:t>
            </a:r>
            <a:r>
              <a:rPr lang="cs-CZ" altLang="cs-CZ" sz="2400" dirty="0"/>
              <a:t>)</a:t>
            </a:r>
          </a:p>
          <a:p>
            <a:pPr>
              <a:lnSpc>
                <a:spcPct val="90000"/>
              </a:lnSpc>
            </a:pPr>
            <a:r>
              <a:rPr lang="cs-CZ" altLang="cs-CZ" sz="2400" dirty="0"/>
              <a:t>2 sesterské vývojové linie </a:t>
            </a:r>
          </a:p>
          <a:p>
            <a:pPr>
              <a:lnSpc>
                <a:spcPct val="90000"/>
              </a:lnSpc>
            </a:pPr>
            <a:r>
              <a:rPr lang="cs-CZ" altLang="cs-CZ" sz="2400" dirty="0" err="1"/>
              <a:t>Chlorophytae</a:t>
            </a:r>
            <a:r>
              <a:rPr lang="cs-CZ" altLang="cs-CZ" sz="2400" dirty="0"/>
              <a:t> - odd. </a:t>
            </a:r>
            <a:r>
              <a:rPr lang="cs-CZ" altLang="cs-CZ" sz="2400" dirty="0" err="1"/>
              <a:t>Chlorophyta</a:t>
            </a:r>
            <a:endParaRPr lang="cs-CZ" altLang="cs-CZ" sz="2400" dirty="0"/>
          </a:p>
          <a:p>
            <a:pPr>
              <a:lnSpc>
                <a:spcPct val="90000"/>
              </a:lnSpc>
            </a:pPr>
            <a:r>
              <a:rPr lang="cs-CZ" altLang="cs-CZ" sz="2400" dirty="0" err="1"/>
              <a:t>Streptophytae</a:t>
            </a:r>
            <a:r>
              <a:rPr lang="cs-CZ" altLang="cs-CZ" sz="2400" dirty="0"/>
              <a:t> - odd. </a:t>
            </a:r>
            <a:r>
              <a:rPr lang="cs-CZ" altLang="cs-CZ" sz="2400" dirty="0" err="1"/>
              <a:t>Charophyta</a:t>
            </a:r>
            <a:r>
              <a:rPr lang="cs-CZ" altLang="cs-CZ" sz="2400" dirty="0"/>
              <a:t>, </a:t>
            </a:r>
            <a:r>
              <a:rPr lang="cs-CZ" altLang="cs-CZ" sz="2400" dirty="0" err="1"/>
              <a:t>Bryophyta</a:t>
            </a:r>
            <a:r>
              <a:rPr lang="cs-CZ" altLang="cs-CZ" sz="2400" dirty="0"/>
              <a:t>, </a:t>
            </a:r>
            <a:r>
              <a:rPr lang="cs-CZ" altLang="cs-CZ" sz="2400" dirty="0" err="1"/>
              <a:t>Cormophyta</a:t>
            </a:r>
            <a:endParaRPr lang="cs-CZ" altLang="cs-CZ" sz="2400" dirty="0"/>
          </a:p>
          <a:p>
            <a:endParaRPr lang="cs-CZ" sz="2400" dirty="0" smtClean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25144"/>
            <a:ext cx="9144000" cy="215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2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53975" y="-16081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AutoShape 4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206375" y="-14557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65465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err="1" smtClean="0">
                <a:solidFill>
                  <a:schemeClr val="accent1"/>
                </a:solidFill>
              </a:rPr>
              <a:t>Chlorophyta</a:t>
            </a:r>
            <a:endParaRPr lang="cs-CZ" sz="3200" dirty="0">
              <a:solidFill>
                <a:schemeClr val="accent1"/>
              </a:solidFill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/>
          <a:lstStyle/>
          <a:p>
            <a:r>
              <a:rPr lang="cs-CZ" altLang="cs-CZ" sz="2400" dirty="0" smtClean="0"/>
              <a:t>Slepá </a:t>
            </a:r>
            <a:r>
              <a:rPr lang="cs-CZ" altLang="cs-CZ" sz="2400" dirty="0"/>
              <a:t>vývojová linie</a:t>
            </a:r>
          </a:p>
          <a:p>
            <a:r>
              <a:rPr lang="cs-CZ" altLang="cs-CZ" sz="2400" dirty="0"/>
              <a:t>Všechny typy stélek (téměř)</a:t>
            </a:r>
          </a:p>
          <a:p>
            <a:r>
              <a:rPr lang="cs-CZ" altLang="cs-CZ" sz="2400" dirty="0"/>
              <a:t>Chlorofyly a, </a:t>
            </a:r>
            <a:r>
              <a:rPr lang="cs-CZ" altLang="cs-CZ" sz="2400" dirty="0" smtClean="0"/>
              <a:t>b, </a:t>
            </a:r>
            <a:r>
              <a:rPr lang="el-GR" altLang="cs-CZ" sz="2400" dirty="0" smtClean="0">
                <a:cs typeface="Arial" charset="0"/>
              </a:rPr>
              <a:t>β</a:t>
            </a:r>
            <a:r>
              <a:rPr lang="cs-CZ" altLang="cs-CZ" sz="2400" dirty="0" smtClean="0">
                <a:cs typeface="Arial" charset="0"/>
              </a:rPr>
              <a:t>-karoten (karotenoidy někdy velmi výrazné)</a:t>
            </a:r>
          </a:p>
          <a:p>
            <a:r>
              <a:rPr lang="cs-CZ" altLang="cs-CZ" sz="2400" dirty="0" smtClean="0">
                <a:cs typeface="Arial" charset="0"/>
              </a:rPr>
              <a:t>BS zpravidla celulózní (občas glykoprotein)</a:t>
            </a:r>
            <a:endParaRPr lang="cs-CZ" altLang="cs-CZ" sz="2400" dirty="0">
              <a:cs typeface="Arial" charset="0"/>
            </a:endParaRPr>
          </a:p>
          <a:p>
            <a:r>
              <a:rPr lang="cs-CZ" altLang="cs-CZ" sz="2400" dirty="0">
                <a:cs typeface="Arial" charset="0"/>
              </a:rPr>
              <a:t>Lutein, </a:t>
            </a:r>
            <a:r>
              <a:rPr lang="cs-CZ" altLang="cs-CZ" sz="2400" dirty="0" err="1">
                <a:cs typeface="Arial" charset="0"/>
              </a:rPr>
              <a:t>zeaxantin</a:t>
            </a:r>
            <a:r>
              <a:rPr lang="cs-CZ" altLang="cs-CZ" sz="2400" dirty="0">
                <a:cs typeface="Arial" charset="0"/>
              </a:rPr>
              <a:t>, </a:t>
            </a:r>
            <a:r>
              <a:rPr lang="cs-CZ" altLang="cs-CZ" sz="2400" dirty="0" err="1">
                <a:cs typeface="Arial" charset="0"/>
              </a:rPr>
              <a:t>violaxantin</a:t>
            </a:r>
            <a:r>
              <a:rPr lang="cs-CZ" altLang="cs-CZ" sz="2400" dirty="0" smtClean="0">
                <a:cs typeface="Arial" charset="0"/>
              </a:rPr>
              <a:t>, </a:t>
            </a:r>
            <a:r>
              <a:rPr lang="cs-CZ" altLang="cs-CZ" sz="2400" dirty="0" err="1">
                <a:cs typeface="Arial" charset="0"/>
              </a:rPr>
              <a:t>neoxantin</a:t>
            </a:r>
            <a:endParaRPr lang="cs-CZ" altLang="cs-CZ" sz="2400" dirty="0">
              <a:cs typeface="Arial" charset="0"/>
            </a:endParaRPr>
          </a:p>
          <a:p>
            <a:r>
              <a:rPr lang="cs-CZ" altLang="cs-CZ" sz="2400" dirty="0" err="1"/>
              <a:t>Pyrenoid</a:t>
            </a:r>
            <a:r>
              <a:rPr lang="cs-CZ" altLang="cs-CZ" sz="2400" dirty="0">
                <a:cs typeface="Arial" charset="0"/>
              </a:rPr>
              <a:t> </a:t>
            </a:r>
          </a:p>
          <a:p>
            <a:r>
              <a:rPr lang="cs-CZ" altLang="cs-CZ" sz="2400" dirty="0"/>
              <a:t>Stigma v </a:t>
            </a:r>
            <a:r>
              <a:rPr lang="cs-CZ" altLang="cs-CZ" sz="2400" dirty="0" smtClean="0"/>
              <a:t>chloroplastu</a:t>
            </a:r>
          </a:p>
          <a:p>
            <a:r>
              <a:rPr lang="cs-CZ" altLang="cs-CZ" sz="2400" dirty="0" err="1"/>
              <a:t>Fykoplast</a:t>
            </a:r>
            <a:r>
              <a:rPr lang="cs-CZ" altLang="cs-CZ" sz="2400" dirty="0"/>
              <a:t> v </a:t>
            </a:r>
            <a:r>
              <a:rPr lang="cs-CZ" altLang="cs-CZ" sz="2400" dirty="0" smtClean="0"/>
              <a:t>mitóze</a:t>
            </a:r>
          </a:p>
          <a:p>
            <a:r>
              <a:rPr lang="cs-CZ" altLang="cs-CZ" sz="2400" dirty="0" smtClean="0"/>
              <a:t>Škrob (chloroplasty, </a:t>
            </a:r>
            <a:r>
              <a:rPr lang="cs-CZ" altLang="cs-CZ" sz="2400" dirty="0" err="1" smtClean="0"/>
              <a:t>leukoplasty</a:t>
            </a:r>
            <a:r>
              <a:rPr lang="cs-CZ" altLang="cs-CZ" sz="2400" dirty="0" smtClean="0"/>
              <a:t>, povrch </a:t>
            </a:r>
            <a:r>
              <a:rPr lang="cs-CZ" altLang="cs-CZ" sz="2400" dirty="0" err="1" smtClean="0"/>
              <a:t>pyrenoidu</a:t>
            </a:r>
            <a:r>
              <a:rPr lang="cs-CZ" altLang="cs-CZ" sz="2400" dirty="0" smtClean="0"/>
              <a:t>)</a:t>
            </a:r>
          </a:p>
          <a:p>
            <a:endParaRPr lang="cs-CZ" altLang="cs-CZ" sz="2400" dirty="0"/>
          </a:p>
          <a:p>
            <a:endParaRPr lang="cs-CZ" altLang="cs-CZ" sz="2400" dirty="0"/>
          </a:p>
          <a:p>
            <a:endParaRPr lang="cs-CZ" sz="2400" dirty="0" smtClean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45620"/>
            <a:ext cx="9144000" cy="215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2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53975" y="-16081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AutoShape 4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206375" y="-14557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83689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err="1" smtClean="0">
                <a:solidFill>
                  <a:schemeClr val="accent1"/>
                </a:solidFill>
              </a:rPr>
              <a:t>Chlorophyta</a:t>
            </a:r>
            <a:endParaRPr lang="cs-CZ" sz="3200" dirty="0">
              <a:solidFill>
                <a:schemeClr val="accent1"/>
              </a:solidFill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/>
          <a:lstStyle/>
          <a:p>
            <a:r>
              <a:rPr lang="cs-CZ" altLang="cs-CZ" sz="2400" dirty="0"/>
              <a:t>Bičíkový aparát 9+2</a:t>
            </a:r>
          </a:p>
          <a:p>
            <a:r>
              <a:rPr lang="cs-CZ" altLang="cs-CZ" sz="2400" dirty="0"/>
              <a:t>Tubulin</a:t>
            </a:r>
          </a:p>
          <a:p>
            <a:r>
              <a:rPr lang="cs-CZ" altLang="cs-CZ" sz="2400" dirty="0" err="1"/>
              <a:t>Dynein</a:t>
            </a:r>
            <a:r>
              <a:rPr lang="cs-CZ" altLang="cs-CZ" sz="2400" dirty="0"/>
              <a:t> (kontraktilní)</a:t>
            </a:r>
          </a:p>
          <a:p>
            <a:r>
              <a:rPr lang="cs-CZ" altLang="cs-CZ" sz="2400" dirty="0" err="1" smtClean="0"/>
              <a:t>Mikrotubulární</a:t>
            </a:r>
            <a:r>
              <a:rPr lang="cs-CZ" altLang="cs-CZ" sz="2400" dirty="0" smtClean="0"/>
              <a:t> </a:t>
            </a:r>
            <a:r>
              <a:rPr lang="cs-CZ" altLang="cs-CZ" sz="2400" dirty="0"/>
              <a:t>kořeny</a:t>
            </a:r>
          </a:p>
          <a:p>
            <a:r>
              <a:rPr lang="cs-CZ" altLang="cs-CZ" sz="2400" dirty="0"/>
              <a:t>DO-orientace (12/6)</a:t>
            </a:r>
          </a:p>
          <a:p>
            <a:r>
              <a:rPr lang="cs-CZ" altLang="cs-CZ" sz="2400" dirty="0"/>
              <a:t>CCW-orientace (11/5)</a:t>
            </a:r>
          </a:p>
          <a:p>
            <a:r>
              <a:rPr lang="cs-CZ" altLang="cs-CZ" sz="2400" dirty="0"/>
              <a:t>CW-orientace (1/7)</a:t>
            </a:r>
          </a:p>
          <a:p>
            <a:endParaRPr lang="cs-CZ" altLang="cs-CZ" sz="2400" dirty="0"/>
          </a:p>
          <a:p>
            <a:endParaRPr lang="cs-CZ" sz="2400" dirty="0" smtClean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73612"/>
            <a:ext cx="9144000" cy="215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2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53975" y="-16081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AutoShape 4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206375" y="-14557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30433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smtClean="0">
                <a:solidFill>
                  <a:schemeClr val="accent1"/>
                </a:solidFill>
              </a:rPr>
              <a:t>Nepohlavní rozmnožování</a:t>
            </a:r>
            <a:endParaRPr lang="cs-CZ" sz="3200" dirty="0">
              <a:solidFill>
                <a:schemeClr val="accent1"/>
              </a:solidFill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/>
          <a:lstStyle/>
          <a:p>
            <a:r>
              <a:rPr lang="cs-CZ" sz="2400" dirty="0" smtClean="0"/>
              <a:t>Bičíkovci: </a:t>
            </a:r>
            <a:r>
              <a:rPr lang="cs-CZ" sz="2400" b="1" dirty="0" err="1" smtClean="0"/>
              <a:t>schizotomie</a:t>
            </a:r>
            <a:endParaRPr lang="cs-CZ" sz="2400" b="1" dirty="0"/>
          </a:p>
          <a:p>
            <a:r>
              <a:rPr lang="cs-CZ" sz="2400" dirty="0" smtClean="0"/>
              <a:t>Jednobuněční: sporulace, </a:t>
            </a:r>
            <a:r>
              <a:rPr lang="cs-CZ" sz="2400" dirty="0"/>
              <a:t>tzv. </a:t>
            </a:r>
            <a:r>
              <a:rPr lang="cs-CZ" sz="2400" b="1" dirty="0" err="1" smtClean="0"/>
              <a:t>cytogonie</a:t>
            </a:r>
            <a:r>
              <a:rPr lang="cs-CZ" sz="2400" dirty="0" smtClean="0"/>
              <a:t> (</a:t>
            </a:r>
            <a:r>
              <a:rPr lang="cs-CZ" sz="2400" dirty="0" err="1" smtClean="0"/>
              <a:t>dceřinné</a:t>
            </a:r>
            <a:r>
              <a:rPr lang="cs-CZ" sz="2400" dirty="0" smtClean="0"/>
              <a:t> </a:t>
            </a:r>
            <a:r>
              <a:rPr lang="cs-CZ" sz="2400" dirty="0"/>
              <a:t>nebo rozmnožovací buňky vznikají uvnitř mateřské buněčné stěny. Vzniknou buď 2-4 </a:t>
            </a:r>
            <a:r>
              <a:rPr lang="cs-CZ" sz="2400" dirty="0" smtClean="0"/>
              <a:t>bičíkaté zoospory </a:t>
            </a:r>
            <a:r>
              <a:rPr lang="cs-CZ" sz="2400" dirty="0"/>
              <a:t>nebo nepohyblivé </a:t>
            </a:r>
            <a:r>
              <a:rPr lang="cs-CZ" sz="2400" dirty="0" err="1" smtClean="0"/>
              <a:t>autospory</a:t>
            </a:r>
            <a:r>
              <a:rPr lang="cs-CZ" sz="2400" dirty="0" smtClean="0"/>
              <a:t>)</a:t>
            </a:r>
          </a:p>
          <a:p>
            <a:r>
              <a:rPr lang="cs-CZ" sz="2400" dirty="0" smtClean="0"/>
              <a:t>Typy </a:t>
            </a:r>
            <a:r>
              <a:rPr lang="cs-CZ" sz="2400" dirty="0"/>
              <a:t>žijící v </a:t>
            </a:r>
            <a:r>
              <a:rPr lang="cs-CZ" sz="2400" dirty="0" err="1"/>
              <a:t>coenobiích</a:t>
            </a:r>
            <a:r>
              <a:rPr lang="cs-CZ" sz="2400" dirty="0"/>
              <a:t> se rozmnožují </a:t>
            </a:r>
            <a:r>
              <a:rPr lang="cs-CZ" sz="2400" dirty="0" smtClean="0"/>
              <a:t>dceřinými </a:t>
            </a:r>
            <a:r>
              <a:rPr lang="cs-CZ" sz="2400" b="1" dirty="0" err="1" smtClean="0"/>
              <a:t>coenobii</a:t>
            </a:r>
            <a:endParaRPr lang="cs-CZ" sz="2400" b="1" dirty="0" smtClean="0"/>
          </a:p>
          <a:p>
            <a:r>
              <a:rPr lang="cs-CZ" sz="2400" dirty="0" smtClean="0"/>
              <a:t>Vláknité </a:t>
            </a:r>
            <a:r>
              <a:rPr lang="cs-CZ" sz="2400" dirty="0"/>
              <a:t>typy se vegetativně dělí tzv.</a:t>
            </a:r>
            <a:r>
              <a:rPr lang="cs-CZ" sz="2400" b="1" dirty="0"/>
              <a:t> </a:t>
            </a:r>
            <a:r>
              <a:rPr lang="cs-CZ" sz="2400" b="1" dirty="0" err="1"/>
              <a:t>cytotomií</a:t>
            </a:r>
            <a:r>
              <a:rPr lang="cs-CZ" sz="2400" dirty="0"/>
              <a:t>, kdy se v mateřské buňce vytvoří příčná přehrádka, vzniknou dvě buňky </a:t>
            </a:r>
            <a:r>
              <a:rPr lang="cs-CZ" sz="2400" dirty="0" smtClean="0"/>
              <a:t>dceřiné </a:t>
            </a:r>
            <a:r>
              <a:rPr lang="cs-CZ" sz="2400" dirty="0"/>
              <a:t>a část stěny mateřské buňky je zachována i pro </a:t>
            </a:r>
            <a:r>
              <a:rPr lang="cs-CZ" sz="2400" dirty="0" smtClean="0"/>
              <a:t>dceřinou </a:t>
            </a:r>
            <a:r>
              <a:rPr lang="cs-CZ" sz="2400" dirty="0"/>
              <a:t>buňku.</a:t>
            </a: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73612"/>
            <a:ext cx="9144000" cy="215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 descr="Volvox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5055621"/>
            <a:ext cx="2153726" cy="1373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86583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smtClean="0">
                <a:solidFill>
                  <a:schemeClr val="accent1"/>
                </a:solidFill>
              </a:rPr>
              <a:t>Pohlavní rozmnožování</a:t>
            </a:r>
            <a:endParaRPr lang="cs-CZ" sz="3200" dirty="0">
              <a:solidFill>
                <a:schemeClr val="accent1"/>
              </a:solidFill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/>
          <a:lstStyle/>
          <a:p>
            <a:r>
              <a:rPr lang="cs-CZ" sz="2400" dirty="0"/>
              <a:t> </a:t>
            </a:r>
            <a:r>
              <a:rPr lang="cs-CZ" sz="2400" dirty="0" err="1"/>
              <a:t>izo</a:t>
            </a:r>
            <a:r>
              <a:rPr lang="cs-CZ" sz="2400" dirty="0"/>
              <a:t>-, </a:t>
            </a:r>
            <a:r>
              <a:rPr lang="cs-CZ" sz="2400" dirty="0" err="1"/>
              <a:t>anizo</a:t>
            </a:r>
            <a:r>
              <a:rPr lang="cs-CZ" sz="2400" dirty="0"/>
              <a:t>- </a:t>
            </a:r>
            <a:r>
              <a:rPr lang="cs-CZ" sz="2400" dirty="0" smtClean="0"/>
              <a:t>, oogamie</a:t>
            </a:r>
          </a:p>
          <a:p>
            <a:r>
              <a:rPr lang="cs-CZ" sz="2400" dirty="0"/>
              <a:t>Většina zelených řas má </a:t>
            </a:r>
            <a:r>
              <a:rPr lang="cs-CZ" sz="2400" dirty="0" err="1"/>
              <a:t>ortomitózu</a:t>
            </a:r>
            <a:r>
              <a:rPr lang="cs-CZ" sz="2400" dirty="0"/>
              <a:t> – </a:t>
            </a:r>
            <a:r>
              <a:rPr lang="cs-CZ" sz="2400" dirty="0" smtClean="0"/>
              <a:t>je </a:t>
            </a:r>
            <a:r>
              <a:rPr lang="cs-CZ" sz="2400" dirty="0"/>
              <a:t>vytvořeno bipolární vřeténko od pólu k pólu, </a:t>
            </a:r>
            <a:r>
              <a:rPr lang="cs-CZ" sz="2400" dirty="0" smtClean="0"/>
              <a:t>v </a:t>
            </a:r>
            <a:r>
              <a:rPr lang="cs-CZ" sz="2400" dirty="0"/>
              <a:t>metafázi jsou chromozómy uspořádány v ekvatoriální destičce. </a:t>
            </a:r>
            <a:endParaRPr lang="cs-CZ" sz="2400" dirty="0" smtClean="0"/>
          </a:p>
          <a:p>
            <a:r>
              <a:rPr lang="cs-CZ" sz="2400" dirty="0" smtClean="0"/>
              <a:t>Dva </a:t>
            </a:r>
            <a:r>
              <a:rPr lang="cs-CZ" sz="2400" dirty="0"/>
              <a:t>typy </a:t>
            </a:r>
            <a:r>
              <a:rPr lang="cs-CZ" sz="2400" dirty="0" err="1"/>
              <a:t>ortomitózy</a:t>
            </a:r>
            <a:r>
              <a:rPr lang="cs-CZ" sz="2400" dirty="0"/>
              <a:t>, podle stupně rozpadu jaderné membrány: </a:t>
            </a:r>
            <a:endParaRPr lang="cs-CZ" sz="2400" dirty="0" smtClean="0"/>
          </a:p>
          <a:p>
            <a:r>
              <a:rPr lang="cs-CZ" sz="2400" dirty="0" smtClean="0"/>
              <a:t>uzavřená </a:t>
            </a:r>
            <a:r>
              <a:rPr lang="cs-CZ" sz="2400" dirty="0" err="1" smtClean="0"/>
              <a:t>ortomitóza</a:t>
            </a:r>
            <a:r>
              <a:rPr lang="cs-CZ" sz="2400" dirty="0" smtClean="0"/>
              <a:t>: jaderná </a:t>
            </a:r>
            <a:r>
              <a:rPr lang="cs-CZ" sz="2400" dirty="0"/>
              <a:t>blána zůstává </a:t>
            </a:r>
            <a:r>
              <a:rPr lang="cs-CZ" sz="2400" dirty="0" smtClean="0"/>
              <a:t>zachována</a:t>
            </a:r>
          </a:p>
          <a:p>
            <a:r>
              <a:rPr lang="cs-CZ" sz="2400" dirty="0" smtClean="0"/>
              <a:t>otevřená </a:t>
            </a:r>
            <a:r>
              <a:rPr lang="cs-CZ" sz="2400" dirty="0" err="1" smtClean="0"/>
              <a:t>ortomitóza</a:t>
            </a:r>
            <a:r>
              <a:rPr lang="cs-CZ" sz="2400" dirty="0" smtClean="0"/>
              <a:t>: je </a:t>
            </a:r>
            <a:r>
              <a:rPr lang="cs-CZ" sz="2400" dirty="0"/>
              <a:t>klasický typ, kdy se jaderná membrána rozpadá </a:t>
            </a: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73612"/>
            <a:ext cx="9144000" cy="215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32671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err="1" smtClean="0">
                <a:solidFill>
                  <a:schemeClr val="accent1"/>
                </a:solidFill>
              </a:rPr>
              <a:t>Mikrotubulární</a:t>
            </a:r>
            <a:r>
              <a:rPr lang="cs-CZ" sz="3200" dirty="0" smtClean="0">
                <a:solidFill>
                  <a:schemeClr val="accent1"/>
                </a:solidFill>
              </a:rPr>
              <a:t> systémy v cytokinezi</a:t>
            </a:r>
            <a:endParaRPr lang="cs-CZ" sz="3200" dirty="0">
              <a:solidFill>
                <a:schemeClr val="accent1"/>
              </a:solidFill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/>
          <a:lstStyle/>
          <a:p>
            <a:r>
              <a:rPr lang="cs-CZ" altLang="cs-CZ" sz="2400" dirty="0" smtClean="0"/>
              <a:t>Oddělení dceřiných buněk</a:t>
            </a:r>
          </a:p>
          <a:p>
            <a:r>
              <a:rPr lang="cs-CZ" altLang="cs-CZ" sz="2400" dirty="0" smtClean="0"/>
              <a:t>Dva typy: </a:t>
            </a:r>
            <a:r>
              <a:rPr lang="cs-CZ" altLang="cs-CZ" sz="2400" dirty="0" err="1" smtClean="0"/>
              <a:t>fykoplast</a:t>
            </a:r>
            <a:r>
              <a:rPr lang="cs-CZ" altLang="cs-CZ" sz="2400" dirty="0" smtClean="0"/>
              <a:t>, fragmoplast</a:t>
            </a:r>
          </a:p>
          <a:p>
            <a:r>
              <a:rPr lang="cs-CZ" altLang="cs-CZ" sz="2400" b="1" dirty="0" err="1" smtClean="0"/>
              <a:t>Fykoplast</a:t>
            </a:r>
            <a:r>
              <a:rPr lang="cs-CZ" altLang="cs-CZ" sz="2400" b="1" dirty="0" smtClean="0"/>
              <a:t>: </a:t>
            </a:r>
            <a:r>
              <a:rPr lang="cs-CZ" sz="2400" dirty="0"/>
              <a:t>mitotické vřeténko </a:t>
            </a:r>
            <a:r>
              <a:rPr lang="cs-CZ" sz="2400" dirty="0" smtClean="0"/>
              <a:t>se úplně </a:t>
            </a:r>
            <a:r>
              <a:rPr lang="cs-CZ" sz="2400" dirty="0"/>
              <a:t>rozpadne, vytvoří se nová struktura kolmo na jeho původní </a:t>
            </a:r>
            <a:r>
              <a:rPr lang="cs-CZ" sz="2400" dirty="0" smtClean="0"/>
              <a:t>směr (primitivnější způsob)</a:t>
            </a:r>
            <a:endParaRPr lang="cs-CZ" altLang="cs-CZ" sz="2400" dirty="0" smtClean="0"/>
          </a:p>
          <a:p>
            <a:endParaRPr lang="cs-CZ" altLang="cs-CZ" sz="2400" dirty="0"/>
          </a:p>
          <a:p>
            <a:r>
              <a:rPr lang="cs-CZ" altLang="cs-CZ" sz="2400" b="1" dirty="0" smtClean="0"/>
              <a:t>Fragmoplast:  </a:t>
            </a:r>
            <a:r>
              <a:rPr lang="cs-CZ" altLang="cs-CZ" sz="2400" dirty="0" smtClean="0"/>
              <a:t>vzniká </a:t>
            </a:r>
            <a:r>
              <a:rPr lang="cs-CZ" sz="2400" dirty="0" smtClean="0"/>
              <a:t>z </a:t>
            </a:r>
            <a:r>
              <a:rPr lang="cs-CZ" sz="2400" dirty="0"/>
              <a:t>pozůstatků mitotického </a:t>
            </a:r>
            <a:r>
              <a:rPr lang="cs-CZ" sz="2400" dirty="0" smtClean="0"/>
              <a:t>vřeténka, zakládá </a:t>
            </a:r>
            <a:r>
              <a:rPr lang="cs-CZ" sz="2400" dirty="0"/>
              <a:t>se buněčná </a:t>
            </a:r>
            <a:r>
              <a:rPr lang="cs-CZ" sz="2400" dirty="0" smtClean="0"/>
              <a:t>destička (odvozenější, mají ho vyšší rostliny)</a:t>
            </a:r>
            <a:endParaRPr lang="cs-CZ" altLang="cs-CZ" sz="2400" b="1" dirty="0" smtClean="0"/>
          </a:p>
          <a:p>
            <a:endParaRPr lang="cs-CZ" altLang="cs-CZ" sz="2400" dirty="0" smtClean="0"/>
          </a:p>
          <a:p>
            <a:endParaRPr lang="cs-CZ" altLang="cs-CZ" sz="2400" dirty="0"/>
          </a:p>
          <a:p>
            <a:endParaRPr lang="cs-CZ" sz="2400" dirty="0" smtClean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73612"/>
            <a:ext cx="9144000" cy="215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2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53975" y="-16081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AutoShape 4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206375" y="-14557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9129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smtClean="0">
                <a:solidFill>
                  <a:schemeClr val="accent1"/>
                </a:solidFill>
              </a:rPr>
              <a:t>Systém, třídy</a:t>
            </a:r>
            <a:endParaRPr lang="cs-CZ" sz="3200" dirty="0">
              <a:solidFill>
                <a:schemeClr val="accent1"/>
              </a:solidFill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2"/>
            <a:ext cx="8229600" cy="5422155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cs-CZ" sz="2400" dirty="0" smtClean="0"/>
              <a:t>Důležité znaky:</a:t>
            </a:r>
          </a:p>
          <a:p>
            <a:pPr marL="0" indent="0">
              <a:buNone/>
            </a:pPr>
            <a:r>
              <a:rPr lang="cs-CZ" sz="2400" dirty="0" smtClean="0"/>
              <a:t>1</a:t>
            </a:r>
            <a:r>
              <a:rPr lang="cs-CZ" sz="2400" dirty="0"/>
              <a:t>. sekvence SSU </a:t>
            </a:r>
            <a:r>
              <a:rPr lang="cs-CZ" sz="2400" dirty="0" err="1"/>
              <a:t>rDNA</a:t>
            </a:r>
            <a:endParaRPr lang="cs-CZ" sz="2400" dirty="0"/>
          </a:p>
          <a:p>
            <a:pPr marL="0" indent="0">
              <a:buNone/>
            </a:pPr>
            <a:r>
              <a:rPr lang="cs-CZ" sz="2400" dirty="0"/>
              <a:t>2. Morfologie stélek, povrch buněk </a:t>
            </a:r>
          </a:p>
          <a:p>
            <a:pPr marL="0" indent="0">
              <a:buNone/>
            </a:pPr>
            <a:r>
              <a:rPr lang="cs-CZ" sz="2400" dirty="0"/>
              <a:t>3. Způsob rozmnožování</a:t>
            </a:r>
          </a:p>
          <a:p>
            <a:pPr marL="0" indent="0">
              <a:buNone/>
            </a:pPr>
            <a:r>
              <a:rPr lang="cs-CZ" sz="2400" dirty="0"/>
              <a:t>4. Postavení </a:t>
            </a:r>
            <a:r>
              <a:rPr lang="cs-CZ" sz="2400" dirty="0" err="1"/>
              <a:t>bazí</a:t>
            </a:r>
            <a:r>
              <a:rPr lang="cs-CZ" sz="2400" dirty="0"/>
              <a:t> bičíků </a:t>
            </a:r>
            <a:endParaRPr lang="cs-CZ" sz="2400" dirty="0" smtClean="0"/>
          </a:p>
          <a:p>
            <a:pPr marL="0" indent="0">
              <a:buNone/>
            </a:pPr>
            <a:endParaRPr lang="cs-CZ" altLang="cs-CZ" sz="2400" dirty="0"/>
          </a:p>
          <a:p>
            <a:pPr>
              <a:lnSpc>
                <a:spcPct val="90000"/>
              </a:lnSpc>
            </a:pPr>
            <a:r>
              <a:rPr lang="cs-CZ" altLang="cs-CZ" sz="2400" dirty="0" err="1" smtClean="0"/>
              <a:t>Prasinophyceae</a:t>
            </a:r>
            <a:r>
              <a:rPr lang="cs-CZ" altLang="cs-CZ" sz="2400" dirty="0" smtClean="0"/>
              <a:t>  </a:t>
            </a:r>
            <a:r>
              <a:rPr lang="cs-CZ" altLang="cs-CZ" sz="2200" dirty="0" smtClean="0"/>
              <a:t>(většinou </a:t>
            </a:r>
            <a:r>
              <a:rPr lang="cs-CZ" sz="2200" dirty="0" smtClean="0"/>
              <a:t>bičíkovci  </a:t>
            </a:r>
            <a:r>
              <a:rPr lang="cs-CZ" sz="2200" dirty="0"/>
              <a:t>s organickými šupinami na </a:t>
            </a:r>
            <a:r>
              <a:rPr lang="cs-CZ" sz="2200" dirty="0" smtClean="0"/>
              <a:t>povrchu)</a:t>
            </a:r>
            <a:endParaRPr lang="cs-CZ" altLang="cs-CZ" sz="2200" dirty="0"/>
          </a:p>
          <a:p>
            <a:pPr>
              <a:lnSpc>
                <a:spcPct val="90000"/>
              </a:lnSpc>
            </a:pPr>
            <a:r>
              <a:rPr lang="cs-CZ" altLang="cs-CZ" sz="2400" dirty="0" err="1" smtClean="0"/>
              <a:t>Ulvophyceae</a:t>
            </a:r>
            <a:r>
              <a:rPr lang="cs-CZ" altLang="cs-CZ" sz="2400" dirty="0" smtClean="0"/>
              <a:t>       </a:t>
            </a:r>
            <a:r>
              <a:rPr lang="cs-CZ" altLang="cs-CZ" sz="2200" dirty="0" smtClean="0"/>
              <a:t>(</a:t>
            </a:r>
            <a:r>
              <a:rPr lang="cs-CZ" sz="2200" dirty="0"/>
              <a:t>vláknité až </a:t>
            </a:r>
            <a:r>
              <a:rPr lang="cs-CZ" sz="2200" dirty="0" err="1"/>
              <a:t>sifonální</a:t>
            </a:r>
            <a:r>
              <a:rPr lang="cs-CZ" sz="2200" dirty="0"/>
              <a:t> stélky a CCW </a:t>
            </a:r>
            <a:r>
              <a:rPr lang="cs-CZ" sz="2200" dirty="0" smtClean="0"/>
              <a:t>konfigurace</a:t>
            </a:r>
            <a:r>
              <a:rPr lang="cs-CZ" sz="2200" dirty="0"/>
              <a:t>)</a:t>
            </a:r>
            <a:endParaRPr lang="cs-CZ" altLang="cs-CZ" sz="2400" dirty="0"/>
          </a:p>
          <a:p>
            <a:pPr>
              <a:lnSpc>
                <a:spcPct val="90000"/>
              </a:lnSpc>
            </a:pPr>
            <a:r>
              <a:rPr lang="cs-CZ" altLang="cs-CZ" sz="2400" dirty="0" err="1"/>
              <a:t>Cladophorophyceae</a:t>
            </a:r>
            <a:endParaRPr lang="cs-CZ" altLang="cs-CZ" sz="2400" dirty="0"/>
          </a:p>
          <a:p>
            <a:pPr>
              <a:lnSpc>
                <a:spcPct val="90000"/>
              </a:lnSpc>
            </a:pPr>
            <a:r>
              <a:rPr lang="cs-CZ" altLang="cs-CZ" sz="2400" dirty="0" err="1"/>
              <a:t>Bryopsidophyceae</a:t>
            </a:r>
            <a:endParaRPr lang="cs-CZ" altLang="cs-CZ" sz="2400" dirty="0"/>
          </a:p>
          <a:p>
            <a:pPr>
              <a:lnSpc>
                <a:spcPct val="90000"/>
              </a:lnSpc>
            </a:pPr>
            <a:r>
              <a:rPr lang="cs-CZ" altLang="cs-CZ" sz="2400" dirty="0" err="1"/>
              <a:t>Dasycladophyceae</a:t>
            </a:r>
            <a:endParaRPr lang="cs-CZ" altLang="cs-CZ" sz="2400" dirty="0"/>
          </a:p>
          <a:p>
            <a:pPr>
              <a:lnSpc>
                <a:spcPct val="90000"/>
              </a:lnSpc>
            </a:pPr>
            <a:r>
              <a:rPr lang="cs-CZ" altLang="cs-CZ" sz="2400" dirty="0" err="1"/>
              <a:t>Trentepohliophyceae</a:t>
            </a:r>
            <a:endParaRPr lang="cs-CZ" altLang="cs-CZ" sz="2400" dirty="0"/>
          </a:p>
          <a:p>
            <a:pPr>
              <a:lnSpc>
                <a:spcPct val="90000"/>
              </a:lnSpc>
            </a:pPr>
            <a:r>
              <a:rPr lang="cs-CZ" altLang="cs-CZ" sz="2400" dirty="0" err="1" smtClean="0"/>
              <a:t>Trebouxiophyceae</a:t>
            </a:r>
            <a:r>
              <a:rPr lang="cs-CZ" altLang="cs-CZ" sz="2400" dirty="0" smtClean="0"/>
              <a:t> </a:t>
            </a:r>
            <a:r>
              <a:rPr lang="cs-CZ" altLang="cs-CZ" sz="2200" dirty="0" smtClean="0"/>
              <a:t>(</a:t>
            </a:r>
            <a:r>
              <a:rPr lang="cs-CZ" sz="2200" dirty="0" smtClean="0"/>
              <a:t>většinou </a:t>
            </a:r>
            <a:r>
              <a:rPr lang="cs-CZ" sz="2200" dirty="0"/>
              <a:t>jednobuněční s CCW </a:t>
            </a:r>
            <a:r>
              <a:rPr lang="cs-CZ" sz="2200" dirty="0" smtClean="0"/>
              <a:t>konfigurací)</a:t>
            </a:r>
            <a:endParaRPr lang="cs-CZ" altLang="cs-CZ" sz="2200" dirty="0"/>
          </a:p>
          <a:p>
            <a:pPr>
              <a:lnSpc>
                <a:spcPct val="90000"/>
              </a:lnSpc>
            </a:pPr>
            <a:r>
              <a:rPr lang="cs-CZ" altLang="cs-CZ" sz="2400" dirty="0" err="1" smtClean="0"/>
              <a:t>Chlorophyceae</a:t>
            </a:r>
            <a:r>
              <a:rPr lang="cs-CZ" altLang="cs-CZ" sz="2400" dirty="0" smtClean="0"/>
              <a:t> </a:t>
            </a:r>
            <a:r>
              <a:rPr lang="cs-CZ" altLang="cs-CZ" sz="2200" dirty="0" smtClean="0"/>
              <a:t>(</a:t>
            </a:r>
            <a:r>
              <a:rPr lang="cs-CZ" sz="2200" dirty="0"/>
              <a:t>mnoho typů stélek, stěna je polysacharidová ev. glykoproteinová (chlamys), bičíkatá stádia mají DO a </a:t>
            </a:r>
            <a:r>
              <a:rPr lang="cs-CZ" sz="2200" dirty="0" smtClean="0"/>
              <a:t>CW)</a:t>
            </a:r>
            <a:endParaRPr lang="cs-CZ" altLang="cs-CZ" sz="2200" dirty="0"/>
          </a:p>
          <a:p>
            <a:endParaRPr lang="cs-CZ" sz="2400" dirty="0" smtClean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173812"/>
            <a:ext cx="9144000" cy="215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I1023ulv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6786" y="0"/>
            <a:ext cx="2153726" cy="1918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6948264" y="1900978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err="1" smtClean="0"/>
              <a:t>Ulva</a:t>
            </a:r>
            <a:r>
              <a:rPr lang="cs-CZ" i="1" dirty="0" smtClean="0"/>
              <a:t> </a:t>
            </a:r>
            <a:r>
              <a:rPr lang="cs-CZ" i="1" dirty="0" err="1" smtClean="0"/>
              <a:t>lactuca</a:t>
            </a:r>
            <a:endParaRPr lang="cs-CZ" i="1" dirty="0"/>
          </a:p>
        </p:txBody>
      </p:sp>
    </p:spTree>
    <p:extLst>
      <p:ext uri="{BB962C8B-B14F-4D97-AF65-F5344CB8AC3E}">
        <p14:creationId xmlns:p14="http://schemas.microsoft.com/office/powerpoint/2010/main" val="764835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6" descr="Micromona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44450"/>
            <a:ext cx="7129463" cy="680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Text Box 7"/>
          <p:cNvSpPr txBox="1">
            <a:spLocks noChangeArrowheads="1"/>
          </p:cNvSpPr>
          <p:nvPr/>
        </p:nvSpPr>
        <p:spPr bwMode="auto">
          <a:xfrm>
            <a:off x="1116013" y="2420938"/>
            <a:ext cx="2879725" cy="3667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b="1" dirty="0"/>
              <a:t>Jádro s jadérkem </a:t>
            </a:r>
          </a:p>
        </p:txBody>
      </p:sp>
      <p:sp>
        <p:nvSpPr>
          <p:cNvPr id="10244" name="Line 8"/>
          <p:cNvSpPr>
            <a:spLocks noChangeShapeType="1"/>
          </p:cNvSpPr>
          <p:nvPr/>
        </p:nvSpPr>
        <p:spPr bwMode="auto">
          <a:xfrm>
            <a:off x="2627313" y="2781300"/>
            <a:ext cx="288925" cy="71913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0245" name="Line 9"/>
          <p:cNvSpPr>
            <a:spLocks noChangeShapeType="1"/>
          </p:cNvSpPr>
          <p:nvPr/>
        </p:nvSpPr>
        <p:spPr bwMode="auto">
          <a:xfrm>
            <a:off x="1908175" y="4868863"/>
            <a:ext cx="358775" cy="158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0246" name="Text Box 10"/>
          <p:cNvSpPr txBox="1">
            <a:spLocks noChangeArrowheads="1"/>
          </p:cNvSpPr>
          <p:nvPr/>
        </p:nvSpPr>
        <p:spPr bwMode="auto">
          <a:xfrm>
            <a:off x="250825" y="4652963"/>
            <a:ext cx="1657350" cy="3667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b="1"/>
              <a:t>Mitochondrie</a:t>
            </a:r>
          </a:p>
        </p:txBody>
      </p:sp>
      <p:sp>
        <p:nvSpPr>
          <p:cNvPr id="10247" name="Line 11"/>
          <p:cNvSpPr>
            <a:spLocks noChangeShapeType="1"/>
          </p:cNvSpPr>
          <p:nvPr/>
        </p:nvSpPr>
        <p:spPr bwMode="auto">
          <a:xfrm>
            <a:off x="4572000" y="2349500"/>
            <a:ext cx="358775" cy="15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0248" name="Line 13"/>
          <p:cNvSpPr>
            <a:spLocks noChangeShapeType="1"/>
          </p:cNvSpPr>
          <p:nvPr/>
        </p:nvSpPr>
        <p:spPr bwMode="auto">
          <a:xfrm flipV="1">
            <a:off x="4572000" y="3357563"/>
            <a:ext cx="360363" cy="7143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0249" name="Line 14"/>
          <p:cNvSpPr>
            <a:spLocks noChangeShapeType="1"/>
          </p:cNvSpPr>
          <p:nvPr/>
        </p:nvSpPr>
        <p:spPr bwMode="auto">
          <a:xfrm flipV="1">
            <a:off x="2339975" y="5951538"/>
            <a:ext cx="358775" cy="21431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0250" name="Rectangle 16"/>
          <p:cNvSpPr>
            <a:spLocks noChangeArrowheads="1"/>
          </p:cNvSpPr>
          <p:nvPr/>
        </p:nvSpPr>
        <p:spPr bwMode="auto">
          <a:xfrm>
            <a:off x="1187450" y="6308725"/>
            <a:ext cx="1295400" cy="3603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10251" name="Text Box 15"/>
          <p:cNvSpPr txBox="1">
            <a:spLocks noChangeArrowheads="1"/>
          </p:cNvSpPr>
          <p:nvPr/>
        </p:nvSpPr>
        <p:spPr bwMode="auto">
          <a:xfrm>
            <a:off x="539750" y="5949950"/>
            <a:ext cx="1728788" cy="7794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b="1"/>
              <a:t>Chloroplast </a:t>
            </a:r>
          </a:p>
          <a:p>
            <a:pPr eaLnBrk="1" hangingPunct="1">
              <a:spcBef>
                <a:spcPct val="50000"/>
              </a:spcBef>
            </a:pPr>
            <a:r>
              <a:rPr lang="cs-CZ" altLang="cs-CZ" b="1"/>
              <a:t>s pyrenoidem</a:t>
            </a:r>
          </a:p>
        </p:txBody>
      </p:sp>
      <p:sp>
        <p:nvSpPr>
          <p:cNvPr id="10252" name="Text Box 17"/>
          <p:cNvSpPr txBox="1">
            <a:spLocks noChangeArrowheads="1"/>
          </p:cNvSpPr>
          <p:nvPr/>
        </p:nvSpPr>
        <p:spPr bwMode="auto">
          <a:xfrm>
            <a:off x="4932363" y="2133600"/>
            <a:ext cx="1223962" cy="3667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b="1"/>
              <a:t>Bičík </a:t>
            </a:r>
          </a:p>
        </p:txBody>
      </p:sp>
      <p:sp>
        <p:nvSpPr>
          <p:cNvPr id="10253" name="Rectangle 18"/>
          <p:cNvSpPr>
            <a:spLocks noChangeArrowheads="1"/>
          </p:cNvSpPr>
          <p:nvPr/>
        </p:nvSpPr>
        <p:spPr bwMode="auto">
          <a:xfrm>
            <a:off x="4643438" y="2852738"/>
            <a:ext cx="1584325" cy="3603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10254" name="Text Box 19"/>
          <p:cNvSpPr txBox="1">
            <a:spLocks noChangeArrowheads="1"/>
          </p:cNvSpPr>
          <p:nvPr/>
        </p:nvSpPr>
        <p:spPr bwMode="auto">
          <a:xfrm>
            <a:off x="4932363" y="3175000"/>
            <a:ext cx="1368425" cy="685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b="1"/>
              <a:t>Kinetozom</a:t>
            </a:r>
          </a:p>
          <a:p>
            <a:pPr eaLnBrk="1" hangingPunct="1">
              <a:spcBef>
                <a:spcPct val="50000"/>
              </a:spcBef>
            </a:pPr>
            <a:endParaRPr lang="cs-CZ" altLang="cs-CZ" sz="1400" b="1"/>
          </a:p>
        </p:txBody>
      </p:sp>
      <p:sp>
        <p:nvSpPr>
          <p:cNvPr id="10255" name="Rectangle 4"/>
          <p:cNvSpPr>
            <a:spLocks noGrp="1" noChangeArrowheads="1"/>
          </p:cNvSpPr>
          <p:nvPr>
            <p:ph type="title"/>
          </p:nvPr>
        </p:nvSpPr>
        <p:spPr>
          <a:xfrm>
            <a:off x="-2089944" y="22002"/>
            <a:ext cx="8713788" cy="1143000"/>
          </a:xfrm>
          <a:noFill/>
        </p:spPr>
        <p:txBody>
          <a:bodyPr/>
          <a:lstStyle/>
          <a:p>
            <a:pPr eaLnBrk="1" hangingPunct="1"/>
            <a:r>
              <a:rPr lang="cs-CZ" altLang="cs-CZ" sz="32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Odd.: </a:t>
            </a:r>
            <a:r>
              <a:rPr lang="cs-CZ" altLang="cs-CZ" sz="3200" dirty="0" err="1" smtClean="0">
                <a:solidFill>
                  <a:srgbClr val="00B050"/>
                </a:solidFill>
                <a:latin typeface="Calibri" panose="020F0502020204030204" pitchFamily="34" charset="0"/>
              </a:rPr>
              <a:t>Chlorophyta</a:t>
            </a:r>
            <a:r>
              <a:rPr lang="cs-CZ" altLang="cs-CZ" sz="32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 </a:t>
            </a:r>
            <a:br>
              <a:rPr lang="cs-CZ" altLang="cs-CZ" sz="3200" dirty="0" smtClean="0">
                <a:solidFill>
                  <a:srgbClr val="00B050"/>
                </a:solidFill>
                <a:latin typeface="Calibri" panose="020F0502020204030204" pitchFamily="34" charset="0"/>
              </a:rPr>
            </a:br>
            <a:r>
              <a:rPr lang="cs-CZ" altLang="cs-CZ" sz="32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Třída: PRASINOPHYCEAE</a:t>
            </a:r>
          </a:p>
        </p:txBody>
      </p:sp>
      <p:sp>
        <p:nvSpPr>
          <p:cNvPr id="10256" name="Text Box 20"/>
          <p:cNvSpPr txBox="1">
            <a:spLocks noChangeArrowheads="1"/>
          </p:cNvSpPr>
          <p:nvPr/>
        </p:nvSpPr>
        <p:spPr bwMode="auto">
          <a:xfrm>
            <a:off x="4211638" y="6278563"/>
            <a:ext cx="320357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3200" i="1"/>
              <a:t>Micromonas</a:t>
            </a:r>
            <a:r>
              <a:rPr lang="cs-CZ" altLang="cs-CZ" sz="3200"/>
              <a:t> sp.</a:t>
            </a:r>
          </a:p>
        </p:txBody>
      </p:sp>
      <p:sp>
        <p:nvSpPr>
          <p:cNvPr id="10257" name="Text Box 21"/>
          <p:cNvSpPr txBox="1">
            <a:spLocks noChangeArrowheads="1"/>
          </p:cNvSpPr>
          <p:nvPr/>
        </p:nvSpPr>
        <p:spPr bwMode="auto">
          <a:xfrm>
            <a:off x="7252221" y="1504518"/>
            <a:ext cx="1727200" cy="31393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dirty="0">
                <a:latin typeface="Calibri" panose="020F0502020204030204" pitchFamily="34" charset="0"/>
              </a:rPr>
              <a:t>Bičíkovci</a:t>
            </a:r>
          </a:p>
          <a:p>
            <a:pPr eaLnBrk="1" hangingPunct="1">
              <a:spcBef>
                <a:spcPct val="50000"/>
              </a:spcBef>
            </a:pPr>
            <a:r>
              <a:rPr lang="cs-CZ" altLang="cs-CZ" dirty="0" err="1" smtClean="0">
                <a:latin typeface="Calibri" panose="020F0502020204030204" pitchFamily="34" charset="0"/>
              </a:rPr>
              <a:t>Kokální</a:t>
            </a:r>
            <a:r>
              <a:rPr lang="cs-CZ" altLang="cs-CZ" dirty="0" smtClean="0">
                <a:latin typeface="Calibri" panose="020F0502020204030204" pitchFamily="34" charset="0"/>
              </a:rPr>
              <a:t> </a:t>
            </a:r>
            <a:r>
              <a:rPr lang="cs-CZ" altLang="cs-CZ" dirty="0">
                <a:latin typeface="Calibri" panose="020F0502020204030204" pitchFamily="34" charset="0"/>
              </a:rPr>
              <a:t>stélka</a:t>
            </a:r>
          </a:p>
          <a:p>
            <a:pPr eaLnBrk="1" hangingPunct="1">
              <a:spcBef>
                <a:spcPct val="50000"/>
              </a:spcBef>
            </a:pPr>
            <a:r>
              <a:rPr lang="cs-CZ" altLang="cs-CZ" dirty="0">
                <a:latin typeface="Calibri" panose="020F0502020204030204" pitchFamily="34" charset="0"/>
              </a:rPr>
              <a:t>Bičíky 1-2-8</a:t>
            </a:r>
          </a:p>
          <a:p>
            <a:pPr eaLnBrk="1" hangingPunct="1">
              <a:spcBef>
                <a:spcPct val="50000"/>
              </a:spcBef>
            </a:pPr>
            <a:r>
              <a:rPr lang="cs-CZ" altLang="cs-CZ" dirty="0">
                <a:latin typeface="Calibri" panose="020F0502020204030204" pitchFamily="34" charset="0"/>
              </a:rPr>
              <a:t>1 chloroplast s </a:t>
            </a:r>
            <a:r>
              <a:rPr lang="cs-CZ" altLang="cs-CZ" dirty="0" err="1">
                <a:latin typeface="Calibri" panose="020F0502020204030204" pitchFamily="34" charset="0"/>
              </a:rPr>
              <a:t>pyrenoidem</a:t>
            </a:r>
            <a:endParaRPr lang="cs-CZ" altLang="cs-CZ" dirty="0">
              <a:latin typeface="Calibri" panose="020F0502020204030204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cs-CZ" altLang="cs-CZ" dirty="0" err="1">
                <a:latin typeface="Calibri" panose="020F0502020204030204" pitchFamily="34" charset="0"/>
              </a:rPr>
              <a:t>Prasinoxantin</a:t>
            </a:r>
            <a:endParaRPr lang="cs-CZ" altLang="cs-CZ" dirty="0">
              <a:latin typeface="Calibri" panose="020F0502020204030204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cs-CZ" altLang="cs-CZ" dirty="0" err="1">
                <a:latin typeface="Calibri" panose="020F0502020204030204" pitchFamily="34" charset="0"/>
              </a:rPr>
              <a:t>Schizotomie</a:t>
            </a:r>
            <a:endParaRPr lang="cs-CZ" altLang="cs-CZ" dirty="0">
              <a:latin typeface="Calibri" panose="020F0502020204030204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cs-CZ" altLang="cs-CZ" dirty="0" err="1" smtClean="0">
                <a:latin typeface="Calibri" panose="020F0502020204030204" pitchFamily="34" charset="0"/>
              </a:rPr>
              <a:t>Hologamie</a:t>
            </a:r>
            <a:endParaRPr lang="cs-CZ" altLang="cs-CZ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4974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smtClean="0">
                <a:solidFill>
                  <a:schemeClr val="accent1"/>
                </a:solidFill>
              </a:rPr>
              <a:t>Přehled systému říše </a:t>
            </a:r>
            <a:r>
              <a:rPr lang="cs-CZ" sz="3200" dirty="0" err="1" smtClean="0">
                <a:solidFill>
                  <a:schemeClr val="accent1"/>
                </a:solidFill>
              </a:rPr>
              <a:t>Plantae</a:t>
            </a:r>
            <a:endParaRPr lang="cs-CZ" sz="3200" dirty="0">
              <a:solidFill>
                <a:schemeClr val="accent1"/>
              </a:solidFill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423318"/>
            <a:ext cx="8229600" cy="4525962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90000"/>
              </a:lnSpc>
            </a:pPr>
            <a:r>
              <a:rPr lang="cs-CZ" altLang="cs-CZ" sz="2400" dirty="0">
                <a:solidFill>
                  <a:srgbClr val="00B050"/>
                </a:solidFill>
              </a:rPr>
              <a:t>Podříše </a:t>
            </a:r>
            <a:r>
              <a:rPr lang="cs-CZ" altLang="cs-CZ" sz="2400" b="1" dirty="0" err="1" smtClean="0">
                <a:solidFill>
                  <a:srgbClr val="00B050"/>
                </a:solidFill>
              </a:rPr>
              <a:t>Biliphytae</a:t>
            </a:r>
            <a:endParaRPr lang="cs-CZ" altLang="cs-CZ" sz="2400" b="1" dirty="0">
              <a:solidFill>
                <a:srgbClr val="00B050"/>
              </a:solidFill>
            </a:endParaRPr>
          </a:p>
          <a:p>
            <a:pPr>
              <a:lnSpc>
                <a:spcPct val="90000"/>
              </a:lnSpc>
            </a:pPr>
            <a:r>
              <a:rPr lang="cs-CZ" altLang="cs-CZ" sz="2400" dirty="0"/>
              <a:t>Odd. </a:t>
            </a:r>
            <a:r>
              <a:rPr lang="cs-CZ" altLang="cs-CZ" sz="2400" dirty="0" err="1"/>
              <a:t>Glaucophyta</a:t>
            </a:r>
            <a:endParaRPr lang="cs-CZ" altLang="cs-CZ" sz="2400" dirty="0"/>
          </a:p>
          <a:p>
            <a:pPr>
              <a:lnSpc>
                <a:spcPct val="90000"/>
              </a:lnSpc>
            </a:pPr>
            <a:r>
              <a:rPr lang="cs-CZ" altLang="cs-CZ" sz="2400" dirty="0"/>
              <a:t>Odd. </a:t>
            </a:r>
            <a:r>
              <a:rPr lang="cs-CZ" altLang="cs-CZ" sz="2400" dirty="0" err="1" smtClean="0"/>
              <a:t>Rhodophyta</a:t>
            </a:r>
            <a:endParaRPr lang="cs-CZ" altLang="cs-CZ" sz="2400" dirty="0" smtClean="0"/>
          </a:p>
          <a:p>
            <a:pPr marL="0" indent="0">
              <a:lnSpc>
                <a:spcPct val="90000"/>
              </a:lnSpc>
              <a:buNone/>
            </a:pPr>
            <a:endParaRPr lang="cs-CZ" altLang="cs-CZ" sz="2400" dirty="0"/>
          </a:p>
          <a:p>
            <a:pPr>
              <a:lnSpc>
                <a:spcPct val="90000"/>
              </a:lnSpc>
            </a:pPr>
            <a:r>
              <a:rPr lang="cs-CZ" altLang="cs-CZ" sz="2400" dirty="0">
                <a:solidFill>
                  <a:srgbClr val="00B050"/>
                </a:solidFill>
              </a:rPr>
              <a:t>Podříše </a:t>
            </a:r>
            <a:r>
              <a:rPr lang="cs-CZ" altLang="cs-CZ" sz="2400" b="1" dirty="0" err="1">
                <a:solidFill>
                  <a:srgbClr val="00B050"/>
                </a:solidFill>
              </a:rPr>
              <a:t>Viridiplantae</a:t>
            </a:r>
            <a:endParaRPr lang="cs-CZ" altLang="cs-CZ" sz="2400" b="1" dirty="0">
              <a:solidFill>
                <a:srgbClr val="00B050"/>
              </a:solidFill>
            </a:endParaRPr>
          </a:p>
          <a:p>
            <a:pPr>
              <a:lnSpc>
                <a:spcPct val="90000"/>
              </a:lnSpc>
            </a:pPr>
            <a:r>
              <a:rPr lang="cs-CZ" altLang="cs-CZ" sz="1600" u="sng" dirty="0"/>
              <a:t>Vývojová linie </a:t>
            </a:r>
            <a:r>
              <a:rPr lang="cs-CZ" altLang="cs-CZ" sz="1600" u="sng" dirty="0" err="1"/>
              <a:t>Chlorophytae</a:t>
            </a:r>
            <a:endParaRPr lang="cs-CZ" altLang="cs-CZ" sz="1600" u="sng" dirty="0"/>
          </a:p>
          <a:p>
            <a:pPr>
              <a:lnSpc>
                <a:spcPct val="90000"/>
              </a:lnSpc>
            </a:pPr>
            <a:r>
              <a:rPr lang="cs-CZ" altLang="cs-CZ" sz="2400" dirty="0"/>
              <a:t>Odd. </a:t>
            </a:r>
            <a:r>
              <a:rPr lang="cs-CZ" altLang="cs-CZ" sz="2400" dirty="0" err="1"/>
              <a:t>Chlorophyta</a:t>
            </a:r>
            <a:endParaRPr lang="cs-CZ" altLang="cs-CZ" sz="2400" dirty="0"/>
          </a:p>
          <a:p>
            <a:pPr>
              <a:lnSpc>
                <a:spcPct val="90000"/>
              </a:lnSpc>
            </a:pPr>
            <a:r>
              <a:rPr lang="cs-CZ" altLang="cs-CZ" sz="1600" u="sng" dirty="0"/>
              <a:t>Vývojová linie </a:t>
            </a:r>
            <a:r>
              <a:rPr lang="cs-CZ" altLang="cs-CZ" sz="1600" u="sng" dirty="0" err="1"/>
              <a:t>Streptophytae</a:t>
            </a:r>
            <a:endParaRPr lang="cs-CZ" altLang="cs-CZ" sz="1600" u="sng" dirty="0"/>
          </a:p>
          <a:p>
            <a:pPr>
              <a:lnSpc>
                <a:spcPct val="90000"/>
              </a:lnSpc>
            </a:pPr>
            <a:r>
              <a:rPr lang="cs-CZ" altLang="cs-CZ" sz="2400" dirty="0"/>
              <a:t>Odd. </a:t>
            </a:r>
            <a:r>
              <a:rPr lang="cs-CZ" altLang="cs-CZ" sz="2400" dirty="0" err="1"/>
              <a:t>Charophyta</a:t>
            </a:r>
            <a:endParaRPr lang="cs-CZ" altLang="cs-CZ" sz="2400" dirty="0"/>
          </a:p>
          <a:p>
            <a:pPr>
              <a:lnSpc>
                <a:spcPct val="90000"/>
              </a:lnSpc>
            </a:pPr>
            <a:r>
              <a:rPr lang="cs-CZ" altLang="cs-CZ" sz="2400" dirty="0"/>
              <a:t>Odd. </a:t>
            </a:r>
            <a:r>
              <a:rPr lang="cs-CZ" altLang="cs-CZ" sz="2400" dirty="0" err="1"/>
              <a:t>Anthocerotophyta</a:t>
            </a:r>
            <a:endParaRPr lang="cs-CZ" altLang="cs-CZ" sz="2400" dirty="0"/>
          </a:p>
          <a:p>
            <a:pPr>
              <a:lnSpc>
                <a:spcPct val="90000"/>
              </a:lnSpc>
            </a:pPr>
            <a:r>
              <a:rPr lang="cs-CZ" altLang="cs-CZ" sz="2400" dirty="0"/>
              <a:t>Odd. </a:t>
            </a:r>
            <a:r>
              <a:rPr lang="cs-CZ" altLang="cs-CZ" sz="2400" dirty="0" err="1"/>
              <a:t>Marchantiophyta</a:t>
            </a:r>
            <a:endParaRPr lang="cs-CZ" altLang="cs-CZ" sz="2400" dirty="0"/>
          </a:p>
          <a:p>
            <a:pPr>
              <a:lnSpc>
                <a:spcPct val="90000"/>
              </a:lnSpc>
            </a:pPr>
            <a:r>
              <a:rPr lang="cs-CZ" altLang="cs-CZ" sz="2400" dirty="0"/>
              <a:t>Odd. </a:t>
            </a:r>
            <a:r>
              <a:rPr lang="cs-CZ" altLang="cs-CZ" sz="2400" dirty="0" err="1"/>
              <a:t>Bryophyta</a:t>
            </a:r>
            <a:endParaRPr lang="cs-CZ" altLang="cs-CZ" sz="2400" dirty="0"/>
          </a:p>
          <a:p>
            <a:pPr>
              <a:lnSpc>
                <a:spcPct val="90000"/>
              </a:lnSpc>
            </a:pPr>
            <a:r>
              <a:rPr lang="cs-CZ" altLang="cs-CZ" sz="2400" dirty="0"/>
              <a:t>Odd. </a:t>
            </a:r>
            <a:r>
              <a:rPr lang="cs-CZ" altLang="cs-CZ" sz="2400" dirty="0" err="1"/>
              <a:t>Cormophyta</a:t>
            </a:r>
            <a:endParaRPr lang="cs-CZ" altLang="cs-CZ" sz="2400" dirty="0"/>
          </a:p>
          <a:p>
            <a:endParaRPr lang="cs-CZ" sz="2400" dirty="0" smtClean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61644"/>
            <a:ext cx="9144000" cy="2015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2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53975" y="-16081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94777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84927"/>
            <a:ext cx="8229600" cy="4525962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altLang="cs-CZ" sz="2400" dirty="0" smtClean="0">
                <a:latin typeface="Calibri" panose="020F0502020204030204" pitchFamily="34" charset="0"/>
              </a:rPr>
              <a:t>CCW-poloha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 dirty="0" err="1" smtClean="0">
                <a:latin typeface="Calibri" panose="020F0502020204030204" pitchFamily="34" charset="0"/>
              </a:rPr>
              <a:t>Zoidy</a:t>
            </a:r>
            <a:r>
              <a:rPr lang="cs-CZ" altLang="cs-CZ" sz="2400" dirty="0" smtClean="0">
                <a:latin typeface="Calibri" panose="020F0502020204030204" pitchFamily="34" charset="0"/>
              </a:rPr>
              <a:t> (2-4 bičíky)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 dirty="0">
                <a:latin typeface="Calibri" panose="020F0502020204030204" pitchFamily="34" charset="0"/>
              </a:rPr>
              <a:t>Š</a:t>
            </a:r>
            <a:r>
              <a:rPr lang="cs-CZ" altLang="cs-CZ" sz="2400" dirty="0" smtClean="0">
                <a:latin typeface="Calibri" panose="020F0502020204030204" pitchFamily="34" charset="0"/>
              </a:rPr>
              <a:t>upiny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 dirty="0" smtClean="0">
                <a:latin typeface="Calibri" panose="020F0502020204030204" pitchFamily="34" charset="0"/>
              </a:rPr>
              <a:t>Uzavřená mitóza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 dirty="0" smtClean="0">
                <a:latin typeface="Calibri" panose="020F0502020204030204" pitchFamily="34" charset="0"/>
              </a:rPr>
              <a:t>Celulóza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 dirty="0" err="1" smtClean="0">
                <a:latin typeface="Calibri" panose="020F0502020204030204" pitchFamily="34" charset="0"/>
              </a:rPr>
              <a:t>Mannan</a:t>
            </a:r>
            <a:r>
              <a:rPr lang="cs-CZ" altLang="cs-CZ" sz="2400" dirty="0" smtClean="0">
                <a:latin typeface="Calibri" panose="020F0502020204030204" pitchFamily="34" charset="0"/>
              </a:rPr>
              <a:t>, xylan</a:t>
            </a:r>
          </a:p>
          <a:p>
            <a:endParaRPr lang="cs-CZ" sz="2400" dirty="0" smtClean="0"/>
          </a:p>
        </p:txBody>
      </p:sp>
      <p:sp>
        <p:nvSpPr>
          <p:cNvPr id="3" name="AutoShape 2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53975" y="-16081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8" name="Rectangle 4"/>
          <p:cNvSpPr txBox="1">
            <a:spLocks noChangeArrowheads="1"/>
          </p:cNvSpPr>
          <p:nvPr/>
        </p:nvSpPr>
        <p:spPr bwMode="auto">
          <a:xfrm>
            <a:off x="215106" y="73025"/>
            <a:ext cx="871378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3200" kern="0" dirty="0" smtClean="0">
                <a:solidFill>
                  <a:srgbClr val="00B050"/>
                </a:solidFill>
                <a:latin typeface="Calibri" panose="020F0502020204030204" pitchFamily="34" charset="0"/>
              </a:rPr>
              <a:t>Odd.: </a:t>
            </a:r>
            <a:r>
              <a:rPr lang="cs-CZ" altLang="cs-CZ" sz="3200" kern="0" dirty="0" err="1" smtClean="0">
                <a:solidFill>
                  <a:srgbClr val="00B050"/>
                </a:solidFill>
                <a:latin typeface="Calibri" panose="020F0502020204030204" pitchFamily="34" charset="0"/>
              </a:rPr>
              <a:t>Chlorophyta</a:t>
            </a:r>
            <a:r>
              <a:rPr lang="cs-CZ" altLang="cs-CZ" sz="3200" kern="0" dirty="0" smtClean="0">
                <a:solidFill>
                  <a:srgbClr val="00B050"/>
                </a:solidFill>
                <a:latin typeface="Calibri" panose="020F0502020204030204" pitchFamily="34" charset="0"/>
              </a:rPr>
              <a:t> </a:t>
            </a:r>
            <a:br>
              <a:rPr lang="cs-CZ" altLang="cs-CZ" sz="3200" kern="0" dirty="0" smtClean="0">
                <a:solidFill>
                  <a:srgbClr val="00B050"/>
                </a:solidFill>
                <a:latin typeface="Calibri" panose="020F0502020204030204" pitchFamily="34" charset="0"/>
              </a:rPr>
            </a:br>
            <a:r>
              <a:rPr lang="cs-CZ" altLang="cs-CZ" sz="3200" kern="0" dirty="0" smtClean="0">
                <a:solidFill>
                  <a:srgbClr val="00B050"/>
                </a:solidFill>
                <a:latin typeface="Calibri" panose="020F0502020204030204" pitchFamily="34" charset="0"/>
              </a:rPr>
              <a:t>Třída: </a:t>
            </a:r>
            <a:r>
              <a:rPr lang="cs-CZ" altLang="cs-CZ" sz="3200" kern="0" dirty="0" err="1" smtClean="0">
                <a:solidFill>
                  <a:srgbClr val="00B050"/>
                </a:solidFill>
                <a:latin typeface="Calibri" panose="020F0502020204030204" pitchFamily="34" charset="0"/>
              </a:rPr>
              <a:t>Ulvophyceae</a:t>
            </a:r>
            <a:endParaRPr lang="cs-CZ" altLang="cs-CZ" sz="3200" kern="0" dirty="0" smtClean="0">
              <a:solidFill>
                <a:srgbClr val="00B050"/>
              </a:solidFill>
              <a:latin typeface="Calibri" panose="020F0502020204030204" pitchFamily="34" charset="0"/>
            </a:endParaRPr>
          </a:p>
        </p:txBody>
      </p:sp>
      <p:pic>
        <p:nvPicPr>
          <p:cNvPr id="9" name="Picture 6" descr="ulothrix-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6464" y="1511229"/>
            <a:ext cx="4180686" cy="4582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69556"/>
            <a:ext cx="9144000" cy="215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3491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5" descr="Ulva - cyklu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4991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7" name="Text Box 6"/>
          <p:cNvSpPr txBox="1">
            <a:spLocks noChangeArrowheads="1"/>
          </p:cNvSpPr>
          <p:nvPr/>
        </p:nvSpPr>
        <p:spPr bwMode="auto">
          <a:xfrm>
            <a:off x="2916238" y="2852738"/>
            <a:ext cx="1223962" cy="3667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b="1"/>
              <a:t>Sporofyt</a:t>
            </a:r>
          </a:p>
        </p:txBody>
      </p:sp>
      <p:sp>
        <p:nvSpPr>
          <p:cNvPr id="13318" name="Text Box 7"/>
          <p:cNvSpPr txBox="1">
            <a:spLocks noChangeArrowheads="1"/>
          </p:cNvSpPr>
          <p:nvPr/>
        </p:nvSpPr>
        <p:spPr bwMode="auto">
          <a:xfrm>
            <a:off x="1403350" y="6491288"/>
            <a:ext cx="1439863" cy="3667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b="1"/>
              <a:t>Gametofyt</a:t>
            </a:r>
          </a:p>
        </p:txBody>
      </p:sp>
      <p:sp>
        <p:nvSpPr>
          <p:cNvPr id="13319" name="Text Box 9"/>
          <p:cNvSpPr txBox="1">
            <a:spLocks noChangeArrowheads="1"/>
          </p:cNvSpPr>
          <p:nvPr/>
        </p:nvSpPr>
        <p:spPr bwMode="auto">
          <a:xfrm>
            <a:off x="1258888" y="1268413"/>
            <a:ext cx="7207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13320" name="Text Box 10"/>
          <p:cNvSpPr txBox="1">
            <a:spLocks noChangeArrowheads="1"/>
          </p:cNvSpPr>
          <p:nvPr/>
        </p:nvSpPr>
        <p:spPr bwMode="auto">
          <a:xfrm>
            <a:off x="179388" y="2708275"/>
            <a:ext cx="1079500" cy="3667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b="1"/>
              <a:t>Gamety</a:t>
            </a:r>
          </a:p>
        </p:txBody>
      </p:sp>
      <p:sp>
        <p:nvSpPr>
          <p:cNvPr id="13321" name="Text Box 11"/>
          <p:cNvSpPr txBox="1">
            <a:spLocks noChangeArrowheads="1"/>
          </p:cNvSpPr>
          <p:nvPr/>
        </p:nvSpPr>
        <p:spPr bwMode="auto">
          <a:xfrm>
            <a:off x="1258888" y="1196975"/>
            <a:ext cx="1079500" cy="3667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b="1"/>
              <a:t>Fuze</a:t>
            </a:r>
          </a:p>
        </p:txBody>
      </p:sp>
      <p:sp>
        <p:nvSpPr>
          <p:cNvPr id="13322" name="Text Box 12"/>
          <p:cNvSpPr txBox="1">
            <a:spLocks noChangeArrowheads="1"/>
          </p:cNvSpPr>
          <p:nvPr/>
        </p:nvSpPr>
        <p:spPr bwMode="auto">
          <a:xfrm>
            <a:off x="2051050" y="692150"/>
            <a:ext cx="1079500" cy="3667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b="1"/>
              <a:t>Zygota</a:t>
            </a:r>
          </a:p>
        </p:txBody>
      </p:sp>
      <p:sp>
        <p:nvSpPr>
          <p:cNvPr id="13323" name="Text Box 13"/>
          <p:cNvSpPr txBox="1">
            <a:spLocks noChangeArrowheads="1"/>
          </p:cNvSpPr>
          <p:nvPr/>
        </p:nvSpPr>
        <p:spPr bwMode="auto">
          <a:xfrm>
            <a:off x="3563938" y="3860800"/>
            <a:ext cx="1727200" cy="3667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cs-CZ" altLang="cs-CZ" b="1"/>
              <a:t>Zoospory (n)</a:t>
            </a:r>
          </a:p>
        </p:txBody>
      </p:sp>
      <p:sp>
        <p:nvSpPr>
          <p:cNvPr id="13324" name="Text Box 14"/>
          <p:cNvSpPr txBox="1">
            <a:spLocks noChangeArrowheads="1"/>
          </p:cNvSpPr>
          <p:nvPr/>
        </p:nvSpPr>
        <p:spPr bwMode="auto">
          <a:xfrm>
            <a:off x="2051050" y="0"/>
            <a:ext cx="1152525" cy="2444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cs-CZ" altLang="cs-CZ" sz="1000"/>
          </a:p>
        </p:txBody>
      </p:sp>
      <p:sp>
        <p:nvSpPr>
          <p:cNvPr id="13325" name="Text Box 15"/>
          <p:cNvSpPr txBox="1">
            <a:spLocks noChangeArrowheads="1"/>
          </p:cNvSpPr>
          <p:nvPr/>
        </p:nvSpPr>
        <p:spPr bwMode="auto">
          <a:xfrm>
            <a:off x="4140200" y="6381750"/>
            <a:ext cx="1295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2400" i="1"/>
              <a:t>Ulva </a:t>
            </a:r>
            <a:r>
              <a:rPr lang="cs-CZ" altLang="cs-CZ" sz="2400"/>
              <a:t>sp.</a:t>
            </a:r>
            <a:endParaRPr lang="cs-CZ" altLang="cs-CZ" sz="2400" i="1"/>
          </a:p>
        </p:txBody>
      </p:sp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02546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6" descr="I1023ulv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0325" y="990600"/>
            <a:ext cx="6481763" cy="577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44450"/>
            <a:ext cx="9144000" cy="941388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cs-CZ" altLang="cs-CZ" sz="28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Odd.: </a:t>
            </a:r>
            <a:r>
              <a:rPr lang="cs-CZ" altLang="cs-CZ" sz="2800" dirty="0" err="1" smtClean="0">
                <a:solidFill>
                  <a:srgbClr val="00B050"/>
                </a:solidFill>
                <a:latin typeface="Calibri" panose="020F0502020204030204" pitchFamily="34" charset="0"/>
              </a:rPr>
              <a:t>Chlorophyta</a:t>
            </a:r>
            <a:r>
              <a:rPr lang="cs-CZ" altLang="cs-CZ" sz="28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 Třída: </a:t>
            </a:r>
            <a:r>
              <a:rPr lang="cs-CZ" altLang="cs-CZ" sz="2800" dirty="0" err="1" smtClean="0">
                <a:solidFill>
                  <a:srgbClr val="00B050"/>
                </a:solidFill>
                <a:latin typeface="Calibri" panose="020F0502020204030204" pitchFamily="34" charset="0"/>
              </a:rPr>
              <a:t>Ulvophyceae</a:t>
            </a:r>
            <a:r>
              <a:rPr lang="cs-CZ" altLang="cs-CZ" sz="28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 </a:t>
            </a:r>
            <a:br>
              <a:rPr lang="cs-CZ" altLang="cs-CZ" sz="2800" dirty="0" smtClean="0">
                <a:solidFill>
                  <a:srgbClr val="00B050"/>
                </a:solidFill>
                <a:latin typeface="Calibri" panose="020F0502020204030204" pitchFamily="34" charset="0"/>
              </a:rPr>
            </a:br>
            <a:r>
              <a:rPr lang="cs-CZ" altLang="cs-CZ" sz="28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Řád: </a:t>
            </a:r>
            <a:r>
              <a:rPr lang="cs-CZ" altLang="cs-CZ" sz="2800" dirty="0" err="1" smtClean="0">
                <a:solidFill>
                  <a:srgbClr val="00B050"/>
                </a:solidFill>
                <a:latin typeface="Calibri" panose="020F0502020204030204" pitchFamily="34" charset="0"/>
              </a:rPr>
              <a:t>Ulvales</a:t>
            </a:r>
            <a:endParaRPr lang="cs-CZ" altLang="cs-CZ" sz="2800" dirty="0" smtClean="0">
              <a:solidFill>
                <a:srgbClr val="00B050"/>
              </a:solidFill>
              <a:latin typeface="Calibri" panose="020F0502020204030204" pitchFamily="34" charset="0"/>
            </a:endParaRPr>
          </a:p>
        </p:txBody>
      </p:sp>
      <p:sp>
        <p:nvSpPr>
          <p:cNvPr id="14340" name="Text Box 4"/>
          <p:cNvSpPr txBox="1">
            <a:spLocks noChangeArrowheads="1"/>
          </p:cNvSpPr>
          <p:nvPr/>
        </p:nvSpPr>
        <p:spPr bwMode="auto">
          <a:xfrm>
            <a:off x="4284663" y="5949950"/>
            <a:ext cx="345757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cs-CZ" altLang="cs-CZ" sz="3200" i="1"/>
              <a:t>Ulva </a:t>
            </a:r>
            <a:r>
              <a:rPr lang="cs-CZ" altLang="cs-CZ" sz="3200"/>
              <a:t>sp.</a:t>
            </a:r>
            <a:endParaRPr lang="cs-CZ" altLang="cs-CZ" sz="3200" i="1"/>
          </a:p>
        </p:txBody>
      </p:sp>
    </p:spTree>
    <p:extLst>
      <p:ext uri="{BB962C8B-B14F-4D97-AF65-F5344CB8AC3E}">
        <p14:creationId xmlns:p14="http://schemas.microsoft.com/office/powerpoint/2010/main" val="1968743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6" descr="1502152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911225"/>
            <a:ext cx="5487988" cy="5830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44450"/>
            <a:ext cx="9144000" cy="941388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cs-CZ" altLang="cs-CZ" sz="28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Odd.: </a:t>
            </a:r>
            <a:r>
              <a:rPr lang="cs-CZ" altLang="cs-CZ" sz="2800" dirty="0" err="1" smtClean="0">
                <a:solidFill>
                  <a:srgbClr val="00B050"/>
                </a:solidFill>
                <a:latin typeface="Calibri" panose="020F0502020204030204" pitchFamily="34" charset="0"/>
              </a:rPr>
              <a:t>Chlorophyta</a:t>
            </a:r>
            <a:r>
              <a:rPr lang="cs-CZ" altLang="cs-CZ" sz="28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 Třída: </a:t>
            </a:r>
            <a:r>
              <a:rPr lang="cs-CZ" altLang="cs-CZ" sz="2800" dirty="0" err="1" smtClean="0">
                <a:solidFill>
                  <a:srgbClr val="00B050"/>
                </a:solidFill>
                <a:latin typeface="Calibri" panose="020F0502020204030204" pitchFamily="34" charset="0"/>
              </a:rPr>
              <a:t>Ulvophyceae</a:t>
            </a:r>
            <a:r>
              <a:rPr lang="cs-CZ" altLang="cs-CZ" sz="28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 </a:t>
            </a:r>
            <a:br>
              <a:rPr lang="cs-CZ" altLang="cs-CZ" sz="2800" dirty="0" smtClean="0">
                <a:solidFill>
                  <a:srgbClr val="00B050"/>
                </a:solidFill>
                <a:latin typeface="Calibri" panose="020F0502020204030204" pitchFamily="34" charset="0"/>
              </a:rPr>
            </a:br>
            <a:r>
              <a:rPr lang="cs-CZ" altLang="cs-CZ" sz="28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Řád: </a:t>
            </a:r>
            <a:r>
              <a:rPr lang="cs-CZ" altLang="cs-CZ" sz="2800" dirty="0" err="1" smtClean="0">
                <a:solidFill>
                  <a:srgbClr val="00B050"/>
                </a:solidFill>
                <a:latin typeface="Calibri" panose="020F0502020204030204" pitchFamily="34" charset="0"/>
              </a:rPr>
              <a:t>Ulvales</a:t>
            </a:r>
            <a:endParaRPr lang="cs-CZ" altLang="cs-CZ" sz="2800" dirty="0" smtClean="0">
              <a:solidFill>
                <a:srgbClr val="00B050"/>
              </a:solidFill>
              <a:latin typeface="Calibri" panose="020F0502020204030204" pitchFamily="34" charset="0"/>
            </a:endParaRPr>
          </a:p>
        </p:txBody>
      </p:sp>
      <p:sp>
        <p:nvSpPr>
          <p:cNvPr id="15364" name="Text Box 4"/>
          <p:cNvSpPr txBox="1">
            <a:spLocks noChangeArrowheads="1"/>
          </p:cNvSpPr>
          <p:nvPr/>
        </p:nvSpPr>
        <p:spPr bwMode="auto">
          <a:xfrm>
            <a:off x="1979613" y="6021388"/>
            <a:ext cx="345757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cs-CZ" altLang="cs-CZ" sz="3200" i="1"/>
              <a:t>Enteromorpha </a:t>
            </a:r>
            <a:r>
              <a:rPr lang="cs-CZ" altLang="cs-CZ" sz="3200"/>
              <a:t>sp.</a:t>
            </a:r>
            <a:endParaRPr lang="cs-CZ" altLang="cs-CZ" sz="3200" i="1"/>
          </a:p>
        </p:txBody>
      </p:sp>
    </p:spTree>
    <p:extLst>
      <p:ext uri="{BB962C8B-B14F-4D97-AF65-F5344CB8AC3E}">
        <p14:creationId xmlns:p14="http://schemas.microsoft.com/office/powerpoint/2010/main" val="3799926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Třída: </a:t>
            </a:r>
            <a:r>
              <a:rPr lang="cs-CZ" sz="3200" dirty="0" err="1" smtClean="0">
                <a:solidFill>
                  <a:srgbClr val="00B050"/>
                </a:solidFill>
                <a:latin typeface="Calibri" panose="020F0502020204030204" pitchFamily="34" charset="0"/>
              </a:rPr>
              <a:t>Cladophorophyceae</a:t>
            </a:r>
            <a:endParaRPr lang="cs-CZ" sz="3200" dirty="0">
              <a:solidFill>
                <a:srgbClr val="00B050"/>
              </a:solidFill>
              <a:latin typeface="Calibri" panose="020F0502020204030204" pitchFamily="34" charset="0"/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/>
          <a:lstStyle/>
          <a:p>
            <a:pPr eaLnBrk="1" hangingPunct="1"/>
            <a:r>
              <a:rPr lang="cs-CZ" altLang="cs-CZ" sz="2400" dirty="0" err="1" smtClean="0">
                <a:latin typeface="Calibri" panose="020F0502020204030204" pitchFamily="34" charset="0"/>
              </a:rPr>
              <a:t>Sifonokladální</a:t>
            </a:r>
            <a:r>
              <a:rPr lang="cs-CZ" altLang="cs-CZ" sz="2400" dirty="0" smtClean="0">
                <a:latin typeface="Calibri" panose="020F0502020204030204" pitchFamily="34" charset="0"/>
              </a:rPr>
              <a:t> stélka</a:t>
            </a:r>
          </a:p>
          <a:p>
            <a:pPr eaLnBrk="1" hangingPunct="1"/>
            <a:r>
              <a:rPr lang="cs-CZ" altLang="cs-CZ" sz="2400" dirty="0" smtClean="0">
                <a:latin typeface="Calibri" panose="020F0502020204030204" pitchFamily="34" charset="0"/>
              </a:rPr>
              <a:t>Krystalická celulóza</a:t>
            </a:r>
          </a:p>
          <a:p>
            <a:pPr eaLnBrk="1" hangingPunct="1"/>
            <a:r>
              <a:rPr lang="cs-CZ" altLang="cs-CZ" sz="2400" dirty="0" smtClean="0">
                <a:latin typeface="Calibri" panose="020F0502020204030204" pitchFamily="34" charset="0"/>
              </a:rPr>
              <a:t>Chloroplast s </a:t>
            </a:r>
            <a:r>
              <a:rPr lang="cs-CZ" altLang="cs-CZ" sz="2400" dirty="0" err="1" smtClean="0">
                <a:latin typeface="Calibri" panose="020F0502020204030204" pitchFamily="34" charset="0"/>
              </a:rPr>
              <a:t>pyrenoidem</a:t>
            </a:r>
            <a:r>
              <a:rPr lang="cs-CZ" altLang="cs-CZ" sz="2400" dirty="0" smtClean="0">
                <a:latin typeface="Calibri" panose="020F0502020204030204" pitchFamily="34" charset="0"/>
              </a:rPr>
              <a:t> obaleným dvoudílným škrobovým obalem</a:t>
            </a:r>
          </a:p>
          <a:p>
            <a:pPr eaLnBrk="1" hangingPunct="1"/>
            <a:r>
              <a:rPr lang="cs-CZ" altLang="cs-CZ" sz="2400" dirty="0" smtClean="0">
                <a:latin typeface="Calibri" panose="020F0502020204030204" pitchFamily="34" charset="0"/>
              </a:rPr>
              <a:t>Uzavřená mitóza</a:t>
            </a:r>
          </a:p>
          <a:p>
            <a:pPr eaLnBrk="1" hangingPunct="1"/>
            <a:r>
              <a:rPr lang="cs-CZ" altLang="cs-CZ" sz="2400" dirty="0" err="1" smtClean="0">
                <a:latin typeface="Calibri" panose="020F0502020204030204" pitchFamily="34" charset="0"/>
              </a:rPr>
              <a:t>Haplo-diplontní</a:t>
            </a:r>
            <a:r>
              <a:rPr lang="cs-CZ" altLang="cs-CZ" sz="2400" dirty="0" smtClean="0">
                <a:latin typeface="Calibri" panose="020F0502020204030204" pitchFamily="34" charset="0"/>
              </a:rPr>
              <a:t> životní cyklus</a:t>
            </a:r>
          </a:p>
          <a:p>
            <a:pPr eaLnBrk="1" hangingPunct="1"/>
            <a:r>
              <a:rPr lang="cs-CZ" altLang="cs-CZ" sz="2400" dirty="0" smtClean="0">
                <a:latin typeface="Calibri" panose="020F0502020204030204" pitchFamily="34" charset="0"/>
              </a:rPr>
              <a:t>Izomorfní rodozměna</a:t>
            </a:r>
          </a:p>
          <a:p>
            <a:pPr eaLnBrk="1" hangingPunct="1"/>
            <a:r>
              <a:rPr lang="cs-CZ" altLang="cs-CZ" sz="2400" dirty="0" smtClean="0">
                <a:latin typeface="Calibri" panose="020F0502020204030204" pitchFamily="34" charset="0"/>
              </a:rPr>
              <a:t>CCW-orientace</a:t>
            </a:r>
            <a:endParaRPr lang="cs-CZ" altLang="cs-CZ" sz="3000" dirty="0" smtClean="0">
              <a:latin typeface="Calibri" panose="020F0502020204030204" pitchFamily="34" charset="0"/>
            </a:endParaRPr>
          </a:p>
          <a:p>
            <a:endParaRPr lang="cs-CZ" sz="2400" dirty="0" smtClean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41564"/>
            <a:ext cx="9144000" cy="215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2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53975" y="-16081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91678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ladophora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549275"/>
            <a:ext cx="8208963" cy="615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50825" y="188913"/>
            <a:ext cx="8642350" cy="431800"/>
          </a:xfrm>
        </p:spPr>
        <p:txBody>
          <a:bodyPr/>
          <a:lstStyle/>
          <a:p>
            <a:pPr eaLnBrk="1" hangingPunct="1"/>
            <a:r>
              <a:rPr lang="cs-CZ" altLang="cs-CZ" sz="20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Odd.: </a:t>
            </a:r>
            <a:r>
              <a:rPr lang="cs-CZ" altLang="cs-CZ" sz="2000" dirty="0" err="1" smtClean="0">
                <a:solidFill>
                  <a:srgbClr val="00B050"/>
                </a:solidFill>
                <a:latin typeface="Calibri" panose="020F0502020204030204" pitchFamily="34" charset="0"/>
              </a:rPr>
              <a:t>Chlorophyta</a:t>
            </a:r>
            <a:r>
              <a:rPr lang="cs-CZ" altLang="cs-CZ" sz="20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 Třída: </a:t>
            </a:r>
            <a:r>
              <a:rPr lang="cs-CZ" altLang="cs-CZ" sz="2000" dirty="0" err="1" smtClean="0">
                <a:solidFill>
                  <a:srgbClr val="00B050"/>
                </a:solidFill>
                <a:latin typeface="Calibri" panose="020F0502020204030204" pitchFamily="34" charset="0"/>
              </a:rPr>
              <a:t>Cladophorophyceae</a:t>
            </a:r>
            <a:r>
              <a:rPr lang="cs-CZ" altLang="cs-CZ" sz="20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 Řád: </a:t>
            </a:r>
            <a:r>
              <a:rPr lang="cs-CZ" altLang="cs-CZ" sz="2000" dirty="0" err="1" smtClean="0">
                <a:solidFill>
                  <a:srgbClr val="00B050"/>
                </a:solidFill>
                <a:latin typeface="Calibri" panose="020F0502020204030204" pitchFamily="34" charset="0"/>
              </a:rPr>
              <a:t>Cladophorales</a:t>
            </a:r>
            <a:r>
              <a:rPr lang="cs-CZ" altLang="cs-CZ" sz="20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 </a:t>
            </a:r>
          </a:p>
        </p:txBody>
      </p:sp>
      <p:sp>
        <p:nvSpPr>
          <p:cNvPr id="1741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323850" y="4724400"/>
            <a:ext cx="4319588" cy="647700"/>
          </a:xfrm>
        </p:spPr>
        <p:txBody>
          <a:bodyPr/>
          <a:lstStyle/>
          <a:p>
            <a:pPr eaLnBrk="1" hangingPunct="1"/>
            <a:r>
              <a:rPr lang="cs-CZ" altLang="cs-CZ" i="1" smtClean="0">
                <a:solidFill>
                  <a:srgbClr val="FFFF00"/>
                </a:solidFill>
              </a:rPr>
              <a:t>Cladophora </a:t>
            </a:r>
            <a:r>
              <a:rPr lang="cs-CZ" altLang="cs-CZ" smtClean="0">
                <a:solidFill>
                  <a:srgbClr val="FFFF00"/>
                </a:solidFill>
              </a:rPr>
              <a:t>sp.</a:t>
            </a:r>
            <a:endParaRPr lang="cs-CZ" altLang="cs-CZ" i="1" smtClean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2236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ladophora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06375"/>
            <a:ext cx="8713788" cy="653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23850" y="4724400"/>
            <a:ext cx="4319588" cy="647700"/>
          </a:xfrm>
        </p:spPr>
        <p:txBody>
          <a:bodyPr/>
          <a:lstStyle/>
          <a:p>
            <a:pPr eaLnBrk="1" hangingPunct="1"/>
            <a:r>
              <a:rPr lang="cs-CZ" altLang="cs-CZ" i="1" smtClean="0">
                <a:solidFill>
                  <a:srgbClr val="FFFF00"/>
                </a:solidFill>
              </a:rPr>
              <a:t>Cladophora </a:t>
            </a:r>
            <a:r>
              <a:rPr lang="cs-CZ" altLang="cs-CZ" smtClean="0">
                <a:solidFill>
                  <a:srgbClr val="FFFF00"/>
                </a:solidFill>
              </a:rPr>
              <a:t>sp.</a:t>
            </a:r>
            <a:endParaRPr lang="cs-CZ" altLang="cs-CZ" i="1" smtClean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6853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30237" y="1276828"/>
            <a:ext cx="7991475" cy="5327650"/>
          </a:xfrm>
        </p:spPr>
        <p:txBody>
          <a:bodyPr/>
          <a:lstStyle/>
          <a:p>
            <a:pPr eaLnBrk="1" hangingPunct="1"/>
            <a:r>
              <a:rPr lang="cs-CZ" altLang="cs-CZ" sz="2400" dirty="0" err="1" smtClean="0">
                <a:latin typeface="Calibri" panose="020F0502020204030204" pitchFamily="34" charset="0"/>
              </a:rPr>
              <a:t>Cenocyt</a:t>
            </a:r>
            <a:endParaRPr lang="cs-CZ" altLang="cs-CZ" sz="2400" dirty="0" smtClean="0">
              <a:latin typeface="Calibri" panose="020F0502020204030204" pitchFamily="34" charset="0"/>
            </a:endParaRPr>
          </a:p>
          <a:p>
            <a:pPr eaLnBrk="1" hangingPunct="1"/>
            <a:r>
              <a:rPr lang="cs-CZ" altLang="cs-CZ" sz="2400" dirty="0" smtClean="0">
                <a:latin typeface="Calibri" panose="020F0502020204030204" pitchFamily="34" charset="0"/>
              </a:rPr>
              <a:t>Centrální vakuola</a:t>
            </a:r>
          </a:p>
          <a:p>
            <a:pPr eaLnBrk="1" hangingPunct="1"/>
            <a:r>
              <a:rPr lang="cs-CZ" altLang="cs-CZ" sz="2400" dirty="0" smtClean="0">
                <a:latin typeface="Calibri" panose="020F0502020204030204" pitchFamily="34" charset="0"/>
              </a:rPr>
              <a:t>Celulóza, xylan, </a:t>
            </a:r>
            <a:r>
              <a:rPr lang="cs-CZ" altLang="cs-CZ" sz="2400" dirty="0" err="1" smtClean="0">
                <a:latin typeface="Calibri" panose="020F0502020204030204" pitchFamily="34" charset="0"/>
              </a:rPr>
              <a:t>mannan</a:t>
            </a:r>
            <a:r>
              <a:rPr lang="cs-CZ" altLang="cs-CZ" sz="2400" dirty="0" smtClean="0">
                <a:latin typeface="Calibri" panose="020F0502020204030204" pitchFamily="34" charset="0"/>
              </a:rPr>
              <a:t>, </a:t>
            </a:r>
            <a:r>
              <a:rPr lang="cs-CZ" altLang="cs-CZ" sz="2400" dirty="0" err="1" smtClean="0">
                <a:latin typeface="Calibri" panose="020F0502020204030204" pitchFamily="34" charset="0"/>
              </a:rPr>
              <a:t>glukan</a:t>
            </a:r>
            <a:endParaRPr lang="cs-CZ" altLang="cs-CZ" sz="2400" dirty="0" smtClean="0">
              <a:latin typeface="Calibri" panose="020F0502020204030204" pitchFamily="34" charset="0"/>
            </a:endParaRPr>
          </a:p>
          <a:p>
            <a:pPr eaLnBrk="1" hangingPunct="1"/>
            <a:r>
              <a:rPr lang="cs-CZ" altLang="cs-CZ" sz="2400" dirty="0" err="1" smtClean="0">
                <a:latin typeface="Calibri" panose="020F0502020204030204" pitchFamily="34" charset="0"/>
              </a:rPr>
              <a:t>Heteroplastické</a:t>
            </a:r>
            <a:r>
              <a:rPr lang="cs-CZ" altLang="cs-CZ" sz="2400" dirty="0" smtClean="0">
                <a:latin typeface="Calibri" panose="020F0502020204030204" pitchFamily="34" charset="0"/>
              </a:rPr>
              <a:t> druhy - amyloplasty</a:t>
            </a:r>
          </a:p>
          <a:p>
            <a:pPr eaLnBrk="1" hangingPunct="1"/>
            <a:r>
              <a:rPr lang="cs-CZ" altLang="cs-CZ" sz="2400" dirty="0" err="1" smtClean="0">
                <a:latin typeface="Calibri" panose="020F0502020204030204" pitchFamily="34" charset="0"/>
              </a:rPr>
              <a:t>Sifonein</a:t>
            </a:r>
            <a:r>
              <a:rPr lang="cs-CZ" altLang="cs-CZ" sz="2400" dirty="0" smtClean="0">
                <a:latin typeface="Calibri" panose="020F0502020204030204" pitchFamily="34" charset="0"/>
              </a:rPr>
              <a:t>, </a:t>
            </a:r>
            <a:r>
              <a:rPr lang="cs-CZ" altLang="cs-CZ" sz="2400" dirty="0" err="1" smtClean="0">
                <a:latin typeface="Calibri" panose="020F0502020204030204" pitchFamily="34" charset="0"/>
              </a:rPr>
              <a:t>sifonoxantin</a:t>
            </a:r>
            <a:endParaRPr lang="cs-CZ" altLang="cs-CZ" sz="2400" dirty="0" smtClean="0">
              <a:latin typeface="Calibri" panose="020F0502020204030204" pitchFamily="34" charset="0"/>
            </a:endParaRPr>
          </a:p>
          <a:p>
            <a:pPr eaLnBrk="1" hangingPunct="1"/>
            <a:r>
              <a:rPr lang="cs-CZ" altLang="cs-CZ" sz="2400" dirty="0" err="1" smtClean="0">
                <a:latin typeface="Calibri" panose="020F0502020204030204" pitchFamily="34" charset="0"/>
              </a:rPr>
              <a:t>Haplo-diplontní</a:t>
            </a:r>
            <a:r>
              <a:rPr lang="cs-CZ" altLang="cs-CZ" sz="2400" dirty="0" smtClean="0">
                <a:latin typeface="Calibri" panose="020F0502020204030204" pitchFamily="34" charset="0"/>
              </a:rPr>
              <a:t> cyklus</a:t>
            </a:r>
          </a:p>
          <a:p>
            <a:pPr eaLnBrk="1" hangingPunct="1"/>
            <a:r>
              <a:rPr lang="cs-CZ" altLang="cs-CZ" sz="2400" dirty="0" smtClean="0">
                <a:latin typeface="Calibri" panose="020F0502020204030204" pitchFamily="34" charset="0"/>
              </a:rPr>
              <a:t>Izogamie</a:t>
            </a:r>
          </a:p>
          <a:p>
            <a:pPr eaLnBrk="1" hangingPunct="1"/>
            <a:r>
              <a:rPr lang="cs-CZ" altLang="cs-CZ" sz="2400" dirty="0" smtClean="0">
                <a:latin typeface="Calibri" panose="020F0502020204030204" pitchFamily="34" charset="0"/>
              </a:rPr>
              <a:t>Makroskopický, mnohojaderný gametofyt</a:t>
            </a:r>
          </a:p>
          <a:p>
            <a:pPr eaLnBrk="1" hangingPunct="1"/>
            <a:r>
              <a:rPr lang="cs-CZ" altLang="cs-CZ" sz="2400" dirty="0" smtClean="0">
                <a:latin typeface="Calibri" panose="020F0502020204030204" pitchFamily="34" charset="0"/>
              </a:rPr>
              <a:t>CCW-orientace</a:t>
            </a:r>
          </a:p>
          <a:p>
            <a:pPr eaLnBrk="1" hangingPunct="1"/>
            <a:r>
              <a:rPr lang="cs-CZ" altLang="cs-CZ" sz="2400" dirty="0" smtClean="0">
                <a:latin typeface="Calibri" panose="020F0502020204030204" pitchFamily="34" charset="0"/>
              </a:rPr>
              <a:t>Invazní řasy - agresivní druhy - </a:t>
            </a:r>
            <a:r>
              <a:rPr lang="cs-CZ" altLang="cs-CZ" sz="2400" i="1" dirty="0" err="1" smtClean="0">
                <a:latin typeface="Calibri" panose="020F0502020204030204" pitchFamily="34" charset="0"/>
              </a:rPr>
              <a:t>Caulerpa</a:t>
            </a:r>
            <a:r>
              <a:rPr lang="cs-CZ" altLang="cs-CZ" sz="2400" i="1" dirty="0" smtClean="0">
                <a:latin typeface="Calibri" panose="020F0502020204030204" pitchFamily="34" charset="0"/>
              </a:rPr>
              <a:t> </a:t>
            </a:r>
            <a:r>
              <a:rPr lang="cs-CZ" altLang="cs-CZ" sz="2400" i="1" dirty="0" err="1" smtClean="0">
                <a:latin typeface="Calibri" panose="020F0502020204030204" pitchFamily="34" charset="0"/>
              </a:rPr>
              <a:t>taxifolia</a:t>
            </a:r>
            <a:endParaRPr lang="cs-CZ" altLang="cs-CZ" sz="3000" i="1" dirty="0" smtClean="0">
              <a:latin typeface="Calibri" panose="020F0502020204030204" pitchFamily="34" charset="0"/>
            </a:endParaRPr>
          </a:p>
        </p:txBody>
      </p:sp>
      <p:sp>
        <p:nvSpPr>
          <p:cNvPr id="23556" name="Text Box 5"/>
          <p:cNvSpPr txBox="1">
            <a:spLocks noChangeArrowheads="1"/>
          </p:cNvSpPr>
          <p:nvPr/>
        </p:nvSpPr>
        <p:spPr bwMode="auto">
          <a:xfrm>
            <a:off x="1258888" y="1268413"/>
            <a:ext cx="7207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5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Třída: </a:t>
            </a:r>
            <a:r>
              <a:rPr lang="cs-CZ" sz="3200" dirty="0" err="1" smtClean="0">
                <a:solidFill>
                  <a:srgbClr val="00B050"/>
                </a:solidFill>
                <a:latin typeface="Calibri" panose="020F0502020204030204" pitchFamily="34" charset="0"/>
              </a:rPr>
              <a:t>Bryopsydophyceae</a:t>
            </a:r>
            <a:endParaRPr lang="cs-CZ" sz="3200" dirty="0">
              <a:solidFill>
                <a:srgbClr val="00B050"/>
              </a:solidFill>
              <a:latin typeface="Calibri" panose="020F0502020204030204" pitchFamily="34" charset="0"/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05264"/>
            <a:ext cx="9144000" cy="215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74573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58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58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58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58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58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58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58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58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58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58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58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58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58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58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584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584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584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584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3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50825" y="188913"/>
            <a:ext cx="8642350" cy="431800"/>
          </a:xfrm>
        </p:spPr>
        <p:txBody>
          <a:bodyPr/>
          <a:lstStyle/>
          <a:p>
            <a:pPr eaLnBrk="1" hangingPunct="1"/>
            <a:r>
              <a:rPr lang="cs-CZ" altLang="cs-CZ" sz="20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Odd.: </a:t>
            </a:r>
            <a:r>
              <a:rPr lang="cs-CZ" altLang="cs-CZ" sz="2000" dirty="0" err="1" smtClean="0">
                <a:solidFill>
                  <a:srgbClr val="00B050"/>
                </a:solidFill>
                <a:latin typeface="Calibri" panose="020F0502020204030204" pitchFamily="34" charset="0"/>
              </a:rPr>
              <a:t>Chlorophyta</a:t>
            </a:r>
            <a:r>
              <a:rPr lang="cs-CZ" altLang="cs-CZ" sz="20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 Třída: </a:t>
            </a:r>
            <a:r>
              <a:rPr lang="cs-CZ" altLang="cs-CZ" sz="2000" dirty="0" err="1" smtClean="0">
                <a:solidFill>
                  <a:srgbClr val="00B050"/>
                </a:solidFill>
                <a:latin typeface="Calibri" panose="020F0502020204030204" pitchFamily="34" charset="0"/>
              </a:rPr>
              <a:t>Bryopsidophyceae</a:t>
            </a:r>
            <a:r>
              <a:rPr lang="cs-CZ" altLang="cs-CZ" sz="20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 Řád: </a:t>
            </a:r>
            <a:r>
              <a:rPr lang="cs-CZ" altLang="cs-CZ" sz="2000" dirty="0" err="1" smtClean="0">
                <a:solidFill>
                  <a:srgbClr val="00B050"/>
                </a:solidFill>
                <a:latin typeface="Calibri" panose="020F0502020204030204" pitchFamily="34" charset="0"/>
              </a:rPr>
              <a:t>Bryopsidales</a:t>
            </a:r>
            <a:r>
              <a:rPr lang="cs-CZ" altLang="cs-CZ" sz="20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 </a:t>
            </a:r>
          </a:p>
        </p:txBody>
      </p:sp>
      <p:pic>
        <p:nvPicPr>
          <p:cNvPr id="24579" name="Picture 5" descr="caulerp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652463"/>
            <a:ext cx="806450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0" name="Text Box 6"/>
          <p:cNvSpPr txBox="1">
            <a:spLocks noChangeArrowheads="1"/>
          </p:cNvSpPr>
          <p:nvPr/>
        </p:nvSpPr>
        <p:spPr bwMode="auto">
          <a:xfrm>
            <a:off x="1979613" y="5876925"/>
            <a:ext cx="2951162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3200" i="1"/>
              <a:t>Caulerpa</a:t>
            </a:r>
            <a:r>
              <a:rPr lang="cs-CZ" altLang="cs-CZ" sz="3200"/>
              <a:t> sp.</a:t>
            </a:r>
          </a:p>
        </p:txBody>
      </p:sp>
    </p:spTree>
    <p:extLst>
      <p:ext uri="{BB962C8B-B14F-4D97-AF65-F5344CB8AC3E}">
        <p14:creationId xmlns:p14="http://schemas.microsoft.com/office/powerpoint/2010/main" val="2409945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odium_bi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911225"/>
            <a:ext cx="8640763" cy="575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115888"/>
            <a:ext cx="9144000" cy="65246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cs-CZ" altLang="cs-CZ" sz="28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Odd.: </a:t>
            </a:r>
            <a:r>
              <a:rPr lang="cs-CZ" altLang="cs-CZ" sz="2800" dirty="0" err="1" smtClean="0">
                <a:solidFill>
                  <a:srgbClr val="00B050"/>
                </a:solidFill>
                <a:latin typeface="Calibri" panose="020F0502020204030204" pitchFamily="34" charset="0"/>
              </a:rPr>
              <a:t>Chlorophyta</a:t>
            </a:r>
            <a:r>
              <a:rPr lang="cs-CZ" altLang="cs-CZ" sz="28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 Třída: </a:t>
            </a:r>
            <a:r>
              <a:rPr lang="cs-CZ" altLang="cs-CZ" sz="2800" dirty="0" err="1" smtClean="0">
                <a:solidFill>
                  <a:srgbClr val="00B050"/>
                </a:solidFill>
                <a:latin typeface="Calibri" panose="020F0502020204030204" pitchFamily="34" charset="0"/>
              </a:rPr>
              <a:t>Bryopsidophyceae</a:t>
            </a:r>
            <a:r>
              <a:rPr lang="cs-CZ" altLang="cs-CZ" sz="28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 </a:t>
            </a:r>
            <a:br>
              <a:rPr lang="cs-CZ" altLang="cs-CZ" sz="2800" dirty="0" smtClean="0">
                <a:solidFill>
                  <a:srgbClr val="00B050"/>
                </a:solidFill>
                <a:latin typeface="Calibri" panose="020F0502020204030204" pitchFamily="34" charset="0"/>
              </a:rPr>
            </a:br>
            <a:r>
              <a:rPr lang="cs-CZ" altLang="cs-CZ" sz="28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Řád: </a:t>
            </a:r>
            <a:r>
              <a:rPr lang="cs-CZ" altLang="cs-CZ" sz="2800" dirty="0" err="1" smtClean="0">
                <a:solidFill>
                  <a:srgbClr val="00B050"/>
                </a:solidFill>
                <a:latin typeface="Calibri" panose="020F0502020204030204" pitchFamily="34" charset="0"/>
              </a:rPr>
              <a:t>Bryopsidales</a:t>
            </a:r>
            <a:endParaRPr lang="cs-CZ" altLang="cs-CZ" sz="2800" dirty="0" smtClean="0">
              <a:solidFill>
                <a:srgbClr val="00B050"/>
              </a:solidFill>
              <a:latin typeface="Calibri" panose="020F0502020204030204" pitchFamily="34" charset="0"/>
            </a:endParaRPr>
          </a:p>
        </p:txBody>
      </p:sp>
      <p:sp>
        <p:nvSpPr>
          <p:cNvPr id="26628" name="Text Box 4"/>
          <p:cNvSpPr txBox="1">
            <a:spLocks noChangeArrowheads="1"/>
          </p:cNvSpPr>
          <p:nvPr/>
        </p:nvSpPr>
        <p:spPr bwMode="auto">
          <a:xfrm>
            <a:off x="900113" y="6021388"/>
            <a:ext cx="345757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cs-CZ" altLang="cs-CZ" sz="3200" i="1"/>
              <a:t>Codium </a:t>
            </a:r>
            <a:r>
              <a:rPr lang="cs-CZ" altLang="cs-CZ" sz="3200"/>
              <a:t>sp.</a:t>
            </a:r>
            <a:endParaRPr lang="cs-CZ" altLang="cs-CZ" sz="3200" i="1"/>
          </a:p>
        </p:txBody>
      </p:sp>
    </p:spTree>
    <p:extLst>
      <p:ext uri="{BB962C8B-B14F-4D97-AF65-F5344CB8AC3E}">
        <p14:creationId xmlns:p14="http://schemas.microsoft.com/office/powerpoint/2010/main" val="2217701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err="1" smtClean="0">
                <a:solidFill>
                  <a:schemeClr val="accent1"/>
                </a:solidFill>
              </a:rPr>
              <a:t>Glaucophyta</a:t>
            </a:r>
            <a:endParaRPr lang="cs-CZ" sz="3200" dirty="0">
              <a:solidFill>
                <a:schemeClr val="accent1"/>
              </a:solidFill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/>
          <a:lstStyle/>
          <a:p>
            <a:r>
              <a:rPr lang="cs-CZ" altLang="cs-CZ" sz="2400" dirty="0" err="1" smtClean="0"/>
              <a:t>Cyanely</a:t>
            </a:r>
            <a:r>
              <a:rPr lang="cs-CZ" altLang="cs-CZ" sz="2400" dirty="0" smtClean="0"/>
              <a:t> </a:t>
            </a:r>
          </a:p>
          <a:p>
            <a:r>
              <a:rPr lang="cs-CZ" altLang="cs-CZ" sz="2400" dirty="0" smtClean="0"/>
              <a:t>Sladkovodní bičíkovci</a:t>
            </a:r>
          </a:p>
          <a:p>
            <a:r>
              <a:rPr lang="cs-CZ" altLang="cs-CZ" sz="2400" dirty="0" smtClean="0"/>
              <a:t>Rozmnožování: </a:t>
            </a:r>
            <a:r>
              <a:rPr lang="cs-CZ" altLang="cs-CZ" sz="2400" dirty="0" err="1" smtClean="0"/>
              <a:t>autospory</a:t>
            </a:r>
            <a:r>
              <a:rPr lang="cs-CZ" altLang="cs-CZ" sz="2400" dirty="0" smtClean="0"/>
              <a:t>, zoospory</a:t>
            </a:r>
          </a:p>
          <a:p>
            <a:r>
              <a:rPr lang="cs-CZ" altLang="cs-CZ" sz="2400" dirty="0" smtClean="0"/>
              <a:t>18 S </a:t>
            </a:r>
            <a:r>
              <a:rPr lang="cs-CZ" altLang="cs-CZ" sz="2400" dirty="0" err="1" smtClean="0"/>
              <a:t>rRNA</a:t>
            </a:r>
            <a:r>
              <a:rPr lang="cs-CZ" altLang="cs-CZ" sz="2400" dirty="0" smtClean="0"/>
              <a:t> – monofyletické, příbuzné s </a:t>
            </a:r>
            <a:r>
              <a:rPr lang="cs-CZ" altLang="cs-CZ" sz="2400" dirty="0" err="1" smtClean="0"/>
              <a:t>Cryptophyta</a:t>
            </a:r>
            <a:r>
              <a:rPr lang="cs-CZ" altLang="cs-CZ" sz="2400" dirty="0" smtClean="0"/>
              <a:t> a </a:t>
            </a:r>
            <a:r>
              <a:rPr lang="cs-CZ" altLang="cs-CZ" sz="2400" dirty="0" err="1" smtClean="0"/>
              <a:t>Rhodophyta</a:t>
            </a:r>
            <a:endParaRPr lang="cs-CZ" altLang="cs-CZ" sz="2400" dirty="0" smtClean="0"/>
          </a:p>
          <a:p>
            <a:r>
              <a:rPr lang="cs-CZ" sz="2400" i="1" dirty="0" err="1"/>
              <a:t>Cyanophora</a:t>
            </a:r>
            <a:r>
              <a:rPr lang="cs-CZ" sz="2400" i="1" dirty="0"/>
              <a:t> </a:t>
            </a:r>
            <a:r>
              <a:rPr lang="cs-CZ" sz="2400" i="1" dirty="0" err="1" smtClean="0"/>
              <a:t>paradoxa</a:t>
            </a:r>
            <a:r>
              <a:rPr lang="cs-CZ" sz="2400" i="1" dirty="0"/>
              <a:t> </a:t>
            </a:r>
            <a:r>
              <a:rPr lang="cs-CZ" sz="2400" i="1" dirty="0" smtClean="0"/>
              <a:t>- </a:t>
            </a:r>
            <a:r>
              <a:rPr lang="cs-CZ" sz="2400" dirty="0" smtClean="0"/>
              <a:t>plankton</a:t>
            </a: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25144"/>
            <a:ext cx="9144000" cy="215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2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53975" y="-16081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AutoShape 4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206375" y="-14557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2050" name="Picture 2" descr="http://www.diark.org/img/species_pict/large/Cyanophora_paradoxa/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3375" y="4005064"/>
            <a:ext cx="3514725" cy="2314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2278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7" descr="FAN7-Halimeda%20fragili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620713"/>
            <a:ext cx="7461250" cy="5595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50825" y="188913"/>
            <a:ext cx="8642350" cy="431800"/>
          </a:xfrm>
        </p:spPr>
        <p:txBody>
          <a:bodyPr/>
          <a:lstStyle/>
          <a:p>
            <a:pPr eaLnBrk="1" hangingPunct="1"/>
            <a:r>
              <a:rPr lang="cs-CZ" altLang="cs-CZ" sz="20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Odd.: </a:t>
            </a:r>
            <a:r>
              <a:rPr lang="cs-CZ" altLang="cs-CZ" sz="2000" dirty="0" err="1" smtClean="0">
                <a:solidFill>
                  <a:srgbClr val="00B050"/>
                </a:solidFill>
                <a:latin typeface="Calibri" panose="020F0502020204030204" pitchFamily="34" charset="0"/>
              </a:rPr>
              <a:t>Chlorophyta</a:t>
            </a:r>
            <a:r>
              <a:rPr lang="cs-CZ" altLang="cs-CZ" sz="20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 Třída: </a:t>
            </a:r>
            <a:r>
              <a:rPr lang="cs-CZ" altLang="cs-CZ" sz="2000" dirty="0" err="1" smtClean="0">
                <a:solidFill>
                  <a:srgbClr val="00B050"/>
                </a:solidFill>
                <a:latin typeface="Calibri" panose="020F0502020204030204" pitchFamily="34" charset="0"/>
              </a:rPr>
              <a:t>Bryopsidophyceae</a:t>
            </a:r>
            <a:r>
              <a:rPr lang="cs-CZ" altLang="cs-CZ" sz="20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 Řád: </a:t>
            </a:r>
            <a:r>
              <a:rPr lang="cs-CZ" altLang="cs-CZ" sz="2000" dirty="0" err="1" smtClean="0">
                <a:solidFill>
                  <a:srgbClr val="00B050"/>
                </a:solidFill>
                <a:latin typeface="Calibri" panose="020F0502020204030204" pitchFamily="34" charset="0"/>
              </a:rPr>
              <a:t>Bryopsidales</a:t>
            </a:r>
            <a:r>
              <a:rPr lang="cs-CZ" altLang="cs-CZ" sz="20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 </a:t>
            </a:r>
          </a:p>
        </p:txBody>
      </p:sp>
      <p:pic>
        <p:nvPicPr>
          <p:cNvPr id="41993" name="Picture 9" descr="halimed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675" y="1336675"/>
            <a:ext cx="5616575" cy="5405438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653" name="Text Box 5"/>
          <p:cNvSpPr txBox="1">
            <a:spLocks noChangeArrowheads="1"/>
          </p:cNvSpPr>
          <p:nvPr/>
        </p:nvSpPr>
        <p:spPr bwMode="auto">
          <a:xfrm>
            <a:off x="2987675" y="6162675"/>
            <a:ext cx="2951163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cs-CZ" altLang="cs-CZ" sz="3200" i="1"/>
              <a:t>Halimeda</a:t>
            </a:r>
            <a:r>
              <a:rPr lang="cs-CZ" altLang="cs-CZ" sz="3200"/>
              <a:t> sp.</a:t>
            </a:r>
          </a:p>
        </p:txBody>
      </p:sp>
    </p:spTree>
    <p:extLst>
      <p:ext uri="{BB962C8B-B14F-4D97-AF65-F5344CB8AC3E}">
        <p14:creationId xmlns:p14="http://schemas.microsoft.com/office/powerpoint/2010/main" val="4107928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9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9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7238" y="1341438"/>
            <a:ext cx="7991475" cy="5327650"/>
          </a:xfrm>
        </p:spPr>
        <p:txBody>
          <a:bodyPr/>
          <a:lstStyle/>
          <a:p>
            <a:pPr eaLnBrk="1" hangingPunct="1"/>
            <a:r>
              <a:rPr lang="cs-CZ" altLang="cs-CZ" sz="2400" dirty="0" err="1" smtClean="0">
                <a:latin typeface="Calibri" panose="020F0502020204030204" pitchFamily="34" charset="0"/>
              </a:rPr>
              <a:t>Cenocyt</a:t>
            </a:r>
            <a:endParaRPr lang="cs-CZ" altLang="cs-CZ" sz="2400" dirty="0" smtClean="0">
              <a:latin typeface="Calibri" panose="020F0502020204030204" pitchFamily="34" charset="0"/>
            </a:endParaRPr>
          </a:p>
          <a:p>
            <a:pPr eaLnBrk="1" hangingPunct="1"/>
            <a:r>
              <a:rPr lang="cs-CZ" altLang="cs-CZ" sz="2400" dirty="0" smtClean="0">
                <a:latin typeface="Calibri" panose="020F0502020204030204" pitchFamily="34" charset="0"/>
              </a:rPr>
              <a:t>Osní část s přesleny bočních větévek</a:t>
            </a:r>
          </a:p>
          <a:p>
            <a:pPr eaLnBrk="1" hangingPunct="1"/>
            <a:r>
              <a:rPr lang="cs-CZ" altLang="cs-CZ" sz="2400" dirty="0" smtClean="0">
                <a:latin typeface="Calibri" panose="020F0502020204030204" pitchFamily="34" charset="0"/>
              </a:rPr>
              <a:t>Víceletá stélka</a:t>
            </a:r>
          </a:p>
          <a:p>
            <a:pPr eaLnBrk="1" hangingPunct="1"/>
            <a:r>
              <a:rPr lang="cs-CZ" altLang="cs-CZ" sz="2400" dirty="0" smtClean="0">
                <a:latin typeface="Calibri" panose="020F0502020204030204" pitchFamily="34" charset="0"/>
              </a:rPr>
              <a:t>Proudění cytoplazmy</a:t>
            </a:r>
          </a:p>
          <a:p>
            <a:pPr eaLnBrk="1" hangingPunct="1"/>
            <a:r>
              <a:rPr lang="cs-CZ" altLang="cs-CZ" sz="2400" dirty="0" smtClean="0">
                <a:latin typeface="Calibri" panose="020F0502020204030204" pitchFamily="34" charset="0"/>
              </a:rPr>
              <a:t>Inkrustace stélky CaCO</a:t>
            </a:r>
            <a:r>
              <a:rPr lang="cs-CZ" altLang="cs-CZ" sz="2400" baseline="-25000" dirty="0" smtClean="0">
                <a:latin typeface="Calibri" panose="020F0502020204030204" pitchFamily="34" charset="0"/>
              </a:rPr>
              <a:t>3</a:t>
            </a:r>
            <a:endParaRPr lang="cs-CZ" altLang="cs-CZ" sz="2400" dirty="0" smtClean="0">
              <a:latin typeface="Calibri" panose="020F0502020204030204" pitchFamily="34" charset="0"/>
            </a:endParaRPr>
          </a:p>
          <a:p>
            <a:pPr eaLnBrk="1" hangingPunct="1"/>
            <a:r>
              <a:rPr lang="cs-CZ" altLang="cs-CZ" sz="2400" dirty="0" smtClean="0">
                <a:latin typeface="Calibri" panose="020F0502020204030204" pitchFamily="34" charset="0"/>
              </a:rPr>
              <a:t>Celulóza, </a:t>
            </a:r>
            <a:r>
              <a:rPr lang="cs-CZ" altLang="cs-CZ" sz="2400" dirty="0" err="1" smtClean="0">
                <a:latin typeface="Calibri" panose="020F0502020204030204" pitchFamily="34" charset="0"/>
              </a:rPr>
              <a:t>mannan</a:t>
            </a:r>
            <a:endParaRPr lang="cs-CZ" altLang="cs-CZ" sz="2400" dirty="0" smtClean="0">
              <a:latin typeface="Calibri" panose="020F0502020204030204" pitchFamily="34" charset="0"/>
            </a:endParaRPr>
          </a:p>
          <a:p>
            <a:pPr eaLnBrk="1" hangingPunct="1"/>
            <a:r>
              <a:rPr lang="cs-CZ" altLang="cs-CZ" sz="2400" dirty="0" smtClean="0">
                <a:latin typeface="Calibri" panose="020F0502020204030204" pitchFamily="34" charset="0"/>
              </a:rPr>
              <a:t>Škrob a </a:t>
            </a:r>
            <a:r>
              <a:rPr lang="cs-CZ" altLang="cs-CZ" sz="2400" dirty="0" err="1" smtClean="0">
                <a:latin typeface="Calibri" panose="020F0502020204030204" pitchFamily="34" charset="0"/>
              </a:rPr>
              <a:t>fruktan</a:t>
            </a:r>
            <a:r>
              <a:rPr lang="cs-CZ" altLang="cs-CZ" sz="2400" dirty="0" smtClean="0">
                <a:latin typeface="Calibri" panose="020F0502020204030204" pitchFamily="34" charset="0"/>
              </a:rPr>
              <a:t> i v cytoplazmě </a:t>
            </a:r>
          </a:p>
          <a:p>
            <a:pPr eaLnBrk="1" hangingPunct="1"/>
            <a:r>
              <a:rPr lang="cs-CZ" altLang="cs-CZ" sz="2400" dirty="0" err="1" smtClean="0">
                <a:latin typeface="Calibri" panose="020F0502020204030204" pitchFamily="34" charset="0"/>
              </a:rPr>
              <a:t>Haplontní</a:t>
            </a:r>
            <a:r>
              <a:rPr lang="cs-CZ" altLang="cs-CZ" sz="2400" dirty="0" smtClean="0">
                <a:latin typeface="Calibri" panose="020F0502020204030204" pitchFamily="34" charset="0"/>
              </a:rPr>
              <a:t> cyklus</a:t>
            </a:r>
          </a:p>
          <a:p>
            <a:pPr eaLnBrk="1" hangingPunct="1"/>
            <a:r>
              <a:rPr lang="cs-CZ" altLang="cs-CZ" sz="2400" dirty="0" smtClean="0">
                <a:latin typeface="Calibri" panose="020F0502020204030204" pitchFamily="34" charset="0"/>
              </a:rPr>
              <a:t>Izogamie</a:t>
            </a:r>
          </a:p>
          <a:p>
            <a:pPr eaLnBrk="1" hangingPunct="1"/>
            <a:r>
              <a:rPr lang="cs-CZ" altLang="cs-CZ" sz="2400" dirty="0" smtClean="0">
                <a:latin typeface="Calibri" panose="020F0502020204030204" pitchFamily="34" charset="0"/>
              </a:rPr>
              <a:t>Makroskopický, mnohojaderný gametofyt</a:t>
            </a:r>
          </a:p>
          <a:p>
            <a:pPr eaLnBrk="1" hangingPunct="1"/>
            <a:r>
              <a:rPr lang="cs-CZ" altLang="cs-CZ" sz="2400" dirty="0" smtClean="0">
                <a:latin typeface="Calibri" panose="020F0502020204030204" pitchFamily="34" charset="0"/>
              </a:rPr>
              <a:t>Sporofyt jenom zygota</a:t>
            </a:r>
          </a:p>
          <a:p>
            <a:pPr eaLnBrk="1" hangingPunct="1"/>
            <a:r>
              <a:rPr lang="cs-CZ" altLang="cs-CZ" sz="2400" dirty="0" smtClean="0">
                <a:latin typeface="Calibri" panose="020F0502020204030204" pitchFamily="34" charset="0"/>
              </a:rPr>
              <a:t>CCW-orientace</a:t>
            </a:r>
            <a:endParaRPr lang="cs-CZ" altLang="cs-CZ" sz="3000" i="1" dirty="0" smtClean="0">
              <a:latin typeface="Calibri" panose="020F0502020204030204" pitchFamily="34" charset="0"/>
            </a:endParaRPr>
          </a:p>
        </p:txBody>
      </p:sp>
      <p:sp>
        <p:nvSpPr>
          <p:cNvPr id="28676" name="Text Box 4"/>
          <p:cNvSpPr txBox="1">
            <a:spLocks noChangeArrowheads="1"/>
          </p:cNvSpPr>
          <p:nvPr/>
        </p:nvSpPr>
        <p:spPr bwMode="auto">
          <a:xfrm>
            <a:off x="1258888" y="1268413"/>
            <a:ext cx="7207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5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Třída: </a:t>
            </a:r>
            <a:r>
              <a:rPr lang="cs-CZ" sz="3200" dirty="0" err="1" smtClean="0">
                <a:solidFill>
                  <a:srgbClr val="00B050"/>
                </a:solidFill>
                <a:latin typeface="Calibri" panose="020F0502020204030204" pitchFamily="34" charset="0"/>
              </a:rPr>
              <a:t>Dasycladophyceaee</a:t>
            </a:r>
            <a:endParaRPr lang="cs-CZ" sz="3200" dirty="0">
              <a:solidFill>
                <a:srgbClr val="00B05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1033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30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30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30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30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30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30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30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30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30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30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30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30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30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30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30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30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30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30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30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30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30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30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430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430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0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8" descr="berger-larg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4775"/>
            <a:ext cx="9144000" cy="664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Rectangle 9"/>
          <p:cNvSpPr>
            <a:spLocks noChangeArrowheads="1"/>
          </p:cNvSpPr>
          <p:nvPr/>
        </p:nvSpPr>
        <p:spPr bwMode="auto">
          <a:xfrm>
            <a:off x="0" y="144463"/>
            <a:ext cx="2124075" cy="6207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29700" name="Rectangle 10"/>
          <p:cNvSpPr>
            <a:spLocks noChangeArrowheads="1"/>
          </p:cNvSpPr>
          <p:nvPr/>
        </p:nvSpPr>
        <p:spPr bwMode="auto">
          <a:xfrm>
            <a:off x="0" y="6092825"/>
            <a:ext cx="2124075" cy="6207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29701" name="Text Box 11"/>
          <p:cNvSpPr txBox="1">
            <a:spLocks noChangeArrowheads="1"/>
          </p:cNvSpPr>
          <p:nvPr/>
        </p:nvSpPr>
        <p:spPr bwMode="auto">
          <a:xfrm>
            <a:off x="0" y="188913"/>
            <a:ext cx="507682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3200" i="1" dirty="0" err="1">
                <a:solidFill>
                  <a:srgbClr val="00B050"/>
                </a:solidFill>
                <a:latin typeface="Calibri" panose="020F0502020204030204" pitchFamily="34" charset="0"/>
              </a:rPr>
              <a:t>Acetabularia</a:t>
            </a:r>
            <a:r>
              <a:rPr lang="cs-CZ" altLang="cs-CZ" sz="3200" i="1" dirty="0">
                <a:solidFill>
                  <a:srgbClr val="00B050"/>
                </a:solidFill>
                <a:latin typeface="Calibri" panose="020F0502020204030204" pitchFamily="34" charset="0"/>
              </a:rPr>
              <a:t> - </a:t>
            </a:r>
            <a:r>
              <a:rPr lang="cs-CZ" altLang="cs-CZ" sz="3200" dirty="0">
                <a:solidFill>
                  <a:srgbClr val="00B050"/>
                </a:solidFill>
                <a:latin typeface="Calibri" panose="020F0502020204030204" pitchFamily="34" charset="0"/>
              </a:rPr>
              <a:t>ontogeneze</a:t>
            </a:r>
          </a:p>
        </p:txBody>
      </p:sp>
      <p:sp>
        <p:nvSpPr>
          <p:cNvPr id="29702" name="Text Box 12"/>
          <p:cNvSpPr txBox="1">
            <a:spLocks noChangeArrowheads="1"/>
          </p:cNvSpPr>
          <p:nvPr/>
        </p:nvSpPr>
        <p:spPr bwMode="auto">
          <a:xfrm>
            <a:off x="539750" y="2492375"/>
            <a:ext cx="936625" cy="3667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b="1"/>
              <a:t>Zygota</a:t>
            </a:r>
          </a:p>
        </p:txBody>
      </p:sp>
      <p:sp>
        <p:nvSpPr>
          <p:cNvPr id="29703" name="Text Box 13"/>
          <p:cNvSpPr txBox="1">
            <a:spLocks noChangeArrowheads="1"/>
          </p:cNvSpPr>
          <p:nvPr/>
        </p:nvSpPr>
        <p:spPr bwMode="auto">
          <a:xfrm>
            <a:off x="1476375" y="2420938"/>
            <a:ext cx="1511300" cy="3667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b="1"/>
              <a:t>Růst nosiče</a:t>
            </a:r>
          </a:p>
        </p:txBody>
      </p:sp>
      <p:sp>
        <p:nvSpPr>
          <p:cNvPr id="29704" name="Text Box 14"/>
          <p:cNvSpPr txBox="1">
            <a:spLocks noChangeArrowheads="1"/>
          </p:cNvSpPr>
          <p:nvPr/>
        </p:nvSpPr>
        <p:spPr bwMode="auto">
          <a:xfrm>
            <a:off x="2987675" y="2420938"/>
            <a:ext cx="1152525" cy="6413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cs-CZ" altLang="cs-CZ" b="1"/>
              <a:t>Tvorba přeslenu</a:t>
            </a:r>
          </a:p>
        </p:txBody>
      </p:sp>
      <p:sp>
        <p:nvSpPr>
          <p:cNvPr id="29705" name="Text Box 15"/>
          <p:cNvSpPr txBox="1">
            <a:spLocks noChangeArrowheads="1"/>
          </p:cNvSpPr>
          <p:nvPr/>
        </p:nvSpPr>
        <p:spPr bwMode="auto">
          <a:xfrm>
            <a:off x="4427538" y="2427288"/>
            <a:ext cx="1512887" cy="6413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cs-CZ" altLang="cs-CZ" b="1"/>
              <a:t>Tvorba „deštníčku“</a:t>
            </a:r>
          </a:p>
        </p:txBody>
      </p:sp>
      <p:sp>
        <p:nvSpPr>
          <p:cNvPr id="29706" name="Text Box 16"/>
          <p:cNvSpPr txBox="1">
            <a:spLocks noChangeArrowheads="1"/>
          </p:cNvSpPr>
          <p:nvPr/>
        </p:nvSpPr>
        <p:spPr bwMode="auto">
          <a:xfrm>
            <a:off x="6372225" y="2427288"/>
            <a:ext cx="2160588" cy="6413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cs-CZ" altLang="cs-CZ" b="1"/>
              <a:t>Zralá vegetativní stélka</a:t>
            </a:r>
          </a:p>
        </p:txBody>
      </p:sp>
      <p:sp>
        <p:nvSpPr>
          <p:cNvPr id="29707" name="Text Box 17"/>
          <p:cNvSpPr txBox="1">
            <a:spLocks noChangeArrowheads="1"/>
          </p:cNvSpPr>
          <p:nvPr/>
        </p:nvSpPr>
        <p:spPr bwMode="auto">
          <a:xfrm>
            <a:off x="7451725" y="3429000"/>
            <a:ext cx="16922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cs-CZ" altLang="cs-CZ"/>
          </a:p>
        </p:txBody>
      </p:sp>
      <p:sp>
        <p:nvSpPr>
          <p:cNvPr id="29708" name="Rectangle 19"/>
          <p:cNvSpPr>
            <a:spLocks noChangeArrowheads="1"/>
          </p:cNvSpPr>
          <p:nvPr/>
        </p:nvSpPr>
        <p:spPr bwMode="auto">
          <a:xfrm>
            <a:off x="7524750" y="3429000"/>
            <a:ext cx="1619250" cy="2159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29709" name="Text Box 18"/>
          <p:cNvSpPr txBox="1">
            <a:spLocks noChangeArrowheads="1"/>
          </p:cNvSpPr>
          <p:nvPr/>
        </p:nvSpPr>
        <p:spPr bwMode="auto">
          <a:xfrm>
            <a:off x="6443663" y="3429000"/>
            <a:ext cx="1441450" cy="304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cs-CZ" altLang="cs-CZ" sz="1400" b="1"/>
              <a:t>Tvorba cyst        </a:t>
            </a:r>
          </a:p>
        </p:txBody>
      </p:sp>
      <p:sp>
        <p:nvSpPr>
          <p:cNvPr id="29710" name="Text Box 20"/>
          <p:cNvSpPr txBox="1">
            <a:spLocks noChangeArrowheads="1"/>
          </p:cNvSpPr>
          <p:nvPr/>
        </p:nvSpPr>
        <p:spPr bwMode="auto">
          <a:xfrm>
            <a:off x="7740650" y="5734050"/>
            <a:ext cx="1403350" cy="5810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cs-CZ" altLang="cs-CZ" sz="1600" b="1"/>
              <a:t>Sekundární jádra</a:t>
            </a:r>
          </a:p>
        </p:txBody>
      </p:sp>
      <p:sp>
        <p:nvSpPr>
          <p:cNvPr id="29711" name="Text Box 21"/>
          <p:cNvSpPr txBox="1">
            <a:spLocks noChangeArrowheads="1"/>
          </p:cNvSpPr>
          <p:nvPr/>
        </p:nvSpPr>
        <p:spPr bwMode="auto">
          <a:xfrm>
            <a:off x="6443663" y="5589588"/>
            <a:ext cx="1368425" cy="10699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cs-CZ" altLang="cs-CZ" sz="1600" b="1"/>
              <a:t>Volná cysta s množstvem jader</a:t>
            </a:r>
          </a:p>
        </p:txBody>
      </p:sp>
      <p:sp>
        <p:nvSpPr>
          <p:cNvPr id="29712" name="Text Box 22"/>
          <p:cNvSpPr txBox="1">
            <a:spLocks noChangeArrowheads="1"/>
          </p:cNvSpPr>
          <p:nvPr/>
        </p:nvSpPr>
        <p:spPr bwMode="auto">
          <a:xfrm>
            <a:off x="5148263" y="5727700"/>
            <a:ext cx="1368425" cy="5810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cs-CZ" altLang="cs-CZ" sz="1600" b="1"/>
              <a:t>Tvorba gamet</a:t>
            </a:r>
          </a:p>
        </p:txBody>
      </p:sp>
      <p:sp>
        <p:nvSpPr>
          <p:cNvPr id="29713" name="Text Box 23"/>
          <p:cNvSpPr txBox="1">
            <a:spLocks noChangeArrowheads="1"/>
          </p:cNvSpPr>
          <p:nvPr/>
        </p:nvSpPr>
        <p:spPr bwMode="auto">
          <a:xfrm>
            <a:off x="2484438" y="5734050"/>
            <a:ext cx="1295400" cy="3667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cs-CZ" altLang="cs-CZ" b="1"/>
              <a:t>gamety</a:t>
            </a:r>
          </a:p>
        </p:txBody>
      </p:sp>
      <p:sp>
        <p:nvSpPr>
          <p:cNvPr id="29714" name="Text Box 25"/>
          <p:cNvSpPr txBox="1">
            <a:spLocks noChangeArrowheads="1"/>
          </p:cNvSpPr>
          <p:nvPr/>
        </p:nvSpPr>
        <p:spPr bwMode="auto">
          <a:xfrm>
            <a:off x="3779838" y="5734050"/>
            <a:ext cx="1368425" cy="5810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cs-CZ" altLang="cs-CZ" sz="1600" b="1"/>
              <a:t>Otevření cyst</a:t>
            </a:r>
          </a:p>
        </p:txBody>
      </p:sp>
      <p:sp>
        <p:nvSpPr>
          <p:cNvPr id="29715" name="Text Box 26"/>
          <p:cNvSpPr txBox="1">
            <a:spLocks noChangeArrowheads="1"/>
          </p:cNvSpPr>
          <p:nvPr/>
        </p:nvSpPr>
        <p:spPr bwMode="auto">
          <a:xfrm>
            <a:off x="539750" y="5734050"/>
            <a:ext cx="1439863" cy="3667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cs-CZ" altLang="cs-CZ" b="1"/>
              <a:t>izogamie</a:t>
            </a:r>
          </a:p>
        </p:txBody>
      </p:sp>
    </p:spTree>
    <p:extLst>
      <p:ext uri="{BB962C8B-B14F-4D97-AF65-F5344CB8AC3E}">
        <p14:creationId xmlns:p14="http://schemas.microsoft.com/office/powerpoint/2010/main" val="3642954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4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eaLnBrk="1" hangingPunct="1"/>
            <a:r>
              <a:rPr lang="cs-CZ" altLang="cs-CZ" sz="28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Odd.: </a:t>
            </a:r>
            <a:r>
              <a:rPr lang="cs-CZ" altLang="cs-CZ" sz="2800" dirty="0" err="1" smtClean="0">
                <a:solidFill>
                  <a:srgbClr val="00B050"/>
                </a:solidFill>
                <a:latin typeface="Calibri" panose="020F0502020204030204" pitchFamily="34" charset="0"/>
              </a:rPr>
              <a:t>Chlorophyta</a:t>
            </a:r>
            <a:r>
              <a:rPr lang="cs-CZ" altLang="cs-CZ" sz="28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 Třída: </a:t>
            </a:r>
            <a:r>
              <a:rPr lang="cs-CZ" altLang="cs-CZ" sz="2800" dirty="0" err="1" smtClean="0">
                <a:solidFill>
                  <a:srgbClr val="00B050"/>
                </a:solidFill>
                <a:latin typeface="Calibri" panose="020F0502020204030204" pitchFamily="34" charset="0"/>
              </a:rPr>
              <a:t>Dasycladophyceae</a:t>
            </a:r>
            <a:r>
              <a:rPr lang="cs-CZ" altLang="cs-CZ" sz="28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 </a:t>
            </a:r>
            <a:br>
              <a:rPr lang="cs-CZ" altLang="cs-CZ" sz="2800" dirty="0" smtClean="0">
                <a:solidFill>
                  <a:srgbClr val="00B050"/>
                </a:solidFill>
                <a:latin typeface="Calibri" panose="020F0502020204030204" pitchFamily="34" charset="0"/>
              </a:rPr>
            </a:br>
            <a:r>
              <a:rPr lang="cs-CZ" altLang="cs-CZ" sz="28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Řád: </a:t>
            </a:r>
            <a:r>
              <a:rPr lang="cs-CZ" altLang="cs-CZ" sz="2800" dirty="0" err="1" smtClean="0">
                <a:solidFill>
                  <a:srgbClr val="00B050"/>
                </a:solidFill>
                <a:latin typeface="Calibri" panose="020F0502020204030204" pitchFamily="34" charset="0"/>
              </a:rPr>
              <a:t>Dasycladales</a:t>
            </a:r>
            <a:endParaRPr lang="cs-CZ" altLang="cs-CZ" sz="2800" dirty="0" smtClean="0">
              <a:solidFill>
                <a:srgbClr val="00B050"/>
              </a:solidFill>
              <a:latin typeface="Calibri" panose="020F0502020204030204" pitchFamily="34" charset="0"/>
            </a:endParaRPr>
          </a:p>
        </p:txBody>
      </p:sp>
      <p:pic>
        <p:nvPicPr>
          <p:cNvPr id="30723" name="Picture 5" descr="Acetabularia - Chlorophyt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1322388"/>
            <a:ext cx="7345363" cy="520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4" name="Text Box 6"/>
          <p:cNvSpPr txBox="1">
            <a:spLocks noChangeArrowheads="1"/>
          </p:cNvSpPr>
          <p:nvPr/>
        </p:nvSpPr>
        <p:spPr bwMode="auto">
          <a:xfrm>
            <a:off x="1116013" y="1412875"/>
            <a:ext cx="360045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3200" i="1">
                <a:solidFill>
                  <a:srgbClr val="FFFF00"/>
                </a:solidFill>
              </a:rPr>
              <a:t>Acetabularia </a:t>
            </a:r>
            <a:r>
              <a:rPr lang="cs-CZ" altLang="cs-CZ" sz="3200">
                <a:solidFill>
                  <a:srgbClr val="FFFF00"/>
                </a:solidFill>
              </a:rPr>
              <a:t>sp.</a:t>
            </a:r>
          </a:p>
        </p:txBody>
      </p:sp>
    </p:spTree>
    <p:extLst>
      <p:ext uri="{BB962C8B-B14F-4D97-AF65-F5344CB8AC3E}">
        <p14:creationId xmlns:p14="http://schemas.microsoft.com/office/powerpoint/2010/main" val="2560962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6" descr="Cymopolia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1268413"/>
            <a:ext cx="7129462" cy="5351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5888"/>
            <a:ext cx="8229600" cy="1143000"/>
          </a:xfrm>
          <a:noFill/>
        </p:spPr>
        <p:txBody>
          <a:bodyPr/>
          <a:lstStyle/>
          <a:p>
            <a:pPr eaLnBrk="1" hangingPunct="1"/>
            <a:r>
              <a:rPr lang="cs-CZ" altLang="cs-CZ" sz="28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Odd.: </a:t>
            </a:r>
            <a:r>
              <a:rPr lang="cs-CZ" altLang="cs-CZ" sz="2800" dirty="0" err="1" smtClean="0">
                <a:solidFill>
                  <a:srgbClr val="00B050"/>
                </a:solidFill>
                <a:latin typeface="Calibri" panose="020F0502020204030204" pitchFamily="34" charset="0"/>
              </a:rPr>
              <a:t>Chlorophyta</a:t>
            </a:r>
            <a:r>
              <a:rPr lang="cs-CZ" altLang="cs-CZ" sz="28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 Třída: </a:t>
            </a:r>
            <a:r>
              <a:rPr lang="cs-CZ" altLang="cs-CZ" sz="2800" dirty="0" err="1" smtClean="0">
                <a:solidFill>
                  <a:srgbClr val="00B050"/>
                </a:solidFill>
                <a:latin typeface="Calibri" panose="020F0502020204030204" pitchFamily="34" charset="0"/>
              </a:rPr>
              <a:t>Dasycladophyceae</a:t>
            </a:r>
            <a:r>
              <a:rPr lang="cs-CZ" altLang="cs-CZ" sz="28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 </a:t>
            </a:r>
            <a:br>
              <a:rPr lang="cs-CZ" altLang="cs-CZ" sz="2800" dirty="0" smtClean="0">
                <a:solidFill>
                  <a:srgbClr val="00B050"/>
                </a:solidFill>
                <a:latin typeface="Calibri" panose="020F0502020204030204" pitchFamily="34" charset="0"/>
              </a:rPr>
            </a:br>
            <a:r>
              <a:rPr lang="cs-CZ" altLang="cs-CZ" sz="28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Řád: </a:t>
            </a:r>
            <a:r>
              <a:rPr lang="cs-CZ" altLang="cs-CZ" sz="2800" dirty="0" err="1" smtClean="0">
                <a:solidFill>
                  <a:srgbClr val="00B050"/>
                </a:solidFill>
                <a:latin typeface="Calibri" panose="020F0502020204030204" pitchFamily="34" charset="0"/>
              </a:rPr>
              <a:t>Dasycladales</a:t>
            </a:r>
            <a:endParaRPr lang="cs-CZ" altLang="cs-CZ" sz="2800" dirty="0" smtClean="0">
              <a:solidFill>
                <a:srgbClr val="00B050"/>
              </a:solidFill>
              <a:latin typeface="Calibri" panose="020F0502020204030204" pitchFamily="34" charset="0"/>
            </a:endParaRPr>
          </a:p>
        </p:txBody>
      </p:sp>
      <p:sp>
        <p:nvSpPr>
          <p:cNvPr id="31748" name="Text Box 4"/>
          <p:cNvSpPr txBox="1">
            <a:spLocks noChangeArrowheads="1"/>
          </p:cNvSpPr>
          <p:nvPr/>
        </p:nvSpPr>
        <p:spPr bwMode="auto">
          <a:xfrm>
            <a:off x="1116013" y="1268413"/>
            <a:ext cx="360045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3200" i="1">
                <a:solidFill>
                  <a:srgbClr val="FFFF00"/>
                </a:solidFill>
              </a:rPr>
              <a:t>Dasycladus </a:t>
            </a:r>
            <a:r>
              <a:rPr lang="cs-CZ" altLang="cs-CZ" sz="3200">
                <a:solidFill>
                  <a:srgbClr val="FFFF00"/>
                </a:solidFill>
              </a:rPr>
              <a:t>sp.</a:t>
            </a:r>
          </a:p>
        </p:txBody>
      </p:sp>
    </p:spTree>
    <p:extLst>
      <p:ext uri="{BB962C8B-B14F-4D97-AF65-F5344CB8AC3E}">
        <p14:creationId xmlns:p14="http://schemas.microsoft.com/office/powerpoint/2010/main" val="754024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7238" y="1341438"/>
            <a:ext cx="7991475" cy="5327650"/>
          </a:xfrm>
        </p:spPr>
        <p:txBody>
          <a:bodyPr/>
          <a:lstStyle/>
          <a:p>
            <a:pPr eaLnBrk="1" hangingPunct="1"/>
            <a:r>
              <a:rPr lang="cs-CZ" altLang="cs-CZ" sz="2400" dirty="0" smtClean="0">
                <a:latin typeface="Calibri" panose="020F0502020204030204" pitchFamily="34" charset="0"/>
              </a:rPr>
              <a:t>Diskovitá nebo vláknitá stélka</a:t>
            </a:r>
          </a:p>
          <a:p>
            <a:pPr eaLnBrk="1" hangingPunct="1"/>
            <a:r>
              <a:rPr lang="cs-CZ" altLang="cs-CZ" sz="2400" dirty="0" smtClean="0">
                <a:latin typeface="Calibri" panose="020F0502020204030204" pitchFamily="34" charset="0"/>
              </a:rPr>
              <a:t>Mikrotubuly - 3</a:t>
            </a:r>
            <a:r>
              <a:rPr lang="en-US" altLang="cs-CZ" sz="2400" dirty="0" smtClean="0">
                <a:latin typeface="Calibri" panose="020F0502020204030204" pitchFamily="34" charset="0"/>
                <a:cs typeface="Arial" charset="0"/>
              </a:rPr>
              <a:t>×</a:t>
            </a:r>
            <a:r>
              <a:rPr lang="cs-CZ" altLang="cs-CZ" sz="2400" dirty="0" smtClean="0">
                <a:latin typeface="Calibri" panose="020F0502020204030204" pitchFamily="34" charset="0"/>
              </a:rPr>
              <a:t>2 a 4</a:t>
            </a:r>
          </a:p>
          <a:p>
            <a:pPr eaLnBrk="1" hangingPunct="1"/>
            <a:r>
              <a:rPr lang="cs-CZ" altLang="cs-CZ" sz="2400" dirty="0" smtClean="0">
                <a:latin typeface="Calibri" panose="020F0502020204030204" pitchFamily="34" charset="0"/>
              </a:rPr>
              <a:t>Zploštěné </a:t>
            </a:r>
            <a:r>
              <a:rPr lang="cs-CZ" altLang="cs-CZ" sz="2400" dirty="0" err="1" smtClean="0">
                <a:latin typeface="Calibri" panose="020F0502020204030204" pitchFamily="34" charset="0"/>
              </a:rPr>
              <a:t>zoidy</a:t>
            </a:r>
            <a:endParaRPr lang="cs-CZ" altLang="cs-CZ" sz="2400" dirty="0" smtClean="0">
              <a:latin typeface="Calibri" panose="020F0502020204030204" pitchFamily="34" charset="0"/>
            </a:endParaRPr>
          </a:p>
          <a:p>
            <a:pPr eaLnBrk="1" hangingPunct="1"/>
            <a:r>
              <a:rPr lang="cs-CZ" altLang="cs-CZ" sz="2400" dirty="0" smtClean="0">
                <a:latin typeface="Calibri" panose="020F0502020204030204" pitchFamily="34" charset="0"/>
              </a:rPr>
              <a:t>Fragmoplast</a:t>
            </a:r>
          </a:p>
          <a:p>
            <a:pPr eaLnBrk="1" hangingPunct="1"/>
            <a:r>
              <a:rPr lang="cs-CZ" altLang="cs-CZ" sz="2400" dirty="0" err="1" smtClean="0">
                <a:latin typeface="Calibri" panose="020F0502020204030204" pitchFamily="34" charset="0"/>
              </a:rPr>
              <a:t>Hematochrom</a:t>
            </a:r>
            <a:r>
              <a:rPr lang="cs-CZ" altLang="cs-CZ" sz="2400" dirty="0" smtClean="0">
                <a:latin typeface="Calibri" panose="020F0502020204030204" pitchFamily="34" charset="0"/>
              </a:rPr>
              <a:t> - sekundární karotenoidy a </a:t>
            </a:r>
            <a:r>
              <a:rPr lang="el-GR" altLang="cs-CZ" sz="2400" dirty="0" smtClean="0">
                <a:latin typeface="Calibri" panose="020F0502020204030204" pitchFamily="34" charset="0"/>
                <a:cs typeface="Arial" charset="0"/>
              </a:rPr>
              <a:t>β</a:t>
            </a:r>
            <a:r>
              <a:rPr lang="cs-CZ" altLang="cs-CZ" sz="2400" dirty="0" smtClean="0">
                <a:latin typeface="Calibri" panose="020F0502020204030204" pitchFamily="34" charset="0"/>
                <a:cs typeface="Arial" charset="0"/>
              </a:rPr>
              <a:t>-karoten</a:t>
            </a:r>
          </a:p>
          <a:p>
            <a:pPr eaLnBrk="1" hangingPunct="1"/>
            <a:r>
              <a:rPr lang="cs-CZ" altLang="cs-CZ" sz="2400" dirty="0" smtClean="0">
                <a:latin typeface="Calibri" panose="020F0502020204030204" pitchFamily="34" charset="0"/>
                <a:cs typeface="Arial" charset="0"/>
              </a:rPr>
              <a:t>Životní cyklus: </a:t>
            </a:r>
            <a:r>
              <a:rPr lang="cs-CZ" altLang="cs-CZ" sz="2400" dirty="0" err="1" smtClean="0">
                <a:latin typeface="Calibri" panose="020F0502020204030204" pitchFamily="34" charset="0"/>
                <a:cs typeface="Arial" charset="0"/>
              </a:rPr>
              <a:t>haplontní</a:t>
            </a:r>
            <a:r>
              <a:rPr lang="cs-CZ" altLang="cs-CZ" sz="2400" dirty="0" smtClean="0">
                <a:latin typeface="Calibri" panose="020F0502020204030204" pitchFamily="34" charset="0"/>
                <a:cs typeface="Arial" charset="0"/>
              </a:rPr>
              <a:t>, </a:t>
            </a:r>
            <a:r>
              <a:rPr lang="cs-CZ" altLang="cs-CZ" sz="2400" dirty="0" err="1" smtClean="0">
                <a:latin typeface="Calibri" panose="020F0502020204030204" pitchFamily="34" charset="0"/>
                <a:cs typeface="Arial" charset="0"/>
              </a:rPr>
              <a:t>haplo-diplontní</a:t>
            </a:r>
            <a:endParaRPr lang="cs-CZ" altLang="cs-CZ" sz="2400" dirty="0" smtClean="0">
              <a:latin typeface="Calibri" panose="020F0502020204030204" pitchFamily="34" charset="0"/>
              <a:cs typeface="Arial" charset="0"/>
            </a:endParaRPr>
          </a:p>
          <a:p>
            <a:pPr eaLnBrk="1" hangingPunct="1"/>
            <a:r>
              <a:rPr lang="cs-CZ" altLang="cs-CZ" sz="2400" dirty="0" err="1" smtClean="0">
                <a:latin typeface="Calibri" panose="020F0502020204030204" pitchFamily="34" charset="0"/>
                <a:cs typeface="Arial" charset="0"/>
              </a:rPr>
              <a:t>Meiospory</a:t>
            </a:r>
            <a:r>
              <a:rPr lang="cs-CZ" altLang="cs-CZ" sz="2400" dirty="0" smtClean="0">
                <a:latin typeface="Calibri" panose="020F0502020204030204" pitchFamily="34" charset="0"/>
                <a:cs typeface="Arial" charset="0"/>
              </a:rPr>
              <a:t>: 2-bičíkaté nebo 4-bičíkaté</a:t>
            </a:r>
          </a:p>
          <a:p>
            <a:pPr eaLnBrk="1" hangingPunct="1"/>
            <a:r>
              <a:rPr lang="cs-CZ" altLang="cs-CZ" sz="2400" dirty="0" smtClean="0">
                <a:latin typeface="Calibri" panose="020F0502020204030204" pitchFamily="34" charset="0"/>
                <a:cs typeface="Arial" charset="0"/>
              </a:rPr>
              <a:t>Kulovitá zoosporangia</a:t>
            </a:r>
          </a:p>
          <a:p>
            <a:pPr eaLnBrk="1" hangingPunct="1"/>
            <a:r>
              <a:rPr lang="cs-CZ" altLang="cs-CZ" sz="2400" dirty="0" err="1" smtClean="0">
                <a:latin typeface="Calibri" panose="020F0502020204030204" pitchFamily="34" charset="0"/>
                <a:cs typeface="Arial" charset="0"/>
              </a:rPr>
              <a:t>Aerické</a:t>
            </a:r>
            <a:r>
              <a:rPr lang="cs-CZ" altLang="cs-CZ" sz="2400" dirty="0" smtClean="0">
                <a:latin typeface="Calibri" panose="020F0502020204030204" pitchFamily="34" charset="0"/>
                <a:cs typeface="Arial" charset="0"/>
              </a:rPr>
              <a:t> řasy</a:t>
            </a:r>
            <a:endParaRPr lang="cs-CZ" altLang="cs-CZ" sz="2400" dirty="0" smtClean="0">
              <a:latin typeface="Calibri" panose="020F0502020204030204" pitchFamily="34" charset="0"/>
            </a:endParaRPr>
          </a:p>
        </p:txBody>
      </p:sp>
      <p:sp>
        <p:nvSpPr>
          <p:cNvPr id="32772" name="Text Box 4"/>
          <p:cNvSpPr txBox="1">
            <a:spLocks noChangeArrowheads="1"/>
          </p:cNvSpPr>
          <p:nvPr/>
        </p:nvSpPr>
        <p:spPr bwMode="auto">
          <a:xfrm>
            <a:off x="1258888" y="1268413"/>
            <a:ext cx="7207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5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Třída: </a:t>
            </a:r>
            <a:r>
              <a:rPr lang="cs-CZ" sz="3200" dirty="0" err="1" smtClean="0">
                <a:solidFill>
                  <a:srgbClr val="00B050"/>
                </a:solidFill>
                <a:latin typeface="Calibri" panose="020F0502020204030204" pitchFamily="34" charset="0"/>
              </a:rPr>
              <a:t>Trentepohliophyceae</a:t>
            </a:r>
            <a:endParaRPr lang="cs-CZ" sz="3200" dirty="0">
              <a:solidFill>
                <a:srgbClr val="00B050"/>
              </a:solidFill>
              <a:latin typeface="Calibri" panose="020F0502020204030204" pitchFamily="34" charset="0"/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01208"/>
            <a:ext cx="9144000" cy="215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63551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81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81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81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81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81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81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81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81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81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81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813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813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813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813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813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813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813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813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30" grpId="0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8" descr="Trentepholia%20alg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333375"/>
            <a:ext cx="7380288" cy="5780088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158" name="Picture 6" descr="Algae-Trentepohlia%20aurea-cu-27-02-0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692150"/>
            <a:ext cx="7777163" cy="5832475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796" name="Rectangle 4"/>
          <p:cNvSpPr>
            <a:spLocks noGrp="1" noChangeArrowheads="1"/>
          </p:cNvSpPr>
          <p:nvPr>
            <p:ph type="title"/>
          </p:nvPr>
        </p:nvSpPr>
        <p:spPr>
          <a:xfrm>
            <a:off x="1547813" y="908050"/>
            <a:ext cx="6707187" cy="1143000"/>
          </a:xfrm>
          <a:noFill/>
        </p:spPr>
        <p:txBody>
          <a:bodyPr/>
          <a:lstStyle/>
          <a:p>
            <a:pPr eaLnBrk="1" hangingPunct="1"/>
            <a:r>
              <a:rPr lang="cs-CZ" altLang="cs-CZ" b="1" smtClean="0">
                <a:solidFill>
                  <a:srgbClr val="FFFF00"/>
                </a:solidFill>
              </a:rPr>
              <a:t>Habitus - makropohled</a:t>
            </a:r>
          </a:p>
        </p:txBody>
      </p:sp>
      <p:sp>
        <p:nvSpPr>
          <p:cNvPr id="33797" name="Text Box 9"/>
          <p:cNvSpPr txBox="1">
            <a:spLocks noChangeArrowheads="1"/>
          </p:cNvSpPr>
          <p:nvPr/>
        </p:nvSpPr>
        <p:spPr bwMode="auto">
          <a:xfrm>
            <a:off x="2843213" y="5013325"/>
            <a:ext cx="4681537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3200" b="1" i="1"/>
              <a:t>Trentepohlia </a:t>
            </a:r>
            <a:r>
              <a:rPr lang="cs-CZ" altLang="cs-CZ" sz="3200" b="1"/>
              <a:t>sp.</a:t>
            </a:r>
            <a:endParaRPr lang="cs-CZ" altLang="cs-CZ" sz="3200" b="1" i="1"/>
          </a:p>
        </p:txBody>
      </p:sp>
    </p:spTree>
    <p:extLst>
      <p:ext uri="{BB962C8B-B14F-4D97-AF65-F5344CB8AC3E}">
        <p14:creationId xmlns:p14="http://schemas.microsoft.com/office/powerpoint/2010/main" val="1732564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9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9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Trentepohlia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" y="565150"/>
            <a:ext cx="8208963" cy="616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50825" y="188913"/>
            <a:ext cx="8642350" cy="431800"/>
          </a:xfrm>
        </p:spPr>
        <p:txBody>
          <a:bodyPr/>
          <a:lstStyle/>
          <a:p>
            <a:pPr eaLnBrk="1" hangingPunct="1"/>
            <a:r>
              <a:rPr lang="cs-CZ" altLang="cs-CZ" sz="20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Odd.: </a:t>
            </a:r>
            <a:r>
              <a:rPr lang="cs-CZ" altLang="cs-CZ" sz="2000" dirty="0" err="1" smtClean="0">
                <a:solidFill>
                  <a:srgbClr val="00B050"/>
                </a:solidFill>
                <a:latin typeface="Calibri" panose="020F0502020204030204" pitchFamily="34" charset="0"/>
              </a:rPr>
              <a:t>Chlorophyta</a:t>
            </a:r>
            <a:r>
              <a:rPr lang="cs-CZ" altLang="cs-CZ" sz="20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 Třída: </a:t>
            </a:r>
            <a:r>
              <a:rPr lang="cs-CZ" altLang="cs-CZ" sz="2000" dirty="0" err="1" smtClean="0">
                <a:solidFill>
                  <a:srgbClr val="00B050"/>
                </a:solidFill>
                <a:latin typeface="Calibri" panose="020F0502020204030204" pitchFamily="34" charset="0"/>
              </a:rPr>
              <a:t>Trentepohliophyceae</a:t>
            </a:r>
            <a:r>
              <a:rPr lang="cs-CZ" altLang="cs-CZ" sz="20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 Řád: </a:t>
            </a:r>
            <a:r>
              <a:rPr lang="cs-CZ" altLang="cs-CZ" sz="2000" dirty="0" err="1" smtClean="0">
                <a:solidFill>
                  <a:srgbClr val="00B050"/>
                </a:solidFill>
                <a:latin typeface="Calibri" panose="020F0502020204030204" pitchFamily="34" charset="0"/>
              </a:rPr>
              <a:t>Trentepohliales</a:t>
            </a:r>
            <a:endParaRPr lang="cs-CZ" altLang="cs-CZ" sz="2000" dirty="0" smtClean="0">
              <a:solidFill>
                <a:srgbClr val="00B050"/>
              </a:solidFill>
              <a:latin typeface="Calibri" panose="020F0502020204030204" pitchFamily="34" charset="0"/>
            </a:endParaRPr>
          </a:p>
        </p:txBody>
      </p:sp>
      <p:sp>
        <p:nvSpPr>
          <p:cNvPr id="34820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468313" y="5589588"/>
            <a:ext cx="8280400" cy="647700"/>
          </a:xfrm>
        </p:spPr>
        <p:txBody>
          <a:bodyPr/>
          <a:lstStyle/>
          <a:p>
            <a:pPr eaLnBrk="1" hangingPunct="1"/>
            <a:r>
              <a:rPr lang="cs-CZ" altLang="cs-CZ" i="1" smtClean="0"/>
              <a:t>Trentepohlia </a:t>
            </a:r>
            <a:r>
              <a:rPr lang="cs-CZ" altLang="cs-CZ" smtClean="0"/>
              <a:t>sp.</a:t>
            </a:r>
            <a:endParaRPr lang="cs-CZ" altLang="cs-CZ" i="1" smtClean="0"/>
          </a:p>
        </p:txBody>
      </p:sp>
      <p:sp>
        <p:nvSpPr>
          <p:cNvPr id="34821" name="Text Box 5"/>
          <p:cNvSpPr txBox="1">
            <a:spLocks noChangeArrowheads="1"/>
          </p:cNvSpPr>
          <p:nvPr/>
        </p:nvSpPr>
        <p:spPr bwMode="auto">
          <a:xfrm>
            <a:off x="7019925" y="6375400"/>
            <a:ext cx="18002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cs-CZ">
                <a:cs typeface="Arial" charset="0"/>
              </a:rPr>
              <a:t>©</a:t>
            </a:r>
            <a:r>
              <a:rPr lang="cs-CZ" altLang="cs-CZ">
                <a:cs typeface="Arial" charset="0"/>
              </a:rPr>
              <a:t> orig. Uher B.</a:t>
            </a:r>
            <a:endParaRPr lang="en-US" altLang="cs-CZ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1655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50825" y="404813"/>
            <a:ext cx="8642350" cy="431800"/>
          </a:xfrm>
        </p:spPr>
        <p:txBody>
          <a:bodyPr/>
          <a:lstStyle/>
          <a:p>
            <a:pPr eaLnBrk="1" hangingPunct="1"/>
            <a:r>
              <a:rPr lang="cs-CZ" altLang="cs-CZ" sz="20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Odd.: </a:t>
            </a:r>
            <a:r>
              <a:rPr lang="cs-CZ" altLang="cs-CZ" sz="2000" dirty="0" err="1" smtClean="0">
                <a:solidFill>
                  <a:srgbClr val="00B050"/>
                </a:solidFill>
                <a:latin typeface="Calibri" panose="020F0502020204030204" pitchFamily="34" charset="0"/>
              </a:rPr>
              <a:t>Chlorophyta</a:t>
            </a:r>
            <a:r>
              <a:rPr lang="cs-CZ" altLang="cs-CZ" sz="20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 Třída: </a:t>
            </a:r>
            <a:r>
              <a:rPr lang="cs-CZ" altLang="cs-CZ" sz="2000" dirty="0" err="1" smtClean="0">
                <a:solidFill>
                  <a:srgbClr val="00B050"/>
                </a:solidFill>
                <a:latin typeface="Calibri" panose="020F0502020204030204" pitchFamily="34" charset="0"/>
              </a:rPr>
              <a:t>Trentepohliophyceae</a:t>
            </a:r>
            <a:r>
              <a:rPr lang="cs-CZ" altLang="cs-CZ" sz="20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 Řád: </a:t>
            </a:r>
            <a:r>
              <a:rPr lang="cs-CZ" altLang="cs-CZ" sz="2000" dirty="0" err="1" smtClean="0">
                <a:solidFill>
                  <a:srgbClr val="00B050"/>
                </a:solidFill>
                <a:latin typeface="Calibri" panose="020F0502020204030204" pitchFamily="34" charset="0"/>
              </a:rPr>
              <a:t>Trentepohliales</a:t>
            </a:r>
            <a:endParaRPr lang="cs-CZ" altLang="cs-CZ" sz="2000" dirty="0" smtClean="0">
              <a:solidFill>
                <a:srgbClr val="00B050"/>
              </a:solidFill>
              <a:latin typeface="Calibri" panose="020F0502020204030204" pitchFamily="34" charset="0"/>
            </a:endParaRPr>
          </a:p>
        </p:txBody>
      </p:sp>
      <p:pic>
        <p:nvPicPr>
          <p:cNvPr id="38915" name="Picture 7" descr="phycopeltis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87438"/>
            <a:ext cx="9144000" cy="536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5823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23850" y="1341438"/>
            <a:ext cx="8640763" cy="5327650"/>
          </a:xfrm>
        </p:spPr>
        <p:txBody>
          <a:bodyPr/>
          <a:lstStyle/>
          <a:p>
            <a:pPr eaLnBrk="1" hangingPunct="1"/>
            <a:r>
              <a:rPr lang="cs-CZ" altLang="cs-CZ" sz="2400" dirty="0" smtClean="0">
                <a:latin typeface="Calibri" panose="020F0502020204030204" pitchFamily="34" charset="0"/>
              </a:rPr>
              <a:t>Jednobuněčné a vláknité řasy</a:t>
            </a:r>
          </a:p>
          <a:p>
            <a:pPr eaLnBrk="1" hangingPunct="1"/>
            <a:r>
              <a:rPr lang="cs-CZ" altLang="cs-CZ" sz="2400" dirty="0" smtClean="0">
                <a:latin typeface="Calibri" panose="020F0502020204030204" pitchFamily="34" charset="0"/>
              </a:rPr>
              <a:t>Nahé zoospory, gamety</a:t>
            </a:r>
          </a:p>
          <a:p>
            <a:pPr eaLnBrk="1" hangingPunct="1"/>
            <a:r>
              <a:rPr lang="cs-CZ" altLang="cs-CZ" sz="2400" dirty="0" err="1" smtClean="0">
                <a:latin typeface="Calibri" panose="020F0502020204030204" pitchFamily="34" charset="0"/>
              </a:rPr>
              <a:t>Kinetozom</a:t>
            </a:r>
            <a:r>
              <a:rPr lang="cs-CZ" altLang="cs-CZ" sz="2400" dirty="0" smtClean="0">
                <a:latin typeface="Calibri" panose="020F0502020204030204" pitchFamily="34" charset="0"/>
              </a:rPr>
              <a:t> - CCW konfigurace</a:t>
            </a:r>
          </a:p>
          <a:p>
            <a:pPr eaLnBrk="1" hangingPunct="1"/>
            <a:r>
              <a:rPr lang="cs-CZ" altLang="cs-CZ" sz="2400" dirty="0" smtClean="0">
                <a:latin typeface="Calibri" panose="020F0502020204030204" pitchFamily="34" charset="0"/>
              </a:rPr>
              <a:t>Mitóza uzavřená</a:t>
            </a:r>
          </a:p>
          <a:p>
            <a:pPr eaLnBrk="1" hangingPunct="1"/>
            <a:r>
              <a:rPr lang="cs-CZ" altLang="cs-CZ" sz="2400" dirty="0" err="1" smtClean="0">
                <a:latin typeface="Calibri" panose="020F0502020204030204" pitchFamily="34" charset="0"/>
              </a:rPr>
              <a:t>Fykoplast</a:t>
            </a:r>
            <a:r>
              <a:rPr lang="cs-CZ" altLang="cs-CZ" sz="2400" dirty="0" smtClean="0">
                <a:latin typeface="Calibri" panose="020F0502020204030204" pitchFamily="34" charset="0"/>
              </a:rPr>
              <a:t> </a:t>
            </a:r>
          </a:p>
          <a:p>
            <a:pPr eaLnBrk="1" hangingPunct="1"/>
            <a:r>
              <a:rPr lang="cs-CZ" altLang="cs-CZ" sz="2400" dirty="0" err="1" smtClean="0">
                <a:latin typeface="Calibri" panose="020F0502020204030204" pitchFamily="34" charset="0"/>
              </a:rPr>
              <a:t>Aplanospory</a:t>
            </a:r>
            <a:r>
              <a:rPr lang="cs-CZ" altLang="cs-CZ" sz="2400" dirty="0" smtClean="0">
                <a:latin typeface="Calibri" panose="020F0502020204030204" pitchFamily="34" charset="0"/>
              </a:rPr>
              <a:t>, </a:t>
            </a:r>
            <a:r>
              <a:rPr lang="cs-CZ" altLang="cs-CZ" sz="2400" dirty="0" err="1" smtClean="0">
                <a:latin typeface="Calibri" panose="020F0502020204030204" pitchFamily="34" charset="0"/>
              </a:rPr>
              <a:t>autospory</a:t>
            </a:r>
            <a:endParaRPr lang="cs-CZ" altLang="cs-CZ" sz="2400" dirty="0" smtClean="0">
              <a:latin typeface="Calibri" panose="020F0502020204030204" pitchFamily="34" charset="0"/>
            </a:endParaRPr>
          </a:p>
          <a:p>
            <a:pPr eaLnBrk="1" hangingPunct="1"/>
            <a:r>
              <a:rPr lang="cs-CZ" altLang="cs-CZ" sz="2400" dirty="0" smtClean="0">
                <a:latin typeface="Calibri" panose="020F0502020204030204" pitchFamily="34" charset="0"/>
              </a:rPr>
              <a:t>Často tvoří symbionty v lišejnících</a:t>
            </a:r>
          </a:p>
          <a:p>
            <a:pPr eaLnBrk="1" hangingPunct="1"/>
            <a:r>
              <a:rPr lang="cs-CZ" altLang="cs-CZ" sz="2400" dirty="0" smtClean="0">
                <a:latin typeface="Calibri" panose="020F0502020204030204" pitchFamily="34" charset="0"/>
              </a:rPr>
              <a:t>Sladkovodní biotopy</a:t>
            </a:r>
          </a:p>
        </p:txBody>
      </p:sp>
      <p:sp>
        <p:nvSpPr>
          <p:cNvPr id="40964" name="Text Box 4"/>
          <p:cNvSpPr txBox="1">
            <a:spLocks noChangeArrowheads="1"/>
          </p:cNvSpPr>
          <p:nvPr/>
        </p:nvSpPr>
        <p:spPr bwMode="auto">
          <a:xfrm>
            <a:off x="1258888" y="1268413"/>
            <a:ext cx="7207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5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Třída: </a:t>
            </a:r>
            <a:r>
              <a:rPr lang="cs-CZ" sz="3200" dirty="0" err="1" smtClean="0">
                <a:solidFill>
                  <a:srgbClr val="00B050"/>
                </a:solidFill>
                <a:latin typeface="Calibri" panose="020F0502020204030204" pitchFamily="34" charset="0"/>
              </a:rPr>
              <a:t>Trebouxiophyceae</a:t>
            </a:r>
            <a:endParaRPr lang="cs-CZ" sz="3200" dirty="0">
              <a:solidFill>
                <a:srgbClr val="00B050"/>
              </a:solidFill>
              <a:latin typeface="Calibri" panose="020F0502020204030204" pitchFamily="34" charset="0"/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73216"/>
            <a:ext cx="9144000" cy="215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2004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93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93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93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93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93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93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93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93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939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939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939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939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939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939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939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939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394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palaeos.com/eukarya/plantae/images/Glaucocysti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23"/>
            <a:ext cx="4486223" cy="3689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cfb.unh.edu/phycokey/Choices/Glaucophyceae/GLAUCOCYSTIS/Glaucocystis_02_600x450_nostochinearum_botany.natur.cuni.cz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0521" y="3114675"/>
            <a:ext cx="4991100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9767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115888"/>
            <a:ext cx="8229600" cy="1143000"/>
          </a:xfrm>
          <a:noFill/>
        </p:spPr>
        <p:txBody>
          <a:bodyPr/>
          <a:lstStyle/>
          <a:p>
            <a:pPr eaLnBrk="1" hangingPunct="1"/>
            <a:r>
              <a:rPr lang="cs-CZ" altLang="cs-CZ" sz="28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Odd.: </a:t>
            </a:r>
            <a:r>
              <a:rPr lang="cs-CZ" altLang="cs-CZ" sz="2800" dirty="0" err="1" smtClean="0">
                <a:solidFill>
                  <a:srgbClr val="00B050"/>
                </a:solidFill>
                <a:latin typeface="Calibri" panose="020F0502020204030204" pitchFamily="34" charset="0"/>
              </a:rPr>
              <a:t>Chlorophyta</a:t>
            </a:r>
            <a:r>
              <a:rPr lang="cs-CZ" altLang="cs-CZ" sz="28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 Třída: </a:t>
            </a:r>
            <a:r>
              <a:rPr lang="cs-CZ" altLang="cs-CZ" sz="2800" dirty="0" err="1" smtClean="0">
                <a:solidFill>
                  <a:srgbClr val="00B050"/>
                </a:solidFill>
                <a:latin typeface="Calibri" panose="020F0502020204030204" pitchFamily="34" charset="0"/>
              </a:rPr>
              <a:t>Trebouxiophyceae</a:t>
            </a:r>
            <a:r>
              <a:rPr lang="cs-CZ" altLang="cs-CZ" sz="28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 </a:t>
            </a:r>
            <a:br>
              <a:rPr lang="cs-CZ" altLang="cs-CZ" sz="2800" dirty="0" smtClean="0">
                <a:solidFill>
                  <a:srgbClr val="00B050"/>
                </a:solidFill>
                <a:latin typeface="Calibri" panose="020F0502020204030204" pitchFamily="34" charset="0"/>
              </a:rPr>
            </a:br>
            <a:r>
              <a:rPr lang="cs-CZ" altLang="cs-CZ" sz="28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Řád: </a:t>
            </a:r>
            <a:r>
              <a:rPr lang="cs-CZ" altLang="cs-CZ" sz="2800" dirty="0" err="1" smtClean="0">
                <a:solidFill>
                  <a:srgbClr val="00B050"/>
                </a:solidFill>
                <a:latin typeface="Calibri" panose="020F0502020204030204" pitchFamily="34" charset="0"/>
              </a:rPr>
              <a:t>Trebouxiales</a:t>
            </a:r>
            <a:endParaRPr lang="cs-CZ" altLang="cs-CZ" sz="2800" dirty="0" smtClean="0">
              <a:solidFill>
                <a:srgbClr val="00B050"/>
              </a:solidFill>
              <a:latin typeface="Calibri" panose="020F0502020204030204" pitchFamily="34" charset="0"/>
            </a:endParaRPr>
          </a:p>
        </p:txBody>
      </p:sp>
      <p:pic>
        <p:nvPicPr>
          <p:cNvPr id="41987" name="Picture 5" descr="Trebouxia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182688"/>
            <a:ext cx="82296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8" name="Text Box 6"/>
          <p:cNvSpPr txBox="1">
            <a:spLocks noChangeArrowheads="1"/>
          </p:cNvSpPr>
          <p:nvPr/>
        </p:nvSpPr>
        <p:spPr bwMode="auto">
          <a:xfrm>
            <a:off x="684213" y="5949950"/>
            <a:ext cx="331152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3200" i="1"/>
              <a:t>Trebouxia</a:t>
            </a:r>
            <a:r>
              <a:rPr lang="cs-CZ" altLang="cs-CZ" sz="3200"/>
              <a:t> sp.</a:t>
            </a:r>
          </a:p>
        </p:txBody>
      </p:sp>
    </p:spTree>
    <p:extLst>
      <p:ext uri="{BB962C8B-B14F-4D97-AF65-F5344CB8AC3E}">
        <p14:creationId xmlns:p14="http://schemas.microsoft.com/office/powerpoint/2010/main" val="2148448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6" descr="Trebouxia-lich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50838"/>
            <a:ext cx="8496300" cy="615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1" name="Text Box 4"/>
          <p:cNvSpPr txBox="1">
            <a:spLocks noChangeArrowheads="1"/>
          </p:cNvSpPr>
          <p:nvPr/>
        </p:nvSpPr>
        <p:spPr bwMode="auto">
          <a:xfrm>
            <a:off x="2268538" y="5229225"/>
            <a:ext cx="5545137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3200" i="1"/>
              <a:t>Trebouxia</a:t>
            </a:r>
            <a:r>
              <a:rPr lang="cs-CZ" altLang="cs-CZ" sz="3200"/>
              <a:t> sp. - lichenizovaná</a:t>
            </a:r>
          </a:p>
        </p:txBody>
      </p:sp>
    </p:spTree>
    <p:extLst>
      <p:ext uri="{BB962C8B-B14F-4D97-AF65-F5344CB8AC3E}">
        <p14:creationId xmlns:p14="http://schemas.microsoft.com/office/powerpoint/2010/main" val="654208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5" descr="Chlorella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338" y="1122363"/>
            <a:ext cx="8748712" cy="561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5888"/>
            <a:ext cx="8229600" cy="1143000"/>
          </a:xfrm>
          <a:noFill/>
        </p:spPr>
        <p:txBody>
          <a:bodyPr/>
          <a:lstStyle/>
          <a:p>
            <a:pPr eaLnBrk="1" hangingPunct="1"/>
            <a:r>
              <a:rPr lang="cs-CZ" altLang="cs-CZ" sz="28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Odd.: </a:t>
            </a:r>
            <a:r>
              <a:rPr lang="cs-CZ" altLang="cs-CZ" sz="2800" dirty="0" err="1" smtClean="0">
                <a:solidFill>
                  <a:srgbClr val="00B050"/>
                </a:solidFill>
                <a:latin typeface="Calibri" panose="020F0502020204030204" pitchFamily="34" charset="0"/>
              </a:rPr>
              <a:t>Chlorophyta</a:t>
            </a:r>
            <a:r>
              <a:rPr lang="cs-CZ" altLang="cs-CZ" sz="28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 Třída: </a:t>
            </a:r>
            <a:r>
              <a:rPr lang="cs-CZ" altLang="cs-CZ" sz="2800" dirty="0" err="1" smtClean="0">
                <a:solidFill>
                  <a:srgbClr val="00B050"/>
                </a:solidFill>
                <a:latin typeface="Calibri" panose="020F0502020204030204" pitchFamily="34" charset="0"/>
              </a:rPr>
              <a:t>Trebouxiophyceae</a:t>
            </a:r>
            <a:r>
              <a:rPr lang="cs-CZ" altLang="cs-CZ" sz="28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 </a:t>
            </a:r>
            <a:br>
              <a:rPr lang="cs-CZ" altLang="cs-CZ" sz="2800" dirty="0" smtClean="0">
                <a:solidFill>
                  <a:srgbClr val="00B050"/>
                </a:solidFill>
                <a:latin typeface="Calibri" panose="020F0502020204030204" pitchFamily="34" charset="0"/>
              </a:rPr>
            </a:br>
            <a:r>
              <a:rPr lang="cs-CZ" altLang="cs-CZ" sz="28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Řád: </a:t>
            </a:r>
            <a:r>
              <a:rPr lang="cs-CZ" altLang="cs-CZ" sz="2800" dirty="0" err="1" smtClean="0">
                <a:solidFill>
                  <a:srgbClr val="00B050"/>
                </a:solidFill>
                <a:latin typeface="Calibri" panose="020F0502020204030204" pitchFamily="34" charset="0"/>
              </a:rPr>
              <a:t>Chlorellales</a:t>
            </a:r>
            <a:endParaRPr lang="cs-CZ" altLang="cs-CZ" sz="2800" dirty="0" smtClean="0">
              <a:solidFill>
                <a:srgbClr val="00B050"/>
              </a:solidFill>
              <a:latin typeface="Calibri" panose="020F0502020204030204" pitchFamily="34" charset="0"/>
            </a:endParaRPr>
          </a:p>
        </p:txBody>
      </p:sp>
      <p:sp>
        <p:nvSpPr>
          <p:cNvPr id="44036" name="Text Box 4"/>
          <p:cNvSpPr txBox="1">
            <a:spLocks noChangeArrowheads="1"/>
          </p:cNvSpPr>
          <p:nvPr/>
        </p:nvSpPr>
        <p:spPr bwMode="auto">
          <a:xfrm>
            <a:off x="684213" y="5949950"/>
            <a:ext cx="331152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3200" i="1"/>
              <a:t>Chlorella</a:t>
            </a:r>
            <a:r>
              <a:rPr lang="cs-CZ" altLang="cs-CZ" sz="3200"/>
              <a:t> sp.</a:t>
            </a:r>
          </a:p>
        </p:txBody>
      </p:sp>
    </p:spTree>
    <p:extLst>
      <p:ext uri="{BB962C8B-B14F-4D97-AF65-F5344CB8AC3E}">
        <p14:creationId xmlns:p14="http://schemas.microsoft.com/office/powerpoint/2010/main" val="2259188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6" descr="Oocysti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146175"/>
            <a:ext cx="8459787" cy="558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59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115888"/>
            <a:ext cx="8229600" cy="1143000"/>
          </a:xfrm>
          <a:noFill/>
        </p:spPr>
        <p:txBody>
          <a:bodyPr/>
          <a:lstStyle/>
          <a:p>
            <a:pPr eaLnBrk="1" hangingPunct="1"/>
            <a:r>
              <a:rPr lang="cs-CZ" altLang="cs-CZ" sz="28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Odd.: </a:t>
            </a:r>
            <a:r>
              <a:rPr lang="cs-CZ" altLang="cs-CZ" sz="2800" dirty="0" err="1" smtClean="0">
                <a:solidFill>
                  <a:srgbClr val="00B050"/>
                </a:solidFill>
                <a:latin typeface="Calibri" panose="020F0502020204030204" pitchFamily="34" charset="0"/>
              </a:rPr>
              <a:t>Chlorophyta</a:t>
            </a:r>
            <a:r>
              <a:rPr lang="cs-CZ" altLang="cs-CZ" sz="28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 Třída: </a:t>
            </a:r>
            <a:r>
              <a:rPr lang="cs-CZ" altLang="cs-CZ" sz="2800" dirty="0" err="1" smtClean="0">
                <a:solidFill>
                  <a:srgbClr val="00B050"/>
                </a:solidFill>
                <a:latin typeface="Calibri" panose="020F0502020204030204" pitchFamily="34" charset="0"/>
              </a:rPr>
              <a:t>Trebouxiophyceae</a:t>
            </a:r>
            <a:r>
              <a:rPr lang="cs-CZ" altLang="cs-CZ" sz="28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 </a:t>
            </a:r>
            <a:br>
              <a:rPr lang="cs-CZ" altLang="cs-CZ" sz="2800" dirty="0" smtClean="0">
                <a:solidFill>
                  <a:srgbClr val="00B050"/>
                </a:solidFill>
                <a:latin typeface="Calibri" panose="020F0502020204030204" pitchFamily="34" charset="0"/>
              </a:rPr>
            </a:br>
            <a:r>
              <a:rPr lang="cs-CZ" altLang="cs-CZ" sz="28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Řád: </a:t>
            </a:r>
            <a:r>
              <a:rPr lang="cs-CZ" altLang="cs-CZ" sz="2800" dirty="0" err="1" smtClean="0">
                <a:solidFill>
                  <a:srgbClr val="00B050"/>
                </a:solidFill>
                <a:latin typeface="Calibri" panose="020F0502020204030204" pitchFamily="34" charset="0"/>
              </a:rPr>
              <a:t>Oocystales</a:t>
            </a:r>
            <a:endParaRPr lang="cs-CZ" altLang="cs-CZ" sz="2800" dirty="0" smtClean="0">
              <a:solidFill>
                <a:srgbClr val="00B05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5555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7" descr="Prasiola_crispa_fig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1182688"/>
            <a:ext cx="6769100" cy="5414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1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5888"/>
            <a:ext cx="8229600" cy="1143000"/>
          </a:xfrm>
          <a:noFill/>
        </p:spPr>
        <p:txBody>
          <a:bodyPr/>
          <a:lstStyle/>
          <a:p>
            <a:pPr eaLnBrk="1" hangingPunct="1"/>
            <a:r>
              <a:rPr lang="cs-CZ" altLang="cs-CZ" sz="28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Odd.: </a:t>
            </a:r>
            <a:r>
              <a:rPr lang="cs-CZ" altLang="cs-CZ" sz="2800" dirty="0" err="1" smtClean="0">
                <a:solidFill>
                  <a:srgbClr val="00B050"/>
                </a:solidFill>
                <a:latin typeface="Calibri" panose="020F0502020204030204" pitchFamily="34" charset="0"/>
              </a:rPr>
              <a:t>Chlorophyta</a:t>
            </a:r>
            <a:r>
              <a:rPr lang="cs-CZ" altLang="cs-CZ" sz="28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 Třída: </a:t>
            </a:r>
            <a:r>
              <a:rPr lang="cs-CZ" altLang="cs-CZ" sz="2800" dirty="0" err="1" smtClean="0">
                <a:solidFill>
                  <a:srgbClr val="00B050"/>
                </a:solidFill>
                <a:latin typeface="Calibri" panose="020F0502020204030204" pitchFamily="34" charset="0"/>
              </a:rPr>
              <a:t>Trebouxiophyceae</a:t>
            </a:r>
            <a:r>
              <a:rPr lang="cs-CZ" altLang="cs-CZ" sz="28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 </a:t>
            </a:r>
            <a:br>
              <a:rPr lang="cs-CZ" altLang="cs-CZ" sz="2800" dirty="0" smtClean="0">
                <a:solidFill>
                  <a:srgbClr val="00B050"/>
                </a:solidFill>
                <a:latin typeface="Calibri" panose="020F0502020204030204" pitchFamily="34" charset="0"/>
              </a:rPr>
            </a:br>
            <a:r>
              <a:rPr lang="cs-CZ" altLang="cs-CZ" sz="28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Řád: </a:t>
            </a:r>
            <a:r>
              <a:rPr lang="cs-CZ" altLang="cs-CZ" sz="2800" dirty="0" err="1" smtClean="0">
                <a:solidFill>
                  <a:srgbClr val="00B050"/>
                </a:solidFill>
                <a:latin typeface="Calibri" panose="020F0502020204030204" pitchFamily="34" charset="0"/>
              </a:rPr>
              <a:t>Prasiolales</a:t>
            </a:r>
            <a:endParaRPr lang="cs-CZ" altLang="cs-CZ" sz="2800" dirty="0" smtClean="0">
              <a:solidFill>
                <a:srgbClr val="00B050"/>
              </a:solidFill>
              <a:latin typeface="Calibri" panose="020F0502020204030204" pitchFamily="34" charset="0"/>
            </a:endParaRPr>
          </a:p>
        </p:txBody>
      </p:sp>
      <p:sp>
        <p:nvSpPr>
          <p:cNvPr id="48132" name="Text Box 3"/>
          <p:cNvSpPr txBox="1">
            <a:spLocks noChangeArrowheads="1"/>
          </p:cNvSpPr>
          <p:nvPr/>
        </p:nvSpPr>
        <p:spPr bwMode="auto">
          <a:xfrm>
            <a:off x="1260475" y="5949950"/>
            <a:ext cx="403225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3200" i="1"/>
              <a:t>Prasiola</a:t>
            </a:r>
            <a:r>
              <a:rPr lang="cs-CZ" altLang="cs-CZ" sz="3200"/>
              <a:t> sp.</a:t>
            </a:r>
          </a:p>
        </p:txBody>
      </p:sp>
    </p:spTree>
    <p:extLst>
      <p:ext uri="{BB962C8B-B14F-4D97-AF65-F5344CB8AC3E}">
        <p14:creationId xmlns:p14="http://schemas.microsoft.com/office/powerpoint/2010/main" val="280545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23850" y="1341438"/>
            <a:ext cx="8640763" cy="5327650"/>
          </a:xfrm>
        </p:spPr>
        <p:txBody>
          <a:bodyPr/>
          <a:lstStyle/>
          <a:p>
            <a:pPr eaLnBrk="1" hangingPunct="1"/>
            <a:r>
              <a:rPr lang="cs-CZ" altLang="cs-CZ" sz="2400" dirty="0" smtClean="0">
                <a:latin typeface="Calibri" panose="020F0502020204030204" pitchFamily="34" charset="0"/>
              </a:rPr>
              <a:t>Bičíkovci, </a:t>
            </a:r>
            <a:r>
              <a:rPr lang="cs-CZ" altLang="cs-CZ" sz="2400" dirty="0" err="1" smtClean="0">
                <a:latin typeface="Calibri" panose="020F0502020204030204" pitchFamily="34" charset="0"/>
              </a:rPr>
              <a:t>kapsální</a:t>
            </a:r>
            <a:r>
              <a:rPr lang="cs-CZ" altLang="cs-CZ" sz="2400" dirty="0" smtClean="0">
                <a:latin typeface="Calibri" panose="020F0502020204030204" pitchFamily="34" charset="0"/>
              </a:rPr>
              <a:t>, </a:t>
            </a:r>
            <a:r>
              <a:rPr lang="cs-CZ" altLang="cs-CZ" sz="2400" dirty="0" err="1" smtClean="0">
                <a:latin typeface="Calibri" panose="020F0502020204030204" pitchFamily="34" charset="0"/>
              </a:rPr>
              <a:t>kokální</a:t>
            </a:r>
            <a:r>
              <a:rPr lang="cs-CZ" altLang="cs-CZ" sz="2400" dirty="0" smtClean="0">
                <a:latin typeface="Calibri" panose="020F0502020204030204" pitchFamily="34" charset="0"/>
              </a:rPr>
              <a:t>, vláknité řasy</a:t>
            </a:r>
          </a:p>
          <a:p>
            <a:pPr eaLnBrk="1" hangingPunct="1"/>
            <a:r>
              <a:rPr lang="cs-CZ" altLang="cs-CZ" sz="2400" dirty="0" smtClean="0">
                <a:latin typeface="Calibri" panose="020F0502020204030204" pitchFamily="34" charset="0"/>
              </a:rPr>
              <a:t>Zoospory, spermatozoidy</a:t>
            </a:r>
          </a:p>
          <a:p>
            <a:pPr eaLnBrk="1" hangingPunct="1"/>
            <a:r>
              <a:rPr lang="cs-CZ" altLang="cs-CZ" sz="2400" dirty="0" err="1" smtClean="0">
                <a:latin typeface="Calibri" panose="020F0502020204030204" pitchFamily="34" charset="0"/>
              </a:rPr>
              <a:t>Kinetozom</a:t>
            </a:r>
            <a:r>
              <a:rPr lang="cs-CZ" altLang="cs-CZ" sz="2400" dirty="0" smtClean="0">
                <a:latin typeface="Calibri" panose="020F0502020204030204" pitchFamily="34" charset="0"/>
              </a:rPr>
              <a:t> - CW konfigurace převládá (DO u některých)</a:t>
            </a:r>
          </a:p>
          <a:p>
            <a:pPr eaLnBrk="1" hangingPunct="1"/>
            <a:r>
              <a:rPr lang="cs-CZ" altLang="cs-CZ" sz="2400" dirty="0" smtClean="0">
                <a:latin typeface="Calibri" panose="020F0502020204030204" pitchFamily="34" charset="0"/>
              </a:rPr>
              <a:t>Bičíky bez </a:t>
            </a:r>
            <a:r>
              <a:rPr lang="cs-CZ" altLang="cs-CZ" sz="2400" dirty="0" err="1" smtClean="0">
                <a:latin typeface="Calibri" panose="020F0502020204030204" pitchFamily="34" charset="0"/>
              </a:rPr>
              <a:t>mastigonem</a:t>
            </a:r>
            <a:r>
              <a:rPr lang="cs-CZ" altLang="cs-CZ" sz="2400" dirty="0" smtClean="0">
                <a:latin typeface="Calibri" panose="020F0502020204030204" pitchFamily="34" charset="0"/>
              </a:rPr>
              <a:t>, stejně dlouhé</a:t>
            </a:r>
          </a:p>
          <a:p>
            <a:pPr eaLnBrk="1" hangingPunct="1"/>
            <a:r>
              <a:rPr lang="cs-CZ" altLang="cs-CZ" sz="2400" dirty="0" smtClean="0">
                <a:latin typeface="Calibri" panose="020F0502020204030204" pitchFamily="34" charset="0"/>
              </a:rPr>
              <a:t>Chlamys </a:t>
            </a:r>
          </a:p>
          <a:p>
            <a:pPr eaLnBrk="1" hangingPunct="1"/>
            <a:r>
              <a:rPr lang="cs-CZ" altLang="cs-CZ" sz="2400" dirty="0" err="1" smtClean="0">
                <a:latin typeface="Calibri" panose="020F0502020204030204" pitchFamily="34" charset="0"/>
              </a:rPr>
              <a:t>Sporopolenin</a:t>
            </a:r>
            <a:r>
              <a:rPr lang="cs-CZ" altLang="cs-CZ" sz="2400" dirty="0" smtClean="0">
                <a:latin typeface="Calibri" panose="020F0502020204030204" pitchFamily="34" charset="0"/>
              </a:rPr>
              <a:t> (</a:t>
            </a:r>
            <a:r>
              <a:rPr lang="cs-CZ" altLang="cs-CZ" sz="2400" i="1" dirty="0" err="1" smtClean="0">
                <a:latin typeface="Calibri" panose="020F0502020204030204" pitchFamily="34" charset="0"/>
              </a:rPr>
              <a:t>Scenedesmus</a:t>
            </a:r>
            <a:r>
              <a:rPr lang="cs-CZ" altLang="cs-CZ" sz="2400" dirty="0" smtClean="0">
                <a:latin typeface="Calibri" panose="020F0502020204030204" pitchFamily="34" charset="0"/>
              </a:rPr>
              <a:t>, </a:t>
            </a:r>
            <a:r>
              <a:rPr lang="cs-CZ" altLang="cs-CZ" sz="2400" i="1" dirty="0" err="1" smtClean="0">
                <a:latin typeface="Calibri" panose="020F0502020204030204" pitchFamily="34" charset="0"/>
              </a:rPr>
              <a:t>Pediastrum</a:t>
            </a:r>
            <a:r>
              <a:rPr lang="cs-CZ" altLang="cs-CZ" sz="2400" dirty="0" smtClean="0">
                <a:latin typeface="Calibri" panose="020F0502020204030204" pitchFamily="34" charset="0"/>
              </a:rPr>
              <a:t>) - fosilizace</a:t>
            </a:r>
          </a:p>
          <a:p>
            <a:pPr eaLnBrk="1" hangingPunct="1"/>
            <a:r>
              <a:rPr lang="cs-CZ" altLang="cs-CZ" sz="2400" dirty="0" err="1" smtClean="0">
                <a:latin typeface="Calibri" panose="020F0502020204030204" pitchFamily="34" charset="0"/>
              </a:rPr>
              <a:t>Aplanospory</a:t>
            </a:r>
            <a:r>
              <a:rPr lang="cs-CZ" altLang="cs-CZ" sz="2400" dirty="0" smtClean="0">
                <a:latin typeface="Calibri" panose="020F0502020204030204" pitchFamily="34" charset="0"/>
              </a:rPr>
              <a:t>, </a:t>
            </a:r>
            <a:r>
              <a:rPr lang="cs-CZ" altLang="cs-CZ" sz="2400" dirty="0" err="1" smtClean="0">
                <a:latin typeface="Calibri" panose="020F0502020204030204" pitchFamily="34" charset="0"/>
              </a:rPr>
              <a:t>hemiaplanospory</a:t>
            </a:r>
            <a:r>
              <a:rPr lang="cs-CZ" altLang="cs-CZ" sz="2400" dirty="0" smtClean="0">
                <a:latin typeface="Calibri" panose="020F0502020204030204" pitchFamily="34" charset="0"/>
              </a:rPr>
              <a:t>, </a:t>
            </a:r>
            <a:r>
              <a:rPr lang="cs-CZ" altLang="cs-CZ" sz="2400" dirty="0" err="1" smtClean="0">
                <a:latin typeface="Calibri" panose="020F0502020204030204" pitchFamily="34" charset="0"/>
              </a:rPr>
              <a:t>autospory</a:t>
            </a:r>
            <a:endParaRPr lang="cs-CZ" altLang="cs-CZ" sz="2400" dirty="0" smtClean="0">
              <a:latin typeface="Calibri" panose="020F0502020204030204" pitchFamily="34" charset="0"/>
            </a:endParaRPr>
          </a:p>
          <a:p>
            <a:pPr eaLnBrk="1" hangingPunct="1"/>
            <a:r>
              <a:rPr lang="cs-CZ" altLang="cs-CZ" sz="2400" dirty="0" err="1" smtClean="0">
                <a:latin typeface="Calibri" panose="020F0502020204030204" pitchFamily="34" charset="0"/>
              </a:rPr>
              <a:t>Mitoza</a:t>
            </a:r>
            <a:r>
              <a:rPr lang="cs-CZ" altLang="cs-CZ" sz="2400" dirty="0" smtClean="0">
                <a:latin typeface="Calibri" panose="020F0502020204030204" pitchFamily="34" charset="0"/>
              </a:rPr>
              <a:t> uzavřená</a:t>
            </a:r>
          </a:p>
          <a:p>
            <a:pPr eaLnBrk="1" hangingPunct="1"/>
            <a:r>
              <a:rPr lang="cs-CZ" altLang="cs-CZ" sz="2400" dirty="0" smtClean="0">
                <a:latin typeface="Calibri" panose="020F0502020204030204" pitchFamily="34" charset="0"/>
              </a:rPr>
              <a:t>Kolonie, </a:t>
            </a:r>
            <a:r>
              <a:rPr lang="cs-CZ" altLang="cs-CZ" sz="2400" dirty="0" err="1" smtClean="0">
                <a:latin typeface="Calibri" panose="020F0502020204030204" pitchFamily="34" charset="0"/>
              </a:rPr>
              <a:t>cenobium</a:t>
            </a:r>
            <a:endParaRPr lang="cs-CZ" altLang="cs-CZ" sz="2400" dirty="0" smtClean="0">
              <a:latin typeface="Calibri" panose="020F0502020204030204" pitchFamily="34" charset="0"/>
            </a:endParaRPr>
          </a:p>
          <a:p>
            <a:pPr eaLnBrk="1" hangingPunct="1"/>
            <a:endParaRPr lang="cs-CZ" altLang="cs-CZ" sz="2400" dirty="0" smtClean="0"/>
          </a:p>
        </p:txBody>
      </p:sp>
      <p:sp>
        <p:nvSpPr>
          <p:cNvPr id="49156" name="Text Box 4"/>
          <p:cNvSpPr txBox="1">
            <a:spLocks noChangeArrowheads="1"/>
          </p:cNvSpPr>
          <p:nvPr/>
        </p:nvSpPr>
        <p:spPr bwMode="auto">
          <a:xfrm>
            <a:off x="1371600" y="1295400"/>
            <a:ext cx="7207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5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Třída: </a:t>
            </a:r>
            <a:r>
              <a:rPr lang="cs-CZ" sz="3200" dirty="0" err="1" smtClean="0">
                <a:solidFill>
                  <a:srgbClr val="00B050"/>
                </a:solidFill>
                <a:latin typeface="Calibri" panose="020F0502020204030204" pitchFamily="34" charset="0"/>
              </a:rPr>
              <a:t>Chlorophyceae</a:t>
            </a:r>
            <a:endParaRPr lang="cs-CZ" sz="3200" dirty="0">
              <a:solidFill>
                <a:srgbClr val="00B050"/>
              </a:solidFill>
              <a:latin typeface="Calibri" panose="020F0502020204030204" pitchFamily="34" charset="0"/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01208"/>
            <a:ext cx="9144000" cy="215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9333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86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86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86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86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86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86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86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86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86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86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86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86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86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86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86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86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686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686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610" grpId="0" build="p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Chlamydomonas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984250"/>
            <a:ext cx="8964612" cy="575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50825" y="5876925"/>
            <a:ext cx="8713788" cy="647700"/>
          </a:xfrm>
        </p:spPr>
        <p:txBody>
          <a:bodyPr/>
          <a:lstStyle/>
          <a:p>
            <a:pPr eaLnBrk="1" hangingPunct="1"/>
            <a:r>
              <a:rPr lang="cs-CZ" altLang="cs-CZ" i="1" dirty="0" err="1" smtClean="0">
                <a:solidFill>
                  <a:schemeClr val="tx1"/>
                </a:solidFill>
              </a:rPr>
              <a:t>Chlamydomonas</a:t>
            </a:r>
            <a:r>
              <a:rPr lang="cs-CZ" altLang="cs-CZ" i="1" dirty="0" smtClean="0">
                <a:solidFill>
                  <a:schemeClr val="tx1"/>
                </a:solidFill>
              </a:rPr>
              <a:t> </a:t>
            </a:r>
            <a:r>
              <a:rPr lang="cs-CZ" altLang="cs-CZ" dirty="0" err="1" smtClean="0">
                <a:solidFill>
                  <a:schemeClr val="tx1"/>
                </a:solidFill>
              </a:rPr>
              <a:t>sp</a:t>
            </a:r>
            <a:r>
              <a:rPr lang="cs-CZ" altLang="cs-CZ" dirty="0" smtClean="0"/>
              <a:t>.</a:t>
            </a:r>
            <a:endParaRPr lang="cs-CZ" altLang="cs-CZ" i="1" dirty="0" smtClean="0"/>
          </a:p>
        </p:txBody>
      </p:sp>
      <p:sp>
        <p:nvSpPr>
          <p:cNvPr id="50180" name="Line 4"/>
          <p:cNvSpPr>
            <a:spLocks noChangeShapeType="1"/>
          </p:cNvSpPr>
          <p:nvPr/>
        </p:nvSpPr>
        <p:spPr bwMode="auto">
          <a:xfrm>
            <a:off x="1476375" y="4221163"/>
            <a:ext cx="1223963" cy="2873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0181" name="Text Box 5"/>
          <p:cNvSpPr txBox="1">
            <a:spLocks noChangeArrowheads="1"/>
          </p:cNvSpPr>
          <p:nvPr/>
        </p:nvSpPr>
        <p:spPr bwMode="auto">
          <a:xfrm>
            <a:off x="827088" y="3925888"/>
            <a:ext cx="7207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/>
              <a:t>bičík</a:t>
            </a:r>
          </a:p>
        </p:txBody>
      </p:sp>
      <p:sp>
        <p:nvSpPr>
          <p:cNvPr id="50182" name="Line 6"/>
          <p:cNvSpPr>
            <a:spLocks noChangeShapeType="1"/>
          </p:cNvSpPr>
          <p:nvPr/>
        </p:nvSpPr>
        <p:spPr bwMode="auto">
          <a:xfrm>
            <a:off x="1619250" y="1773238"/>
            <a:ext cx="1152525" cy="1428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0183" name="Text Box 7"/>
          <p:cNvSpPr txBox="1">
            <a:spLocks noChangeArrowheads="1"/>
          </p:cNvSpPr>
          <p:nvPr/>
        </p:nvSpPr>
        <p:spPr bwMode="auto">
          <a:xfrm>
            <a:off x="6445250" y="1477963"/>
            <a:ext cx="143986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/>
              <a:t>chlamys</a:t>
            </a:r>
          </a:p>
        </p:txBody>
      </p:sp>
      <p:sp>
        <p:nvSpPr>
          <p:cNvPr id="50184" name="Line 8"/>
          <p:cNvSpPr>
            <a:spLocks noChangeShapeType="1"/>
          </p:cNvSpPr>
          <p:nvPr/>
        </p:nvSpPr>
        <p:spPr bwMode="auto">
          <a:xfrm flipH="1">
            <a:off x="4284663" y="1700213"/>
            <a:ext cx="2159000" cy="360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0185" name="Text Box 9"/>
          <p:cNvSpPr txBox="1">
            <a:spLocks noChangeArrowheads="1"/>
          </p:cNvSpPr>
          <p:nvPr/>
        </p:nvSpPr>
        <p:spPr bwMode="auto">
          <a:xfrm>
            <a:off x="611188" y="1549400"/>
            <a:ext cx="115093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/>
              <a:t>pyrenoid</a:t>
            </a:r>
          </a:p>
        </p:txBody>
      </p:sp>
      <p:sp>
        <p:nvSpPr>
          <p:cNvPr id="50186" name="Line 10"/>
          <p:cNvSpPr>
            <a:spLocks noChangeShapeType="1"/>
          </p:cNvSpPr>
          <p:nvPr/>
        </p:nvSpPr>
        <p:spPr bwMode="auto">
          <a:xfrm flipH="1">
            <a:off x="3635375" y="1412875"/>
            <a:ext cx="1079500" cy="2873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0187" name="Text Box 11"/>
          <p:cNvSpPr txBox="1">
            <a:spLocks noChangeArrowheads="1"/>
          </p:cNvSpPr>
          <p:nvPr/>
        </p:nvSpPr>
        <p:spPr bwMode="auto">
          <a:xfrm>
            <a:off x="4716463" y="1190625"/>
            <a:ext cx="129698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/>
              <a:t>chloroplast</a:t>
            </a:r>
          </a:p>
        </p:txBody>
      </p:sp>
      <p:sp>
        <p:nvSpPr>
          <p:cNvPr id="50188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323850" y="188913"/>
            <a:ext cx="8569325" cy="792162"/>
          </a:xfrm>
          <a:noFill/>
        </p:spPr>
        <p:txBody>
          <a:bodyPr/>
          <a:lstStyle/>
          <a:p>
            <a:pPr eaLnBrk="1" hangingPunct="1"/>
            <a:r>
              <a:rPr lang="cs-CZ" altLang="cs-CZ" sz="24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Odd.: </a:t>
            </a:r>
            <a:r>
              <a:rPr lang="cs-CZ" altLang="cs-CZ" sz="2400" dirty="0" err="1" smtClean="0">
                <a:solidFill>
                  <a:srgbClr val="00B050"/>
                </a:solidFill>
                <a:latin typeface="Calibri" panose="020F0502020204030204" pitchFamily="34" charset="0"/>
              </a:rPr>
              <a:t>Chlorophyta</a:t>
            </a:r>
            <a:r>
              <a:rPr lang="cs-CZ" altLang="cs-CZ" sz="24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 Třída: </a:t>
            </a:r>
            <a:r>
              <a:rPr lang="cs-CZ" altLang="cs-CZ" sz="2400" dirty="0" err="1" smtClean="0">
                <a:solidFill>
                  <a:srgbClr val="00B050"/>
                </a:solidFill>
                <a:latin typeface="Calibri" panose="020F0502020204030204" pitchFamily="34" charset="0"/>
              </a:rPr>
              <a:t>Chlorophyceae</a:t>
            </a:r>
            <a:r>
              <a:rPr lang="cs-CZ" altLang="cs-CZ" sz="24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 Řád: </a:t>
            </a:r>
            <a:r>
              <a:rPr lang="cs-CZ" altLang="cs-CZ" sz="2400" dirty="0" err="1" smtClean="0">
                <a:solidFill>
                  <a:srgbClr val="00B050"/>
                </a:solidFill>
                <a:latin typeface="Calibri" panose="020F0502020204030204" pitchFamily="34" charset="0"/>
              </a:rPr>
              <a:t>Chlamydomonadales</a:t>
            </a:r>
            <a:endParaRPr lang="cs-CZ" altLang="cs-CZ" sz="2400" dirty="0" smtClean="0">
              <a:solidFill>
                <a:srgbClr val="00B05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460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188913"/>
            <a:ext cx="8229600" cy="941387"/>
          </a:xfrm>
        </p:spPr>
        <p:txBody>
          <a:bodyPr/>
          <a:lstStyle/>
          <a:p>
            <a:pPr eaLnBrk="1" hangingPunct="1"/>
            <a:r>
              <a:rPr lang="cs-CZ" altLang="cs-CZ" sz="24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Odd.: </a:t>
            </a:r>
            <a:r>
              <a:rPr lang="cs-CZ" altLang="cs-CZ" sz="2400" dirty="0" err="1" smtClean="0">
                <a:solidFill>
                  <a:srgbClr val="00B050"/>
                </a:solidFill>
                <a:latin typeface="Calibri" panose="020F0502020204030204" pitchFamily="34" charset="0"/>
              </a:rPr>
              <a:t>Chlorophyta</a:t>
            </a:r>
            <a:r>
              <a:rPr lang="cs-CZ" altLang="cs-CZ" sz="24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 Třída: </a:t>
            </a:r>
            <a:r>
              <a:rPr lang="cs-CZ" altLang="cs-CZ" sz="2400" dirty="0" err="1" smtClean="0">
                <a:solidFill>
                  <a:srgbClr val="00B050"/>
                </a:solidFill>
                <a:latin typeface="Calibri" panose="020F0502020204030204" pitchFamily="34" charset="0"/>
              </a:rPr>
              <a:t>Chlorophyceae</a:t>
            </a:r>
            <a:r>
              <a:rPr lang="cs-CZ" altLang="cs-CZ" sz="24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 </a:t>
            </a:r>
            <a:br>
              <a:rPr lang="cs-CZ" altLang="cs-CZ" sz="2400" dirty="0" smtClean="0">
                <a:solidFill>
                  <a:srgbClr val="00B050"/>
                </a:solidFill>
                <a:latin typeface="Calibri" panose="020F0502020204030204" pitchFamily="34" charset="0"/>
              </a:rPr>
            </a:br>
            <a:r>
              <a:rPr lang="cs-CZ" altLang="cs-CZ" sz="24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Řád: </a:t>
            </a:r>
            <a:r>
              <a:rPr lang="cs-CZ" altLang="cs-CZ" sz="2400" dirty="0" err="1" smtClean="0">
                <a:solidFill>
                  <a:srgbClr val="00B050"/>
                </a:solidFill>
                <a:latin typeface="Calibri" panose="020F0502020204030204" pitchFamily="34" charset="0"/>
              </a:rPr>
              <a:t>Volvocales</a:t>
            </a:r>
            <a:endParaRPr lang="cs-CZ" altLang="cs-CZ" sz="2400" dirty="0" smtClean="0">
              <a:solidFill>
                <a:srgbClr val="00B050"/>
              </a:solidFill>
              <a:latin typeface="Calibri" panose="020F0502020204030204" pitchFamily="34" charset="0"/>
            </a:endParaRPr>
          </a:p>
        </p:txBody>
      </p:sp>
      <p:pic>
        <p:nvPicPr>
          <p:cNvPr id="51203" name="Picture 6" descr="Volvox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196975"/>
            <a:ext cx="8569325" cy="546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4334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188913"/>
            <a:ext cx="8229600" cy="7112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cs-CZ" altLang="cs-CZ" sz="24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Odd.: </a:t>
            </a:r>
            <a:r>
              <a:rPr lang="cs-CZ" altLang="cs-CZ" sz="2400" dirty="0" err="1" smtClean="0">
                <a:solidFill>
                  <a:srgbClr val="00B050"/>
                </a:solidFill>
                <a:latin typeface="Calibri" panose="020F0502020204030204" pitchFamily="34" charset="0"/>
              </a:rPr>
              <a:t>Chlorophyta</a:t>
            </a:r>
            <a:r>
              <a:rPr lang="cs-CZ" altLang="cs-CZ" sz="24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 Třída: </a:t>
            </a:r>
            <a:r>
              <a:rPr lang="cs-CZ" altLang="cs-CZ" sz="2400" dirty="0" err="1" smtClean="0">
                <a:solidFill>
                  <a:srgbClr val="00B050"/>
                </a:solidFill>
                <a:latin typeface="Calibri" panose="020F0502020204030204" pitchFamily="34" charset="0"/>
              </a:rPr>
              <a:t>Chlorophyceae</a:t>
            </a:r>
            <a:r>
              <a:rPr lang="cs-CZ" altLang="cs-CZ" sz="24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 </a:t>
            </a:r>
            <a:br>
              <a:rPr lang="cs-CZ" altLang="cs-CZ" sz="2400" dirty="0" smtClean="0">
                <a:solidFill>
                  <a:srgbClr val="00B050"/>
                </a:solidFill>
                <a:latin typeface="Calibri" panose="020F0502020204030204" pitchFamily="34" charset="0"/>
              </a:rPr>
            </a:br>
            <a:r>
              <a:rPr lang="cs-CZ" altLang="cs-CZ" sz="24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Řád: </a:t>
            </a:r>
            <a:r>
              <a:rPr lang="cs-CZ" altLang="cs-CZ" sz="2400" dirty="0" err="1" smtClean="0">
                <a:solidFill>
                  <a:srgbClr val="00B050"/>
                </a:solidFill>
                <a:latin typeface="Calibri" panose="020F0502020204030204" pitchFamily="34" charset="0"/>
              </a:rPr>
              <a:t>Chlorococcales</a:t>
            </a:r>
            <a:endParaRPr lang="cs-CZ" altLang="cs-CZ" sz="2400" dirty="0" smtClean="0">
              <a:solidFill>
                <a:srgbClr val="00B050"/>
              </a:solidFill>
              <a:latin typeface="Calibri" panose="020F0502020204030204" pitchFamily="34" charset="0"/>
            </a:endParaRPr>
          </a:p>
        </p:txBody>
      </p:sp>
      <p:pic>
        <p:nvPicPr>
          <p:cNvPr id="54275" name="Picture 6" descr="Chlorococc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1076325"/>
            <a:ext cx="6478587" cy="557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6" name="Text Box 7"/>
          <p:cNvSpPr txBox="1">
            <a:spLocks noChangeArrowheads="1"/>
          </p:cNvSpPr>
          <p:nvPr/>
        </p:nvSpPr>
        <p:spPr bwMode="auto">
          <a:xfrm>
            <a:off x="4500563" y="5949950"/>
            <a:ext cx="360045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3200" i="1"/>
              <a:t>Chlorococcum</a:t>
            </a:r>
            <a:r>
              <a:rPr lang="cs-CZ" altLang="cs-CZ" sz="3200"/>
              <a:t> sp.</a:t>
            </a:r>
          </a:p>
        </p:txBody>
      </p:sp>
      <p:sp>
        <p:nvSpPr>
          <p:cNvPr id="54277" name="Text Box 8"/>
          <p:cNvSpPr txBox="1">
            <a:spLocks noChangeArrowheads="1"/>
          </p:cNvSpPr>
          <p:nvPr/>
        </p:nvSpPr>
        <p:spPr bwMode="auto">
          <a:xfrm>
            <a:off x="1908175" y="4581525"/>
            <a:ext cx="18716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b="1"/>
              <a:t>zoospory</a:t>
            </a:r>
          </a:p>
        </p:txBody>
      </p:sp>
      <p:sp>
        <p:nvSpPr>
          <p:cNvPr id="54278" name="Text Box 9"/>
          <p:cNvSpPr txBox="1">
            <a:spLocks noChangeArrowheads="1"/>
          </p:cNvSpPr>
          <p:nvPr/>
        </p:nvSpPr>
        <p:spPr bwMode="auto">
          <a:xfrm>
            <a:off x="5795963" y="3141663"/>
            <a:ext cx="216058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b="1"/>
              <a:t>zoosporangium</a:t>
            </a:r>
          </a:p>
        </p:txBody>
      </p:sp>
    </p:spTree>
    <p:extLst>
      <p:ext uri="{BB962C8B-B14F-4D97-AF65-F5344CB8AC3E}">
        <p14:creationId xmlns:p14="http://schemas.microsoft.com/office/powerpoint/2010/main" val="2040249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Botryococcus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404813"/>
            <a:ext cx="8609013" cy="631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29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50825" y="44450"/>
            <a:ext cx="8642350" cy="431800"/>
          </a:xfrm>
        </p:spPr>
        <p:txBody>
          <a:bodyPr/>
          <a:lstStyle/>
          <a:p>
            <a:pPr eaLnBrk="1" hangingPunct="1"/>
            <a:r>
              <a:rPr lang="cs-CZ" altLang="cs-CZ" sz="20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Odd.: </a:t>
            </a:r>
            <a:r>
              <a:rPr lang="cs-CZ" altLang="cs-CZ" sz="2000" dirty="0" err="1" smtClean="0">
                <a:solidFill>
                  <a:srgbClr val="00B050"/>
                </a:solidFill>
                <a:latin typeface="Calibri" panose="020F0502020204030204" pitchFamily="34" charset="0"/>
              </a:rPr>
              <a:t>Chlorophyta</a:t>
            </a:r>
            <a:r>
              <a:rPr lang="cs-CZ" altLang="cs-CZ" sz="20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 Třída: </a:t>
            </a:r>
            <a:r>
              <a:rPr lang="cs-CZ" altLang="cs-CZ" sz="2000" dirty="0" err="1" smtClean="0">
                <a:solidFill>
                  <a:srgbClr val="00B050"/>
                </a:solidFill>
                <a:latin typeface="Calibri" panose="020F0502020204030204" pitchFamily="34" charset="0"/>
              </a:rPr>
              <a:t>Chlorophyceae</a:t>
            </a:r>
            <a:r>
              <a:rPr lang="cs-CZ" altLang="cs-CZ" sz="20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 Řád: </a:t>
            </a:r>
            <a:r>
              <a:rPr lang="cs-CZ" altLang="cs-CZ" sz="2000" dirty="0" err="1" smtClean="0">
                <a:solidFill>
                  <a:srgbClr val="00B050"/>
                </a:solidFill>
                <a:latin typeface="Calibri" panose="020F0502020204030204" pitchFamily="34" charset="0"/>
              </a:rPr>
              <a:t>Chlorococcales</a:t>
            </a:r>
            <a:endParaRPr lang="cs-CZ" altLang="cs-CZ" sz="2000" dirty="0" smtClean="0">
              <a:solidFill>
                <a:srgbClr val="00B050"/>
              </a:solidFill>
              <a:latin typeface="Calibri" panose="020F0502020204030204" pitchFamily="34" charset="0"/>
            </a:endParaRPr>
          </a:p>
        </p:txBody>
      </p:sp>
      <p:sp>
        <p:nvSpPr>
          <p:cNvPr id="55300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395288" y="5661025"/>
            <a:ext cx="8280400" cy="647700"/>
          </a:xfrm>
        </p:spPr>
        <p:txBody>
          <a:bodyPr/>
          <a:lstStyle/>
          <a:p>
            <a:pPr eaLnBrk="1" hangingPunct="1"/>
            <a:r>
              <a:rPr lang="cs-CZ" altLang="cs-CZ" i="1" dirty="0" err="1" smtClean="0">
                <a:solidFill>
                  <a:schemeClr val="tx1"/>
                </a:solidFill>
              </a:rPr>
              <a:t>Botryococcus</a:t>
            </a:r>
            <a:r>
              <a:rPr lang="cs-CZ" altLang="cs-CZ" i="1" dirty="0" smtClean="0">
                <a:solidFill>
                  <a:schemeClr val="tx1"/>
                </a:solidFill>
              </a:rPr>
              <a:t> </a:t>
            </a:r>
            <a:r>
              <a:rPr lang="cs-CZ" altLang="cs-CZ" dirty="0" err="1" smtClean="0">
                <a:solidFill>
                  <a:schemeClr val="tx1"/>
                </a:solidFill>
              </a:rPr>
              <a:t>sp</a:t>
            </a:r>
            <a:r>
              <a:rPr lang="cs-CZ" altLang="cs-CZ" dirty="0" smtClean="0">
                <a:solidFill>
                  <a:schemeClr val="tx1"/>
                </a:solidFill>
              </a:rPr>
              <a:t>.</a:t>
            </a:r>
            <a:endParaRPr lang="cs-CZ" altLang="cs-CZ" i="1" dirty="0" smtClean="0">
              <a:solidFill>
                <a:schemeClr val="tx1"/>
              </a:solidFill>
            </a:endParaRPr>
          </a:p>
        </p:txBody>
      </p:sp>
      <p:sp>
        <p:nvSpPr>
          <p:cNvPr id="55301" name="Text Box 5"/>
          <p:cNvSpPr txBox="1">
            <a:spLocks noChangeArrowheads="1"/>
          </p:cNvSpPr>
          <p:nvPr/>
        </p:nvSpPr>
        <p:spPr bwMode="auto">
          <a:xfrm>
            <a:off x="6805613" y="6308725"/>
            <a:ext cx="208756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cs-CZ">
                <a:cs typeface="Arial" charset="0"/>
              </a:rPr>
              <a:t>©</a:t>
            </a:r>
            <a:r>
              <a:rPr lang="cs-CZ" altLang="cs-CZ">
                <a:cs typeface="Arial" charset="0"/>
              </a:rPr>
              <a:t> orig. Hájková L.</a:t>
            </a:r>
            <a:endParaRPr lang="en-US" altLang="cs-CZ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906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err="1" smtClean="0">
                <a:solidFill>
                  <a:schemeClr val="accent1"/>
                </a:solidFill>
              </a:rPr>
              <a:t>Prymnesiophyta</a:t>
            </a:r>
            <a:r>
              <a:rPr lang="cs-CZ" sz="3200" dirty="0" smtClean="0">
                <a:solidFill>
                  <a:schemeClr val="accent1"/>
                </a:solidFill>
              </a:rPr>
              <a:t> (</a:t>
            </a:r>
            <a:r>
              <a:rPr lang="cs-CZ" sz="3200" dirty="0" err="1" smtClean="0">
                <a:solidFill>
                  <a:schemeClr val="accent1"/>
                </a:solidFill>
              </a:rPr>
              <a:t>Haptophyta</a:t>
            </a:r>
            <a:r>
              <a:rPr lang="cs-CZ" sz="3200" dirty="0" smtClean="0">
                <a:solidFill>
                  <a:schemeClr val="accent1"/>
                </a:solidFill>
              </a:rPr>
              <a:t>)</a:t>
            </a:r>
            <a:endParaRPr lang="cs-CZ" sz="3200" dirty="0">
              <a:solidFill>
                <a:schemeClr val="accent1"/>
              </a:solidFill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>
            <a:normAutofit fontScale="92500" lnSpcReduction="10000"/>
          </a:bodyPr>
          <a:lstStyle/>
          <a:p>
            <a:r>
              <a:rPr lang="cs-CZ" altLang="cs-CZ" sz="2400" dirty="0" smtClean="0"/>
              <a:t>Stélka: bičíkatá až vláknitá</a:t>
            </a:r>
          </a:p>
          <a:p>
            <a:r>
              <a:rPr lang="cs-CZ" altLang="cs-CZ" sz="2400" dirty="0" smtClean="0"/>
              <a:t>Dříve součástí </a:t>
            </a:r>
            <a:r>
              <a:rPr lang="cs-CZ" altLang="cs-CZ" sz="2400" dirty="0" err="1" smtClean="0"/>
              <a:t>Cryptophyta</a:t>
            </a:r>
            <a:endParaRPr lang="cs-CZ" altLang="cs-CZ" sz="2400" dirty="0" smtClean="0"/>
          </a:p>
          <a:p>
            <a:r>
              <a:rPr lang="cs-CZ" altLang="cs-CZ" sz="2400" dirty="0" smtClean="0"/>
              <a:t>Dva holé bičíky + </a:t>
            </a:r>
            <a:r>
              <a:rPr lang="cs-CZ" altLang="cs-CZ" sz="2400" dirty="0" err="1" smtClean="0"/>
              <a:t>haptonema</a:t>
            </a:r>
            <a:endParaRPr lang="cs-CZ" altLang="cs-CZ" sz="2400" dirty="0" smtClean="0"/>
          </a:p>
          <a:p>
            <a:r>
              <a:rPr lang="cs-CZ" altLang="cs-CZ" sz="2400" dirty="0" err="1" smtClean="0"/>
              <a:t>Haptonema</a:t>
            </a:r>
            <a:r>
              <a:rPr lang="cs-CZ" altLang="cs-CZ" sz="2400" dirty="0" smtClean="0"/>
              <a:t>: podobné bičíku, jiná submikroskopická struktura</a:t>
            </a:r>
          </a:p>
          <a:p>
            <a:r>
              <a:rPr lang="cs-CZ" altLang="cs-CZ" sz="2400" dirty="0" smtClean="0"/>
              <a:t>Kontraktilní </a:t>
            </a:r>
            <a:r>
              <a:rPr lang="cs-CZ" altLang="cs-CZ" sz="2400" dirty="0" err="1" smtClean="0"/>
              <a:t>haptonema</a:t>
            </a:r>
            <a:endParaRPr lang="cs-CZ" altLang="cs-CZ" sz="2400" dirty="0" smtClean="0"/>
          </a:p>
          <a:p>
            <a:r>
              <a:rPr lang="cs-CZ" altLang="cs-CZ" sz="2400" dirty="0" err="1" smtClean="0"/>
              <a:t>Haptonema</a:t>
            </a:r>
            <a:r>
              <a:rPr lang="cs-CZ" altLang="cs-CZ" sz="2400" dirty="0" smtClean="0"/>
              <a:t> slouží k: </a:t>
            </a:r>
            <a:r>
              <a:rPr lang="cs-CZ" altLang="cs-CZ" sz="2400" dirty="0" err="1" smtClean="0"/>
              <a:t>fagotrofii</a:t>
            </a:r>
            <a:r>
              <a:rPr lang="cs-CZ" altLang="cs-CZ" sz="2400" dirty="0" smtClean="0"/>
              <a:t>, rychlé změně pohybu, přichycení k substrátu</a:t>
            </a:r>
          </a:p>
          <a:p>
            <a:r>
              <a:rPr lang="cs-CZ" altLang="cs-CZ" sz="2400" dirty="0" err="1" smtClean="0"/>
              <a:t>Fukoxantin</a:t>
            </a:r>
            <a:endParaRPr lang="cs-CZ" altLang="cs-CZ" sz="2400" dirty="0" smtClean="0"/>
          </a:p>
          <a:p>
            <a:r>
              <a:rPr lang="cs-CZ" altLang="cs-CZ" sz="2400" dirty="0" err="1" smtClean="0"/>
              <a:t>Thylakoidy</a:t>
            </a:r>
            <a:r>
              <a:rPr lang="cs-CZ" altLang="cs-CZ" sz="2400" dirty="0" smtClean="0"/>
              <a:t> srostlé po třech</a:t>
            </a:r>
          </a:p>
          <a:p>
            <a:r>
              <a:rPr lang="cs-CZ" altLang="cs-CZ" sz="2400" dirty="0" smtClean="0"/>
              <a:t>Chloroplasty s </a:t>
            </a:r>
            <a:r>
              <a:rPr lang="cs-CZ" altLang="cs-CZ" sz="2400" dirty="0" err="1" smtClean="0"/>
              <a:t>pyrenoidem</a:t>
            </a:r>
            <a:endParaRPr lang="cs-CZ" altLang="cs-CZ" sz="2400" dirty="0" smtClean="0"/>
          </a:p>
          <a:p>
            <a:r>
              <a:rPr lang="cs-CZ" altLang="cs-CZ" sz="2400" dirty="0" smtClean="0"/>
              <a:t>Organické šupiny (polysacharidové), mohou být kalcifikovány- u řádu </a:t>
            </a:r>
            <a:r>
              <a:rPr lang="cs-CZ" sz="2400" dirty="0" err="1"/>
              <a:t>Coccolithophoridales</a:t>
            </a:r>
            <a:endParaRPr lang="cs-CZ" altLang="cs-CZ" sz="2400" dirty="0" smtClean="0"/>
          </a:p>
          <a:p>
            <a:endParaRPr lang="cs-CZ" altLang="cs-CZ" sz="2400" dirty="0" smtClean="0"/>
          </a:p>
          <a:p>
            <a:endParaRPr lang="cs-CZ" altLang="cs-CZ" sz="2400" dirty="0" smtClean="0"/>
          </a:p>
          <a:p>
            <a:endParaRPr lang="cs-CZ" altLang="cs-CZ" sz="2400" dirty="0" smtClean="0"/>
          </a:p>
        </p:txBody>
      </p:sp>
      <p:sp>
        <p:nvSpPr>
          <p:cNvPr id="3" name="AutoShape 2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53975" y="-16081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AutoShape 4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206375" y="-14557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81991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Botryococcus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60350"/>
            <a:ext cx="8751888" cy="641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95288" y="5661025"/>
            <a:ext cx="8280400" cy="647700"/>
          </a:xfrm>
        </p:spPr>
        <p:txBody>
          <a:bodyPr/>
          <a:lstStyle/>
          <a:p>
            <a:pPr eaLnBrk="1" hangingPunct="1"/>
            <a:r>
              <a:rPr lang="cs-CZ" altLang="cs-CZ" i="1" dirty="0" err="1" smtClean="0">
                <a:solidFill>
                  <a:schemeClr val="tx1"/>
                </a:solidFill>
              </a:rPr>
              <a:t>Botryococcus</a:t>
            </a:r>
            <a:r>
              <a:rPr lang="cs-CZ" altLang="cs-CZ" i="1" dirty="0" smtClean="0">
                <a:solidFill>
                  <a:schemeClr val="tx1"/>
                </a:solidFill>
              </a:rPr>
              <a:t> </a:t>
            </a:r>
            <a:r>
              <a:rPr lang="cs-CZ" altLang="cs-CZ" dirty="0" err="1" smtClean="0">
                <a:solidFill>
                  <a:schemeClr val="tx1"/>
                </a:solidFill>
              </a:rPr>
              <a:t>sp</a:t>
            </a:r>
            <a:r>
              <a:rPr lang="cs-CZ" altLang="cs-CZ" dirty="0" smtClean="0"/>
              <a:t>.</a:t>
            </a:r>
            <a:endParaRPr lang="cs-CZ" altLang="cs-CZ" i="1" dirty="0" smtClean="0"/>
          </a:p>
        </p:txBody>
      </p:sp>
      <p:sp>
        <p:nvSpPr>
          <p:cNvPr id="56324" name="Text Box 4"/>
          <p:cNvSpPr txBox="1">
            <a:spLocks noChangeArrowheads="1"/>
          </p:cNvSpPr>
          <p:nvPr/>
        </p:nvSpPr>
        <p:spPr bwMode="auto">
          <a:xfrm>
            <a:off x="6877050" y="6308725"/>
            <a:ext cx="20875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cs-CZ">
                <a:cs typeface="Arial" charset="0"/>
              </a:rPr>
              <a:t>©</a:t>
            </a:r>
            <a:r>
              <a:rPr lang="cs-CZ" altLang="cs-CZ">
                <a:cs typeface="Arial" charset="0"/>
              </a:rPr>
              <a:t> orig. Hájková L.</a:t>
            </a:r>
            <a:endParaRPr lang="en-US" altLang="cs-CZ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537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Scenedesmus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476250"/>
            <a:ext cx="8535988" cy="6262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50825" y="44450"/>
            <a:ext cx="8642350" cy="431800"/>
          </a:xfrm>
        </p:spPr>
        <p:txBody>
          <a:bodyPr/>
          <a:lstStyle/>
          <a:p>
            <a:pPr eaLnBrk="1" hangingPunct="1"/>
            <a:r>
              <a:rPr lang="cs-CZ" altLang="cs-CZ" sz="20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Odd.: </a:t>
            </a:r>
            <a:r>
              <a:rPr lang="cs-CZ" altLang="cs-CZ" sz="2000" dirty="0" err="1" smtClean="0">
                <a:solidFill>
                  <a:srgbClr val="00B050"/>
                </a:solidFill>
                <a:latin typeface="Calibri" panose="020F0502020204030204" pitchFamily="34" charset="0"/>
              </a:rPr>
              <a:t>Chlorophyta</a:t>
            </a:r>
            <a:r>
              <a:rPr lang="cs-CZ" altLang="cs-CZ" sz="20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 Třída: </a:t>
            </a:r>
            <a:r>
              <a:rPr lang="cs-CZ" altLang="cs-CZ" sz="2000" dirty="0" err="1" smtClean="0">
                <a:solidFill>
                  <a:srgbClr val="00B050"/>
                </a:solidFill>
                <a:latin typeface="Calibri" panose="020F0502020204030204" pitchFamily="34" charset="0"/>
              </a:rPr>
              <a:t>Chlorophyceae</a:t>
            </a:r>
            <a:r>
              <a:rPr lang="cs-CZ" altLang="cs-CZ" sz="20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 Řád: </a:t>
            </a:r>
            <a:r>
              <a:rPr lang="cs-CZ" altLang="cs-CZ" sz="2000" dirty="0" err="1" smtClean="0">
                <a:solidFill>
                  <a:srgbClr val="00B050"/>
                </a:solidFill>
                <a:latin typeface="Calibri" panose="020F0502020204030204" pitchFamily="34" charset="0"/>
              </a:rPr>
              <a:t>Chlorococcales</a:t>
            </a:r>
            <a:endParaRPr lang="cs-CZ" altLang="cs-CZ" sz="2000" dirty="0" smtClean="0">
              <a:solidFill>
                <a:srgbClr val="00B050"/>
              </a:solidFill>
              <a:latin typeface="Calibri" panose="020F0502020204030204" pitchFamily="34" charset="0"/>
            </a:endParaRPr>
          </a:p>
        </p:txBody>
      </p:sp>
      <p:sp>
        <p:nvSpPr>
          <p:cNvPr id="57348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395288" y="5661025"/>
            <a:ext cx="8280400" cy="647700"/>
          </a:xfrm>
        </p:spPr>
        <p:txBody>
          <a:bodyPr/>
          <a:lstStyle/>
          <a:p>
            <a:pPr eaLnBrk="1" hangingPunct="1"/>
            <a:r>
              <a:rPr lang="cs-CZ" altLang="cs-CZ" i="1" dirty="0" err="1" smtClean="0">
                <a:solidFill>
                  <a:schemeClr val="tx1"/>
                </a:solidFill>
              </a:rPr>
              <a:t>Scenedesmus</a:t>
            </a:r>
            <a:r>
              <a:rPr lang="cs-CZ" altLang="cs-CZ" i="1" dirty="0" smtClean="0">
                <a:solidFill>
                  <a:schemeClr val="tx1"/>
                </a:solidFill>
              </a:rPr>
              <a:t> </a:t>
            </a:r>
            <a:r>
              <a:rPr lang="cs-CZ" altLang="cs-CZ" dirty="0" err="1" smtClean="0">
                <a:solidFill>
                  <a:schemeClr val="tx1"/>
                </a:solidFill>
              </a:rPr>
              <a:t>sp</a:t>
            </a:r>
            <a:r>
              <a:rPr lang="cs-CZ" altLang="cs-CZ" dirty="0" smtClean="0">
                <a:solidFill>
                  <a:schemeClr val="tx1"/>
                </a:solidFill>
              </a:rPr>
              <a:t>.</a:t>
            </a:r>
            <a:endParaRPr lang="cs-CZ" altLang="cs-CZ" i="1" dirty="0" smtClean="0">
              <a:solidFill>
                <a:schemeClr val="tx1"/>
              </a:solidFill>
            </a:endParaRPr>
          </a:p>
        </p:txBody>
      </p:sp>
      <p:sp>
        <p:nvSpPr>
          <p:cNvPr id="57349" name="Text Box 5"/>
          <p:cNvSpPr txBox="1">
            <a:spLocks noChangeArrowheads="1"/>
          </p:cNvSpPr>
          <p:nvPr/>
        </p:nvSpPr>
        <p:spPr bwMode="auto">
          <a:xfrm>
            <a:off x="6805613" y="6308725"/>
            <a:ext cx="208756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cs-CZ">
                <a:cs typeface="Arial" charset="0"/>
              </a:rPr>
              <a:t>©</a:t>
            </a:r>
            <a:r>
              <a:rPr lang="cs-CZ" altLang="cs-CZ">
                <a:cs typeface="Arial" charset="0"/>
              </a:rPr>
              <a:t> orig. Uher B.</a:t>
            </a:r>
            <a:endParaRPr lang="en-US" altLang="cs-CZ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7067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Scenedesmus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188913"/>
            <a:ext cx="8893175" cy="652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500563" y="404813"/>
            <a:ext cx="4319587" cy="647700"/>
          </a:xfrm>
        </p:spPr>
        <p:txBody>
          <a:bodyPr/>
          <a:lstStyle/>
          <a:p>
            <a:pPr eaLnBrk="1" hangingPunct="1"/>
            <a:r>
              <a:rPr lang="cs-CZ" altLang="cs-CZ" i="1" dirty="0" err="1" smtClean="0">
                <a:solidFill>
                  <a:schemeClr val="tx1"/>
                </a:solidFill>
              </a:rPr>
              <a:t>Scenedesmus</a:t>
            </a:r>
            <a:r>
              <a:rPr lang="cs-CZ" altLang="cs-CZ" i="1" dirty="0" smtClean="0">
                <a:solidFill>
                  <a:schemeClr val="tx1"/>
                </a:solidFill>
              </a:rPr>
              <a:t> </a:t>
            </a:r>
            <a:r>
              <a:rPr lang="cs-CZ" altLang="cs-CZ" dirty="0" err="1" smtClean="0">
                <a:solidFill>
                  <a:schemeClr val="tx1"/>
                </a:solidFill>
              </a:rPr>
              <a:t>sp</a:t>
            </a:r>
            <a:r>
              <a:rPr lang="cs-CZ" altLang="cs-CZ" dirty="0" smtClean="0"/>
              <a:t>.</a:t>
            </a:r>
            <a:endParaRPr lang="cs-CZ" altLang="cs-CZ" i="1" dirty="0" smtClean="0"/>
          </a:p>
        </p:txBody>
      </p:sp>
      <p:sp>
        <p:nvSpPr>
          <p:cNvPr id="58372" name="Text Box 4"/>
          <p:cNvSpPr txBox="1">
            <a:spLocks noChangeArrowheads="1"/>
          </p:cNvSpPr>
          <p:nvPr/>
        </p:nvSpPr>
        <p:spPr bwMode="auto">
          <a:xfrm>
            <a:off x="7237413" y="6308725"/>
            <a:ext cx="1727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cs-CZ">
                <a:cs typeface="Arial" charset="0"/>
              </a:rPr>
              <a:t>©</a:t>
            </a:r>
            <a:r>
              <a:rPr lang="cs-CZ" altLang="cs-CZ">
                <a:cs typeface="Arial" charset="0"/>
              </a:rPr>
              <a:t> orig. Uher B.</a:t>
            </a:r>
            <a:endParaRPr lang="en-US" altLang="cs-CZ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2043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Pediastrum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404813"/>
            <a:ext cx="8496300" cy="637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50825" y="44450"/>
            <a:ext cx="8642350" cy="431800"/>
          </a:xfrm>
        </p:spPr>
        <p:txBody>
          <a:bodyPr/>
          <a:lstStyle/>
          <a:p>
            <a:pPr eaLnBrk="1" hangingPunct="1"/>
            <a:r>
              <a:rPr lang="cs-CZ" altLang="cs-CZ" sz="20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Odd.: </a:t>
            </a:r>
            <a:r>
              <a:rPr lang="cs-CZ" altLang="cs-CZ" sz="2000" dirty="0" err="1" smtClean="0">
                <a:solidFill>
                  <a:srgbClr val="00B050"/>
                </a:solidFill>
                <a:latin typeface="Calibri" panose="020F0502020204030204" pitchFamily="34" charset="0"/>
              </a:rPr>
              <a:t>Chlorophyta</a:t>
            </a:r>
            <a:r>
              <a:rPr lang="cs-CZ" altLang="cs-CZ" sz="20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 Třída: </a:t>
            </a:r>
            <a:r>
              <a:rPr lang="cs-CZ" altLang="cs-CZ" sz="2000" dirty="0" err="1" smtClean="0">
                <a:solidFill>
                  <a:srgbClr val="00B050"/>
                </a:solidFill>
                <a:latin typeface="Calibri" panose="020F0502020204030204" pitchFamily="34" charset="0"/>
              </a:rPr>
              <a:t>Chlorophyceae</a:t>
            </a:r>
            <a:r>
              <a:rPr lang="cs-CZ" altLang="cs-CZ" sz="20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 Řád: </a:t>
            </a:r>
            <a:r>
              <a:rPr lang="cs-CZ" altLang="cs-CZ" sz="2000" dirty="0" err="1" smtClean="0">
                <a:solidFill>
                  <a:srgbClr val="00B050"/>
                </a:solidFill>
                <a:latin typeface="Calibri" panose="020F0502020204030204" pitchFamily="34" charset="0"/>
              </a:rPr>
              <a:t>Chlorococcales</a:t>
            </a:r>
            <a:endParaRPr lang="cs-CZ" altLang="cs-CZ" sz="2000" dirty="0" smtClean="0">
              <a:solidFill>
                <a:srgbClr val="00B050"/>
              </a:solidFill>
              <a:latin typeface="Calibri" panose="020F0502020204030204" pitchFamily="34" charset="0"/>
            </a:endParaRPr>
          </a:p>
        </p:txBody>
      </p:sp>
      <p:sp>
        <p:nvSpPr>
          <p:cNvPr id="6144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395288" y="5661025"/>
            <a:ext cx="8280400" cy="647700"/>
          </a:xfrm>
        </p:spPr>
        <p:txBody>
          <a:bodyPr/>
          <a:lstStyle/>
          <a:p>
            <a:pPr eaLnBrk="1" hangingPunct="1"/>
            <a:r>
              <a:rPr lang="cs-CZ" altLang="cs-CZ" i="1" dirty="0" err="1" smtClean="0">
                <a:solidFill>
                  <a:schemeClr val="tx1"/>
                </a:solidFill>
              </a:rPr>
              <a:t>Pediastrum</a:t>
            </a:r>
            <a:r>
              <a:rPr lang="cs-CZ" altLang="cs-CZ" i="1" dirty="0" smtClean="0">
                <a:solidFill>
                  <a:schemeClr val="tx1"/>
                </a:solidFill>
              </a:rPr>
              <a:t> </a:t>
            </a:r>
            <a:r>
              <a:rPr lang="cs-CZ" altLang="cs-CZ" dirty="0" err="1" smtClean="0">
                <a:solidFill>
                  <a:schemeClr val="tx1"/>
                </a:solidFill>
              </a:rPr>
              <a:t>sp</a:t>
            </a:r>
            <a:r>
              <a:rPr lang="cs-CZ" altLang="cs-CZ" dirty="0" smtClean="0">
                <a:solidFill>
                  <a:schemeClr val="tx1"/>
                </a:solidFill>
              </a:rPr>
              <a:t>.</a:t>
            </a:r>
            <a:endParaRPr lang="cs-CZ" altLang="cs-CZ" i="1" dirty="0" smtClean="0">
              <a:solidFill>
                <a:schemeClr val="tx1"/>
              </a:solidFill>
            </a:endParaRPr>
          </a:p>
        </p:txBody>
      </p:sp>
      <p:sp>
        <p:nvSpPr>
          <p:cNvPr id="61445" name="Text Box 5"/>
          <p:cNvSpPr txBox="1">
            <a:spLocks noChangeArrowheads="1"/>
          </p:cNvSpPr>
          <p:nvPr/>
        </p:nvSpPr>
        <p:spPr bwMode="auto">
          <a:xfrm>
            <a:off x="6805613" y="6308725"/>
            <a:ext cx="208756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cs-CZ">
                <a:cs typeface="Arial" charset="0"/>
              </a:rPr>
              <a:t>©</a:t>
            </a:r>
            <a:r>
              <a:rPr lang="cs-CZ" altLang="cs-CZ">
                <a:cs typeface="Arial" charset="0"/>
              </a:rPr>
              <a:t> orig. Uher B.</a:t>
            </a:r>
            <a:endParaRPr lang="en-US" altLang="cs-CZ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6096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5" descr="Microspor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947738"/>
            <a:ext cx="8675688" cy="586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7" name="Rectangle 6"/>
          <p:cNvSpPr>
            <a:spLocks noGrp="1" noChangeArrowheads="1"/>
          </p:cNvSpPr>
          <p:nvPr>
            <p:ph type="title"/>
          </p:nvPr>
        </p:nvSpPr>
        <p:spPr>
          <a:xfrm>
            <a:off x="457200" y="44450"/>
            <a:ext cx="8229600" cy="868363"/>
          </a:xfrm>
          <a:noFill/>
        </p:spPr>
        <p:txBody>
          <a:bodyPr>
            <a:normAutofit fontScale="90000"/>
          </a:bodyPr>
          <a:lstStyle/>
          <a:p>
            <a:pPr eaLnBrk="1" hangingPunct="1"/>
            <a:r>
              <a:rPr lang="cs-CZ" altLang="cs-CZ" sz="28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Odd.: </a:t>
            </a:r>
            <a:r>
              <a:rPr lang="cs-CZ" altLang="cs-CZ" sz="2800" dirty="0" err="1" smtClean="0">
                <a:solidFill>
                  <a:srgbClr val="00B050"/>
                </a:solidFill>
                <a:latin typeface="Calibri" panose="020F0502020204030204" pitchFamily="34" charset="0"/>
              </a:rPr>
              <a:t>Chlorophyta</a:t>
            </a:r>
            <a:r>
              <a:rPr lang="cs-CZ" altLang="cs-CZ" sz="28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 Třída: </a:t>
            </a:r>
            <a:r>
              <a:rPr lang="cs-CZ" altLang="cs-CZ" sz="2800" dirty="0" err="1" smtClean="0">
                <a:solidFill>
                  <a:srgbClr val="00B050"/>
                </a:solidFill>
                <a:latin typeface="Calibri" panose="020F0502020204030204" pitchFamily="34" charset="0"/>
              </a:rPr>
              <a:t>Chlorophyceae</a:t>
            </a:r>
            <a:r>
              <a:rPr lang="cs-CZ" altLang="cs-CZ" sz="28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 </a:t>
            </a:r>
            <a:br>
              <a:rPr lang="cs-CZ" altLang="cs-CZ" sz="2800" dirty="0" smtClean="0">
                <a:solidFill>
                  <a:srgbClr val="00B050"/>
                </a:solidFill>
                <a:latin typeface="Calibri" panose="020F0502020204030204" pitchFamily="34" charset="0"/>
              </a:rPr>
            </a:br>
            <a:r>
              <a:rPr lang="cs-CZ" altLang="cs-CZ" sz="28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Řád: </a:t>
            </a:r>
            <a:r>
              <a:rPr lang="cs-CZ" altLang="cs-CZ" sz="2800" dirty="0" err="1" smtClean="0">
                <a:solidFill>
                  <a:srgbClr val="00B050"/>
                </a:solidFill>
                <a:latin typeface="Calibri" panose="020F0502020204030204" pitchFamily="34" charset="0"/>
              </a:rPr>
              <a:t>Microsporales</a:t>
            </a:r>
            <a:endParaRPr lang="cs-CZ" altLang="cs-CZ" sz="2800" dirty="0" smtClean="0">
              <a:solidFill>
                <a:srgbClr val="00B05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8692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2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Odd.: </a:t>
            </a:r>
            <a:r>
              <a:rPr lang="cs-CZ" altLang="cs-CZ" sz="3200" dirty="0" err="1" smtClean="0">
                <a:solidFill>
                  <a:srgbClr val="00B050"/>
                </a:solidFill>
                <a:latin typeface="Calibri" panose="020F0502020204030204" pitchFamily="34" charset="0"/>
              </a:rPr>
              <a:t>Chlorophyta</a:t>
            </a:r>
            <a:r>
              <a:rPr lang="cs-CZ" altLang="cs-CZ" sz="32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 Třída: </a:t>
            </a:r>
            <a:r>
              <a:rPr lang="cs-CZ" altLang="cs-CZ" sz="3200" dirty="0" err="1" smtClean="0">
                <a:solidFill>
                  <a:srgbClr val="00B050"/>
                </a:solidFill>
                <a:latin typeface="Calibri" panose="020F0502020204030204" pitchFamily="34" charset="0"/>
              </a:rPr>
              <a:t>Chlorophyceae</a:t>
            </a:r>
            <a:r>
              <a:rPr lang="cs-CZ" altLang="cs-CZ" sz="32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 </a:t>
            </a:r>
            <a:br>
              <a:rPr lang="cs-CZ" altLang="cs-CZ" sz="3200" dirty="0" smtClean="0">
                <a:solidFill>
                  <a:srgbClr val="00B050"/>
                </a:solidFill>
                <a:latin typeface="Calibri" panose="020F0502020204030204" pitchFamily="34" charset="0"/>
              </a:rPr>
            </a:br>
            <a:r>
              <a:rPr lang="cs-CZ" altLang="cs-CZ" sz="32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Řád: </a:t>
            </a:r>
            <a:r>
              <a:rPr lang="cs-CZ" altLang="cs-CZ" sz="3200" dirty="0" err="1" smtClean="0">
                <a:solidFill>
                  <a:srgbClr val="00B050"/>
                </a:solidFill>
                <a:latin typeface="Calibri" panose="020F0502020204030204" pitchFamily="34" charset="0"/>
              </a:rPr>
              <a:t>Oedogoniales</a:t>
            </a:r>
            <a:endParaRPr lang="cs-CZ" altLang="cs-CZ" sz="3200" dirty="0" smtClean="0">
              <a:solidFill>
                <a:srgbClr val="00B050"/>
              </a:solidFill>
              <a:latin typeface="Calibri" panose="020F0502020204030204" pitchFamily="34" charset="0"/>
            </a:endParaRPr>
          </a:p>
        </p:txBody>
      </p:sp>
      <p:pic>
        <p:nvPicPr>
          <p:cNvPr id="63491" name="Picture 4" descr="Oedogonium-inici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1412875"/>
            <a:ext cx="6985000" cy="535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2" name="Text Box 5"/>
          <p:cNvSpPr txBox="1">
            <a:spLocks noChangeArrowheads="1"/>
          </p:cNvSpPr>
          <p:nvPr/>
        </p:nvSpPr>
        <p:spPr bwMode="auto">
          <a:xfrm>
            <a:off x="2700338" y="4868863"/>
            <a:ext cx="22320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cs-CZ" altLang="cs-CZ" b="1"/>
              <a:t>Iniciální stadium</a:t>
            </a:r>
          </a:p>
        </p:txBody>
      </p:sp>
      <p:sp>
        <p:nvSpPr>
          <p:cNvPr id="63493" name="Rectangle 7"/>
          <p:cNvSpPr>
            <a:spLocks noChangeArrowheads="1"/>
          </p:cNvSpPr>
          <p:nvPr/>
        </p:nvSpPr>
        <p:spPr bwMode="auto">
          <a:xfrm>
            <a:off x="395288" y="5661025"/>
            <a:ext cx="82804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cs-CZ" altLang="cs-CZ" sz="3200" i="1"/>
              <a:t>Oedogonium </a:t>
            </a:r>
            <a:r>
              <a:rPr lang="cs-CZ" altLang="cs-CZ" sz="3200"/>
              <a:t>sp.</a:t>
            </a:r>
            <a:endParaRPr lang="cs-CZ" altLang="cs-CZ" sz="3200" i="1"/>
          </a:p>
        </p:txBody>
      </p:sp>
    </p:spTree>
    <p:extLst>
      <p:ext uri="{BB962C8B-B14F-4D97-AF65-F5344CB8AC3E}">
        <p14:creationId xmlns:p14="http://schemas.microsoft.com/office/powerpoint/2010/main" val="219119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Oedogonium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476250"/>
            <a:ext cx="8388350" cy="6154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50825" y="44450"/>
            <a:ext cx="8642350" cy="431800"/>
          </a:xfrm>
        </p:spPr>
        <p:txBody>
          <a:bodyPr/>
          <a:lstStyle/>
          <a:p>
            <a:pPr eaLnBrk="1" hangingPunct="1"/>
            <a:r>
              <a:rPr lang="cs-CZ" altLang="cs-CZ" sz="20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Odd.: </a:t>
            </a:r>
            <a:r>
              <a:rPr lang="cs-CZ" altLang="cs-CZ" sz="2000" dirty="0" err="1" smtClean="0">
                <a:solidFill>
                  <a:srgbClr val="00B050"/>
                </a:solidFill>
                <a:latin typeface="Calibri" panose="020F0502020204030204" pitchFamily="34" charset="0"/>
              </a:rPr>
              <a:t>Chlorophyta</a:t>
            </a:r>
            <a:r>
              <a:rPr lang="cs-CZ" altLang="cs-CZ" sz="20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 Třída: </a:t>
            </a:r>
            <a:r>
              <a:rPr lang="cs-CZ" altLang="cs-CZ" sz="2000" dirty="0" err="1" smtClean="0">
                <a:solidFill>
                  <a:srgbClr val="00B050"/>
                </a:solidFill>
                <a:latin typeface="Calibri" panose="020F0502020204030204" pitchFamily="34" charset="0"/>
              </a:rPr>
              <a:t>Chlorophyceae</a:t>
            </a:r>
            <a:r>
              <a:rPr lang="cs-CZ" altLang="cs-CZ" sz="20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 Řád: </a:t>
            </a:r>
            <a:r>
              <a:rPr lang="cs-CZ" altLang="cs-CZ" sz="2000" dirty="0" err="1" smtClean="0">
                <a:solidFill>
                  <a:srgbClr val="00B050"/>
                </a:solidFill>
                <a:latin typeface="Calibri" panose="020F0502020204030204" pitchFamily="34" charset="0"/>
              </a:rPr>
              <a:t>Oedogoniales</a:t>
            </a:r>
            <a:endParaRPr lang="cs-CZ" altLang="cs-CZ" sz="2000" dirty="0" smtClean="0">
              <a:solidFill>
                <a:srgbClr val="00B050"/>
              </a:solidFill>
              <a:latin typeface="Calibri" panose="020F0502020204030204" pitchFamily="34" charset="0"/>
            </a:endParaRPr>
          </a:p>
        </p:txBody>
      </p:sp>
      <p:sp>
        <p:nvSpPr>
          <p:cNvPr id="6451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395288" y="5661025"/>
            <a:ext cx="8280400" cy="647700"/>
          </a:xfrm>
        </p:spPr>
        <p:txBody>
          <a:bodyPr/>
          <a:lstStyle/>
          <a:p>
            <a:pPr eaLnBrk="1" hangingPunct="1"/>
            <a:r>
              <a:rPr lang="cs-CZ" altLang="cs-CZ" i="1" dirty="0" err="1" smtClean="0">
                <a:solidFill>
                  <a:schemeClr val="tx1"/>
                </a:solidFill>
              </a:rPr>
              <a:t>Oedogonium</a:t>
            </a:r>
            <a:r>
              <a:rPr lang="cs-CZ" altLang="cs-CZ" i="1" dirty="0" smtClean="0">
                <a:solidFill>
                  <a:schemeClr val="tx1"/>
                </a:solidFill>
              </a:rPr>
              <a:t> </a:t>
            </a:r>
            <a:r>
              <a:rPr lang="cs-CZ" altLang="cs-CZ" dirty="0" err="1" smtClean="0">
                <a:solidFill>
                  <a:schemeClr val="tx1"/>
                </a:solidFill>
              </a:rPr>
              <a:t>sp</a:t>
            </a:r>
            <a:r>
              <a:rPr lang="cs-CZ" altLang="cs-CZ" dirty="0" smtClean="0"/>
              <a:t>.</a:t>
            </a:r>
            <a:endParaRPr lang="cs-CZ" altLang="cs-CZ" i="1" dirty="0" smtClean="0"/>
          </a:p>
        </p:txBody>
      </p:sp>
      <p:sp>
        <p:nvSpPr>
          <p:cNvPr id="64517" name="Text Box 5"/>
          <p:cNvSpPr txBox="1">
            <a:spLocks noChangeArrowheads="1"/>
          </p:cNvSpPr>
          <p:nvPr/>
        </p:nvSpPr>
        <p:spPr bwMode="auto">
          <a:xfrm>
            <a:off x="6805613" y="6308725"/>
            <a:ext cx="208756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cs-CZ">
                <a:cs typeface="Arial" charset="0"/>
              </a:rPr>
              <a:t>©</a:t>
            </a:r>
            <a:r>
              <a:rPr lang="cs-CZ" altLang="cs-CZ">
                <a:cs typeface="Arial" charset="0"/>
              </a:rPr>
              <a:t> orig. Hájková L.</a:t>
            </a:r>
            <a:endParaRPr lang="en-US" altLang="cs-CZ">
              <a:cs typeface="Arial" charset="0"/>
            </a:endParaRPr>
          </a:p>
        </p:txBody>
      </p:sp>
      <p:sp>
        <p:nvSpPr>
          <p:cNvPr id="64518" name="Line 6"/>
          <p:cNvSpPr>
            <a:spLocks noChangeShapeType="1"/>
          </p:cNvSpPr>
          <p:nvPr/>
        </p:nvSpPr>
        <p:spPr bwMode="auto">
          <a:xfrm>
            <a:off x="6877050" y="1989138"/>
            <a:ext cx="142875" cy="15113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97314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5" descr="Oedogonium-zoospor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68275"/>
            <a:ext cx="8569325" cy="642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39" name="Rectangle 6"/>
          <p:cNvSpPr>
            <a:spLocks noChangeArrowheads="1"/>
          </p:cNvSpPr>
          <p:nvPr/>
        </p:nvSpPr>
        <p:spPr bwMode="auto">
          <a:xfrm>
            <a:off x="395288" y="5661025"/>
            <a:ext cx="82804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cs-CZ" altLang="cs-CZ" sz="3200" i="1"/>
              <a:t>Oedogonium </a:t>
            </a:r>
            <a:r>
              <a:rPr lang="cs-CZ" altLang="cs-CZ" sz="3200"/>
              <a:t>sp.</a:t>
            </a:r>
            <a:endParaRPr lang="cs-CZ" altLang="cs-CZ" sz="3200" i="1"/>
          </a:p>
        </p:txBody>
      </p:sp>
      <p:sp>
        <p:nvSpPr>
          <p:cNvPr id="89095" name="Line 7"/>
          <p:cNvSpPr>
            <a:spLocks noChangeShapeType="1"/>
          </p:cNvSpPr>
          <p:nvPr/>
        </p:nvSpPr>
        <p:spPr bwMode="auto">
          <a:xfrm flipV="1">
            <a:off x="4211638" y="2492375"/>
            <a:ext cx="431800" cy="10810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89096" name="Text Box 8"/>
          <p:cNvSpPr txBox="1">
            <a:spLocks noChangeArrowheads="1"/>
          </p:cNvSpPr>
          <p:nvPr/>
        </p:nvSpPr>
        <p:spPr bwMode="auto">
          <a:xfrm>
            <a:off x="1908175" y="3644900"/>
            <a:ext cx="345598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cs-CZ" altLang="cs-CZ" b="1"/>
              <a:t>stefanokontní zoospora</a:t>
            </a:r>
          </a:p>
        </p:txBody>
      </p:sp>
    </p:spTree>
    <p:extLst>
      <p:ext uri="{BB962C8B-B14F-4D97-AF65-F5344CB8AC3E}">
        <p14:creationId xmlns:p14="http://schemas.microsoft.com/office/powerpoint/2010/main" val="315163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90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90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90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90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095" grpId="0" animBg="1"/>
      <p:bldP spid="8909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146" name="Picture 2" descr="http://www.sinicearasy.cz/sites/default/files/Prymnesiophyta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196752"/>
            <a:ext cx="6099956" cy="5111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1443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err="1" smtClean="0">
                <a:solidFill>
                  <a:schemeClr val="accent1"/>
                </a:solidFill>
              </a:rPr>
              <a:t>Prymnesiophyta</a:t>
            </a:r>
            <a:r>
              <a:rPr lang="cs-CZ" sz="3200" dirty="0" smtClean="0">
                <a:solidFill>
                  <a:schemeClr val="accent1"/>
                </a:solidFill>
              </a:rPr>
              <a:t> (</a:t>
            </a:r>
            <a:r>
              <a:rPr lang="cs-CZ" sz="3200" dirty="0" err="1" smtClean="0">
                <a:solidFill>
                  <a:schemeClr val="accent1"/>
                </a:solidFill>
              </a:rPr>
              <a:t>Haptophyta</a:t>
            </a:r>
            <a:r>
              <a:rPr lang="cs-CZ" sz="3200" dirty="0" smtClean="0">
                <a:solidFill>
                  <a:schemeClr val="accent1"/>
                </a:solidFill>
              </a:rPr>
              <a:t>)</a:t>
            </a:r>
            <a:endParaRPr lang="cs-CZ" sz="3200" dirty="0">
              <a:solidFill>
                <a:schemeClr val="accent1"/>
              </a:solidFill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>
            <a:normAutofit/>
          </a:bodyPr>
          <a:lstStyle/>
          <a:p>
            <a:r>
              <a:rPr lang="cs-CZ" sz="2400" dirty="0" smtClean="0"/>
              <a:t>Obrovský </a:t>
            </a:r>
            <a:r>
              <a:rPr lang="cs-CZ" sz="2400" dirty="0"/>
              <a:t>globální význam v koloběhu uhlíku a </a:t>
            </a:r>
            <a:r>
              <a:rPr lang="cs-CZ" sz="2400" dirty="0" smtClean="0"/>
              <a:t>síry</a:t>
            </a:r>
          </a:p>
          <a:p>
            <a:r>
              <a:rPr lang="cs-CZ" altLang="cs-CZ" sz="2400" dirty="0" smtClean="0"/>
              <a:t>Oligotrofní subtropická moře</a:t>
            </a:r>
          </a:p>
          <a:p>
            <a:r>
              <a:rPr lang="cs-CZ" sz="2400" i="1" dirty="0" err="1"/>
              <a:t>Emiliania</a:t>
            </a:r>
            <a:r>
              <a:rPr lang="cs-CZ" sz="2400" i="1" dirty="0"/>
              <a:t> </a:t>
            </a:r>
            <a:r>
              <a:rPr lang="cs-CZ" sz="2400" i="1" dirty="0" err="1" smtClean="0"/>
              <a:t>huxleyi</a:t>
            </a:r>
            <a:r>
              <a:rPr lang="cs-CZ" sz="2400" i="1" dirty="0" smtClean="0"/>
              <a:t> </a:t>
            </a:r>
            <a:r>
              <a:rPr lang="cs-CZ" sz="2400" dirty="0" smtClean="0"/>
              <a:t>(tvoří bílý zákal v mořích- </a:t>
            </a:r>
            <a:r>
              <a:rPr lang="cs-CZ" sz="2400" dirty="0" err="1" smtClean="0"/>
              <a:t>white</a:t>
            </a:r>
            <a:r>
              <a:rPr lang="cs-CZ" sz="2400" dirty="0" smtClean="0"/>
              <a:t> </a:t>
            </a:r>
            <a:r>
              <a:rPr lang="cs-CZ" sz="2400" dirty="0" err="1" smtClean="0"/>
              <a:t>water</a:t>
            </a:r>
            <a:r>
              <a:rPr lang="cs-CZ" sz="2400" dirty="0" smtClean="0"/>
              <a:t>)</a:t>
            </a:r>
          </a:p>
          <a:p>
            <a:endParaRPr lang="cs-CZ" altLang="cs-CZ" sz="2400" dirty="0" smtClean="0"/>
          </a:p>
          <a:p>
            <a:endParaRPr lang="cs-CZ" altLang="cs-CZ" sz="2400" dirty="0" smtClean="0"/>
          </a:p>
        </p:txBody>
      </p:sp>
      <p:pic>
        <p:nvPicPr>
          <p:cNvPr id="7170" name="Picture 2" descr="http://escalera.bio.ucm.es/usuarios/criptogamas/plantas_criptogamas/materiales/images/alga_apto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924944"/>
            <a:ext cx="2705100" cy="2028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://wattsupwiththat.files.wordpress.com/2011/10/e-huxleyi_bloom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2941503"/>
            <a:ext cx="4676775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9911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err="1" smtClean="0">
                <a:solidFill>
                  <a:schemeClr val="accent1"/>
                </a:solidFill>
              </a:rPr>
              <a:t>Rhodophyta</a:t>
            </a:r>
            <a:endParaRPr lang="cs-CZ" sz="3200" dirty="0">
              <a:solidFill>
                <a:schemeClr val="accent1"/>
              </a:solidFill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80000"/>
              </a:lnSpc>
            </a:pPr>
            <a:r>
              <a:rPr lang="cs-CZ" altLang="cs-CZ" sz="2400" dirty="0" smtClean="0"/>
              <a:t>Buněčná </a:t>
            </a:r>
            <a:r>
              <a:rPr lang="cs-CZ" altLang="cs-CZ" sz="2400" dirty="0"/>
              <a:t>stěna - </a:t>
            </a:r>
            <a:r>
              <a:rPr lang="cs-CZ" altLang="cs-CZ" sz="2400" dirty="0" err="1"/>
              <a:t>polygalaktany</a:t>
            </a:r>
            <a:r>
              <a:rPr lang="cs-CZ" altLang="cs-CZ" sz="2400" dirty="0"/>
              <a:t> (agar, karagen) </a:t>
            </a:r>
          </a:p>
          <a:p>
            <a:pPr>
              <a:lnSpc>
                <a:spcPct val="80000"/>
              </a:lnSpc>
            </a:pPr>
            <a:r>
              <a:rPr lang="cs-CZ" altLang="cs-CZ" sz="2400" dirty="0"/>
              <a:t>Kalcifikace buněčné stěny</a:t>
            </a:r>
          </a:p>
          <a:p>
            <a:pPr>
              <a:lnSpc>
                <a:spcPct val="80000"/>
              </a:lnSpc>
            </a:pPr>
            <a:r>
              <a:rPr lang="cs-CZ" altLang="cs-CZ" sz="2400" dirty="0" err="1"/>
              <a:t>Rhodomorfin</a:t>
            </a:r>
            <a:r>
              <a:rPr lang="cs-CZ" altLang="cs-CZ" sz="2400" dirty="0"/>
              <a:t> - glykoprotein</a:t>
            </a:r>
          </a:p>
          <a:p>
            <a:pPr>
              <a:lnSpc>
                <a:spcPct val="80000"/>
              </a:lnSpc>
            </a:pPr>
            <a:r>
              <a:rPr lang="cs-CZ" altLang="cs-CZ" sz="2400" dirty="0"/>
              <a:t>Chlorofyl a, </a:t>
            </a:r>
            <a:r>
              <a:rPr lang="cs-CZ" altLang="cs-CZ" sz="2400" dirty="0" smtClean="0"/>
              <a:t>d</a:t>
            </a:r>
          </a:p>
          <a:p>
            <a:pPr>
              <a:lnSpc>
                <a:spcPct val="80000"/>
              </a:lnSpc>
            </a:pPr>
            <a:r>
              <a:rPr lang="cs-CZ" altLang="cs-CZ" sz="2400" dirty="0" smtClean="0"/>
              <a:t>Chloroplasty mají dvě obalné membrány</a:t>
            </a:r>
            <a:endParaRPr lang="cs-CZ" altLang="cs-CZ" sz="2400" dirty="0"/>
          </a:p>
          <a:p>
            <a:pPr>
              <a:lnSpc>
                <a:spcPct val="80000"/>
              </a:lnSpc>
            </a:pPr>
            <a:r>
              <a:rPr lang="cs-CZ" altLang="cs-CZ" sz="2400" dirty="0" err="1" smtClean="0"/>
              <a:t>Zeaxantin</a:t>
            </a:r>
            <a:r>
              <a:rPr lang="cs-CZ" altLang="cs-CZ" sz="2400" dirty="0" smtClean="0"/>
              <a:t>, lutein, karoteny</a:t>
            </a:r>
          </a:p>
          <a:p>
            <a:pPr>
              <a:lnSpc>
                <a:spcPct val="80000"/>
              </a:lnSpc>
            </a:pPr>
            <a:r>
              <a:rPr lang="cs-CZ" altLang="cs-CZ" sz="2400" dirty="0" err="1" smtClean="0">
                <a:cs typeface="Arial" charset="0"/>
              </a:rPr>
              <a:t>Thylakoidy</a:t>
            </a:r>
            <a:r>
              <a:rPr lang="cs-CZ" altLang="cs-CZ" sz="2400" dirty="0" smtClean="0">
                <a:cs typeface="Arial" charset="0"/>
              </a:rPr>
              <a:t> nesrůstají</a:t>
            </a:r>
            <a:endParaRPr lang="cs-CZ" altLang="cs-CZ" sz="2400" dirty="0">
              <a:cs typeface="Arial" charset="0"/>
            </a:endParaRPr>
          </a:p>
          <a:p>
            <a:pPr>
              <a:lnSpc>
                <a:spcPct val="80000"/>
              </a:lnSpc>
            </a:pPr>
            <a:r>
              <a:rPr lang="cs-CZ" altLang="cs-CZ" sz="2400" dirty="0" err="1" smtClean="0">
                <a:cs typeface="Arial" charset="0"/>
              </a:rPr>
              <a:t>Thylakoidy-fykobilizomy</a:t>
            </a:r>
            <a:r>
              <a:rPr lang="cs-CZ" altLang="cs-CZ" sz="2400" dirty="0" smtClean="0">
                <a:cs typeface="Arial" charset="0"/>
              </a:rPr>
              <a:t>- </a:t>
            </a:r>
            <a:r>
              <a:rPr lang="cs-CZ" altLang="cs-CZ" sz="2400" dirty="0" err="1" smtClean="0">
                <a:cs typeface="Arial" charset="0"/>
              </a:rPr>
              <a:t>fykobiliproteiny</a:t>
            </a:r>
            <a:r>
              <a:rPr lang="cs-CZ" altLang="cs-CZ" sz="2400" dirty="0" smtClean="0">
                <a:cs typeface="Arial" charset="0"/>
              </a:rPr>
              <a:t> (c-</a:t>
            </a:r>
            <a:r>
              <a:rPr lang="cs-CZ" altLang="cs-CZ" sz="2400" dirty="0" err="1" smtClean="0">
                <a:cs typeface="Arial" charset="0"/>
              </a:rPr>
              <a:t>fykocyanin</a:t>
            </a:r>
            <a:r>
              <a:rPr lang="cs-CZ" altLang="cs-CZ" sz="2400" dirty="0" smtClean="0">
                <a:cs typeface="Arial" charset="0"/>
              </a:rPr>
              <a:t>, </a:t>
            </a:r>
            <a:r>
              <a:rPr lang="cs-CZ" altLang="cs-CZ" sz="2400" dirty="0" err="1" smtClean="0">
                <a:cs typeface="Arial" charset="0"/>
              </a:rPr>
              <a:t>allofykocyanin</a:t>
            </a:r>
            <a:r>
              <a:rPr lang="cs-CZ" altLang="cs-CZ" sz="2400" dirty="0" smtClean="0">
                <a:cs typeface="Arial" charset="0"/>
              </a:rPr>
              <a:t>, r-</a:t>
            </a:r>
            <a:r>
              <a:rPr lang="cs-CZ" altLang="cs-CZ" sz="2400" dirty="0" err="1" smtClean="0">
                <a:cs typeface="Arial" charset="0"/>
              </a:rPr>
              <a:t>fykocyanin</a:t>
            </a:r>
            <a:r>
              <a:rPr lang="cs-CZ" altLang="cs-CZ" sz="2400" dirty="0" smtClean="0">
                <a:cs typeface="Arial" charset="0"/>
              </a:rPr>
              <a:t>, r-</a:t>
            </a:r>
            <a:r>
              <a:rPr lang="cs-CZ" altLang="cs-CZ" sz="2400" dirty="0" err="1" smtClean="0">
                <a:cs typeface="Arial" charset="0"/>
              </a:rPr>
              <a:t>fykoerythrin</a:t>
            </a:r>
            <a:r>
              <a:rPr lang="cs-CZ" altLang="cs-CZ" sz="2400" dirty="0" smtClean="0">
                <a:cs typeface="Arial" charset="0"/>
              </a:rPr>
              <a:t>)</a:t>
            </a:r>
          </a:p>
          <a:p>
            <a:pPr>
              <a:lnSpc>
                <a:spcPct val="80000"/>
              </a:lnSpc>
            </a:pPr>
            <a:r>
              <a:rPr lang="cs-CZ" altLang="cs-CZ" sz="2400" dirty="0" err="1" smtClean="0">
                <a:cs typeface="Arial" charset="0"/>
              </a:rPr>
              <a:t>Florideový</a:t>
            </a:r>
            <a:r>
              <a:rPr lang="cs-CZ" altLang="cs-CZ" sz="2400" dirty="0" smtClean="0">
                <a:cs typeface="Arial" charset="0"/>
              </a:rPr>
              <a:t> škrob (v plazmě)</a:t>
            </a:r>
            <a:endParaRPr lang="cs-CZ" altLang="cs-CZ" sz="2400" dirty="0">
              <a:cs typeface="Arial" charset="0"/>
            </a:endParaRPr>
          </a:p>
          <a:p>
            <a:pPr>
              <a:lnSpc>
                <a:spcPct val="80000"/>
              </a:lnSpc>
            </a:pPr>
            <a:r>
              <a:rPr lang="cs-CZ" altLang="cs-CZ" sz="2400" dirty="0" err="1">
                <a:cs typeface="Arial" charset="0"/>
              </a:rPr>
              <a:t>Floridozid</a:t>
            </a:r>
            <a:r>
              <a:rPr lang="cs-CZ" altLang="cs-CZ" sz="2400" dirty="0">
                <a:cs typeface="Arial" charset="0"/>
              </a:rPr>
              <a:t> - sacharid, </a:t>
            </a:r>
            <a:r>
              <a:rPr lang="cs-CZ" altLang="cs-CZ" sz="2400" dirty="0" smtClean="0">
                <a:cs typeface="Arial" charset="0"/>
              </a:rPr>
              <a:t>osmoregulace</a:t>
            </a:r>
          </a:p>
          <a:p>
            <a:pPr>
              <a:lnSpc>
                <a:spcPct val="80000"/>
              </a:lnSpc>
            </a:pPr>
            <a:r>
              <a:rPr lang="cs-CZ" altLang="cs-CZ" sz="2400" dirty="0" smtClean="0">
                <a:cs typeface="Arial" charset="0"/>
              </a:rPr>
              <a:t>Sekundární metabolity</a:t>
            </a:r>
            <a:endParaRPr lang="cs-CZ" altLang="cs-CZ" sz="2400" dirty="0">
              <a:cs typeface="Arial" charset="0"/>
            </a:endParaRPr>
          </a:p>
          <a:p>
            <a:pPr>
              <a:lnSpc>
                <a:spcPct val="80000"/>
              </a:lnSpc>
            </a:pPr>
            <a:r>
              <a:rPr lang="cs-CZ" altLang="cs-CZ" sz="2400" dirty="0">
                <a:cs typeface="Arial" charset="0"/>
              </a:rPr>
              <a:t>Žádné bičíky!</a:t>
            </a:r>
          </a:p>
          <a:p>
            <a:pPr>
              <a:lnSpc>
                <a:spcPct val="80000"/>
              </a:lnSpc>
            </a:pPr>
            <a:r>
              <a:rPr lang="cs-CZ" altLang="cs-CZ" sz="2400" dirty="0">
                <a:cs typeface="Arial" charset="0"/>
              </a:rPr>
              <a:t>Potravinářský, farmaceutický průmysl</a:t>
            </a:r>
          </a:p>
          <a:p>
            <a:endParaRPr lang="cs-CZ" sz="2400" dirty="0" smtClean="0"/>
          </a:p>
        </p:txBody>
      </p:sp>
      <p:sp>
        <p:nvSpPr>
          <p:cNvPr id="3" name="AutoShape 2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53975" y="-16081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50399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1655</TotalTime>
  <Words>1382</Words>
  <Application>Microsoft Office PowerPoint</Application>
  <PresentationFormat>Předvádění na obrazovce (4:3)</PresentationFormat>
  <Paragraphs>321</Paragraphs>
  <Slides>67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67</vt:i4>
      </vt:variant>
    </vt:vector>
  </HeadingPairs>
  <TitlesOfParts>
    <vt:vector size="68" baseType="lpstr">
      <vt:lpstr>Motiv systému Office</vt:lpstr>
      <vt:lpstr>Fylogeneze a diverzita řas a hub: 4. přednáška Glaucophyta, Prymnesiophyta, Rhodophyta, Chlorophyta</vt:lpstr>
      <vt:lpstr>Říše Plantae</vt:lpstr>
      <vt:lpstr>Přehled systému říše Plantae</vt:lpstr>
      <vt:lpstr>Glaucophyta</vt:lpstr>
      <vt:lpstr>Prezentace aplikace PowerPoint</vt:lpstr>
      <vt:lpstr>Prymnesiophyta (Haptophyta)</vt:lpstr>
      <vt:lpstr>Prezentace aplikace PowerPoint</vt:lpstr>
      <vt:lpstr>Prymnesiophyta (Haptophyta)</vt:lpstr>
      <vt:lpstr>Rhodophyta</vt:lpstr>
      <vt:lpstr>Rozmnožování ruduch</vt:lpstr>
      <vt:lpstr>Prezentace aplikace PowerPoint</vt:lpstr>
      <vt:lpstr>Ekologie</vt:lpstr>
      <vt:lpstr>Systém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Porphyra (Nori) </vt:lpstr>
      <vt:lpstr>Přehled systému říše Plantae</vt:lpstr>
      <vt:lpstr>Podříše Viridiplantae</vt:lpstr>
      <vt:lpstr>Chlorophyta</vt:lpstr>
      <vt:lpstr>Chlorophyta</vt:lpstr>
      <vt:lpstr>Nepohlavní rozmnožování</vt:lpstr>
      <vt:lpstr>Pohlavní rozmnožování</vt:lpstr>
      <vt:lpstr>Mikrotubulární systémy v cytokinezi</vt:lpstr>
      <vt:lpstr>Systém, třídy</vt:lpstr>
      <vt:lpstr>Odd.: Chlorophyta  Třída: PRASINOPHYCEAE</vt:lpstr>
      <vt:lpstr>Prezentace aplikace PowerPoint</vt:lpstr>
      <vt:lpstr>Prezentace aplikace PowerPoint</vt:lpstr>
      <vt:lpstr>Odd.: Chlorophyta Třída: Ulvophyceae  Řád: Ulvales</vt:lpstr>
      <vt:lpstr>Odd.: Chlorophyta Třída: Ulvophyceae  Řád: Ulvales</vt:lpstr>
      <vt:lpstr>Třída: Cladophorophyceae</vt:lpstr>
      <vt:lpstr>Odd.: Chlorophyta Třída: Cladophorophyceae Řád: Cladophorales </vt:lpstr>
      <vt:lpstr>Prezentace aplikace PowerPoint</vt:lpstr>
      <vt:lpstr>Třída: Bryopsydophyceae</vt:lpstr>
      <vt:lpstr>Odd.: Chlorophyta Třída: Bryopsidophyceae Řád: Bryopsidales </vt:lpstr>
      <vt:lpstr>Odd.: Chlorophyta Třída: Bryopsidophyceae  Řád: Bryopsidales</vt:lpstr>
      <vt:lpstr>Odd.: Chlorophyta Třída: Bryopsidophyceae Řád: Bryopsidales </vt:lpstr>
      <vt:lpstr>Třída: Dasycladophyceaee</vt:lpstr>
      <vt:lpstr>Prezentace aplikace PowerPoint</vt:lpstr>
      <vt:lpstr>Odd.: Chlorophyta Třída: Dasycladophyceae  Řád: Dasycladales</vt:lpstr>
      <vt:lpstr>Odd.: Chlorophyta Třída: Dasycladophyceae  Řád: Dasycladales</vt:lpstr>
      <vt:lpstr>Třída: Trentepohliophyceae</vt:lpstr>
      <vt:lpstr>Habitus - makropohled</vt:lpstr>
      <vt:lpstr>Odd.: Chlorophyta Třída: Trentepohliophyceae Řád: Trentepohliales</vt:lpstr>
      <vt:lpstr>Odd.: Chlorophyta Třída: Trentepohliophyceae Řád: Trentepohliales</vt:lpstr>
      <vt:lpstr>Třída: Trebouxiophyceae</vt:lpstr>
      <vt:lpstr>Odd.: Chlorophyta Třída: Trebouxiophyceae  Řád: Trebouxiales</vt:lpstr>
      <vt:lpstr>Prezentace aplikace PowerPoint</vt:lpstr>
      <vt:lpstr>Odd.: Chlorophyta Třída: Trebouxiophyceae  Řád: Chlorellales</vt:lpstr>
      <vt:lpstr>Odd.: Chlorophyta Třída: Trebouxiophyceae  Řád: Oocystales</vt:lpstr>
      <vt:lpstr>Odd.: Chlorophyta Třída: Trebouxiophyceae  Řád: Prasiolales</vt:lpstr>
      <vt:lpstr>Třída: Chlorophyceae</vt:lpstr>
      <vt:lpstr>Odd.: Chlorophyta Třída: Chlorophyceae Řád: Chlamydomonadales</vt:lpstr>
      <vt:lpstr>Odd.: Chlorophyta Třída: Chlorophyceae  Řád: Volvocales</vt:lpstr>
      <vt:lpstr>Odd.: Chlorophyta Třída: Chlorophyceae  Řád: Chlorococcales</vt:lpstr>
      <vt:lpstr>Odd.: Chlorophyta Třída: Chlorophyceae Řád: Chlorococcales</vt:lpstr>
      <vt:lpstr>Prezentace aplikace PowerPoint</vt:lpstr>
      <vt:lpstr>Odd.: Chlorophyta Třída: Chlorophyceae Řád: Chlorococcales</vt:lpstr>
      <vt:lpstr>Prezentace aplikace PowerPoint</vt:lpstr>
      <vt:lpstr>Odd.: Chlorophyta Třída: Chlorophyceae Řád: Chlorococcales</vt:lpstr>
      <vt:lpstr>Odd.: Chlorophyta Třída: Chlorophyceae  Řád: Microsporales</vt:lpstr>
      <vt:lpstr>Odd.: Chlorophyta Třída: Chlorophyceae  Řád: Oedogoniales</vt:lpstr>
      <vt:lpstr>Odd.: Chlorophyta Třída: Chlorophyceae Řád: Oedogoniales</vt:lpstr>
      <vt:lpstr>Prezentace aplikace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Úvod do diatomologie</dc:title>
  <dc:creator>bara</dc:creator>
  <cp:lastModifiedBy>bara</cp:lastModifiedBy>
  <cp:revision>101</cp:revision>
  <dcterms:created xsi:type="dcterms:W3CDTF">2012-09-10T15:35:35Z</dcterms:created>
  <dcterms:modified xsi:type="dcterms:W3CDTF">2014-10-06T05:56:40Z</dcterms:modified>
</cp:coreProperties>
</file>