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4" r:id="rId2"/>
    <p:sldId id="375" r:id="rId3"/>
    <p:sldId id="376" r:id="rId4"/>
    <p:sldId id="377" r:id="rId5"/>
    <p:sldId id="428" r:id="rId6"/>
    <p:sldId id="42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429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08" autoAdjust="0"/>
  </p:normalViewPr>
  <p:slideViewPr>
    <p:cSldViewPr>
      <p:cViewPr varScale="1">
        <p:scale>
          <a:sx n="103" d="100"/>
          <a:sy n="10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9BB4CE-BCA0-4990-A144-E2EA10E1886D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0EB4BB-7366-43C9-BE98-3309FEBA6F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:DrBo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:PiccoloName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optics/timeline/people/nomarski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Zdroj obrazku: http://www.microscopy-uk.org.uk/index.html?http://www.microscopy-uk.org.uk/intro/illu/dic.html</a:t>
            </a:r>
          </a:p>
          <a:p>
            <a:endParaRPr lang="cs-CZ" altLang="cs-CZ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6850B-BD5A-4187-B0A7-C8ABFB4C1B26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Obr: http://cs.wikipedia.org/w/index.php?title=Soubor:Wire-grid-polarizer.svg&amp;page=1 (</a:t>
            </a:r>
            <a:r>
              <a:rPr lang="en-US" altLang="cs-CZ" smtClean="0"/>
              <a:t>aken from the english wikipedia : a wire-grid polarizer by </a:t>
            </a:r>
            <a:r>
              <a:rPr lang="en-US" altLang="cs-CZ" smtClean="0">
                <a:hlinkClick r:id="rId3"/>
              </a:rPr>
              <a:t>Bob Mellish</a:t>
            </a:r>
            <a:r>
              <a:rPr lang="en-US" altLang="cs-CZ" smtClean="0"/>
              <a:t>.</a:t>
            </a:r>
            <a:r>
              <a:rPr lang="cs-CZ" altLang="cs-CZ" smtClean="0"/>
              <a:t>)</a:t>
            </a:r>
          </a:p>
        </p:txBody>
      </p:sp>
      <p:sp>
        <p:nvSpPr>
          <p:cNvPr id="199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C905E8-4A66-42EC-A7F7-2D0B25A70967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http://</a:t>
            </a:r>
            <a:r>
              <a:rPr lang="cs-CZ" altLang="cs-CZ" dirty="0" smtClean="0"/>
              <a:t>kvinta-</a:t>
            </a:r>
            <a:r>
              <a:rPr lang="cs-CZ" altLang="cs-CZ" dirty="0" err="1" smtClean="0"/>
              <a:t>html.wz.cz</a:t>
            </a:r>
            <a:r>
              <a:rPr lang="cs-CZ" altLang="cs-CZ" dirty="0" smtClean="0"/>
              <a:t>/fyzika/optika/</a:t>
            </a:r>
            <a:r>
              <a:rPr lang="cs-CZ" altLang="cs-CZ" dirty="0" err="1" smtClean="0"/>
              <a:t>vlnova</a:t>
            </a:r>
            <a:r>
              <a:rPr lang="cs-CZ" altLang="cs-CZ" dirty="0" smtClean="0"/>
              <a:t>_optika/polarizace_</a:t>
            </a:r>
            <a:r>
              <a:rPr lang="cs-CZ" altLang="cs-CZ" dirty="0" err="1" smtClean="0"/>
              <a:t>svetla.htm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http://home.pf.jcu.cz/~kriz/index.php?option=com_content&amp;view=article&amp;id=177:mereni2&amp;catid=66:fpr7&amp;Itemid=61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http://www.</a:t>
            </a:r>
            <a:r>
              <a:rPr lang="cs-CZ" altLang="cs-CZ" dirty="0" err="1" smtClean="0"/>
              <a:t>education.com</a:t>
            </a:r>
            <a:r>
              <a:rPr lang="cs-CZ" altLang="cs-CZ" dirty="0" smtClean="0"/>
              <a:t>/science-fair/</a:t>
            </a:r>
            <a:r>
              <a:rPr lang="cs-CZ" altLang="cs-CZ" dirty="0" err="1" smtClean="0"/>
              <a:t>article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polarization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vibrations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direction</a:t>
            </a:r>
            <a:r>
              <a:rPr lang="cs-CZ" altLang="cs-CZ" dirty="0" smtClean="0"/>
              <a:t>/</a:t>
            </a:r>
            <a:endParaRPr lang="cs-CZ" altLang="cs-CZ" dirty="0" smtClean="0"/>
          </a:p>
        </p:txBody>
      </p:sp>
      <p:sp>
        <p:nvSpPr>
          <p:cNvPr id="200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FB4D5-9ED9-4730-99A2-B4CE1BB89D61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OBr: http://cs.wikipedia.org/wiki/Soubor:CircularPolarizer.jpg</a:t>
            </a:r>
          </a:p>
          <a:p>
            <a:r>
              <a:rPr lang="en-US" altLang="cs-CZ" b="1" smtClean="0"/>
              <a:t>:</a:t>
            </a:r>
            <a:r>
              <a:rPr lang="en-US" altLang="cs-CZ" smtClean="0"/>
              <a:t> The effects of a polarizing filter on the sky in a photograph. The picture on the right uses the filter.</a:t>
            </a:r>
          </a:p>
          <a:p>
            <a:r>
              <a:rPr lang="en-US" altLang="cs-CZ" b="1" smtClean="0"/>
              <a:t>Datum</a:t>
            </a:r>
            <a:r>
              <a:rPr lang="en-US" altLang="cs-CZ" smtClean="0"/>
              <a:t> </a:t>
            </a:r>
            <a:r>
              <a:rPr lang="en-US" altLang="cs-CZ" b="1" smtClean="0"/>
              <a:t>Zdroj</a:t>
            </a:r>
            <a:r>
              <a:rPr lang="en-US" altLang="cs-CZ" smtClean="0"/>
              <a:t> Vlastní dílo </a:t>
            </a:r>
            <a:r>
              <a:rPr lang="en-US" altLang="cs-CZ" b="1" smtClean="0"/>
              <a:t>Autor</a:t>
            </a:r>
            <a:r>
              <a:rPr lang="en-US" altLang="cs-CZ" smtClean="0"/>
              <a:t> User </a:t>
            </a:r>
            <a:r>
              <a:rPr lang="en-US" altLang="cs-CZ" smtClean="0">
                <a:hlinkClick r:id="rId3" tooltip="en:User:PiccoloNamek"/>
              </a:rPr>
              <a:t>PiccoloNamek</a:t>
            </a:r>
            <a:r>
              <a:rPr lang="en-US" altLang="cs-CZ" smtClean="0"/>
              <a:t> on </a:t>
            </a:r>
            <a:r>
              <a:rPr lang="en-US" altLang="cs-CZ" smtClean="0">
                <a:hlinkClick r:id="rId4"/>
              </a:rPr>
              <a:t>en.wikipedia</a:t>
            </a:r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201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6039C-5442-40F3-AFB9-8D473FAB7B89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err="1" smtClean="0"/>
              <a:t>Vaza</a:t>
            </a:r>
            <a:r>
              <a:rPr lang="cs-CZ" altLang="cs-CZ" dirty="0" smtClean="0"/>
              <a:t>: http://media-1.web.britannica.com/</a:t>
            </a:r>
            <a:r>
              <a:rPr lang="cs-CZ" altLang="cs-CZ" dirty="0" err="1" smtClean="0"/>
              <a:t>eb</a:t>
            </a:r>
            <a:r>
              <a:rPr lang="cs-CZ" altLang="cs-CZ" dirty="0" smtClean="0"/>
              <a:t>-media/98/96598-004-F3209784.jpg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http://automatizace.</a:t>
            </a:r>
            <a:r>
              <a:rPr lang="cs-CZ" altLang="cs-CZ" dirty="0" err="1" smtClean="0"/>
              <a:t>hw.cz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images</a:t>
            </a:r>
            <a:r>
              <a:rPr lang="cs-CZ" altLang="cs-CZ" dirty="0" smtClean="0"/>
              <a:t>/volba_</a:t>
            </a:r>
            <a:r>
              <a:rPr lang="cs-CZ" altLang="cs-CZ" dirty="0" err="1" smtClean="0"/>
              <a:t>optozavory</a:t>
            </a:r>
            <a:r>
              <a:rPr lang="cs-CZ" altLang="cs-CZ" dirty="0" smtClean="0"/>
              <a:t>/polarizace.</a:t>
            </a:r>
            <a:r>
              <a:rPr lang="cs-CZ" altLang="cs-CZ" dirty="0" err="1" smtClean="0"/>
              <a:t>gif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Brýle: http://</a:t>
            </a:r>
            <a:r>
              <a:rPr lang="cs-CZ" altLang="cs-CZ" dirty="0" smtClean="0"/>
              <a:t>www.</a:t>
            </a:r>
            <a:r>
              <a:rPr lang="cs-CZ" altLang="cs-CZ" dirty="0" err="1" smtClean="0"/>
              <a:t>gafas.ca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wp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content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uploads</a:t>
            </a:r>
            <a:r>
              <a:rPr lang="cs-CZ" altLang="cs-CZ" dirty="0" smtClean="0"/>
              <a:t>/2011/06/</a:t>
            </a:r>
            <a:r>
              <a:rPr lang="cs-CZ" altLang="cs-CZ" dirty="0" err="1" smtClean="0"/>
              <a:t>POlarized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Sunglasses</a:t>
            </a:r>
            <a:r>
              <a:rPr lang="cs-CZ" altLang="cs-CZ" dirty="0" smtClean="0"/>
              <a:t>-diagram.</a:t>
            </a:r>
            <a:r>
              <a:rPr lang="cs-CZ" altLang="cs-CZ" dirty="0" err="1" smtClean="0"/>
              <a:t>gif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Pohled v lese: http://is.muni.cz/th/176766/lf_b/bakalarska_prace.pdf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202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0BF45A-BC91-4B00-8E2F-67983282212C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Včela: http://img.aktualne.centrum.cz/537/61/5376187-foto-fascinujici-svet-hmyzich-oci.jpg</a:t>
            </a:r>
          </a:p>
          <a:p>
            <a:endParaRPr lang="cs-CZ" altLang="cs-CZ" smtClean="0"/>
          </a:p>
          <a:p>
            <a:r>
              <a:rPr lang="cs-CZ" altLang="cs-CZ" smtClean="0"/>
              <a:t>Maly obr: http://www.schillerinstitute.org/educ/sci_space/2011/polarization_sensitivity.html</a:t>
            </a:r>
          </a:p>
        </p:txBody>
      </p:sp>
      <p:sp>
        <p:nvSpPr>
          <p:cNvPr id="203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CD974-961B-4506-9A69-1EAF9721718F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 mantis </a:t>
            </a:r>
            <a:r>
              <a:rPr lang="cs-CZ" dirty="0" err="1" smtClean="0"/>
              <a:t>shrimp</a:t>
            </a:r>
            <a:r>
              <a:rPr lang="cs-CZ" dirty="0" smtClean="0"/>
              <a:t>: http://cdn.fiboni.com/wp-content/uploads/2013/04/mantis-shrimp.jpg a http://images.nationalgeographic.com/wpf/media-live/photos/000/184/cache/peacock-mantis-shrimp_18428_990x742.jpg</a:t>
            </a:r>
          </a:p>
          <a:p>
            <a:endParaRPr lang="cs-CZ" dirty="0" smtClean="0"/>
          </a:p>
          <a:p>
            <a:r>
              <a:rPr lang="cs-CZ" dirty="0" err="1" smtClean="0"/>
              <a:t>Clanek</a:t>
            </a:r>
            <a:r>
              <a:rPr lang="cs-CZ" dirty="0" smtClean="0"/>
              <a:t> o mantis </a:t>
            </a:r>
            <a:r>
              <a:rPr lang="cs-CZ" dirty="0" err="1" smtClean="0"/>
              <a:t>shrimp</a:t>
            </a:r>
            <a:r>
              <a:rPr lang="cs-CZ" dirty="0" smtClean="0"/>
              <a:t>: http://phenomena.nationalgeographic.com/2008/03/21/mantis-shrimps-have-a-unique-way-of-seeing/</a:t>
            </a:r>
          </a:p>
          <a:p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strašek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ústonožci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EB4BB-7366-43C9-BE98-3309FEBA6F3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Převzato z: http://cifweb.unil.ch/index2.php?option=com_docman&amp;task=doc_view&amp;gid=18&amp;Itemid=57</a:t>
            </a:r>
          </a:p>
          <a:p>
            <a:endParaRPr lang="cs-CZ" altLang="cs-CZ" smtClean="0"/>
          </a:p>
          <a:p>
            <a:r>
              <a:rPr lang="cs-CZ" altLang="cs-CZ" smtClean="0"/>
              <a:t>https://is.muni.cz/auth/el/1431/podzim2009/Bi4070/um/zaklady103U.pdf</a:t>
            </a:r>
          </a:p>
        </p:txBody>
      </p:sp>
      <p:sp>
        <p:nvSpPr>
          <p:cNvPr id="204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60395-8D2A-4C19-8CF9-C67CD5B1D826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Str. 12 v publikaci: http://dml.cz/bitstream/handle/10338.dmlcz/139719/PokrokyMFA_41-1996-1_1.pdf</a:t>
            </a:r>
          </a:p>
        </p:txBody>
      </p:sp>
      <p:sp>
        <p:nvSpPr>
          <p:cNvPr id="205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A6E9F3-3483-49E0-AB5E-03533D19BD74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hlinkClick r:id="rId3"/>
              </a:rPr>
              <a:t>http://micro.magnet.fsu.edu/optics/timeline/people/nomarski.html</a:t>
            </a:r>
            <a:endParaRPr lang="cs-CZ" altLang="cs-CZ" smtClean="0"/>
          </a:p>
          <a:p>
            <a:endParaRPr lang="cs-CZ" altLang="cs-CZ" smtClean="0"/>
          </a:p>
          <a:p>
            <a:r>
              <a:rPr lang="cs-CZ" altLang="cs-CZ" smtClean="0"/>
              <a:t>Srovnani hranolu: https://encrypted-tbn0.gstatic.com/images?q=tbn:ANd9GcSNcthKLVMajQA9N0lxTMFEdCgiqFJOObTgA6gLMRgm4G_DfJL-dg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r>
              <a:rPr lang="cs-CZ" altLang="cs-CZ" smtClean="0">
                <a:hlinkClick r:id="rId3"/>
              </a:rPr>
              <a:t>http://micro.magnet.fsu.edu/optics/timeline/people/nomarski.html</a:t>
            </a:r>
            <a:endParaRPr lang="cs-CZ" altLang="cs-CZ" smtClean="0"/>
          </a:p>
        </p:txBody>
      </p:sp>
      <p:sp>
        <p:nvSpPr>
          <p:cNvPr id="206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03346-D6F8-4C00-82E4-5D01213B5647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smtClean="0"/>
              <a:t>Interferometrie</a:t>
            </a:r>
            <a:r>
              <a:rPr lang="cs-CZ" altLang="cs-CZ" smtClean="0"/>
              <a:t> se zabývá závislostí indexu lomu na koncentraci, neměří se přímo index lomu, ale rozdíl indexů lomů mezi dvěma prostředími. Dalo by se říci, že jde o srovnávání vzorků, u prvního prostředí známe index lomu, u druhého jej musíme zjistit. Interferometrie využívá difrakce a interference světla.</a:t>
            </a:r>
          </a:p>
          <a:p>
            <a:endParaRPr lang="cs-CZ" altLang="cs-CZ" smtClean="0"/>
          </a:p>
          <a:p>
            <a:r>
              <a:rPr lang="cs-CZ" altLang="cs-CZ" smtClean="0"/>
              <a:t>Obr Wollastona: wikipedie</a:t>
            </a:r>
          </a:p>
          <a:p>
            <a:r>
              <a:rPr lang="cs-CZ" altLang="cs-CZ" smtClean="0"/>
              <a:t>Obr. Hranolu: http://www.eso.org/sci/facilities/paranal/instruments/fors/img/Wollaston2.gif</a:t>
            </a:r>
          </a:p>
          <a:p>
            <a:endParaRPr lang="cs-CZ" altLang="cs-CZ" smtClean="0"/>
          </a:p>
        </p:txBody>
      </p:sp>
      <p:sp>
        <p:nvSpPr>
          <p:cNvPr id="207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DC74B-AA6A-4C12-95C6-B333DC007805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http://www.</a:t>
            </a:r>
            <a:r>
              <a:rPr lang="cs-CZ" altLang="cs-CZ" dirty="0" err="1" smtClean="0"/>
              <a:t>cfht.hawaii.edu</a:t>
            </a:r>
            <a:r>
              <a:rPr lang="cs-CZ" altLang="cs-CZ" dirty="0" smtClean="0"/>
              <a:t>/~</a:t>
            </a:r>
            <a:r>
              <a:rPr lang="cs-CZ" altLang="cs-CZ" dirty="0" err="1" smtClean="0"/>
              <a:t>manset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PolarIntro</a:t>
            </a:r>
            <a:r>
              <a:rPr lang="cs-CZ" altLang="cs-CZ" dirty="0" smtClean="0"/>
              <a:t>_</a:t>
            </a:r>
            <a:r>
              <a:rPr lang="cs-CZ" altLang="cs-CZ" dirty="0" err="1" smtClean="0"/>
              <a:t>eng.html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http</a:t>
            </a:r>
            <a:r>
              <a:rPr lang="cs-CZ" altLang="cs-CZ" dirty="0" smtClean="0"/>
              <a:t>://www.</a:t>
            </a:r>
            <a:r>
              <a:rPr lang="cs-CZ" altLang="cs-CZ" dirty="0" err="1" smtClean="0"/>
              <a:t>gymhol.cz</a:t>
            </a:r>
            <a:r>
              <a:rPr lang="cs-CZ" altLang="cs-CZ" dirty="0" smtClean="0"/>
              <a:t>/projekt/fyzika/10_</a:t>
            </a:r>
            <a:r>
              <a:rPr lang="cs-CZ" altLang="cs-CZ" dirty="0" err="1" smtClean="0"/>
              <a:t>polar</a:t>
            </a:r>
            <a:r>
              <a:rPr lang="cs-CZ" altLang="cs-CZ" dirty="0" smtClean="0"/>
              <a:t>/10_</a:t>
            </a:r>
            <a:r>
              <a:rPr lang="cs-CZ" altLang="cs-CZ" dirty="0" err="1" smtClean="0"/>
              <a:t>polar.htm</a:t>
            </a:r>
            <a:endParaRPr lang="cs-CZ" altLang="cs-CZ" dirty="0" smtClean="0"/>
          </a:p>
        </p:txBody>
      </p:sp>
      <p:sp>
        <p:nvSpPr>
          <p:cNvPr id="193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C2F90-C0BF-460A-8106-718A36202589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Obr: https://encrypted-tbn3.gstatic.com/images?q=tbn:ANd9GcSNk_sllfitA7TkCwSYhi73qo9syyCudgZ1M3JblpscUMCXspn_7Q</a:t>
            </a:r>
          </a:p>
          <a:p>
            <a:endParaRPr lang="cs-CZ" altLang="cs-CZ" smtClean="0"/>
          </a:p>
        </p:txBody>
      </p:sp>
      <p:sp>
        <p:nvSpPr>
          <p:cNvPr id="208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ACC5D-DD4F-4E03-9D41-E0322B21BC43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Upraveno podle: https://encrypted-tbn0.gstatic.com/images?q=tbn:ANd9GcR0fpKXZuYOy65eqyazDhfsOWJF8-vfSDkSfvtL9S9ZoQ4J8sqB</a:t>
            </a:r>
          </a:p>
        </p:txBody>
      </p:sp>
      <p:sp>
        <p:nvSpPr>
          <p:cNvPr id="209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0639C-22FD-40CC-BDAF-759B43F629B0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Prevzato z: http://dml.cz/bitstream/handle/10338.dmlcz/139719/PokrokyMFA_41-1996-1_1.pdf</a:t>
            </a:r>
          </a:p>
        </p:txBody>
      </p:sp>
      <p:sp>
        <p:nvSpPr>
          <p:cNvPr id="210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D675C-19F1-4AA2-9497-3248351FEA38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Cysty giardia intestinalis: http://www.dpd.cdc.gov/DPDx/HTML/imageLibrary/G-L/Giardiasis/body_Giardiasis_il2.htm</a:t>
            </a:r>
          </a:p>
          <a:p>
            <a:endParaRPr lang="cs-CZ" altLang="cs-CZ" smtClean="0"/>
          </a:p>
          <a:p>
            <a:r>
              <a:rPr lang="cs-CZ" altLang="cs-CZ" smtClean="0"/>
              <a:t>Chuťový pohárek králíka (taste bud): https://encrypted-tbn0.gstatic.com/images?q=tbn:ANd9GcS2svl_LFCdNddiLOvqGRj7kC7bnFsBpMXXwHdWpUo77Y0-OOGoiQ</a:t>
            </a:r>
          </a:p>
          <a:p>
            <a:r>
              <a:rPr lang="cs-CZ" altLang="cs-CZ" smtClean="0"/>
              <a:t>Cibule: http://www.microscopy-uk.org.uk/mag/imgoct03/cebolla-12.jpg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211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2A374A-212F-4398-ACE9-313A12D4F490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První dva obrázky: </a:t>
            </a:r>
            <a:r>
              <a:rPr lang="en-US" altLang="cs-CZ" smtClean="0"/>
              <a:t>This example shows live cells of the filamentous fungus Neurospora crassa, expressing Green Fluorescen Protein (GFP) fused to Histone H1. The GFP fusion protein is localized in the nucleus.</a:t>
            </a:r>
            <a:r>
              <a:rPr lang="cs-CZ" altLang="cs-CZ" smtClean="0"/>
              <a:t> - http://microscopy.tamu.edu/instruments/light-microscopy/observation-modes.html</a:t>
            </a:r>
          </a:p>
          <a:p>
            <a:endParaRPr lang="cs-CZ" altLang="cs-CZ" smtClean="0"/>
          </a:p>
          <a:p>
            <a:r>
              <a:rPr lang="cs-CZ" altLang="cs-CZ" smtClean="0"/>
              <a:t>3. obr. - Rat sperm: http://utahhealthsciences.net/customer/image_gallery/373/P9(DIC%20CROP%20SPERM).JPG</a:t>
            </a:r>
          </a:p>
          <a:p>
            <a:endParaRPr lang="cs-CZ" altLang="cs-CZ" smtClean="0"/>
          </a:p>
          <a:p>
            <a:r>
              <a:rPr lang="cs-CZ" altLang="cs-CZ" smtClean="0"/>
              <a:t>4. obr: rozsivka: https://encrypted-tbn0.gstatic.com/images?q=tbn:ANd9GcRuE8KPAMmwBt8pB3DirH4E0KrQo5P-L6TH1S7lP1kmHxA3iDuF5w</a:t>
            </a:r>
          </a:p>
          <a:p>
            <a:endParaRPr lang="cs-CZ" altLang="cs-CZ" smtClean="0"/>
          </a:p>
        </p:txBody>
      </p:sp>
      <p:sp>
        <p:nvSpPr>
          <p:cNvPr id="212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D4DCE-8D0D-4A93-B9A1-3EDE5F06AF91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Srovnání různých druhů kontrastů</a:t>
            </a:r>
          </a:p>
          <a:p>
            <a:endParaRPr lang="cs-CZ" altLang="cs-CZ" smtClean="0"/>
          </a:p>
        </p:txBody>
      </p:sp>
      <p:sp>
        <p:nvSpPr>
          <p:cNvPr id="214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907BC5-A2D3-48E7-8226-8F278CBC8540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http://</a:t>
            </a:r>
            <a:r>
              <a:rPr lang="cs-CZ" altLang="cs-CZ" dirty="0" smtClean="0"/>
              <a:t>www.</a:t>
            </a:r>
            <a:r>
              <a:rPr lang="cs-CZ" altLang="cs-CZ" dirty="0" err="1" smtClean="0"/>
              <a:t>paladix.cz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clanky</a:t>
            </a:r>
            <a:r>
              <a:rPr lang="cs-CZ" altLang="cs-CZ" dirty="0" smtClean="0"/>
              <a:t>/10021.html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http://www.</a:t>
            </a:r>
            <a:r>
              <a:rPr lang="cs-CZ" altLang="cs-CZ" dirty="0" err="1" smtClean="0"/>
              <a:t>scratchapixel.com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lessons</a:t>
            </a:r>
            <a:r>
              <a:rPr lang="cs-CZ" altLang="cs-CZ" dirty="0" smtClean="0"/>
              <a:t>/3d-basic-</a:t>
            </a:r>
            <a:r>
              <a:rPr lang="cs-CZ" altLang="cs-CZ" dirty="0" err="1" smtClean="0"/>
              <a:t>lessons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lesson</a:t>
            </a:r>
            <a:r>
              <a:rPr lang="cs-CZ" altLang="cs-CZ" dirty="0" smtClean="0"/>
              <a:t>-14-</a:t>
            </a:r>
            <a:r>
              <a:rPr lang="cs-CZ" altLang="cs-CZ" dirty="0" err="1" smtClean="0"/>
              <a:t>interaction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light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matter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optics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reflection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and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refraction</a:t>
            </a:r>
            <a:r>
              <a:rPr lang="cs-CZ" altLang="cs-CZ" dirty="0" smtClean="0"/>
              <a:t>/</a:t>
            </a:r>
            <a:endParaRPr lang="cs-CZ" altLang="cs-CZ" dirty="0" smtClean="0"/>
          </a:p>
        </p:txBody>
      </p:sp>
      <p:sp>
        <p:nvSpPr>
          <p:cNvPr id="194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7E2F59-CEEB-4027-94CA-95EF6A2D10DD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http://www.</a:t>
            </a:r>
            <a:r>
              <a:rPr lang="cs-CZ" altLang="cs-CZ" dirty="0" err="1" smtClean="0"/>
              <a:t>paladix.cz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clanky</a:t>
            </a:r>
            <a:r>
              <a:rPr lang="cs-CZ" altLang="cs-CZ" dirty="0" smtClean="0"/>
              <a:t>/10021.html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http://www.</a:t>
            </a:r>
            <a:r>
              <a:rPr lang="cs-CZ" altLang="cs-CZ" dirty="0" err="1" smtClean="0"/>
              <a:t>cfht.hawaii.edu</a:t>
            </a:r>
            <a:r>
              <a:rPr lang="cs-CZ" altLang="cs-CZ" dirty="0" smtClean="0"/>
              <a:t>/~</a:t>
            </a:r>
            <a:r>
              <a:rPr lang="cs-CZ" altLang="cs-CZ" dirty="0" err="1" smtClean="0"/>
              <a:t>manset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PolarIntro</a:t>
            </a:r>
            <a:r>
              <a:rPr lang="cs-CZ" altLang="cs-CZ" dirty="0" smtClean="0"/>
              <a:t>_</a:t>
            </a:r>
            <a:r>
              <a:rPr lang="cs-CZ" altLang="cs-CZ" dirty="0" err="1" smtClean="0"/>
              <a:t>eng.html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http://radiohax.wikispaces.com/Polarization</a:t>
            </a:r>
            <a:endParaRPr lang="cs-CZ" altLang="cs-CZ" dirty="0" smtClean="0"/>
          </a:p>
        </p:txBody>
      </p:sp>
      <p:sp>
        <p:nvSpPr>
          <p:cNvPr id="195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26F81-C9F6-45A5-BEF4-0D64BA8EB9D9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http://en.wikipedia.org/wiki/Circular_polarization</a:t>
            </a:r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paladix.cz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/</a:t>
            </a:r>
            <a:r>
              <a:rPr lang="cs-CZ" dirty="0" err="1" smtClean="0"/>
              <a:t>polarizacni</a:t>
            </a:r>
            <a:r>
              <a:rPr lang="cs-CZ" dirty="0" smtClean="0"/>
              <a:t>-filtry-</a:t>
            </a:r>
            <a:r>
              <a:rPr lang="cs-CZ" dirty="0" err="1" smtClean="0"/>
              <a:t>linearni</a:t>
            </a:r>
            <a:r>
              <a:rPr lang="cs-CZ" dirty="0" smtClean="0"/>
              <a:t>-nebo-</a:t>
            </a:r>
            <a:r>
              <a:rPr lang="cs-CZ" dirty="0" err="1" smtClean="0"/>
              <a:t>cirkularni.html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EB4BB-7366-43C9-BE98-3309FEBA6F3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http://arnoldsat.com/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EB4BB-7366-43C9-BE98-3309FEBA6F3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http://www.</a:t>
            </a:r>
            <a:r>
              <a:rPr lang="cs-CZ" altLang="cs-CZ" dirty="0" err="1" smtClean="0"/>
              <a:t>fotoaparat.cz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article</a:t>
            </a:r>
            <a:r>
              <a:rPr lang="cs-CZ" altLang="cs-CZ" dirty="0" smtClean="0"/>
              <a:t>/10997/</a:t>
            </a:r>
            <a:r>
              <a:rPr lang="cs-CZ" altLang="cs-CZ" dirty="0" err="1" smtClean="0"/>
              <a:t>print</a:t>
            </a:r>
            <a:endParaRPr lang="cs-CZ" altLang="cs-CZ" dirty="0" smtClean="0"/>
          </a:p>
          <a:p>
            <a:r>
              <a:rPr lang="cs-CZ" altLang="cs-CZ" dirty="0" smtClean="0"/>
              <a:t>http://kvinta-</a:t>
            </a:r>
            <a:r>
              <a:rPr lang="cs-CZ" altLang="cs-CZ" dirty="0" err="1" smtClean="0"/>
              <a:t>html.wz.cz</a:t>
            </a:r>
            <a:r>
              <a:rPr lang="cs-CZ" altLang="cs-CZ" dirty="0" smtClean="0"/>
              <a:t>/fyzika/optika/</a:t>
            </a:r>
            <a:r>
              <a:rPr lang="cs-CZ" altLang="cs-CZ" dirty="0" err="1" smtClean="0"/>
              <a:t>vlnova</a:t>
            </a:r>
            <a:r>
              <a:rPr lang="cs-CZ" altLang="cs-CZ" dirty="0" smtClean="0"/>
              <a:t>_optika/</a:t>
            </a:r>
            <a:r>
              <a:rPr lang="cs-CZ" altLang="cs-CZ" dirty="0" err="1" smtClean="0"/>
              <a:t>obrazky</a:t>
            </a:r>
            <a:r>
              <a:rPr lang="cs-CZ" altLang="cs-CZ" dirty="0" smtClean="0"/>
              <a:t>/18.gif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Horizontální polarizace: http://bristoluniversityfacultyofscience.blogspot.cz/2012/04/milly-polarization-paradise.html</a:t>
            </a:r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196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F7A25-2493-4321-82B2-BF47451F9D88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http://www.gymhol.cz/projekt/fyzika/10_polar/10_polar.htm</a:t>
            </a:r>
          </a:p>
          <a:p>
            <a:endParaRPr lang="cs-CZ" altLang="cs-CZ" smtClean="0"/>
          </a:p>
          <a:p>
            <a:r>
              <a:rPr lang="cs-CZ" altLang="cs-CZ" smtClean="0"/>
              <a:t>http://kvinta-html.wz.cz/fyzika/optika/vlnova_optika/polarizace_svetla.htm</a:t>
            </a:r>
          </a:p>
        </p:txBody>
      </p:sp>
      <p:sp>
        <p:nvSpPr>
          <p:cNvPr id="197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5D642A-0EE7-466B-B066-B4B000B8B456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http://www.ft.tul.cz/depart/ktc/sylaby/Textilni_Fyzika/3.Z%C3%A1%C5%99en%C3%AD%20III.pdf</a:t>
            </a:r>
          </a:p>
        </p:txBody>
      </p:sp>
      <p:sp>
        <p:nvSpPr>
          <p:cNvPr id="198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94C8B4-D3B7-461B-A61A-CEB62AAAFFF4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38A2-7C7A-4594-8FC1-69C6B0B08F3A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518A-AEEF-4759-86B7-FECEE6E50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A30B-D689-4ACD-AB54-A8FAC1A8D861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5256-AADD-4933-8269-5EB456734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3037-D5C8-4744-8165-49C86B26E2E8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FC4E-B056-4F51-9B1D-B6EEB1C4C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3EA7-68A4-4985-B486-EF8F7FE91495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017E-9884-4E56-9BD4-CD7C75E5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F15C-8E33-4258-B50A-2CA430909C10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595D-EA28-4169-A3BA-A57889D8B8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DAFB-493D-418A-B863-7CBBE4601B8F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3825-F56E-4147-9FFF-D2A14DB093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0289-2C1D-4629-A1A1-20098D81A075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7802-F092-4CB9-B6D1-1B217A52C9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91F7-EC06-417C-A309-4432F4178984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CE8E-B14B-4227-843D-A60EE1832C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DAD6-8DDB-45D3-85E1-5F0ACEED3078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7AA9-CDDC-4BD0-974D-4642F6380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8D8F-DCCA-40F7-AC0A-1CE4839BC76C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4E37-16F7-486B-80A9-B2CCCF6AA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F05C-ACF8-420E-8DF8-71A8D5DA4377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BA2A-625E-4AB7-ABB6-28E1CCFED1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5E08CE-C6A2-4637-B5CD-FA4C7A0F4B57}" type="datetimeFigureOut">
              <a:rPr lang="cs-CZ"/>
              <a:pPr>
                <a:defRPr/>
              </a:pPr>
              <a:t>28.9.2014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F7B61-DED0-425E-B881-67709B786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illerinstitute.org/educ/sci_space/2011/polarization_sensitivity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dx.doi.org/10.1016/j.cub.2008.02.066" TargetMode="External"/><Relationship Id="rId4" Type="http://schemas.openxmlformats.org/officeDocument/2006/relationships/hyperlink" Target="http://www.sciencenews.org/articles/20030705/fob4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t&amp;rct=j&amp;q=&amp;esrc=s&amp;source=web&amp;cd=2&amp;cad=rja&amp;ved=0CDMQFjAB&amp;url=http%3A%2F%2Fwww.natur.cuni.cz%2Fbiologie%2Fservisni-laboratore%2Flaborator-konfokalni-a-fluorescencni-mikroskopie%2Folympus-cell-r%2Fjak-seridit-dic&amp;ei=ckNsUp3eO6PF0QWw9YDQCw&amp;usg=AFQjCNGUVpjjrmtLq0X6OqRKTcRcq-90Sw&amp;bvm=bv.55123115,d.d2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508" y="-56703"/>
            <a:ext cx="10477015" cy="691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900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3.</a:t>
            </a:r>
            <a:br>
              <a:rPr lang="cs-CZ" b="1" dirty="0" smtClean="0"/>
            </a:br>
            <a:r>
              <a:rPr lang="cs-CZ" b="1" dirty="0" smtClean="0"/>
              <a:t>Diferenciální interferenční kontrast (DIC)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877272"/>
            <a:ext cx="6400800" cy="697632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Podzim 2014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Obrázek 3" descr="polarizace na castici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936875"/>
            <a:ext cx="65881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Nadpis 1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13787" cy="1143001"/>
          </a:xfrm>
        </p:spPr>
        <p:txBody>
          <a:bodyPr/>
          <a:lstStyle/>
          <a:p>
            <a:r>
              <a:rPr lang="cs-CZ" altLang="cs-CZ" sz="3200" b="1" smtClean="0"/>
              <a:t>Polarizace rozptylem</a:t>
            </a:r>
            <a:r>
              <a:rPr lang="cs-CZ" altLang="cs-CZ" sz="3200" smtClean="0"/>
              <a:t> </a:t>
            </a:r>
            <a:r>
              <a:rPr lang="cs-CZ" altLang="cs-CZ" sz="3200" b="1" smtClean="0"/>
              <a:t>světla</a:t>
            </a:r>
            <a:r>
              <a:rPr lang="cs-CZ" altLang="cs-CZ" sz="3200" smtClean="0"/>
              <a:t> </a:t>
            </a:r>
            <a:r>
              <a:rPr lang="cs-CZ" altLang="cs-CZ" sz="3200" b="1" smtClean="0"/>
              <a:t>nárazem o částice</a:t>
            </a:r>
          </a:p>
        </p:txBody>
      </p:sp>
      <p:sp>
        <p:nvSpPr>
          <p:cNvPr id="101380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6130925" cy="4525962"/>
          </a:xfrm>
        </p:spPr>
        <p:txBody>
          <a:bodyPr/>
          <a:lstStyle/>
          <a:p>
            <a:r>
              <a:rPr lang="cs-CZ" altLang="cs-CZ" sz="2300" dirty="0" smtClean="0"/>
              <a:t>Polarizace světla nastává i při jeho rozptylu.</a:t>
            </a:r>
          </a:p>
          <a:p>
            <a:r>
              <a:rPr lang="cs-CZ" altLang="cs-CZ" sz="2300" dirty="0" smtClean="0"/>
              <a:t> Jedná se o </a:t>
            </a:r>
            <a:r>
              <a:rPr lang="pl-PL" altLang="cs-CZ" sz="2300" dirty="0" smtClean="0"/>
              <a:t>řadu jevů vyvolaných jednak odrazem světla, jednak </a:t>
            </a:r>
            <a:r>
              <a:rPr lang="cs-CZ" altLang="cs-CZ" sz="2300" dirty="0" smtClean="0"/>
              <a:t>jeho ohybem. </a:t>
            </a:r>
          </a:p>
          <a:p>
            <a:r>
              <a:rPr lang="cs-CZ" altLang="cs-CZ" sz="2300" dirty="0" smtClean="0"/>
              <a:t>Při průchodu zkaleným prostředím se světlo </a:t>
            </a:r>
            <a:r>
              <a:rPr lang="cs-CZ" altLang="cs-CZ" sz="2300" b="1" dirty="0" smtClean="0"/>
              <a:t>na malých částečkách ohýbá i rozptyluje</a:t>
            </a:r>
            <a:r>
              <a:rPr lang="cs-CZ" altLang="cs-CZ" sz="2300" dirty="0" smtClean="0"/>
              <a:t>. Tím se stává cesta světelného paprsku viditelná. </a:t>
            </a:r>
          </a:p>
          <a:p>
            <a:r>
              <a:rPr lang="cs-CZ" altLang="cs-CZ" sz="2300" dirty="0" smtClean="0"/>
              <a:t>Rozptýlené světlo je částečně polarizované a jeho vektor </a:t>
            </a:r>
            <a:r>
              <a:rPr lang="cs-CZ" altLang="cs-CZ" sz="2300" i="1" dirty="0" smtClean="0"/>
              <a:t>E kmitá v </a:t>
            </a:r>
            <a:r>
              <a:rPr lang="cs-CZ" altLang="cs-CZ" sz="2300" dirty="0" smtClean="0"/>
              <a:t>rovině kolmé k rovině určené dopadajícím svazkem a směrem pozorování.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Soubor:Wire-grid-polarize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198938"/>
            <a:ext cx="51816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cs-CZ" altLang="cs-CZ" b="1" smtClean="0"/>
              <a:t>polarizace světla polaroidy</a:t>
            </a:r>
          </a:p>
        </p:txBody>
      </p:sp>
      <p:sp>
        <p:nvSpPr>
          <p:cNvPr id="102404" name="Zástupný symbol pro obsah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4525963"/>
          </a:xfrm>
        </p:spPr>
        <p:txBody>
          <a:bodyPr/>
          <a:lstStyle/>
          <a:p>
            <a:r>
              <a:rPr lang="cs-CZ" altLang="cs-CZ" sz="2400" b="1" dirty="0" smtClean="0"/>
              <a:t>polaroid</a:t>
            </a:r>
            <a:r>
              <a:rPr lang="cs-CZ" altLang="cs-CZ" sz="2400" dirty="0" smtClean="0"/>
              <a:t> (nebo polarizační filtr) je speciálně vyrobený filtr pro získávání polarizovaného světla.</a:t>
            </a:r>
          </a:p>
          <a:p>
            <a:r>
              <a:rPr lang="cs-CZ" altLang="cs-CZ" sz="2400" dirty="0" smtClean="0"/>
              <a:t>dvě vrstvy průhledného plastu, mezi nimiž se nachází látka s relativně dlouhými molekulami (např. </a:t>
            </a:r>
            <a:r>
              <a:rPr lang="cs-CZ" altLang="cs-CZ" sz="2400" dirty="0" err="1" smtClean="0"/>
              <a:t>herapatit</a:t>
            </a:r>
            <a:r>
              <a:rPr lang="cs-CZ" altLang="cs-CZ" sz="2400" dirty="0" smtClean="0"/>
              <a:t> = </a:t>
            </a:r>
            <a:r>
              <a:rPr lang="cs-CZ" altLang="cs-CZ" sz="2400" dirty="0" err="1" smtClean="0"/>
              <a:t>perjodid</a:t>
            </a:r>
            <a:r>
              <a:rPr lang="cs-CZ" altLang="cs-CZ" sz="2400" dirty="0" smtClean="0"/>
              <a:t> síranu chininového), které jsou při výrobě speciálně srovnány tak, aby jejich podlouhlé osy byly rovnoběžné</a:t>
            </a:r>
          </a:p>
          <a:p>
            <a:r>
              <a:rPr lang="cs-CZ" altLang="cs-CZ" sz="2400" dirty="0" smtClean="0"/>
              <a:t>látka vykazuje dvojlom; různě polarizované vlny se v ní různě absorbují; při vhodném uspořádání </a:t>
            </a:r>
            <a:r>
              <a:rPr lang="cs-CZ" altLang="cs-CZ" sz="2400" b="1" dirty="0" smtClean="0"/>
              <a:t>vychází jen polarizované světlo mimořádného paprsku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800" y="1600200"/>
            <a:ext cx="3683000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 smtClean="0"/>
              <a:t>Zařízení, kterým se přirozené světlo mění na polarizované, se nazývá </a:t>
            </a:r>
            <a:r>
              <a:rPr lang="cs-CZ" b="1" dirty="0" smtClean="0"/>
              <a:t>polarizátor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cs-CZ" dirty="0" smtClean="0"/>
              <a:t>Jeho funkci ověříme</a:t>
            </a:r>
            <a:r>
              <a:rPr lang="cs-CZ" b="1" dirty="0" smtClean="0"/>
              <a:t> analyzátorem</a:t>
            </a:r>
            <a:r>
              <a:rPr lang="cs-CZ" dirty="0" smtClean="0"/>
              <a:t> - vložíme za polarizátor ještě jeden a </a:t>
            </a:r>
            <a:r>
              <a:rPr lang="cs-CZ" dirty="0" err="1" smtClean="0"/>
              <a:t>a</a:t>
            </a:r>
            <a:r>
              <a:rPr lang="cs-CZ" dirty="0" smtClean="0"/>
              <a:t> při určitém natočení by světlo nemělo procházet.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3428" name="Picture 4" descr="http://kvinta-html.wz.cz/fyzika/optika/vlnova_optika/obrazky/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5888"/>
            <a:ext cx="3810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9" y="436103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 - polarizátor - propouští pouze světlo kmitající v rovině štěrbiny (lineárně polarizované)</a:t>
            </a:r>
          </a:p>
          <a:p>
            <a:r>
              <a:rPr lang="cs-CZ" dirty="0"/>
              <a:t>A - analyzátor - ovlivňuje množství polarizovaného světla, pokud jsou štěrbiny P a </a:t>
            </a:r>
            <a:r>
              <a:rPr lang="cs-CZ" dirty="0" err="1"/>
              <a:t>A</a:t>
            </a:r>
            <a:r>
              <a:rPr lang="cs-CZ" dirty="0"/>
              <a:t> navzájem kolmé, světlo neprochází a analyzátor se jeví jako temný</a:t>
            </a:r>
          </a:p>
        </p:txBody>
      </p:sp>
      <p:pic>
        <p:nvPicPr>
          <p:cNvPr id="103430" name="Picture 6" descr=" Polarization Vibrations in One Dir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47720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Využití polarizačních filtrů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cs-CZ" altLang="cs-CZ" b="1" smtClean="0"/>
              <a:t>snížení intenzity světla</a:t>
            </a:r>
            <a:r>
              <a:rPr lang="cs-CZ" altLang="cs-CZ" smtClean="0"/>
              <a:t> (např. polarizační filtry na fotoaparát při fotografování sněhu nebo výloh = odlesky, polarizační brýle - motoristům tlumí odrazy od vozovky) + lcd displeje</a:t>
            </a:r>
          </a:p>
        </p:txBody>
      </p:sp>
      <p:pic>
        <p:nvPicPr>
          <p:cNvPr id="104452" name="Picture 2" descr="Soubor:CircularPolari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73463"/>
            <a:ext cx="762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3" cstate="print"/>
          <a:srcRect l="3477"/>
          <a:stretch>
            <a:fillRect/>
          </a:stretch>
        </p:blipFill>
        <p:spPr bwMode="auto">
          <a:xfrm>
            <a:off x="107504" y="908720"/>
            <a:ext cx="501094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6" descr="http://automatizace.hw.cz/images/volba_optozavory/polariza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951163"/>
            <a:ext cx="5472112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0547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105477" name="Picture 2" descr="http://media-1.web.britannica.com/eb-media/98/96598-004-F3209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068960"/>
            <a:ext cx="36385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4" descr="http://www.gafas.ca/wp-content/uploads/2011/06/POlarized-Sunglasses-diagra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4829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Obdélník 6"/>
          <p:cNvSpPr>
            <a:spLocks noChangeArrowheads="1"/>
          </p:cNvSpPr>
          <p:nvPr/>
        </p:nvSpPr>
        <p:spPr bwMode="auto">
          <a:xfrm>
            <a:off x="1619250" y="60213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i="1"/>
              <a:t>zabránění falešné detekce při odrazu paprsku od lesklého předmětu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Využití polarizovaného světla v přírodě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/>
              <a:t>Někteří živočichové jsou schopni pozorovat polarizaci slunečního světla</a:t>
            </a:r>
          </a:p>
          <a:p>
            <a:pPr>
              <a:defRPr/>
            </a:pPr>
            <a:r>
              <a:rPr lang="cs-CZ" dirty="0" smtClean="0"/>
              <a:t>Polarizace slunečního světla procházejícího atmosférou je lineární a vždy kolmá ke směru, kde je slunce</a:t>
            </a:r>
          </a:p>
          <a:p>
            <a:pPr>
              <a:defRPr/>
            </a:pPr>
            <a:r>
              <a:rPr lang="cs-CZ" dirty="0" smtClean="0"/>
              <a:t>Světlo, které se po rozptylu šíří stejným nebo přesně opačným směrem, není polarizované</a:t>
            </a:r>
          </a:p>
          <a:p>
            <a:pPr>
              <a:defRPr/>
            </a:pPr>
            <a:r>
              <a:rPr lang="cs-CZ" dirty="0" smtClean="0"/>
              <a:t>Mnoho živočichů využívá tohoto jevu pro navigaci.</a:t>
            </a:r>
          </a:p>
          <a:p>
            <a:pPr>
              <a:defRPr/>
            </a:pPr>
            <a:r>
              <a:rPr lang="cs-CZ" dirty="0" smtClean="0"/>
              <a:t>Holubi, hmyz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5994400"/>
            <a:ext cx="6191250" cy="863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dirty="0" smtClean="0"/>
              <a:t>Jiné příklady: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schillerinstitute.org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educ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sci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space</a:t>
            </a:r>
            <a:r>
              <a:rPr lang="cs-CZ" dirty="0" smtClean="0">
                <a:hlinkClick r:id="rId3"/>
              </a:rPr>
              <a:t>/2011/</a:t>
            </a:r>
            <a:r>
              <a:rPr lang="cs-CZ" dirty="0" err="1" smtClean="0">
                <a:hlinkClick r:id="rId3"/>
              </a:rPr>
              <a:t>polarization</a:t>
            </a:r>
            <a:r>
              <a:rPr lang="cs-CZ" dirty="0" smtClean="0">
                <a:hlinkClick r:id="rId3"/>
              </a:rPr>
              <a:t>_sensitivity.</a:t>
            </a:r>
            <a:r>
              <a:rPr lang="cs-CZ" dirty="0" err="1" smtClean="0">
                <a:hlinkClick r:id="rId3"/>
              </a:rPr>
              <a:t>html</a:t>
            </a:r>
            <a:r>
              <a:rPr lang="cs-CZ" dirty="0" smtClean="0"/>
              <a:t> (</a:t>
            </a:r>
            <a:r>
              <a:rPr lang="cs-CZ" dirty="0" err="1" smtClean="0"/>
              <a:t>cephalopoda</a:t>
            </a:r>
            <a:r>
              <a:rPr lang="cs-CZ" dirty="0" smtClean="0"/>
              <a:t>, </a:t>
            </a:r>
            <a:r>
              <a:rPr lang="cs-CZ" dirty="0" err="1" smtClean="0"/>
              <a:t>shrimps</a:t>
            </a:r>
            <a:r>
              <a:rPr lang="cs-CZ" dirty="0" smtClean="0"/>
              <a:t>, </a:t>
            </a:r>
            <a:r>
              <a:rPr lang="cs-CZ" dirty="0" err="1" smtClean="0"/>
              <a:t>fish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7524" name="Picture 2" descr="http://img.aktualne.centrum.cz/537/61/5376187-foto-fascinujici-svet-hmyzich-o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6296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4" descr="http://www.schillerinstitute.org/educ/sci_space/2011/extended_sensorium/b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3644900"/>
            <a:ext cx="3181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9858" name="Picture 2" descr="http://www.osel.cz/_popisky/135_/1351032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3240360" cy="216024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95936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 err="1"/>
              <a:t>Scarabaeus</a:t>
            </a:r>
            <a:r>
              <a:rPr lang="cs-CZ" i="1" dirty="0"/>
              <a:t> </a:t>
            </a:r>
            <a:r>
              <a:rPr lang="cs-CZ" i="1" dirty="0" err="1"/>
              <a:t>zambesianus</a:t>
            </a:r>
            <a:r>
              <a:rPr lang="cs-CZ" i="1" dirty="0"/>
              <a:t> </a:t>
            </a:r>
            <a:r>
              <a:rPr lang="cs-CZ" dirty="0"/>
              <a:t>prý umí pracovat s polarizovaným měsíčním světlem a díky tomu se dokáže orientovat i v noci. (Kredit: Lund University, </a:t>
            </a:r>
            <a:r>
              <a:rPr lang="cs-CZ" dirty="0" err="1"/>
              <a:t>dept</a:t>
            </a:r>
            <a:r>
              <a:rPr lang="cs-CZ" dirty="0"/>
              <a:t>. </a:t>
            </a:r>
            <a:r>
              <a:rPr lang="cs-CZ" dirty="0" err="1"/>
              <a:t>Of</a:t>
            </a:r>
            <a:r>
              <a:rPr lang="cs-CZ" dirty="0"/>
              <a:t> biology)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3841303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Milius</a:t>
            </a:r>
            <a:r>
              <a:rPr lang="en-US" sz="1400" dirty="0"/>
              <a:t>, Susan (2003). </a:t>
            </a:r>
            <a:r>
              <a:rPr lang="en-US" sz="1400" dirty="0">
                <a:hlinkClick r:id="rId4"/>
              </a:rPr>
              <a:t>"Moonlighting: Beetles navigate by lunar polarity"</a:t>
            </a:r>
            <a:r>
              <a:rPr lang="en-US" sz="1400" dirty="0"/>
              <a:t>. </a:t>
            </a:r>
            <a:r>
              <a:rPr lang="en-US" sz="1400" i="1" dirty="0"/>
              <a:t>Science News</a:t>
            </a:r>
            <a:r>
              <a:rPr lang="en-US" sz="1400" dirty="0"/>
              <a:t> 164(1):4.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395536" y="23103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 CHIOU, T., KLEINLOGEL, S., CRONIN, T., CALDWELL, R., LOEFFLER, B., SIDDIQI, A., GOLDIZEN, A., MARSHALL, J. (2008). </a:t>
            </a:r>
            <a:r>
              <a:rPr lang="cs-CZ" sz="1200" dirty="0" err="1"/>
              <a:t>Circular</a:t>
            </a:r>
            <a:r>
              <a:rPr lang="cs-CZ" sz="1200" dirty="0"/>
              <a:t> </a:t>
            </a:r>
            <a:r>
              <a:rPr lang="cs-CZ" sz="1200" dirty="0" err="1"/>
              <a:t>Polarization</a:t>
            </a:r>
            <a:r>
              <a:rPr lang="cs-CZ" sz="1200" dirty="0"/>
              <a:t> Vision in a </a:t>
            </a:r>
            <a:r>
              <a:rPr lang="cs-CZ" sz="1200" dirty="0" err="1"/>
              <a:t>Stomatopod</a:t>
            </a:r>
            <a:r>
              <a:rPr lang="cs-CZ" sz="1200" dirty="0"/>
              <a:t> </a:t>
            </a:r>
            <a:r>
              <a:rPr lang="cs-CZ" sz="1200" dirty="0" err="1"/>
              <a:t>Crustacean</a:t>
            </a:r>
            <a:r>
              <a:rPr lang="cs-CZ" sz="1200" dirty="0"/>
              <a:t>. </a:t>
            </a:r>
            <a:r>
              <a:rPr lang="cs-CZ" sz="1200" dirty="0" err="1"/>
              <a:t>Current</a:t>
            </a:r>
            <a:r>
              <a:rPr lang="cs-CZ" sz="1200" dirty="0"/>
              <a:t> Biology DOI:</a:t>
            </a:r>
            <a:r>
              <a:rPr lang="cs-CZ" sz="1200" dirty="0">
                <a:hlinkClick r:id="rId5"/>
              </a:rPr>
              <a:t>10.1016/j.cub.2008.02.066</a:t>
            </a:r>
            <a:r>
              <a:rPr lang="cs-CZ" sz="1200" dirty="0"/>
              <a:t>.</a:t>
            </a:r>
          </a:p>
        </p:txBody>
      </p:sp>
      <p:pic>
        <p:nvPicPr>
          <p:cNvPr id="249860" name="Picture 4" descr="http://cdn.fiboni.com/wp-content/uploads/2013/04/mantis-shri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764704"/>
            <a:ext cx="4176464" cy="2505878"/>
          </a:xfrm>
          <a:prstGeom prst="rect">
            <a:avLst/>
          </a:prstGeom>
          <a:noFill/>
        </p:spPr>
      </p:pic>
      <p:pic>
        <p:nvPicPr>
          <p:cNvPr id="249862" name="Picture 6" descr="http://images.nationalgeographic.com/wpf/media-live/photos/000/184/cache/peacock-mantis-shrimp_18428_990x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764704"/>
            <a:ext cx="3312368" cy="248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Srovnání BF a DIC</a:t>
            </a:r>
          </a:p>
        </p:txBody>
      </p:sp>
      <p:sp>
        <p:nvSpPr>
          <p:cNvPr id="108547" name="Zástupný symbol pro obsah 3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647700"/>
          </a:xfrm>
        </p:spPr>
        <p:txBody>
          <a:bodyPr/>
          <a:lstStyle/>
          <a:p>
            <a:r>
              <a:rPr lang="cs-CZ" altLang="cs-CZ" smtClean="0"/>
              <a:t>Lidské bukální epiteliální buňky</a:t>
            </a:r>
          </a:p>
        </p:txBody>
      </p:sp>
      <p:pic>
        <p:nvPicPr>
          <p:cNvPr id="108548" name="Picture 1"/>
          <p:cNvPicPr>
            <a:picLocks noChangeAspect="1" noChangeArrowheads="1"/>
          </p:cNvPicPr>
          <p:nvPr/>
        </p:nvPicPr>
        <p:blipFill>
          <a:blip r:embed="rId3" cstate="print"/>
          <a:srcRect l="23425" t="39655" r="19141" b="22751"/>
          <a:stretch>
            <a:fillRect/>
          </a:stretch>
        </p:blipFill>
        <p:spPr bwMode="auto">
          <a:xfrm>
            <a:off x="468313" y="1700213"/>
            <a:ext cx="792003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Obdélník 5"/>
          <p:cNvSpPr>
            <a:spLocks noChangeArrowheads="1"/>
          </p:cNvSpPr>
          <p:nvPr/>
        </p:nvSpPr>
        <p:spPr bwMode="auto">
          <a:xfrm>
            <a:off x="0" y="4941888"/>
            <a:ext cx="9144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buFont typeface="Arial" charset="0"/>
              <a:buChar char="•"/>
            </a:pPr>
            <a:r>
              <a:rPr lang="cs-CZ" altLang="cs-CZ" sz="2000"/>
              <a:t>DIC - </a:t>
            </a:r>
            <a:r>
              <a:rPr lang="cs-CZ" altLang="cs-CZ" sz="2000" b="1"/>
              <a:t>kontrastní metoda</a:t>
            </a:r>
            <a:r>
              <a:rPr lang="cs-CZ" altLang="cs-CZ" sz="2000"/>
              <a:t>, slouží – podobně jako mikroskopie s fázovým kontrastem – ke zvyšování kontrastu při </a:t>
            </a:r>
            <a:r>
              <a:rPr lang="cs-CZ" altLang="cs-CZ" sz="2000" b="1"/>
              <a:t>pozorování průhledných fázových objektů</a:t>
            </a:r>
          </a:p>
          <a:p>
            <a:pPr marL="354013" indent="-354013">
              <a:buFont typeface="Arial" charset="0"/>
              <a:buChar char="•"/>
            </a:pPr>
            <a:r>
              <a:rPr lang="cs-CZ" altLang="cs-CZ" sz="2000"/>
              <a:t>její aplikace je rozsáhlejší a účinnější, než fázový kontrast</a:t>
            </a:r>
          </a:p>
          <a:p>
            <a:pPr marL="354013" indent="-354013">
              <a:buFont typeface="Arial" charset="0"/>
              <a:buChar char="•"/>
            </a:pPr>
            <a:r>
              <a:rPr lang="cs-CZ" altLang="cs-CZ" sz="2000"/>
              <a:t>je mnohem složitější a náročnější na technické vybavení mikroskopu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3" cstate="print"/>
          <a:srcRect l="26575" t="36929" r="56494" b="10780"/>
          <a:stretch>
            <a:fillRect/>
          </a:stretch>
        </p:blipFill>
        <p:spPr bwMode="auto">
          <a:xfrm>
            <a:off x="5724525" y="881063"/>
            <a:ext cx="30956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/>
              <a:t>Nomarského diferenciální interferenční kontrast (DIC)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dirty="0" smtClean="0"/>
              <a:t>Od běžného mikroskopu se tato úprava liší pouze vloženým </a:t>
            </a:r>
            <a:r>
              <a:rPr lang="cs-CZ" sz="2000" b="1" dirty="0" smtClean="0"/>
              <a:t>párem </a:t>
            </a:r>
            <a:r>
              <a:rPr lang="cs-CZ" sz="2000" b="1" dirty="0" err="1" smtClean="0"/>
              <a:t>Wollastonových</a:t>
            </a:r>
            <a:r>
              <a:rPr lang="cs-CZ" sz="2000" b="1" dirty="0" smtClean="0"/>
              <a:t> hranolů</a:t>
            </a:r>
            <a:r>
              <a:rPr lang="cs-CZ" sz="2000" dirty="0" smtClean="0"/>
              <a:t> a </a:t>
            </a:r>
            <a:r>
              <a:rPr lang="cs-CZ" sz="2000" b="1" dirty="0" smtClean="0"/>
              <a:t>párem zkřížených polarizátorů</a:t>
            </a:r>
          </a:p>
          <a:p>
            <a:pPr>
              <a:defRPr/>
            </a:pPr>
            <a:r>
              <a:rPr lang="pl-PL" sz="2000" dirty="0" smtClean="0"/>
              <a:t>Světlo vstupující do kondenzoru je </a:t>
            </a:r>
            <a:r>
              <a:rPr lang="cs-CZ" sz="2000" dirty="0" smtClean="0"/>
              <a:t>nejprve lineárně polarizováno polarizátorem P1.</a:t>
            </a:r>
          </a:p>
          <a:p>
            <a:pPr>
              <a:defRPr/>
            </a:pPr>
            <a:r>
              <a:rPr lang="cs-CZ" sz="2000" dirty="0" smtClean="0"/>
              <a:t> Pak prochází dvojlomným hranolovým děličem </a:t>
            </a:r>
            <a:r>
              <a:rPr lang="cs-CZ" sz="2000" dirty="0" err="1" smtClean="0"/>
              <a:t>Wollastonova</a:t>
            </a:r>
            <a:r>
              <a:rPr lang="cs-CZ" sz="2000" dirty="0" smtClean="0"/>
              <a:t> typu (</a:t>
            </a:r>
            <a:r>
              <a:rPr lang="cs-CZ" sz="2000" dirty="0" err="1" smtClean="0"/>
              <a:t>Wc</a:t>
            </a:r>
            <a:r>
              <a:rPr lang="cs-CZ" sz="2000" dirty="0" smtClean="0"/>
              <a:t>), přičemž směr jeho polarizace svírá s optickými osami hranolového děliče úhel 45°. </a:t>
            </a:r>
          </a:p>
          <a:p>
            <a:pPr>
              <a:defRPr/>
            </a:pPr>
            <a:r>
              <a:rPr lang="cs-CZ" sz="2000" dirty="0" smtClean="0"/>
              <a:t>Druhý </a:t>
            </a:r>
            <a:r>
              <a:rPr lang="cs-CZ" sz="2000" dirty="0" err="1" smtClean="0"/>
              <a:t>Wollastonův</a:t>
            </a:r>
            <a:r>
              <a:rPr lang="cs-CZ" sz="2000" dirty="0" smtClean="0"/>
              <a:t> hranol (</a:t>
            </a:r>
            <a:r>
              <a:rPr lang="cs-CZ" sz="2000" dirty="0" err="1" smtClean="0"/>
              <a:t>Wo</a:t>
            </a:r>
            <a:r>
              <a:rPr lang="cs-CZ" sz="2000" dirty="0" smtClean="0"/>
              <a:t>), shodně orientovaný s hranolem </a:t>
            </a:r>
            <a:r>
              <a:rPr lang="cs-CZ" sz="2000" dirty="0" err="1" smtClean="0"/>
              <a:t>Wc</a:t>
            </a:r>
            <a:r>
              <a:rPr lang="cs-CZ" sz="2000" dirty="0" smtClean="0"/>
              <a:t>, se nachází těsně za zadní ohniskovou rovinou objektivu. </a:t>
            </a:r>
          </a:p>
          <a:p>
            <a:pPr>
              <a:defRPr/>
            </a:pPr>
            <a:r>
              <a:rPr lang="cs-CZ" sz="2000" dirty="0" smtClean="0"/>
              <a:t>Následuje polarizátor P2, který je kvůli lepšímu kontrastu zobrazení zkřížen s P1.</a:t>
            </a:r>
          </a:p>
          <a:p>
            <a:pPr>
              <a:defRPr/>
            </a:pPr>
            <a:endParaRPr lang="cs-CZ" sz="2000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5076056" y="2780928"/>
            <a:ext cx="2016224" cy="33843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860032" y="3789040"/>
            <a:ext cx="2304256" cy="1728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5076056" y="3573016"/>
            <a:ext cx="2016224" cy="86409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4499992" y="1844824"/>
            <a:ext cx="2592288" cy="3600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Teorie - polarizace světla</a:t>
            </a:r>
          </a:p>
        </p:txBody>
      </p:sp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525963"/>
          </a:xfrm>
        </p:spPr>
        <p:txBody>
          <a:bodyPr/>
          <a:lstStyle/>
          <a:p>
            <a:r>
              <a:rPr lang="cs-CZ" altLang="cs-CZ" dirty="0" smtClean="0"/>
              <a:t>světlo patří mezi elektromagnetická vlnění</a:t>
            </a:r>
          </a:p>
          <a:p>
            <a:r>
              <a:rPr lang="cs-CZ" altLang="cs-CZ" dirty="0" smtClean="0"/>
              <a:t>dvě složky: elektrickou a magnetickou</a:t>
            </a:r>
          </a:p>
          <a:p>
            <a:r>
              <a:rPr lang="cs-CZ" altLang="cs-CZ" dirty="0" smtClean="0"/>
              <a:t>obě složky jsou na sebe navzájem kolmé a ještě navíc jsou obě kolmé na směr šíření světla </a:t>
            </a:r>
            <a:r>
              <a:rPr lang="cs-CZ" altLang="cs-CZ" dirty="0" smtClean="0">
                <a:sym typeface="Wingdings 3" pitchFamily="18" charset="2"/>
              </a:rPr>
              <a:t></a:t>
            </a:r>
            <a:r>
              <a:rPr lang="cs-CZ" altLang="cs-CZ" dirty="0" smtClean="0"/>
              <a:t> světlo je příčné elektromagnetické vlnění</a:t>
            </a:r>
          </a:p>
          <a:p>
            <a:endParaRPr lang="cs-CZ" altLang="cs-CZ" dirty="0" smtClean="0"/>
          </a:p>
        </p:txBody>
      </p:sp>
      <p:pic>
        <p:nvPicPr>
          <p:cNvPr id="95238" name="Picture 6" descr="http://www.cfht.hawaii.edu/~manset/Naturel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7772400" cy="2200275"/>
          </a:xfrm>
          <a:prstGeom prst="rect">
            <a:avLst/>
          </a:prstGeom>
          <a:noFill/>
        </p:spPr>
      </p:pic>
      <p:pic>
        <p:nvPicPr>
          <p:cNvPr id="95236" name="Picture 2" descr="http://www.gymhol.cz/projekt/fyzika/10_polar/10_polar_soubory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388778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fht.hawaii.edu/~manset/Naturel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4465643" cy="126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smtClean="0"/>
              <a:t>Georges (Jerzy) Nomarski</a:t>
            </a:r>
            <a:endParaRPr lang="cs-CZ" altLang="cs-CZ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3124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1919 – 1997</a:t>
            </a:r>
            <a:endParaRPr lang="cs-CZ" dirty="0" smtClean="0"/>
          </a:p>
          <a:p>
            <a:pPr>
              <a:defRPr/>
            </a:pPr>
            <a:r>
              <a:rPr lang="en-US" dirty="0" err="1" smtClean="0"/>
              <a:t>Pols</a:t>
            </a:r>
            <a:r>
              <a:rPr lang="cs-CZ" dirty="0" err="1" smtClean="0"/>
              <a:t>ký</a:t>
            </a:r>
            <a:r>
              <a:rPr lang="cs-CZ" dirty="0" smtClean="0"/>
              <a:t> fyzik a teoretik optiky</a:t>
            </a:r>
          </a:p>
          <a:p>
            <a:pPr>
              <a:defRPr/>
            </a:pPr>
            <a:r>
              <a:rPr lang="cs-CZ" dirty="0" smtClean="0"/>
              <a:t>Po WWII žil ve Francii</a:t>
            </a:r>
          </a:p>
          <a:p>
            <a:pPr>
              <a:defRPr/>
            </a:pPr>
            <a:r>
              <a:rPr lang="cs-CZ" dirty="0" smtClean="0"/>
              <a:t>vynálezce: </a:t>
            </a:r>
            <a:r>
              <a:rPr lang="cs-CZ" dirty="0"/>
              <a:t>Diferenci</a:t>
            </a:r>
            <a:r>
              <a:rPr lang="en-US" dirty="0" err="1"/>
              <a:t>ální</a:t>
            </a:r>
            <a:r>
              <a:rPr lang="en-US" dirty="0"/>
              <a:t> </a:t>
            </a:r>
            <a:r>
              <a:rPr lang="en-US" dirty="0" err="1"/>
              <a:t>interferen</a:t>
            </a:r>
            <a:r>
              <a:rPr lang="cs-CZ" dirty="0"/>
              <a:t>ční kontrast (DIC) = </a:t>
            </a:r>
            <a:r>
              <a:rPr lang="cs-CZ" dirty="0" err="1"/>
              <a:t>Nomarského</a:t>
            </a:r>
            <a:r>
              <a:rPr lang="cs-CZ" dirty="0"/>
              <a:t> interferenční kontrast (NIC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10596" name="Picture 2" descr="http://micro.magnet.fsu.edu/optics/timeline/people/antiqueimages/nomar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96975"/>
            <a:ext cx="1905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8313" y="4581525"/>
            <a:ext cx="7991475" cy="19716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latin typeface="+mn-lt"/>
                <a:cs typeface="+mn-cs"/>
              </a:rPr>
              <a:t>Modifikace </a:t>
            </a:r>
            <a:r>
              <a:rPr lang="cs-CZ" sz="3000" dirty="0" err="1">
                <a:latin typeface="+mn-lt"/>
                <a:cs typeface="+mn-cs"/>
              </a:rPr>
              <a:t>Wollastonova</a:t>
            </a:r>
            <a:r>
              <a:rPr lang="cs-CZ" sz="3000" dirty="0">
                <a:latin typeface="+mn-lt"/>
                <a:cs typeface="+mn-cs"/>
              </a:rPr>
              <a:t> hranolu (1950s)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>
              <a:latin typeface="+mn-lt"/>
              <a:cs typeface="+mn-cs"/>
            </a:endParaRPr>
          </a:p>
        </p:txBody>
      </p:sp>
      <p:pic>
        <p:nvPicPr>
          <p:cNvPr id="110598" name="Picture 2" descr="https://encrypted-tbn0.gstatic.com/images?q=tbn:ANd9GcSNcthKLVMajQA9N0lxTMFEdCgiqFJOObTgA6gLMRgm4G_DfJL-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122863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b="1" smtClean="0"/>
              <a:t>William Hyde Wollaston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600200"/>
            <a:ext cx="6491287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1766-1828</a:t>
            </a:r>
          </a:p>
          <a:p>
            <a:pPr>
              <a:defRPr/>
            </a:pPr>
            <a:r>
              <a:rPr lang="cs-CZ" dirty="0" smtClean="0"/>
              <a:t>Anglický chemik a fyzik (botanik, krystalograf, optik, astronom, mineralog)</a:t>
            </a:r>
          </a:p>
          <a:p>
            <a:pPr>
              <a:defRPr/>
            </a:pPr>
            <a:r>
              <a:rPr lang="cs-CZ" dirty="0" smtClean="0"/>
              <a:t>Vynalezl - </a:t>
            </a:r>
            <a:r>
              <a:rPr lang="cs-CZ" b="1" dirty="0" err="1" smtClean="0"/>
              <a:t>Wollastonův</a:t>
            </a:r>
            <a:r>
              <a:rPr lang="cs-CZ" b="1" dirty="0" smtClean="0"/>
              <a:t> hranol</a:t>
            </a:r>
            <a:r>
              <a:rPr lang="cs-CZ" dirty="0" smtClean="0"/>
              <a:t>: rozděluje náhodně polarizované nebo nepolarizované světlo ve dva lineárně polarizované paprsky </a:t>
            </a:r>
          </a:p>
          <a:p>
            <a:pPr>
              <a:defRPr/>
            </a:pPr>
            <a:r>
              <a:rPr lang="cs-CZ" dirty="0" smtClean="0"/>
              <a:t>Zásadně důležitý v interferometrii a v diferenciální interferenční kontrastní  mikroskopii (DIC)</a:t>
            </a:r>
          </a:p>
        </p:txBody>
      </p:sp>
      <p:pic>
        <p:nvPicPr>
          <p:cNvPr id="111620" name="Picture 2" descr="http://upload.wikimedia.org/wikipedia/commons/thumb/7/7d/Wollaston_William_Hyde_Jackson_color.jpg/220px-Wollaston_William_Hyde_Jackson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3375"/>
            <a:ext cx="2095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4" descr="http://www.eso.org/sci/facilities/paranal/instruments/fors/img/Wollasto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284538"/>
            <a:ext cx="23050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 descr="https://encrypted-tbn1.gstatic.com/images?q=tbn:ANd9GcT9TigtiI3bkyGi3QQFOuzLiDVfs-X6VNuu76agjvDY4NVE1p8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300663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4667250"/>
            <a:ext cx="37814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Nadpis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cs-CZ" altLang="cs-CZ" b="1" smtClean="0"/>
              <a:t>Wollastonův hranol</a:t>
            </a:r>
            <a:endParaRPr lang="cs-CZ" altLang="cs-CZ" smtClean="0"/>
          </a:p>
        </p:txBody>
      </p:sp>
      <p:sp>
        <p:nvSpPr>
          <p:cNvPr id="112644" name="Zástupný symbol pro obsah 2"/>
          <p:cNvSpPr>
            <a:spLocks noGrp="1"/>
          </p:cNvSpPr>
          <p:nvPr>
            <p:ph idx="1"/>
          </p:nvPr>
        </p:nvSpPr>
        <p:spPr>
          <a:xfrm>
            <a:off x="179388" y="908050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cs-CZ" altLang="cs-CZ" sz="2600" smtClean="0"/>
              <a:t>ze dvou pravoúhlých hranolů se vzájemně kolmými optickými osami z islandského vápence spojenými k sobě svými bázemi</a:t>
            </a:r>
          </a:p>
          <a:p>
            <a:r>
              <a:rPr lang="cs-CZ" altLang="cs-CZ" sz="2600" smtClean="0"/>
              <a:t>paprsek přirozeného světla dopadá kolmo na stěnu, </a:t>
            </a:r>
          </a:p>
          <a:p>
            <a:r>
              <a:rPr lang="cs-CZ" altLang="cs-CZ" sz="2600" smtClean="0"/>
              <a:t>v hranolu vznikají paprsek řádný a mimořádný, které jdou stejným směrem kolmo k optické ose. </a:t>
            </a:r>
          </a:p>
          <a:p>
            <a:r>
              <a:rPr lang="cs-CZ" altLang="cs-CZ" sz="2600" smtClean="0"/>
              <a:t>ve druhém hranolu postupují oba paprsky také kolmo k optické ose, ale protože jsou optické osy obou hranolů navzájem kolmé, změní se paprsek řádný ve druhém hranolu v paprsek mimořádný a naopak</a:t>
            </a:r>
          </a:p>
          <a:p>
            <a:endParaRPr lang="cs-CZ" altLang="cs-CZ" sz="2600" smtClean="0"/>
          </a:p>
          <a:p>
            <a:r>
              <a:rPr lang="cs-CZ" altLang="cs-CZ" sz="2600" smtClean="0"/>
              <a:t>Oba paprsky se tím značně rozestoupí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13667" name="Zástupný symbol pro obsah 7" descr="dic mikroskop sche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238" y="504825"/>
            <a:ext cx="4665662" cy="6092825"/>
          </a:xfrm>
        </p:spPr>
      </p:pic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324802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Obdélník 6"/>
          <p:cNvSpPr>
            <a:spLocks noChangeArrowheads="1"/>
          </p:cNvSpPr>
          <p:nvPr/>
        </p:nvSpPr>
        <p:spPr bwMode="auto">
          <a:xfrm>
            <a:off x="4859338" y="4292600"/>
            <a:ext cx="40338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cs-CZ" altLang="cs-CZ"/>
              <a:t>dvojice paprsků (řádný a mimořádný)</a:t>
            </a:r>
          </a:p>
          <a:p>
            <a:pPr marL="361950" indent="-361950">
              <a:buFont typeface="Arial" charset="0"/>
              <a:buChar char="•"/>
            </a:pPr>
            <a:r>
              <a:rPr lang="cs-CZ" altLang="cs-CZ"/>
              <a:t>Jerzy Nomarski modifikoval Wollastonův hranol 1955 </a:t>
            </a:r>
          </a:p>
          <a:p>
            <a:pPr marL="361950" indent="-361950">
              <a:buFont typeface="Arial" charset="0"/>
              <a:buChar char="•"/>
            </a:pPr>
            <a:r>
              <a:rPr lang="cs-CZ" altLang="cs-CZ"/>
              <a:t> vibrace v kolmých rovinách –bez interference</a:t>
            </a:r>
          </a:p>
          <a:p>
            <a:pPr marL="361950" indent="-361950">
              <a:buFont typeface="Arial" charset="0"/>
              <a:buChar char="•"/>
            </a:pPr>
            <a:r>
              <a:rPr lang="cs-CZ" altLang="cs-CZ"/>
              <a:t>lokální porovnání fázového posunu</a:t>
            </a:r>
          </a:p>
          <a:p>
            <a:pPr marL="361950" indent="-361950">
              <a:buFont typeface="Arial" charset="0"/>
              <a:buChar char="•"/>
            </a:pPr>
            <a:r>
              <a:rPr lang="cs-CZ" altLang="cs-CZ"/>
              <a:t>do stejné roviny -interference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Interferenční roviny a optické osy ve </a:t>
            </a:r>
            <a:r>
              <a:rPr lang="cs-CZ" b="1" dirty="0" err="1" smtClean="0"/>
              <a:t>Wollastonově</a:t>
            </a:r>
            <a:r>
              <a:rPr lang="cs-CZ" b="1" dirty="0" smtClean="0"/>
              <a:t> a Nomarského hranolu</a:t>
            </a:r>
            <a:endParaRPr lang="cs-CZ" b="1" dirty="0"/>
          </a:p>
        </p:txBody>
      </p:sp>
      <p:pic>
        <p:nvPicPr>
          <p:cNvPr id="114691" name="Zástupný symbol pro obsah 4" descr="hranol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5263" y="1600200"/>
            <a:ext cx="6213475" cy="4525963"/>
          </a:xfrm>
        </p:spPr>
      </p:pic>
      <p:sp>
        <p:nvSpPr>
          <p:cNvPr id="6" name="Šipka doprava 5"/>
          <p:cNvSpPr/>
          <p:nvPr/>
        </p:nvSpPr>
        <p:spPr>
          <a:xfrm>
            <a:off x="468313" y="4076700"/>
            <a:ext cx="863600" cy="7207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 flipH="1">
            <a:off x="7812088" y="2997200"/>
            <a:ext cx="863600" cy="7191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 flipH="1">
            <a:off x="4211638" y="4581525"/>
            <a:ext cx="368300" cy="2952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 flipH="1">
            <a:off x="7524750" y="4652963"/>
            <a:ext cx="368300" cy="2968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4696" name="Obdélník 9"/>
          <p:cNvSpPr>
            <a:spLocks noChangeArrowheads="1"/>
          </p:cNvSpPr>
          <p:nvPr/>
        </p:nvSpPr>
        <p:spPr bwMode="auto">
          <a:xfrm>
            <a:off x="34925" y="6237288"/>
            <a:ext cx="9037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/>
              <a:t>ANIMACE: http://www.olympusmicro.com/primer/java/dic/wollastonwavefronts/index.html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157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 cstate="print"/>
          <a:srcRect l="26575" t="34410" r="36018" b="10780"/>
          <a:stretch>
            <a:fillRect/>
          </a:stretch>
        </p:blipFill>
        <p:spPr bwMode="auto">
          <a:xfrm>
            <a:off x="1187450" y="260350"/>
            <a:ext cx="6840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Diferenciální interferenční kontrast </a:t>
            </a:r>
            <a:endParaRPr lang="cs-CZ" dirty="0"/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" name="Obdélník 3"/>
          <p:cNvSpPr/>
          <p:nvPr/>
        </p:nvSpPr>
        <p:spPr>
          <a:xfrm>
            <a:off x="4211638" y="5084763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indent="-354013">
              <a:buFont typeface="Arial" pitchFamily="34" charset="0"/>
              <a:buChar char="•"/>
              <a:defRPr/>
            </a:pPr>
            <a:r>
              <a:rPr lang="cs-CZ" sz="2000" dirty="0"/>
              <a:t>konverze fázového posunu ve změnu amplitudy</a:t>
            </a:r>
          </a:p>
          <a:p>
            <a:pPr marL="354013" indent="-354013">
              <a:buFont typeface="Arial" pitchFamily="34" charset="0"/>
              <a:buChar char="•"/>
              <a:defRPr/>
            </a:pPr>
            <a:r>
              <a:rPr lang="cs-CZ" sz="2000" b="1" dirty="0" err="1"/>
              <a:t>pseudoprostorový</a:t>
            </a:r>
            <a:r>
              <a:rPr lang="cs-CZ" sz="2000" b="1" dirty="0"/>
              <a:t> efekt</a:t>
            </a:r>
          </a:p>
          <a:p>
            <a:pPr>
              <a:defRPr/>
            </a:pPr>
            <a:r>
              <a:rPr lang="cs-CZ" sz="2000" dirty="0"/>
              <a:t>(Zvětšený obraz vzorku se jeví jako šikmo osvětlený trojrozměrný objekt)</a:t>
            </a:r>
            <a:endParaRPr lang="cs-CZ" sz="2000" b="1" dirty="0"/>
          </a:p>
        </p:txBody>
      </p:sp>
      <p:pic>
        <p:nvPicPr>
          <p:cNvPr id="116741" name="Picture 2" descr="http://www.dpd.cdc.gov/DPDx/images/ParasiteImages/G-L/Giardiasis/Giardia_cyst_dic2.jpg"/>
          <p:cNvPicPr>
            <a:picLocks noChangeAspect="1" noChangeArrowheads="1"/>
          </p:cNvPicPr>
          <p:nvPr/>
        </p:nvPicPr>
        <p:blipFill>
          <a:blip r:embed="rId3" cstate="print"/>
          <a:srcRect l="15120" t="22681" r="14320" b="31961"/>
          <a:stretch>
            <a:fillRect/>
          </a:stretch>
        </p:blipFill>
        <p:spPr bwMode="auto">
          <a:xfrm>
            <a:off x="755650" y="1341438"/>
            <a:ext cx="201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4" descr="http://www.leica-microsystems.com/typo3temp/pics/7_2_DIC_Section_taste_buds_rabbit_63cf3230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113" y="1268413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6" descr="cebolla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781300"/>
            <a:ext cx="28971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Využití DIC</a:t>
            </a:r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cs-CZ" altLang="cs-CZ" sz="2800" smtClean="0"/>
              <a:t>průhledné fázové objekty rozptylující světlo</a:t>
            </a:r>
          </a:p>
          <a:p>
            <a:r>
              <a:rPr lang="cs-CZ" altLang="cs-CZ" sz="2800" smtClean="0"/>
              <a:t>bakterie, spermie, buňky, prvoci, vlákna, rozsivky, vlákna, chlupy, vlasy, živé organizmy ve vodě, radiolarie (mřížovky), koloidní suspenze, prášky, roztoky minerálních látek</a:t>
            </a:r>
          </a:p>
        </p:txBody>
      </p:sp>
      <p:pic>
        <p:nvPicPr>
          <p:cNvPr id="117764" name="Picture 2" descr="http://microscopy.tamu.edu/instruments/light-microscopy/neurospora-d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23764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4" descr="overlay DIC + fluoresc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500438"/>
            <a:ext cx="2162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 descr="http://utahhealthsciences.net/customer/image_gallery/373/P9%28DIC%20CROP%20SPERM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5713" y="3500438"/>
            <a:ext cx="20986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8" descr="https://encrypted-tbn0.gstatic.com/images?q=tbn:ANd9GcRuE8KPAMmwBt8pB3DirH4E0KrQo5P-L6TH1S7lP1kmHxA3iDuF5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3500438"/>
            <a:ext cx="15843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348038" y="71438"/>
            <a:ext cx="2663825" cy="667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187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60350"/>
            <a:ext cx="2309812" cy="30241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87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00438"/>
            <a:ext cx="2055813" cy="25987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878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500438"/>
            <a:ext cx="2235200" cy="25923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879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500438"/>
            <a:ext cx="2262188" cy="25923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879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260350"/>
            <a:ext cx="2297113" cy="30241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879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0938" y="260350"/>
            <a:ext cx="2033587" cy="30241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8793" name="Obdélník 12"/>
          <p:cNvSpPr>
            <a:spLocks noChangeArrowheads="1"/>
          </p:cNvSpPr>
          <p:nvPr/>
        </p:nvSpPr>
        <p:spPr bwMode="auto">
          <a:xfrm>
            <a:off x="1258888" y="6156325"/>
            <a:ext cx="1241425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Bright field</a:t>
            </a:r>
          </a:p>
        </p:txBody>
      </p:sp>
      <p:sp>
        <p:nvSpPr>
          <p:cNvPr id="118794" name="Obdélník 13"/>
          <p:cNvSpPr>
            <a:spLocks noChangeArrowheads="1"/>
          </p:cNvSpPr>
          <p:nvPr/>
        </p:nvSpPr>
        <p:spPr bwMode="auto">
          <a:xfrm>
            <a:off x="3995738" y="6229350"/>
            <a:ext cx="1501775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FF00"/>
                </a:solidFill>
              </a:rPr>
              <a:t>Nomarski DIC</a:t>
            </a:r>
          </a:p>
        </p:txBody>
      </p:sp>
      <p:sp>
        <p:nvSpPr>
          <p:cNvPr id="118795" name="Obdélník 14"/>
          <p:cNvSpPr>
            <a:spLocks noChangeArrowheads="1"/>
          </p:cNvSpPr>
          <p:nvPr/>
        </p:nvSpPr>
        <p:spPr bwMode="auto">
          <a:xfrm>
            <a:off x="6718300" y="6156325"/>
            <a:ext cx="1598613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Phase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Vlastnosti DIC</a:t>
            </a:r>
          </a:p>
        </p:txBody>
      </p:sp>
      <p:sp>
        <p:nvSpPr>
          <p:cNvPr id="1198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obrazy zkoumaných objektů jsou bez rušivého halo, které se často vyskytuje při fázovém kontrastu</a:t>
            </a:r>
          </a:p>
          <a:p>
            <a:r>
              <a:rPr lang="fi-FI" altLang="cs-CZ" smtClean="0"/>
              <a:t>velmi malá hloubka ostrosti (&lt; 0,25 </a:t>
            </a:r>
            <a:r>
              <a:rPr lang="cs-CZ" altLang="cs-CZ" smtClean="0"/>
              <a:t>µm</a:t>
            </a:r>
            <a:r>
              <a:rPr lang="fi-FI" altLang="cs-CZ" smtClean="0"/>
              <a:t>)</a:t>
            </a:r>
            <a:endParaRPr lang="cs-CZ" altLang="cs-CZ" smtClean="0"/>
          </a:p>
          <a:p>
            <a:r>
              <a:rPr lang="cs-CZ" altLang="cs-CZ" smtClean="0"/>
              <a:t>lze realizovat i při horním osvětlení (Reflexní diferenciální interferenční mikroskopie  umožňuje například pozorování struktur na integrovaných obvodech)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Nepolarizované světlo</a:t>
            </a:r>
          </a:p>
        </p:txBody>
      </p:sp>
      <p:sp>
        <p:nvSpPr>
          <p:cNvPr id="962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obecně platí, že vektor intenzity elektrického pole může kmitat v libovolné kmitové rovině, </a:t>
            </a:r>
          </a:p>
          <a:p>
            <a:r>
              <a:rPr lang="cs-CZ" altLang="cs-CZ" smtClean="0"/>
              <a:t>může svírat s kladným směrem osy </a:t>
            </a:r>
            <a:r>
              <a:rPr lang="cs-CZ" altLang="cs-CZ" i="1" smtClean="0"/>
              <a:t>y</a:t>
            </a:r>
            <a:r>
              <a:rPr lang="cs-CZ" altLang="cs-CZ" smtClean="0"/>
              <a:t> libovolný úhel od 0° do 360° = </a:t>
            </a:r>
            <a:r>
              <a:rPr lang="cs-CZ" altLang="cs-CZ" b="1" smtClean="0"/>
              <a:t>světlo</a:t>
            </a:r>
            <a:r>
              <a:rPr lang="cs-CZ" altLang="cs-CZ" smtClean="0"/>
              <a:t> </a:t>
            </a:r>
            <a:r>
              <a:rPr lang="cs-CZ" altLang="cs-CZ" b="1" smtClean="0"/>
              <a:t>nepolarizované</a:t>
            </a:r>
            <a:endParaRPr lang="cs-CZ" altLang="cs-CZ" smtClean="0"/>
          </a:p>
        </p:txBody>
      </p:sp>
      <p:pic>
        <p:nvPicPr>
          <p:cNvPr id="96260" name="Picture 2" descr="Nepolarizované sv&amp;ecaron;tlo, vlny kmitají všemi sm&amp;ecaron;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860800"/>
            <a:ext cx="24209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Obdélník 4"/>
          <p:cNvSpPr>
            <a:spLocks noChangeArrowheads="1"/>
          </p:cNvSpPr>
          <p:nvPr/>
        </p:nvSpPr>
        <p:spPr bwMode="auto">
          <a:xfrm>
            <a:off x="467544" y="6237312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2400" dirty="0"/>
              <a:t>vlny kmitají všemi směry</a:t>
            </a:r>
          </a:p>
        </p:txBody>
      </p:sp>
      <p:pic>
        <p:nvPicPr>
          <p:cNvPr id="6" name="Obrázek 5" descr="l014-polarised2 light wave get take any angle around the axis of motion. In this case, light is said to be unpolariz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28575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208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44196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Obdélník 4"/>
          <p:cNvSpPr>
            <a:spLocks noChangeArrowheads="1"/>
          </p:cNvSpPr>
          <p:nvPr/>
        </p:nvSpPr>
        <p:spPr bwMode="auto">
          <a:xfrm>
            <a:off x="5076825" y="1700213"/>
            <a:ext cx="28797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/>
          </a:p>
          <a:p>
            <a:r>
              <a:rPr lang="cs-CZ" altLang="cs-CZ"/>
              <a:t>výsledný obraz objektu podle: indexu lomu, tloušťky, orientace vůči rovině Wollastonova hranolu, otáčení světla objektem</a:t>
            </a:r>
          </a:p>
          <a:p>
            <a:endParaRPr lang="cs-CZ" altLang="cs-CZ"/>
          </a:p>
          <a:p>
            <a:r>
              <a:rPr lang="cs-CZ" altLang="cs-CZ"/>
              <a:t>nižší úbytek světla než FK, není omezená NA objektivu,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Jak mikroskopovat</a:t>
            </a:r>
          </a:p>
        </p:txBody>
      </p:sp>
      <p:sp>
        <p:nvSpPr>
          <p:cNvPr id="121859" name="Obdélník 3"/>
          <p:cNvSpPr>
            <a:spLocks noChangeArrowheads="1"/>
          </p:cNvSpPr>
          <p:nvPr/>
        </p:nvSpPr>
        <p:spPr bwMode="auto">
          <a:xfrm>
            <a:off x="468313" y="1412875"/>
            <a:ext cx="62452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/>
            <a:r>
              <a:rPr lang="cs-CZ" altLang="cs-CZ" sz="2400">
                <a:hlinkClick r:id="rId2"/>
              </a:rPr>
              <a:t>seřízení</a:t>
            </a:r>
            <a:r>
              <a:rPr lang="cs-CZ" altLang="cs-CZ" sz="2400"/>
              <a:t>:</a:t>
            </a:r>
          </a:p>
          <a:p>
            <a:pPr marL="354013" indent="-354013">
              <a:buFont typeface="Arial" charset="0"/>
              <a:buChar char="•"/>
            </a:pPr>
            <a:r>
              <a:rPr lang="cs-CZ" altLang="cs-CZ" sz="2400"/>
              <a:t>nastavení podle Köhlera</a:t>
            </a:r>
          </a:p>
          <a:p>
            <a:pPr marL="354013" indent="-354013">
              <a:buFont typeface="Arial" charset="0"/>
              <a:buChar char="•"/>
            </a:pPr>
            <a:r>
              <a:rPr lang="cs-CZ" altLang="cs-CZ" sz="2400"/>
              <a:t>skřížení polarizačních filtrů</a:t>
            </a:r>
          </a:p>
          <a:p>
            <a:pPr marL="354013" indent="-354013">
              <a:buFont typeface="Arial" charset="0"/>
              <a:buChar char="•"/>
            </a:pPr>
            <a:r>
              <a:rPr lang="cs-CZ" altLang="cs-CZ" sz="2400"/>
              <a:t>zařazení spodního hranolu odpovídajícího použitému objektivu</a:t>
            </a:r>
          </a:p>
          <a:p>
            <a:pPr marL="354013" indent="-354013">
              <a:buFont typeface="Arial" charset="0"/>
              <a:buChar char="•"/>
            </a:pPr>
            <a:r>
              <a:rPr lang="cs-CZ" altLang="cs-CZ" sz="2400"/>
              <a:t>nastavení horního pohyblivého hranolu -barva, jas pozadí,…</a:t>
            </a:r>
          </a:p>
        </p:txBody>
      </p:sp>
      <p:sp>
        <p:nvSpPr>
          <p:cNvPr id="121860" name="Obdélník 3"/>
          <p:cNvSpPr>
            <a:spLocks noChangeArrowheads="1"/>
          </p:cNvSpPr>
          <p:nvPr/>
        </p:nvSpPr>
        <p:spPr bwMode="auto">
          <a:xfrm>
            <a:off x="341313" y="5301208"/>
            <a:ext cx="84074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ctr"/>
            <a:r>
              <a:rPr lang="cs-CZ" altLang="cs-CZ" sz="2400" dirty="0"/>
              <a:t>DIC bude prakticky </a:t>
            </a:r>
            <a:r>
              <a:rPr lang="cs-CZ" altLang="cs-CZ" sz="2400" dirty="0" smtClean="0"/>
              <a:t>vyzkoušen na parazitologii – přesun do A31, 3. patro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Lineárně polarizované světlo </a:t>
            </a: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cs-CZ" altLang="cs-CZ" dirty="0" smtClean="0"/>
              <a:t>z vln, které kmitají (víceméně) jen v jednom směru</a:t>
            </a:r>
          </a:p>
          <a:p>
            <a:r>
              <a:rPr lang="cs-CZ" altLang="cs-CZ" dirty="0" smtClean="0"/>
              <a:t>elektrická složka kmitá v jednom směru</a:t>
            </a:r>
          </a:p>
          <a:p>
            <a:r>
              <a:rPr lang="cs-CZ" altLang="cs-CZ" dirty="0" smtClean="0"/>
              <a:t>magnetická složka kmitá vždy ve směru kolmém</a:t>
            </a:r>
          </a:p>
        </p:txBody>
      </p:sp>
      <p:pic>
        <p:nvPicPr>
          <p:cNvPr id="97284" name="Picture 2" descr="Polarizované sv&amp;ecaron;tlo, vlny kmitají jedním sm&amp;ecaron;r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4939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Obdélník 4"/>
          <p:cNvSpPr>
            <a:spLocks noChangeArrowheads="1"/>
          </p:cNvSpPr>
          <p:nvPr/>
        </p:nvSpPr>
        <p:spPr bwMode="auto">
          <a:xfrm>
            <a:off x="467544" y="6380946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dirty="0"/>
              <a:t>vlny kmitají jedním směrem</a:t>
            </a:r>
          </a:p>
        </p:txBody>
      </p:sp>
      <p:pic>
        <p:nvPicPr>
          <p:cNvPr id="97287" name="Picture 7" descr="http://www.cfht.hawaii.edu/~manset/PolVe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888" y="4308250"/>
            <a:ext cx="2628360" cy="2289102"/>
          </a:xfrm>
          <a:prstGeom prst="rect">
            <a:avLst/>
          </a:prstGeom>
          <a:noFill/>
        </p:spPr>
      </p:pic>
      <p:pic>
        <p:nvPicPr>
          <p:cNvPr id="97289" name="Picture 9" descr="http://www.cfht.hawaii.edu/~manset/PolHoriz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129" y="4509120"/>
            <a:ext cx="2941359" cy="2193851"/>
          </a:xfrm>
          <a:prstGeom prst="rect">
            <a:avLst/>
          </a:prstGeom>
          <a:noFill/>
        </p:spPr>
      </p:pic>
      <p:sp>
        <p:nvSpPr>
          <p:cNvPr id="8" name="Obdélník 4"/>
          <p:cNvSpPr>
            <a:spLocks noChangeArrowheads="1"/>
          </p:cNvSpPr>
          <p:nvPr/>
        </p:nvSpPr>
        <p:spPr bwMode="auto">
          <a:xfrm>
            <a:off x="4427984" y="4005064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dirty="0" smtClean="0"/>
              <a:t>Vertikální a horizontální polarizace</a:t>
            </a:r>
            <a:endParaRPr lang="cs-CZ" altLang="cs-CZ" dirty="0"/>
          </a:p>
        </p:txBody>
      </p:sp>
      <p:pic>
        <p:nvPicPr>
          <p:cNvPr id="9" name="Obrázek 8" descr="horizontal-polariz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992" y="4509120"/>
            <a:ext cx="3048000" cy="2143125"/>
          </a:xfrm>
          <a:prstGeom prst="rect">
            <a:avLst/>
          </a:prstGeom>
        </p:spPr>
      </p:pic>
      <p:pic>
        <p:nvPicPr>
          <p:cNvPr id="10" name="Obrázek 9" descr="vert-polariz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509120"/>
            <a:ext cx="3048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Cirkulární polarizace</a:t>
            </a:r>
            <a:endParaRPr lang="cs-CZ" dirty="0"/>
          </a:p>
        </p:txBody>
      </p:sp>
      <p:pic>
        <p:nvPicPr>
          <p:cNvPr id="4" name="Zástupný symbol pro obsah 3" descr="Circular.Polarization.Circularly.Polarized.Light_Left.Hand.Animation.305x190.255Color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2905125" cy="1809750"/>
          </a:xfrm>
        </p:spPr>
      </p:pic>
      <p:pic>
        <p:nvPicPr>
          <p:cNvPr id="6" name="Obrázek 5" descr="Circular.Polarization.Circularly.Polarized.Light_Right.Handed.Animation.305x190.255Colo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484784"/>
            <a:ext cx="2905125" cy="180975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57201" y="1600200"/>
            <a:ext cx="46908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Pravotočivá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Levotočivá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cs-CZ" altLang="cs-CZ" sz="3200" dirty="0">
              <a:latin typeface="+mn-lt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err="1" smtClean="0"/>
              <a:t>Cirkul</a:t>
            </a:r>
            <a:r>
              <a:rPr lang="cs-CZ" sz="2400" dirty="0" smtClean="0"/>
              <a:t>. </a:t>
            </a:r>
            <a:r>
              <a:rPr lang="cs-CZ" sz="2400" dirty="0" err="1" smtClean="0"/>
              <a:t>polar</a:t>
            </a:r>
            <a:r>
              <a:rPr lang="cs-CZ" sz="2400" dirty="0" smtClean="0"/>
              <a:t>. filtr: mění </a:t>
            </a:r>
            <a:r>
              <a:rPr lang="cs-CZ" sz="2400" dirty="0"/>
              <a:t>světlo lineárně polarizované (vlny kmitající v jednom směru) na světlo kruhově (cirkulárně) </a:t>
            </a:r>
            <a:r>
              <a:rPr lang="cs-CZ" sz="2400" dirty="0" smtClean="0"/>
              <a:t>polarizované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cs-CZ" altLang="cs-CZ" sz="2400" dirty="0" smtClean="0">
                <a:latin typeface="+mn-lt"/>
                <a:cs typeface="+mn-cs"/>
              </a:rPr>
              <a:t>(eliptická p.)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62" name="Picture 2" descr="http://arnoldsat.com/polariz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568952" cy="507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Způsoby polarizace světla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smtClean="0"/>
              <a:t>odrazem světla </a:t>
            </a:r>
            <a:r>
              <a:rPr lang="cs-CZ" dirty="0" smtClean="0"/>
              <a:t>od nekovového lesklého povrchu (stupeň polarizace závisí na úhlu dopadu)</a:t>
            </a:r>
          </a:p>
          <a:p>
            <a:pPr>
              <a:defRPr/>
            </a:pPr>
            <a:r>
              <a:rPr lang="cs-CZ" b="1" dirty="0" smtClean="0"/>
              <a:t>lomem světla </a:t>
            </a:r>
            <a:r>
              <a:rPr lang="cs-CZ" dirty="0" smtClean="0"/>
              <a:t>(při dopadu světla na rozhraní dvou prostředí se světlo láme a šíří se do druhého prostředí, dochází k částečné polarizaci), </a:t>
            </a:r>
            <a:r>
              <a:rPr lang="cs-CZ" b="1" dirty="0" smtClean="0"/>
              <a:t>dvojlomem</a:t>
            </a:r>
            <a:r>
              <a:rPr lang="cs-CZ" dirty="0" smtClean="0"/>
              <a:t> (tzv. anizotropních látkách – islandský vápenec, křemen, látkách krystalizujících v soustavě čtverečné, kosočtverečné, šesterečné, jednoklonné a trojklonné)</a:t>
            </a:r>
          </a:p>
          <a:p>
            <a:pPr>
              <a:defRPr/>
            </a:pPr>
            <a:r>
              <a:rPr lang="cs-CZ" b="1" dirty="0" smtClean="0"/>
              <a:t>rozptylem</a:t>
            </a:r>
            <a:r>
              <a:rPr lang="cs-CZ" dirty="0" smtClean="0"/>
              <a:t> </a:t>
            </a:r>
            <a:r>
              <a:rPr lang="cs-CZ" b="1" dirty="0" smtClean="0"/>
              <a:t>světla</a:t>
            </a:r>
            <a:r>
              <a:rPr lang="cs-CZ" dirty="0" smtClean="0"/>
              <a:t> nárazem o částice</a:t>
            </a:r>
          </a:p>
          <a:p>
            <a:pPr>
              <a:defRPr/>
            </a:pPr>
            <a:r>
              <a:rPr lang="cs-CZ" dirty="0" smtClean="0"/>
              <a:t>pomocí tzv. </a:t>
            </a:r>
            <a:r>
              <a:rPr lang="cs-CZ" b="1" dirty="0" smtClean="0"/>
              <a:t>polaroidů</a:t>
            </a:r>
            <a:r>
              <a:rPr lang="cs-CZ" dirty="0" smtClean="0"/>
              <a:t> (polarizujícím materiálem)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polarizace světla odrazem 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od nekovového lesklého povrchu (stupeň polarizace závisí na úhlu dopadu)</a:t>
            </a:r>
          </a:p>
        </p:txBody>
      </p:sp>
      <p:pic>
        <p:nvPicPr>
          <p:cNvPr id="99332" name="Picture 4" descr="Polarizace odraz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6" descr="http://kvinta-html.wz.cz/fyzika/optika/vlnova_optika/obrazky/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087688"/>
            <a:ext cx="35496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polarized_ligth_water_refl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4824536" cy="321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gymhol.cz/projekt/fyzika/10_polar/10_polar_soubory/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989513"/>
            <a:ext cx="2276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Nadpis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cs-CZ" altLang="cs-CZ" b="1" smtClean="0"/>
              <a:t>polarizace světla dvojlomem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 smtClean="0"/>
              <a:t>tzv. </a:t>
            </a:r>
            <a:r>
              <a:rPr lang="cs-CZ" b="1" u="sng" dirty="0" smtClean="0"/>
              <a:t>anizotropní látky </a:t>
            </a:r>
            <a:r>
              <a:rPr lang="cs-CZ" dirty="0" smtClean="0"/>
              <a:t>– islandský vápenec, křemen, látky krystalizujících v soustavě čtverečné, kosočtverečné, šesterečné, jednoklonné a trojklonné</a:t>
            </a:r>
          </a:p>
          <a:p>
            <a:pPr>
              <a:defRPr/>
            </a:pPr>
            <a:r>
              <a:rPr lang="cs-CZ" dirty="0" smtClean="0"/>
              <a:t>Dopadá-li na takovou látku nepolarizované světlo, rozdělí se při průchodu na dva paprsky – </a:t>
            </a:r>
            <a:r>
              <a:rPr lang="cs-CZ" b="1" dirty="0" smtClean="0"/>
              <a:t>řádný</a:t>
            </a:r>
            <a:r>
              <a:rPr lang="cs-CZ" dirty="0" smtClean="0"/>
              <a:t> (konstantní index lomu) a </a:t>
            </a:r>
            <a:r>
              <a:rPr lang="cs-CZ" b="1" dirty="0" smtClean="0"/>
              <a:t>mimořádný</a:t>
            </a:r>
            <a:r>
              <a:rPr lang="cs-CZ" dirty="0" smtClean="0"/>
              <a:t> (index lomu  závisí na směru, v němž se světlo krystalem šíří).</a:t>
            </a:r>
          </a:p>
          <a:p>
            <a:pPr>
              <a:defRPr/>
            </a:pPr>
            <a:r>
              <a:rPr lang="cs-CZ" dirty="0" smtClean="0"/>
              <a:t> Říkáme, že nastal </a:t>
            </a:r>
            <a:r>
              <a:rPr lang="cs-CZ" b="1" dirty="0" smtClean="0"/>
              <a:t>dvojlom</a:t>
            </a:r>
            <a:r>
              <a:rPr lang="cs-CZ" dirty="0" smtClean="0"/>
              <a:t>. </a:t>
            </a:r>
          </a:p>
          <a:p>
            <a:pPr>
              <a:defRPr/>
            </a:pPr>
            <a:r>
              <a:rPr lang="cs-CZ" dirty="0" smtClean="0"/>
              <a:t>Oba paprsky jsou úplně lineárně polarizované a jejich intenzity elektrického pole kmitají v navzájem kolmých kmitových rovinách</a:t>
            </a:r>
            <a:endParaRPr lang="cs-CZ" dirty="0"/>
          </a:p>
        </p:txBody>
      </p:sp>
      <p:pic>
        <p:nvPicPr>
          <p:cNvPr id="100357" name="Picture 4" descr="http://www.gymhol.cz/projekt/fyzika/10_polar/10_polar_soubory/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970463"/>
            <a:ext cx="2286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http://kvinta-html.wz.cz/fyzika/optika/vlnova_optika/obrazky/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868863"/>
            <a:ext cx="20193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1536</Words>
  <Application>Microsoft Office PowerPoint</Application>
  <PresentationFormat>Předvádění na obrazovce (4:3)</PresentationFormat>
  <Paragraphs>225</Paragraphs>
  <Slides>31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MS Mincho</vt:lpstr>
      <vt:lpstr>Wingdings 3</vt:lpstr>
      <vt:lpstr>Motiv sady Office</vt:lpstr>
      <vt:lpstr>3. Diferenciální interferenční kontrast (DIC)</vt:lpstr>
      <vt:lpstr>Teorie - polarizace světla</vt:lpstr>
      <vt:lpstr>Nepolarizované světlo</vt:lpstr>
      <vt:lpstr>Lineárně polarizované světlo </vt:lpstr>
      <vt:lpstr>Cirkulární polarizace</vt:lpstr>
      <vt:lpstr>Snímek 6</vt:lpstr>
      <vt:lpstr>Způsoby polarizace světla</vt:lpstr>
      <vt:lpstr>polarizace světla odrazem </vt:lpstr>
      <vt:lpstr>polarizace světla dvojlomem </vt:lpstr>
      <vt:lpstr>Polarizace rozptylem světla nárazem o částice</vt:lpstr>
      <vt:lpstr>polarizace světla polaroidy</vt:lpstr>
      <vt:lpstr>Snímek 12</vt:lpstr>
      <vt:lpstr>Využití polarizačních filtrů</vt:lpstr>
      <vt:lpstr>Snímek 14</vt:lpstr>
      <vt:lpstr>Využití polarizovaného světla v přírodě</vt:lpstr>
      <vt:lpstr>Snímek 16</vt:lpstr>
      <vt:lpstr>Snímek 17</vt:lpstr>
      <vt:lpstr>Srovnání BF a DIC</vt:lpstr>
      <vt:lpstr>Nomarského diferenciální interferenční kontrast (DIC)</vt:lpstr>
      <vt:lpstr>Georges (Jerzy) Nomarski</vt:lpstr>
      <vt:lpstr>William Hyde Wollaston</vt:lpstr>
      <vt:lpstr>Wollastonův hranol</vt:lpstr>
      <vt:lpstr>Snímek 23</vt:lpstr>
      <vt:lpstr>Interferenční roviny a optické osy ve Wollastonově a Nomarského hranolu</vt:lpstr>
      <vt:lpstr>Snímek 25</vt:lpstr>
      <vt:lpstr>Diferenciální interferenční kontrast </vt:lpstr>
      <vt:lpstr>Využití DIC</vt:lpstr>
      <vt:lpstr>Snímek 28</vt:lpstr>
      <vt:lpstr>Vlastnosti DIC</vt:lpstr>
      <vt:lpstr>Snímek 30</vt:lpstr>
      <vt:lpstr>Jak mikroskopovat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Kontrastní techniky v optické mikroskopii - úvod</dc:title>
  <dc:creator>Sarka Masova</dc:creator>
  <cp:lastModifiedBy>Sarka</cp:lastModifiedBy>
  <cp:revision>141</cp:revision>
  <dcterms:created xsi:type="dcterms:W3CDTF">2011-06-29T18:52:26Z</dcterms:created>
  <dcterms:modified xsi:type="dcterms:W3CDTF">2014-09-28T23:35:54Z</dcterms:modified>
</cp:coreProperties>
</file>