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8" r:id="rId3"/>
    <p:sldId id="273" r:id="rId4"/>
    <p:sldId id="274" r:id="rId5"/>
    <p:sldId id="272" r:id="rId6"/>
    <p:sldId id="275" r:id="rId7"/>
    <p:sldId id="276" r:id="rId8"/>
    <p:sldId id="277" r:id="rId9"/>
    <p:sldId id="278" r:id="rId10"/>
    <p:sldId id="279" r:id="rId11"/>
    <p:sldId id="259" r:id="rId12"/>
    <p:sldId id="262" r:id="rId13"/>
    <p:sldId id="263" r:id="rId14"/>
    <p:sldId id="264" r:id="rId15"/>
    <p:sldId id="265" r:id="rId16"/>
    <p:sldId id="266" r:id="rId17"/>
    <p:sldId id="261" r:id="rId18"/>
    <p:sldId id="268" r:id="rId19"/>
    <p:sldId id="271" r:id="rId20"/>
    <p:sldId id="270" r:id="rId21"/>
    <p:sldId id="283" r:id="rId22"/>
    <p:sldId id="339" r:id="rId23"/>
    <p:sldId id="340" r:id="rId24"/>
    <p:sldId id="341" r:id="rId25"/>
    <p:sldId id="280" r:id="rId26"/>
    <p:sldId id="342" r:id="rId27"/>
    <p:sldId id="282" r:id="rId28"/>
    <p:sldId id="287" r:id="rId29"/>
    <p:sldId id="284" r:id="rId30"/>
    <p:sldId id="286" r:id="rId31"/>
    <p:sldId id="288" r:id="rId32"/>
    <p:sldId id="285" r:id="rId33"/>
    <p:sldId id="290" r:id="rId34"/>
    <p:sldId id="343" r:id="rId35"/>
    <p:sldId id="289" r:id="rId36"/>
    <p:sldId id="304" r:id="rId37"/>
    <p:sldId id="296" r:id="rId38"/>
    <p:sldId id="292" r:id="rId39"/>
    <p:sldId id="293" r:id="rId40"/>
    <p:sldId id="295" r:id="rId41"/>
    <p:sldId id="294" r:id="rId42"/>
    <p:sldId id="297" r:id="rId43"/>
    <p:sldId id="281" r:id="rId44"/>
    <p:sldId id="302" r:id="rId45"/>
    <p:sldId id="344" r:id="rId46"/>
    <p:sldId id="298" r:id="rId47"/>
    <p:sldId id="34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30" r:id="rId61"/>
    <p:sldId id="331" r:id="rId62"/>
    <p:sldId id="332" r:id="rId63"/>
    <p:sldId id="333" r:id="rId64"/>
    <p:sldId id="334" r:id="rId65"/>
    <p:sldId id="335" r:id="rId66"/>
    <p:sldId id="336" r:id="rId67"/>
    <p:sldId id="337" r:id="rId6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35" autoAdjust="0"/>
  </p:normalViewPr>
  <p:slideViewPr>
    <p:cSldViewPr>
      <p:cViewPr>
        <p:scale>
          <a:sx n="60" d="100"/>
          <a:sy n="60" d="100"/>
        </p:scale>
        <p:origin x="-1860" y="-111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35818-4C55-4C77-AEA4-4EE38B6002AE}" type="datetimeFigureOut">
              <a:rPr lang="cs-CZ" smtClean="0"/>
              <a:pPr/>
              <a:t>9.10.2014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EB5C5-5BF8-405F-980A-7A49B012D473}" type="slidenum">
              <a:rPr lang="cs-CZ" smtClean="0"/>
              <a:pPr/>
              <a:t>‹#›</a:t>
            </a:fld>
            <a:endParaRPr lang="cs-CZ"/>
          </a:p>
        </p:txBody>
      </p:sp>
    </p:spTree>
    <p:extLst>
      <p:ext uri="{BB962C8B-B14F-4D97-AF65-F5344CB8AC3E}">
        <p14:creationId xmlns:p14="http://schemas.microsoft.com/office/powerpoint/2010/main" xmlns="" val="58442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s.wikipedia.org/wiki/Soubor:Walnut_makro_white_background.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zfoto.cz/informace/digital_pod_lupou/snimaci_ci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rozliseni.wz.cz/dpi.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help.adobe.com/en_US/photoshop/cs/using/WSfd1234e1c4b69f30ea53e41001031ab64-7945a.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Color_dept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otoroman.cz/glossary2/3_rgb.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cs.wikipedia.org/wiki/CMYK"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www.fotoroman.cz/glossary2/3_dithering.htm" TargetMode="External"/><Relationship Id="rId4" Type="http://schemas.openxmlformats.org/officeDocument/2006/relationships/hyperlink" Target="http://www.fotoroman.cz/glossary2/3_cmyk.ht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s.wikipedia.org/wiki/Expozice_(fotografi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cs.wikipedia.org/wiki/Expozi%C4%8Dn%C3%AD_%C4%8Das" TargetMode="External"/><Relationship Id="rId4" Type="http://schemas.openxmlformats.org/officeDocument/2006/relationships/hyperlink" Target="http://cs.wikipedia.org/wiki/Clon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olympus-ims.com/de/microscope/strea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ognisys-inc.com/HowTo/focus_stack_how_to.php?osCsid=db35e7b1b855a0eac2bfb6a5e18a8e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sciencedirect.com/science/article/pii/S0901502712000859"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lympusmicro.com/brochures/pdfs/microsuitebio.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learlyexplained.com/culture/health/infections/bacteria/anthra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lri.se/pdf/olympus/Olympus_Stream_Software.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ptingservis.cz/index.php/nabidka-zboi/79-mikroskop-fotomikrosko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lektrorevue.cz/clanky/06019/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scht.cz/obsah/fakulty/fpbt/ostatni/digimikro/pokus.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http://photo.net/photodb/photo?photo_id=6687694</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http://news.discovery.com/human/2012/04/01/penguins-fly-bbc-278.jpg</a:t>
            </a:r>
          </a:p>
          <a:p>
            <a:endParaRPr lang="cs-CZ" dirty="0" smtClean="0"/>
          </a:p>
          <a:p>
            <a:r>
              <a:rPr lang="cs-CZ" dirty="0" smtClean="0"/>
              <a:t>Obr </a:t>
            </a:r>
            <a:r>
              <a:rPr lang="cs-CZ" dirty="0" err="1" smtClean="0"/>
              <a:t>pinnocchio</a:t>
            </a:r>
            <a:r>
              <a:rPr lang="cs-CZ" dirty="0" smtClean="0"/>
              <a:t>: http://ledgerlink.monster.com/nfs/ledgerlink/attachment_images/0000/0186/lying_pinocchio.jpg</a:t>
            </a:r>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(A) Example of a band deleted from the original data (lane 3). (B) Example of a band added to the original data (lane 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Gross manipulation of blots. Example of a duplicated panel (arrows).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brightness and contrast adjustments. (A) Adjusting the intensity of a single band (arrow). B) Adjustments of contrast. Images 1, 2, and 3 show sequentially more severe adjustments of contrast. Although the adjustment from 1 to 2 is acceptable because it does not obscure any of the bands, the adjustment from 2 to 3 is unacceptable because several bands are eliminated. Cutting out a strip of a blot with the contrast adjusted provides the false impression of a very clean result (image 4 was derived from a heavily adjusted version of the left lane of image 1). For a more detailed discussion of “gel slicing and dicing,” see Nature Cell Biology editorial (2).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Manipulation of blots: cleaning up background. The Photoshop “Rubber Stamp” tool has been used in the manipulated image to clean up the background in the original data. Close inspection of the image reveals a repeating pattern in the left lane of the manipulated image, indicating that such a tool has been used.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a:t>
            </a:r>
            <a:r>
              <a:rPr lang="en-GB" dirty="0" err="1">
                <a:latin typeface="Arial" charset="0"/>
                <a:ea typeface="msgothic" charset="0"/>
                <a:cs typeface="msgothic" charset="0"/>
              </a:rPr>
              <a:t>immunogold</a:t>
            </a:r>
            <a:r>
              <a:rPr lang="en-GB" dirty="0">
                <a:latin typeface="Arial" charset="0"/>
                <a:ea typeface="msgothic" charset="0"/>
                <a:cs typeface="msgothic" charset="0"/>
              </a:rPr>
              <a:t> data. The gold particles, which were actually present in the original (left), have been enhanced in the manipulated image (right). Note also that the background dot in the original data has been removed in the manipulated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Misrepresentation of image data. Cells from various fields have been juxtaposed in a single image, giving the impression that they were present in the same microscope field. A manipulated panel is shown at the top. The same panel, with the contrast adjusted by us to reveal the manipulation, is shown at the bottom.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http://upload.wikimedia.org/wikipedia/commons/6/6b/SMILE_FACE_16x16_PIXEL_EXAMPLE1.PNG</a:t>
            </a:r>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21</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http://web.</a:t>
            </a:r>
            <a:r>
              <a:rPr lang="cs-CZ" dirty="0" err="1" smtClean="0"/>
              <a:t>ff.cuni.cz</a:t>
            </a:r>
            <a:r>
              <a:rPr lang="cs-CZ" dirty="0" smtClean="0"/>
              <a:t>/~</a:t>
            </a:r>
            <a:r>
              <a:rPr lang="cs-CZ" dirty="0" err="1" smtClean="0"/>
              <a:t>jedlickp</a:t>
            </a:r>
            <a:r>
              <a:rPr lang="cs-CZ" dirty="0" smtClean="0"/>
              <a:t>/kurzy/e-</a:t>
            </a:r>
            <a:r>
              <a:rPr lang="cs-CZ" dirty="0" err="1" smtClean="0"/>
              <a:t>publikovani</a:t>
            </a:r>
            <a:r>
              <a:rPr lang="cs-CZ" dirty="0" smtClean="0"/>
              <a:t>_1_2/e-publishing3/sld007.htm</a:t>
            </a:r>
          </a:p>
          <a:p>
            <a:endParaRPr lang="cs-CZ" dirty="0" smtClean="0"/>
          </a:p>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22</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Ořech: </a:t>
            </a:r>
            <a:r>
              <a:rPr lang="cs-CZ" dirty="0" smtClean="0">
                <a:hlinkClick r:id="rId3"/>
              </a:rPr>
              <a:t>http://cs.wikipedia.org/wiki/Soubor:Walnut_makro_white_background.jpg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http://designshack.net/articles/layouts/vector-vs-raster-what-do-i-use/</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24</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cs-CZ" dirty="0" smtClean="0"/>
              <a:t>http://www.</a:t>
            </a:r>
            <a:r>
              <a:rPr lang="cs-CZ" dirty="0" err="1" smtClean="0"/>
              <a:t>ece.rice.edu</a:t>
            </a:r>
            <a:r>
              <a:rPr lang="cs-CZ" dirty="0" smtClean="0"/>
              <a:t>/~</a:t>
            </a:r>
            <a:r>
              <a:rPr lang="cs-CZ" dirty="0" err="1" smtClean="0"/>
              <a:t>wakin</a:t>
            </a:r>
            <a:r>
              <a:rPr lang="cs-CZ" dirty="0" smtClean="0"/>
              <a:t>/</a:t>
            </a:r>
            <a:r>
              <a:rPr lang="cs-CZ" dirty="0" err="1" smtClean="0"/>
              <a:t>images</a:t>
            </a:r>
            <a:r>
              <a:rPr lang="cs-CZ" dirty="0" smtClean="0"/>
              <a:t>/</a:t>
            </a:r>
          </a:p>
          <a:p>
            <a:endParaRPr lang="cs-CZ" dirty="0" smtClean="0"/>
          </a:p>
          <a:p>
            <a:r>
              <a:rPr lang="cs-CZ" dirty="0" smtClean="0"/>
              <a:t>http://www.</a:t>
            </a:r>
            <a:r>
              <a:rPr lang="cs-CZ" dirty="0" err="1" smtClean="0"/>
              <a:t>cs.cmu.edu</a:t>
            </a:r>
            <a:r>
              <a:rPr lang="cs-CZ" dirty="0" smtClean="0"/>
              <a:t>/~</a:t>
            </a:r>
            <a:r>
              <a:rPr lang="cs-CZ" dirty="0" err="1" smtClean="0"/>
              <a:t>chuck</a:t>
            </a:r>
            <a:r>
              <a:rPr lang="cs-CZ" dirty="0" smtClean="0"/>
              <a:t>/</a:t>
            </a:r>
            <a:r>
              <a:rPr lang="cs-CZ" dirty="0" err="1" smtClean="0"/>
              <a:t>lennapg</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25</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 čipech </a:t>
            </a:r>
            <a:r>
              <a:rPr lang="cs-CZ" dirty="0" err="1" smtClean="0"/>
              <a:t>anpř</a:t>
            </a:r>
            <a:r>
              <a:rPr lang="cs-CZ" dirty="0" smtClean="0"/>
              <a:t>: </a:t>
            </a:r>
            <a:r>
              <a:rPr lang="cs-CZ" dirty="0" smtClean="0">
                <a:hlinkClick r:id="rId3"/>
              </a:rPr>
              <a:t>http://www.</a:t>
            </a:r>
            <a:r>
              <a:rPr lang="cs-CZ" dirty="0" err="1" smtClean="0">
                <a:hlinkClick r:id="rId3"/>
              </a:rPr>
              <a:t>azfoto.cz</a:t>
            </a:r>
            <a:r>
              <a:rPr lang="cs-CZ" dirty="0" smtClean="0">
                <a:hlinkClick r:id="rId3"/>
              </a:rPr>
              <a:t>/informace/</a:t>
            </a:r>
            <a:r>
              <a:rPr lang="cs-CZ" dirty="0" err="1" smtClean="0">
                <a:hlinkClick r:id="rId3"/>
              </a:rPr>
              <a:t>digital</a:t>
            </a:r>
            <a:r>
              <a:rPr lang="cs-CZ" dirty="0" smtClean="0">
                <a:hlinkClick r:id="rId3"/>
              </a:rPr>
              <a:t>_pod_lupou/</a:t>
            </a:r>
            <a:r>
              <a:rPr lang="cs-CZ" dirty="0" err="1" smtClean="0">
                <a:hlinkClick r:id="rId3"/>
              </a:rPr>
              <a:t>snimaci</a:t>
            </a:r>
            <a:r>
              <a:rPr lang="cs-CZ" dirty="0" smtClean="0">
                <a:hlinkClick r:id="rId3"/>
              </a:rPr>
              <a:t>_</a:t>
            </a:r>
            <a:r>
              <a:rPr lang="cs-CZ" dirty="0" err="1" smtClean="0">
                <a:hlinkClick r:id="rId3"/>
              </a:rPr>
              <a:t>cip</a:t>
            </a:r>
            <a:endParaRPr lang="cs-CZ" dirty="0" smtClean="0"/>
          </a:p>
          <a:p>
            <a:endParaRPr lang="cs-CZ" dirty="0" smtClean="0"/>
          </a:p>
          <a:p>
            <a:r>
              <a:rPr lang="cs-CZ" dirty="0" smtClean="0"/>
              <a:t>Obr.: http://www.</a:t>
            </a:r>
            <a:r>
              <a:rPr lang="cs-CZ" dirty="0" err="1" smtClean="0"/>
              <a:t>adobe.com</a:t>
            </a:r>
            <a:r>
              <a:rPr lang="cs-CZ" dirty="0" smtClean="0"/>
              <a:t>/</a:t>
            </a:r>
            <a:r>
              <a:rPr lang="cs-CZ" dirty="0" err="1" smtClean="0"/>
              <a:t>designcenter</a:t>
            </a:r>
            <a:r>
              <a:rPr lang="cs-CZ" dirty="0" smtClean="0"/>
              <a:t>-archive/</a:t>
            </a:r>
            <a:r>
              <a:rPr lang="cs-CZ" dirty="0" err="1" smtClean="0"/>
              <a:t>keyconcepts</a:t>
            </a:r>
            <a:r>
              <a:rPr lang="cs-CZ" dirty="0" smtClean="0"/>
              <a:t>/</a:t>
            </a:r>
            <a:r>
              <a:rPr lang="cs-CZ" dirty="0" err="1" smtClean="0"/>
              <a:t>articles</a:t>
            </a:r>
            <a:r>
              <a:rPr lang="cs-CZ" dirty="0" smtClean="0"/>
              <a:t>/</a:t>
            </a:r>
            <a:r>
              <a:rPr lang="cs-CZ" dirty="0" err="1" smtClean="0"/>
              <a:t>concept</a:t>
            </a:r>
            <a:r>
              <a:rPr lang="cs-CZ" dirty="0" smtClean="0"/>
              <a:t>_</a:t>
            </a:r>
            <a:r>
              <a:rPr lang="cs-CZ" dirty="0" err="1" smtClean="0"/>
              <a:t>resolution</a:t>
            </a:r>
            <a:r>
              <a:rPr lang="cs-CZ" dirty="0" smtClean="0"/>
              <a:t>/</a:t>
            </a:r>
            <a:r>
              <a:rPr lang="cs-CZ" dirty="0" err="1" smtClean="0"/>
              <a:t>concept</a:t>
            </a:r>
            <a:r>
              <a:rPr lang="cs-CZ" dirty="0" smtClean="0"/>
              <a:t>_</a:t>
            </a:r>
            <a:r>
              <a:rPr lang="cs-CZ" dirty="0" err="1" smtClean="0"/>
              <a:t>resolution.jpg</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26</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a:t>
            </a:r>
            <a:r>
              <a:rPr lang="cs-CZ" dirty="0" smtClean="0">
                <a:hlinkClick r:id="rId3"/>
              </a:rPr>
              <a:t>http://rozliseni.wz.cz/dpi.html</a:t>
            </a:r>
            <a:endParaRPr lang="cs-CZ" dirty="0" smtClean="0"/>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27</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baseline="0" dirty="0" smtClean="0">
                <a:solidFill>
                  <a:schemeClr val="tx1"/>
                </a:solidFill>
                <a:latin typeface="+mn-lt"/>
                <a:ea typeface="+mn-ea"/>
                <a:cs typeface="+mn-cs"/>
              </a:rPr>
              <a:t>http://www.archive.</a:t>
            </a:r>
            <a:r>
              <a:rPr lang="cs-CZ" sz="1200" kern="1200" baseline="0" dirty="0" err="1" smtClean="0">
                <a:solidFill>
                  <a:schemeClr val="tx1"/>
                </a:solidFill>
                <a:latin typeface="+mn-lt"/>
                <a:ea typeface="+mn-ea"/>
                <a:cs typeface="+mn-cs"/>
              </a:rPr>
              <a:t>org</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details</a:t>
            </a:r>
            <a:r>
              <a:rPr lang="cs-CZ" sz="1200" kern="1200" baseline="0" dirty="0" smtClean="0">
                <a:solidFill>
                  <a:schemeClr val="tx1"/>
                </a:solidFill>
                <a:latin typeface="+mn-lt"/>
                <a:ea typeface="+mn-ea"/>
                <a:cs typeface="+mn-cs"/>
              </a:rPr>
              <a:t>/</a:t>
            </a:r>
            <a:r>
              <a:rPr lang="cs-CZ" sz="1200" kern="1200" baseline="0" dirty="0" err="1" smtClean="0">
                <a:solidFill>
                  <a:schemeClr val="tx1"/>
                </a:solidFill>
                <a:latin typeface="+mn-lt"/>
                <a:ea typeface="+mn-ea"/>
                <a:cs typeface="+mn-cs"/>
              </a:rPr>
              <a:t>Lectures</a:t>
            </a:r>
            <a:r>
              <a:rPr lang="cs-CZ" sz="1200" kern="1200" baseline="0" dirty="0" smtClean="0">
                <a:solidFill>
                  <a:schemeClr val="tx1"/>
                </a:solidFill>
                <a:latin typeface="+mn-lt"/>
                <a:ea typeface="+mn-ea"/>
                <a:cs typeface="+mn-cs"/>
              </a:rPr>
              <a:t>_on_Image_</a:t>
            </a:r>
            <a:r>
              <a:rPr lang="cs-CZ" sz="1200" kern="1200" baseline="0" dirty="0" err="1" smtClean="0">
                <a:solidFill>
                  <a:schemeClr val="tx1"/>
                </a:solidFill>
                <a:latin typeface="+mn-lt"/>
                <a:ea typeface="+mn-ea"/>
                <a:cs typeface="+mn-cs"/>
              </a:rPr>
              <a:t>Processing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28</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http://help.</a:t>
            </a:r>
            <a:r>
              <a:rPr lang="cs-CZ" dirty="0" err="1" smtClean="0">
                <a:hlinkClick r:id="rId3"/>
              </a:rPr>
              <a:t>adobe.com</a:t>
            </a:r>
            <a:r>
              <a:rPr lang="cs-CZ" dirty="0" smtClean="0">
                <a:hlinkClick r:id="rId3"/>
              </a:rPr>
              <a:t>/</a:t>
            </a:r>
            <a:r>
              <a:rPr lang="cs-CZ" dirty="0" err="1" smtClean="0">
                <a:hlinkClick r:id="rId3"/>
              </a:rPr>
              <a:t>en</a:t>
            </a:r>
            <a:r>
              <a:rPr lang="cs-CZ" dirty="0" smtClean="0">
                <a:hlinkClick r:id="rId3"/>
              </a:rPr>
              <a:t>_US/</a:t>
            </a:r>
            <a:r>
              <a:rPr lang="cs-CZ" dirty="0" err="1" smtClean="0">
                <a:hlinkClick r:id="rId3"/>
              </a:rPr>
              <a:t>photoshop</a:t>
            </a:r>
            <a:r>
              <a:rPr lang="cs-CZ" dirty="0" smtClean="0">
                <a:hlinkClick r:id="rId3"/>
              </a:rPr>
              <a:t>/</a:t>
            </a:r>
            <a:r>
              <a:rPr lang="cs-CZ" dirty="0" err="1" smtClean="0">
                <a:hlinkClick r:id="rId3"/>
              </a:rPr>
              <a:t>cs</a:t>
            </a:r>
            <a:r>
              <a:rPr lang="cs-CZ" dirty="0" smtClean="0">
                <a:hlinkClick r:id="rId3"/>
              </a:rPr>
              <a:t>/</a:t>
            </a:r>
            <a:r>
              <a:rPr lang="cs-CZ" dirty="0" err="1" smtClean="0">
                <a:hlinkClick r:id="rId3"/>
              </a:rPr>
              <a:t>using</a:t>
            </a:r>
            <a:r>
              <a:rPr lang="cs-CZ" dirty="0" smtClean="0">
                <a:hlinkClick r:id="rId3"/>
              </a:rPr>
              <a:t>/WSfd1234e1c4b69f30ea53e41001031ab64-7945a.html#WSfd1234e1c4b69f30ea53e41001031ab64-7934a</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29</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a:t>
            </a:r>
            <a:r>
              <a:rPr lang="cs-CZ" dirty="0" smtClean="0">
                <a:hlinkClick r:id="rId3"/>
              </a:rPr>
              <a:t>http://en.wikipedia.org/wiki/Color_depth</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30</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32</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ledkove.eu</a:t>
            </a:r>
            <a:r>
              <a:rPr lang="cs-CZ" dirty="0" smtClean="0"/>
              <a:t>/fotky18014/</a:t>
            </a:r>
            <a:r>
              <a:rPr lang="cs-CZ" dirty="0" err="1" smtClean="0"/>
              <a:t>fotos</a:t>
            </a:r>
            <a:r>
              <a:rPr lang="cs-CZ" dirty="0" smtClean="0"/>
              <a:t>/_vyrd11_100RGB.gif</a:t>
            </a:r>
          </a:p>
          <a:p>
            <a:endParaRPr lang="cs-CZ" dirty="0" smtClean="0"/>
          </a:p>
          <a:p>
            <a:r>
              <a:rPr lang="cs-CZ" dirty="0" smtClean="0">
                <a:hlinkClick r:id="rId3"/>
              </a:rPr>
              <a:t>http://www.</a:t>
            </a:r>
            <a:r>
              <a:rPr lang="cs-CZ" dirty="0" err="1" smtClean="0">
                <a:hlinkClick r:id="rId3"/>
              </a:rPr>
              <a:t>fotoroman.cz</a:t>
            </a:r>
            <a:r>
              <a:rPr lang="cs-CZ" dirty="0" smtClean="0">
                <a:hlinkClick r:id="rId3"/>
              </a:rPr>
              <a:t>/glossary2/3_</a:t>
            </a:r>
            <a:r>
              <a:rPr lang="cs-CZ" dirty="0" err="1" smtClean="0">
                <a:hlinkClick r:id="rId3"/>
              </a:rPr>
              <a:t>rgb.htm</a:t>
            </a:r>
            <a:endParaRPr lang="cs-CZ" dirty="0" smtClean="0"/>
          </a:p>
          <a:p>
            <a:endParaRPr lang="cs-CZ" dirty="0" smtClean="0"/>
          </a:p>
          <a:p>
            <a:r>
              <a:rPr lang="cs-CZ" dirty="0" err="1" smtClean="0"/>
              <a:t>Gif</a:t>
            </a:r>
            <a:r>
              <a:rPr lang="cs-CZ" dirty="0" smtClean="0"/>
              <a:t>: https://www.tumblr.com/search/subractive%20primaries </a:t>
            </a:r>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33</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http://giphy.com/gifs/animation-ysTeLFIIqPM9a</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34</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Oko: http://media.</a:t>
            </a:r>
            <a:r>
              <a:rPr lang="cs-CZ" dirty="0" err="1" smtClean="0"/>
              <a:t>smashingmagazine.com</a:t>
            </a:r>
            <a:r>
              <a:rPr lang="cs-CZ" dirty="0" smtClean="0"/>
              <a:t>/</a:t>
            </a:r>
            <a:r>
              <a:rPr lang="cs-CZ" dirty="0" err="1" smtClean="0"/>
              <a:t>images</a:t>
            </a:r>
            <a:r>
              <a:rPr lang="cs-CZ" dirty="0" smtClean="0"/>
              <a:t>/</a:t>
            </a:r>
            <a:r>
              <a:rPr lang="cs-CZ" dirty="0" err="1" smtClean="0"/>
              <a:t>macro</a:t>
            </a:r>
            <a:r>
              <a:rPr lang="cs-CZ" dirty="0" smtClean="0"/>
              <a:t>-</a:t>
            </a:r>
            <a:r>
              <a:rPr lang="cs-CZ" dirty="0" err="1" smtClean="0"/>
              <a:t>photography</a:t>
            </a:r>
            <a:r>
              <a:rPr lang="cs-CZ" dirty="0" smtClean="0"/>
              <a:t>/30.jpg</a:t>
            </a:r>
          </a:p>
          <a:p>
            <a:r>
              <a:rPr lang="cs-CZ" dirty="0" smtClean="0"/>
              <a:t>Obr. : detail listu: http://www.</a:t>
            </a:r>
            <a:r>
              <a:rPr lang="cs-CZ" dirty="0" err="1" smtClean="0"/>
              <a:t>wired.com</a:t>
            </a:r>
            <a:r>
              <a:rPr lang="cs-CZ" dirty="0" smtClean="0"/>
              <a:t>/</a:t>
            </a:r>
            <a:r>
              <a:rPr lang="cs-CZ" dirty="0" err="1" smtClean="0"/>
              <a:t>images</a:t>
            </a:r>
            <a:r>
              <a:rPr lang="cs-CZ" dirty="0" smtClean="0"/>
              <a:t>/</a:t>
            </a:r>
            <a:r>
              <a:rPr lang="cs-CZ" dirty="0" err="1" smtClean="0"/>
              <a:t>slideshow</a:t>
            </a:r>
            <a:r>
              <a:rPr lang="cs-CZ" dirty="0" smtClean="0"/>
              <a:t>/2008/04/</a:t>
            </a:r>
            <a:r>
              <a:rPr lang="cs-CZ" dirty="0" err="1" smtClean="0"/>
              <a:t>gallery</a:t>
            </a:r>
            <a:r>
              <a:rPr lang="cs-CZ" dirty="0" smtClean="0"/>
              <a:t>_top_10_</a:t>
            </a:r>
            <a:r>
              <a:rPr lang="cs-CZ" dirty="0" err="1" smtClean="0"/>
              <a:t>macro</a:t>
            </a:r>
            <a:r>
              <a:rPr lang="cs-CZ" dirty="0" smtClean="0"/>
              <a:t>_</a:t>
            </a:r>
            <a:r>
              <a:rPr lang="cs-CZ" dirty="0" err="1" smtClean="0"/>
              <a:t>photos</a:t>
            </a:r>
            <a:r>
              <a:rPr lang="cs-CZ" dirty="0" smtClean="0"/>
              <a:t>/</a:t>
            </a:r>
            <a:r>
              <a:rPr lang="cs-CZ" dirty="0" err="1" smtClean="0"/>
              <a:t>macro</a:t>
            </a:r>
            <a:r>
              <a:rPr lang="cs-CZ" dirty="0" smtClean="0"/>
              <a:t>_</a:t>
            </a:r>
            <a:r>
              <a:rPr lang="cs-CZ" dirty="0" err="1" smtClean="0"/>
              <a:t>photo</a:t>
            </a:r>
            <a:r>
              <a:rPr lang="cs-CZ" dirty="0" smtClean="0"/>
              <a:t>_3.jpg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http://cs.wikipedia.org/wiki/CMYK</a:t>
            </a:r>
            <a:endParaRPr lang="cs-CZ" dirty="0" smtClean="0"/>
          </a:p>
          <a:p>
            <a:endParaRPr lang="cs-CZ" dirty="0" smtClean="0"/>
          </a:p>
          <a:p>
            <a:r>
              <a:rPr lang="cs-CZ" dirty="0" smtClean="0">
                <a:hlinkClick r:id="rId4"/>
              </a:rPr>
              <a:t>http://www.</a:t>
            </a:r>
            <a:r>
              <a:rPr lang="cs-CZ" dirty="0" err="1" smtClean="0">
                <a:hlinkClick r:id="rId4"/>
              </a:rPr>
              <a:t>fotoroman.cz</a:t>
            </a:r>
            <a:r>
              <a:rPr lang="cs-CZ" dirty="0" smtClean="0">
                <a:hlinkClick r:id="rId4"/>
              </a:rPr>
              <a:t>/glossary2/3_</a:t>
            </a:r>
            <a:r>
              <a:rPr lang="cs-CZ" dirty="0" err="1" smtClean="0">
                <a:hlinkClick r:id="rId4"/>
              </a:rPr>
              <a:t>cmyk.htm</a:t>
            </a:r>
            <a:endParaRPr lang="cs-CZ" dirty="0" smtClean="0"/>
          </a:p>
          <a:p>
            <a:r>
              <a:rPr lang="cs-CZ" sz="1200" b="0" i="0" kern="1200" dirty="0" smtClean="0">
                <a:solidFill>
                  <a:schemeClr val="tx1"/>
                </a:solidFill>
                <a:latin typeface="+mn-lt"/>
                <a:ea typeface="+mn-ea"/>
                <a:cs typeface="+mn-cs"/>
              </a:rPr>
              <a:t>Barevný model CMYK je založen na subtraktivním míchání barev, kdy se bílý papír zakrývá inkousty a tím se omezujeme barevné spektrum, které se od povrchu papíru odráží. Proto se mu říká subtraktivní - odčítací míchání barev. Teoreticky by pro generování všech barev stačilo míchat inkousty tří barev CMY - </a:t>
            </a:r>
            <a:r>
              <a:rPr lang="cs-CZ" sz="1200" b="0" i="0" kern="1200" dirty="0" err="1" smtClean="0">
                <a:solidFill>
                  <a:schemeClr val="tx1"/>
                </a:solidFill>
                <a:latin typeface="+mn-lt"/>
                <a:ea typeface="+mn-ea"/>
                <a:cs typeface="+mn-cs"/>
              </a:rPr>
              <a:t>Cyan</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(azurová)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Magenta</a:t>
            </a:r>
            <a:r>
              <a:rPr lang="cs-CZ" sz="1200" b="1" i="0" kern="1200" dirty="0" smtClean="0">
                <a:solidFill>
                  <a:schemeClr val="tx1"/>
                </a:solidFill>
                <a:latin typeface="+mn-lt"/>
                <a:ea typeface="+mn-ea"/>
                <a:cs typeface="+mn-cs"/>
              </a:rPr>
              <a:t>(purpurová)</a:t>
            </a:r>
            <a:r>
              <a:rPr lang="cs-CZ" sz="1200" b="0" i="0" kern="1200" dirty="0" smtClean="0">
                <a:solidFill>
                  <a:schemeClr val="tx1"/>
                </a:solidFill>
                <a:latin typeface="+mn-lt"/>
                <a:ea typeface="+mn-ea"/>
                <a:cs typeface="+mn-cs"/>
              </a:rPr>
              <a:t>, </a:t>
            </a:r>
            <a:r>
              <a:rPr lang="cs-CZ" sz="1200" b="0" i="0" kern="1200" dirty="0" err="1" smtClean="0">
                <a:solidFill>
                  <a:schemeClr val="tx1"/>
                </a:solidFill>
                <a:latin typeface="+mn-lt"/>
                <a:ea typeface="+mn-ea"/>
                <a:cs typeface="+mn-cs"/>
              </a:rPr>
              <a:t>Yellow</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(žlutá)</a:t>
            </a:r>
            <a:r>
              <a:rPr lang="cs-CZ" sz="1200" b="0" i="0" kern="1200" dirty="0" smtClean="0">
                <a:solidFill>
                  <a:schemeClr val="tx1"/>
                </a:solidFill>
                <a:latin typeface="+mn-lt"/>
                <a:ea typeface="+mn-ea"/>
                <a:cs typeface="+mn-cs"/>
              </a:rPr>
              <a:t>. V praxi se ale používá ještě čtvrtá barva </a:t>
            </a:r>
            <a:r>
              <a:rPr lang="cs-CZ" sz="1200" b="0" i="0" kern="1200" dirty="0" err="1" smtClean="0">
                <a:solidFill>
                  <a:schemeClr val="tx1"/>
                </a:solidFill>
                <a:latin typeface="+mn-lt"/>
                <a:ea typeface="+mn-ea"/>
                <a:cs typeface="+mn-cs"/>
              </a:rPr>
              <a:t>blacK</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(černá)</a:t>
            </a:r>
            <a:r>
              <a:rPr lang="cs-CZ" sz="1200" b="0" i="0" kern="1200" dirty="0" smtClean="0">
                <a:solidFill>
                  <a:schemeClr val="tx1"/>
                </a:solidFill>
                <a:latin typeface="+mn-lt"/>
                <a:ea typeface="+mn-ea"/>
                <a:cs typeface="+mn-cs"/>
              </a:rPr>
              <a:t>, která pomáhá tisknout typicky černý text, zlevňuje tisk a pomáhá míchat tmavé odstíny. Barevný model CMYK je používán při tisku a potřebuje vnější světlo pro generování bílé barvy odrazem od papíru. Míchání inkoustů však neprobíhá tak, že se míchají vlastní inkousty dohromady, ale používá se tzv. </a:t>
            </a:r>
            <a:r>
              <a:rPr lang="cs-CZ" sz="1200" b="0" i="0" u="none" strike="noStrike" kern="1200" dirty="0" smtClean="0">
                <a:solidFill>
                  <a:schemeClr val="tx1"/>
                </a:solidFill>
                <a:latin typeface="+mn-lt"/>
                <a:ea typeface="+mn-ea"/>
                <a:cs typeface="+mn-cs"/>
                <a:hlinkClick r:id="rId5"/>
              </a:rPr>
              <a:t>rozklad (</a:t>
            </a:r>
            <a:r>
              <a:rPr lang="cs-CZ" sz="1200" b="0" i="0" u="none" strike="noStrike" kern="1200" dirty="0" err="1" smtClean="0">
                <a:solidFill>
                  <a:schemeClr val="tx1"/>
                </a:solidFill>
                <a:latin typeface="+mn-lt"/>
                <a:ea typeface="+mn-ea"/>
                <a:cs typeface="+mn-cs"/>
                <a:hlinkClick r:id="rId5"/>
              </a:rPr>
              <a:t>Dithering</a:t>
            </a:r>
            <a:r>
              <a:rPr lang="cs-CZ" sz="1200" b="0" i="0" u="none" strike="noStrike" kern="1200" dirty="0" smtClean="0">
                <a:solidFill>
                  <a:schemeClr val="tx1"/>
                </a:solidFill>
                <a:latin typeface="+mn-lt"/>
                <a:ea typeface="+mn-ea"/>
                <a:cs typeface="+mn-cs"/>
                <a:hlinkClick r:id="rId5"/>
              </a:rPr>
              <a:t>)</a:t>
            </a:r>
            <a:r>
              <a:rPr lang="cs-CZ" sz="1200" b="0" i="0" kern="1200" dirty="0" smtClean="0">
                <a:solidFill>
                  <a:schemeClr val="tx1"/>
                </a:solidFill>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35</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oehlingradce.cz</a:t>
            </a:r>
            <a:r>
              <a:rPr lang="cs-CZ" dirty="0" smtClean="0"/>
              <a:t>/</a:t>
            </a:r>
            <a:r>
              <a:rPr lang="cs-CZ" dirty="0" err="1" smtClean="0"/>
              <a:t>fotoradce</a:t>
            </a:r>
            <a:r>
              <a:rPr lang="cs-CZ" dirty="0" smtClean="0"/>
              <a:t>/fr.</a:t>
            </a:r>
            <a:r>
              <a:rPr lang="cs-CZ" dirty="0" err="1" smtClean="0"/>
              <a:t>asp</a:t>
            </a:r>
            <a:r>
              <a:rPr lang="cs-CZ" dirty="0" smtClean="0"/>
              <a:t>?</a:t>
            </a:r>
            <a:r>
              <a:rPr lang="cs-CZ" dirty="0" err="1" smtClean="0"/>
              <a:t>tab</a:t>
            </a:r>
            <a:r>
              <a:rPr lang="cs-CZ" dirty="0" smtClean="0"/>
              <a:t>=</a:t>
            </a:r>
            <a:r>
              <a:rPr lang="cs-CZ" dirty="0" err="1" smtClean="0"/>
              <a:t>fotoradce</a:t>
            </a:r>
            <a:r>
              <a:rPr lang="cs-CZ" dirty="0" smtClean="0"/>
              <a:t>&amp;id=126&amp;</a:t>
            </a:r>
            <a:r>
              <a:rPr lang="cs-CZ" dirty="0" err="1" smtClean="0"/>
              <a:t>burl</a:t>
            </a:r>
            <a:r>
              <a:rPr lang="cs-CZ" dirty="0" smtClean="0"/>
              <a:t>=&amp;</a:t>
            </a:r>
            <a:r>
              <a:rPr lang="cs-CZ" dirty="0" err="1" smtClean="0"/>
              <a:t>pt</a:t>
            </a:r>
            <a:r>
              <a:rPr lang="cs-CZ" dirty="0" smtClean="0"/>
              <a:t>=PXZC</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45</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 jeden ze tří základních parametrů určující </a:t>
            </a:r>
            <a:r>
              <a:rPr lang="cs-CZ" sz="1200" b="0" i="0" u="none" strike="noStrike" kern="1200" dirty="0" smtClean="0">
                <a:solidFill>
                  <a:schemeClr val="tx1"/>
                </a:solidFill>
                <a:latin typeface="+mn-lt"/>
                <a:ea typeface="+mn-ea"/>
                <a:cs typeface="+mn-cs"/>
                <a:hlinkClick r:id="rId3" tooltip="Expozice (fotografie)"/>
              </a:rPr>
              <a:t>expozici</a:t>
            </a:r>
            <a:r>
              <a:rPr lang="cs-CZ" sz="1200" b="0" i="0" kern="1200" dirty="0" smtClean="0">
                <a:solidFill>
                  <a:schemeClr val="tx1"/>
                </a:solidFill>
                <a:latin typeface="+mn-lt"/>
                <a:ea typeface="+mn-ea"/>
                <a:cs typeface="+mn-cs"/>
              </a:rPr>
              <a:t> výsledného snímku. Zbylé dva jsou </a:t>
            </a:r>
            <a:r>
              <a:rPr lang="cs-CZ" sz="1200" b="0" i="0" u="none" strike="noStrike" kern="1200" dirty="0" smtClean="0">
                <a:solidFill>
                  <a:schemeClr val="tx1"/>
                </a:solidFill>
                <a:latin typeface="+mn-lt"/>
                <a:ea typeface="+mn-ea"/>
                <a:cs typeface="+mn-cs"/>
                <a:hlinkClick r:id="rId4" tooltip="Clona"/>
              </a:rPr>
              <a:t>clona</a:t>
            </a:r>
            <a:r>
              <a:rPr lang="cs-CZ" sz="1200" b="0" i="0" kern="1200" dirty="0" smtClean="0">
                <a:solidFill>
                  <a:schemeClr val="tx1"/>
                </a:solidFill>
                <a:latin typeface="+mn-lt"/>
                <a:ea typeface="+mn-ea"/>
                <a:cs typeface="+mn-cs"/>
              </a:rPr>
              <a:t> a </a:t>
            </a:r>
            <a:r>
              <a:rPr lang="cs-CZ" sz="1200" b="0" i="0" u="none" strike="noStrike" kern="1200" dirty="0" smtClean="0">
                <a:solidFill>
                  <a:schemeClr val="tx1"/>
                </a:solidFill>
                <a:latin typeface="+mn-lt"/>
                <a:ea typeface="+mn-ea"/>
                <a:cs typeface="+mn-cs"/>
                <a:hlinkClick r:id="rId5" tooltip="Expoziční čas"/>
              </a:rPr>
              <a:t>expoziční čas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46</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1. obr. http://cs.wikipedia.org/wiki/Citlivost#mediaviewer/File:ISO-100-1600.jpg</a:t>
            </a:r>
          </a:p>
          <a:p>
            <a:r>
              <a:rPr lang="cs-CZ" dirty="0" smtClean="0"/>
              <a:t>2. obr.</a:t>
            </a:r>
            <a:r>
              <a:rPr lang="cs-CZ" baseline="0" dirty="0" smtClean="0"/>
              <a:t> http://www.</a:t>
            </a:r>
            <a:r>
              <a:rPr lang="cs-CZ" baseline="0" dirty="0" err="1" smtClean="0"/>
              <a:t>digimanie.cz</a:t>
            </a:r>
            <a:r>
              <a:rPr lang="cs-CZ" baseline="0" dirty="0" smtClean="0"/>
              <a:t>/recenze-sony-</a:t>
            </a:r>
            <a:r>
              <a:rPr lang="cs-CZ" baseline="0" dirty="0" err="1" smtClean="0"/>
              <a:t>xperia</a:t>
            </a:r>
            <a:r>
              <a:rPr lang="cs-CZ" baseline="0" dirty="0" smtClean="0"/>
              <a:t>-z1-</a:t>
            </a:r>
            <a:r>
              <a:rPr lang="cs-CZ" baseline="0" dirty="0" err="1" smtClean="0"/>
              <a:t>megaandroid</a:t>
            </a:r>
            <a:r>
              <a:rPr lang="cs-CZ" baseline="0" dirty="0" smtClean="0"/>
              <a:t>/5332-3</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47</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Následující</a:t>
            </a:r>
            <a:r>
              <a:rPr lang="cs-CZ" baseline="0" dirty="0" smtClean="0"/>
              <a:t> </a:t>
            </a:r>
            <a:r>
              <a:rPr lang="cs-CZ" baseline="0" dirty="0" err="1" smtClean="0"/>
              <a:t>slidy</a:t>
            </a:r>
            <a:r>
              <a:rPr lang="cs-CZ" baseline="0" dirty="0" smtClean="0"/>
              <a:t> </a:t>
            </a:r>
            <a:r>
              <a:rPr lang="cs-CZ" baseline="0" dirty="0" err="1" smtClean="0"/>
              <a:t>pripraveny</a:t>
            </a:r>
            <a:r>
              <a:rPr lang="cs-CZ" baseline="0" dirty="0" smtClean="0"/>
              <a:t> hlavně podle: </a:t>
            </a:r>
            <a:r>
              <a:rPr lang="cs-CZ" dirty="0" smtClean="0">
                <a:hlinkClick r:id="rId3"/>
              </a:rPr>
              <a:t>http://www.</a:t>
            </a:r>
            <a:r>
              <a:rPr lang="cs-CZ" dirty="0" err="1" smtClean="0">
                <a:hlinkClick r:id="rId3"/>
              </a:rPr>
              <a:t>olympus</a:t>
            </a:r>
            <a:r>
              <a:rPr lang="cs-CZ" dirty="0" smtClean="0">
                <a:hlinkClick r:id="rId3"/>
              </a:rPr>
              <a:t>-</a:t>
            </a:r>
            <a:r>
              <a:rPr lang="cs-CZ" dirty="0" err="1" smtClean="0">
                <a:hlinkClick r:id="rId3"/>
              </a:rPr>
              <a:t>ims.com</a:t>
            </a:r>
            <a:r>
              <a:rPr lang="cs-CZ" dirty="0" smtClean="0">
                <a:hlinkClick r:id="rId3"/>
              </a:rPr>
              <a:t>/de/</a:t>
            </a:r>
            <a:r>
              <a:rPr lang="cs-CZ" dirty="0" err="1" smtClean="0">
                <a:hlinkClick r:id="rId3"/>
              </a:rPr>
              <a:t>microscope</a:t>
            </a:r>
            <a:r>
              <a:rPr lang="cs-CZ" dirty="0" smtClean="0">
                <a:hlinkClick r:id="rId3"/>
              </a:rPr>
              <a:t>/</a:t>
            </a:r>
            <a:r>
              <a:rPr lang="cs-CZ" dirty="0" err="1" smtClean="0">
                <a:hlinkClick r:id="rId3"/>
              </a:rPr>
              <a:t>stream</a:t>
            </a:r>
            <a:r>
              <a:rPr lang="cs-CZ" dirty="0" smtClean="0">
                <a:hlinkClick r:id="rId3"/>
              </a:rPr>
              <a:t>/</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48</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49</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This picture of the </a:t>
            </a:r>
            <a:r>
              <a:rPr lang="en-US" sz="1200" b="0" i="0" kern="1200" dirty="0" err="1" smtClean="0">
                <a:solidFill>
                  <a:schemeClr val="tx1"/>
                </a:solidFill>
                <a:latin typeface="+mn-lt"/>
                <a:ea typeface="+mn-ea"/>
                <a:cs typeface="+mn-cs"/>
              </a:rPr>
              <a:t>Cithaerias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Aurorina</a:t>
            </a:r>
            <a:r>
              <a:rPr lang="en-US" sz="1200" b="0" i="0" kern="1200" dirty="0" smtClean="0">
                <a:solidFill>
                  <a:schemeClr val="tx1"/>
                </a:solidFill>
                <a:latin typeface="+mn-lt"/>
                <a:ea typeface="+mn-ea"/>
                <a:cs typeface="+mn-cs"/>
              </a:rPr>
              <a:t> butterfly wing was taken with a 10X microscope objective. The image is the compilation of 39 individual pictures collected with the help of </a:t>
            </a:r>
            <a:r>
              <a:rPr lang="en-US" sz="1200" b="0" i="0" kern="1200" dirty="0" err="1" smtClean="0">
                <a:solidFill>
                  <a:schemeClr val="tx1"/>
                </a:solidFill>
                <a:latin typeface="+mn-lt"/>
                <a:ea typeface="+mn-ea"/>
                <a:cs typeface="+mn-cs"/>
              </a:rPr>
              <a:t>StackShot</a:t>
            </a:r>
            <a:r>
              <a:rPr lang="en-US" sz="1200" b="0" i="0" kern="1200" dirty="0" smtClean="0">
                <a:solidFill>
                  <a:schemeClr val="tx1"/>
                </a:solidFill>
                <a:latin typeface="+mn-lt"/>
                <a:ea typeface="+mn-ea"/>
                <a:cs typeface="+mn-cs"/>
              </a:rPr>
              <a:t> and then merged together</a:t>
            </a:r>
            <a:r>
              <a:rPr lang="cs-CZ"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Each image was taken at a step size of 0.01mm</a:t>
            </a:r>
            <a:endParaRPr lang="cs-CZ" dirty="0" smtClean="0"/>
          </a:p>
          <a:p>
            <a:endParaRPr lang="cs-CZ" sz="1200" b="0" i="0" kern="1200" dirty="0" smtClean="0">
              <a:solidFill>
                <a:schemeClr val="tx1"/>
              </a:solidFill>
              <a:latin typeface="+mn-lt"/>
              <a:ea typeface="+mn-ea"/>
              <a:cs typeface="+mn-cs"/>
            </a:endParaRPr>
          </a:p>
          <a:p>
            <a:r>
              <a:rPr lang="cs-CZ" dirty="0" smtClean="0">
                <a:hlinkClick r:id="rId3"/>
              </a:rPr>
              <a:t>http://www.</a:t>
            </a:r>
            <a:r>
              <a:rPr lang="cs-CZ" dirty="0" err="1" smtClean="0">
                <a:hlinkClick r:id="rId3"/>
              </a:rPr>
              <a:t>cognisys</a:t>
            </a:r>
            <a:r>
              <a:rPr lang="cs-CZ" dirty="0" smtClean="0">
                <a:hlinkClick r:id="rId3"/>
              </a:rPr>
              <a:t>-</a:t>
            </a:r>
            <a:r>
              <a:rPr lang="cs-CZ" dirty="0" err="1" smtClean="0">
                <a:hlinkClick r:id="rId3"/>
              </a:rPr>
              <a:t>inc.com</a:t>
            </a:r>
            <a:r>
              <a:rPr lang="cs-CZ" dirty="0" smtClean="0">
                <a:hlinkClick r:id="rId3"/>
              </a:rPr>
              <a:t>/</a:t>
            </a:r>
            <a:r>
              <a:rPr lang="cs-CZ" dirty="0" err="1" smtClean="0">
                <a:hlinkClick r:id="rId3"/>
              </a:rPr>
              <a:t>HowTo</a:t>
            </a:r>
            <a:r>
              <a:rPr lang="cs-CZ" dirty="0" smtClean="0">
                <a:hlinkClick r:id="rId3"/>
              </a:rPr>
              <a:t>/</a:t>
            </a:r>
            <a:r>
              <a:rPr lang="cs-CZ" dirty="0" err="1" smtClean="0">
                <a:hlinkClick r:id="rId3"/>
              </a:rPr>
              <a:t>focus</a:t>
            </a:r>
            <a:r>
              <a:rPr lang="cs-CZ" dirty="0" smtClean="0">
                <a:hlinkClick r:id="rId3"/>
              </a:rPr>
              <a:t>_</a:t>
            </a:r>
            <a:r>
              <a:rPr lang="cs-CZ" dirty="0" err="1" smtClean="0">
                <a:hlinkClick r:id="rId3"/>
              </a:rPr>
              <a:t>stack</a:t>
            </a:r>
            <a:r>
              <a:rPr lang="cs-CZ" dirty="0" smtClean="0">
                <a:hlinkClick r:id="rId3"/>
              </a:rPr>
              <a:t>_</a:t>
            </a:r>
            <a:r>
              <a:rPr lang="cs-CZ" dirty="0" err="1" smtClean="0">
                <a:hlinkClick r:id="rId3"/>
              </a:rPr>
              <a:t>how</a:t>
            </a:r>
            <a:r>
              <a:rPr lang="cs-CZ" dirty="0" smtClean="0">
                <a:hlinkClick r:id="rId3"/>
              </a:rPr>
              <a:t>_to.</a:t>
            </a:r>
            <a:r>
              <a:rPr lang="cs-CZ" dirty="0" err="1" smtClean="0">
                <a:hlinkClick r:id="rId3"/>
              </a:rPr>
              <a:t>php</a:t>
            </a:r>
            <a:r>
              <a:rPr lang="cs-CZ" dirty="0" smtClean="0">
                <a:hlinkClick r:id="rId3"/>
              </a:rPr>
              <a:t>?</a:t>
            </a:r>
            <a:r>
              <a:rPr lang="cs-CZ" dirty="0" err="1" smtClean="0">
                <a:hlinkClick r:id="rId3"/>
              </a:rPr>
              <a:t>osCsid</a:t>
            </a:r>
            <a:r>
              <a:rPr lang="cs-CZ" dirty="0" smtClean="0">
                <a:hlinkClick r:id="rId3"/>
              </a:rPr>
              <a:t>=db35e7b1b855a0eac2bfb6a5e18a8edf</a:t>
            </a:r>
            <a:endParaRPr lang="cs-CZ" dirty="0" smtClean="0"/>
          </a:p>
          <a:p>
            <a:endParaRPr lang="cs-CZ" dirty="0" smtClean="0"/>
          </a:p>
          <a:p>
            <a:r>
              <a:rPr lang="cs-CZ" dirty="0" smtClean="0"/>
              <a:t>Obrázek motorizovaného </a:t>
            </a:r>
            <a:r>
              <a:rPr lang="cs-CZ" dirty="0" err="1" smtClean="0"/>
              <a:t>StackShotu</a:t>
            </a:r>
            <a:r>
              <a:rPr lang="cs-CZ" dirty="0" smtClean="0"/>
              <a:t>:</a:t>
            </a:r>
            <a:r>
              <a:rPr lang="cs-CZ" baseline="0" dirty="0" smtClean="0"/>
              <a:t> http://www.</a:t>
            </a:r>
            <a:r>
              <a:rPr lang="cs-CZ" baseline="0" dirty="0" err="1" smtClean="0"/>
              <a:t>photomacrography.net</a:t>
            </a:r>
            <a:r>
              <a:rPr lang="cs-CZ" baseline="0" dirty="0" smtClean="0"/>
              <a:t>/</a:t>
            </a:r>
            <a:r>
              <a:rPr lang="cs-CZ" baseline="0" dirty="0" err="1" smtClean="0"/>
              <a:t>forum</a:t>
            </a:r>
            <a:r>
              <a:rPr lang="cs-CZ" baseline="0" dirty="0" smtClean="0"/>
              <a:t>/</a:t>
            </a:r>
            <a:r>
              <a:rPr lang="cs-CZ" baseline="0" dirty="0" err="1" smtClean="0"/>
              <a:t>userpix</a:t>
            </a:r>
            <a:r>
              <a:rPr lang="cs-CZ" baseline="0" dirty="0" smtClean="0"/>
              <a:t>/679_</a:t>
            </a:r>
            <a:r>
              <a:rPr lang="cs-CZ" baseline="0" dirty="0" err="1" smtClean="0"/>
              <a:t>Bratcam</a:t>
            </a:r>
            <a:r>
              <a:rPr lang="cs-CZ" baseline="0" dirty="0" smtClean="0"/>
              <a:t>_</a:t>
            </a:r>
            <a:r>
              <a:rPr lang="cs-CZ" baseline="0" dirty="0" err="1" smtClean="0"/>
              <a:t>with</a:t>
            </a:r>
            <a:r>
              <a:rPr lang="cs-CZ" baseline="0" dirty="0" smtClean="0"/>
              <a:t>_</a:t>
            </a:r>
            <a:r>
              <a:rPr lang="cs-CZ" baseline="0" dirty="0" err="1" smtClean="0"/>
              <a:t>macro</a:t>
            </a:r>
            <a:r>
              <a:rPr lang="cs-CZ" baseline="0" dirty="0" smtClean="0"/>
              <a:t>_</a:t>
            </a:r>
            <a:r>
              <a:rPr lang="cs-CZ" baseline="0" dirty="0" err="1" smtClean="0"/>
              <a:t>lens</a:t>
            </a:r>
            <a:r>
              <a:rPr lang="cs-CZ" baseline="0" dirty="0" smtClean="0"/>
              <a:t>_</a:t>
            </a:r>
            <a:r>
              <a:rPr lang="cs-CZ" baseline="0" dirty="0" err="1" smtClean="0"/>
              <a:t>and</a:t>
            </a:r>
            <a:r>
              <a:rPr lang="cs-CZ" baseline="0" dirty="0" smtClean="0"/>
              <a:t>_adapter_</a:t>
            </a:r>
            <a:r>
              <a:rPr lang="cs-CZ" baseline="0" dirty="0" err="1" smtClean="0"/>
              <a:t>plateincl</a:t>
            </a:r>
            <a:r>
              <a:rPr lang="cs-CZ" baseline="0" dirty="0" smtClean="0"/>
              <a:t>_</a:t>
            </a:r>
            <a:r>
              <a:rPr lang="cs-CZ" baseline="0" dirty="0" err="1" smtClean="0"/>
              <a:t>StackShot</a:t>
            </a:r>
            <a:r>
              <a:rPr lang="cs-CZ" baseline="0" dirty="0" smtClean="0"/>
              <a:t>_</a:t>
            </a:r>
            <a:r>
              <a:rPr lang="cs-CZ" baseline="0" dirty="0" err="1" smtClean="0"/>
              <a:t>Controller</a:t>
            </a:r>
            <a:r>
              <a:rPr lang="cs-CZ" baseline="0" dirty="0" smtClean="0"/>
              <a:t>_1.jpg</a:t>
            </a:r>
          </a:p>
          <a:p>
            <a:endParaRPr lang="cs-CZ" dirty="0" smtClean="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50</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r>
              <a:rPr lang="cs-CZ" dirty="0" smtClean="0"/>
              <a:t> str. </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52</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sciencedirect.com</a:t>
            </a:r>
            <a:r>
              <a:rPr lang="cs-CZ" dirty="0" smtClean="0">
                <a:hlinkClick r:id="rId3"/>
              </a:rPr>
              <a:t>/science/</a:t>
            </a:r>
            <a:r>
              <a:rPr lang="cs-CZ" dirty="0" err="1" smtClean="0">
                <a:hlinkClick r:id="rId3"/>
              </a:rPr>
              <a:t>article</a:t>
            </a:r>
            <a:r>
              <a:rPr lang="cs-CZ" dirty="0" smtClean="0">
                <a:hlinkClick r:id="rId3"/>
              </a:rPr>
              <a:t>/</a:t>
            </a:r>
            <a:r>
              <a:rPr lang="cs-CZ" dirty="0" err="1" smtClean="0">
                <a:hlinkClick r:id="rId3"/>
              </a:rPr>
              <a:t>pii</a:t>
            </a:r>
            <a:r>
              <a:rPr lang="cs-CZ" dirty="0" smtClean="0">
                <a:hlinkClick r:id="rId3"/>
              </a:rPr>
              <a:t>/S0901502712000859</a:t>
            </a:r>
            <a:endParaRPr lang="cs-CZ" dirty="0" smtClean="0"/>
          </a:p>
          <a:p>
            <a:endParaRPr lang="cs-CZ" dirty="0" smtClean="0"/>
          </a:p>
          <a:p>
            <a:r>
              <a:rPr lang="en-US" sz="1200" b="0" i="0" kern="1200" dirty="0" smtClean="0">
                <a:solidFill>
                  <a:schemeClr val="tx1"/>
                </a:solidFill>
                <a:latin typeface="+mn-lt"/>
                <a:ea typeface="+mn-ea"/>
                <a:cs typeface="+mn-cs"/>
              </a:rPr>
              <a:t>Reconstruction of the wound area on day 7 based on adjacent micrographs: untreated rabbit (a), rabbit treated with fibrin glue (b) and rabbit treated with </a:t>
            </a:r>
            <a:r>
              <a:rPr lang="en-US" sz="1200" b="0" i="0" kern="1200" dirty="0" err="1" smtClean="0">
                <a:solidFill>
                  <a:schemeClr val="tx1"/>
                </a:solidFill>
                <a:latin typeface="+mn-lt"/>
                <a:ea typeface="+mn-ea"/>
                <a:cs typeface="+mn-cs"/>
              </a:rPr>
              <a:t>keratinocyte</a:t>
            </a:r>
            <a:r>
              <a:rPr lang="en-US" sz="1200" b="0" i="0" kern="1200" dirty="0" smtClean="0">
                <a:solidFill>
                  <a:schemeClr val="tx1"/>
                </a:solidFill>
                <a:latin typeface="+mn-lt"/>
                <a:ea typeface="+mn-ea"/>
                <a:cs typeface="+mn-cs"/>
              </a:rPr>
              <a:t> suspension in fibrin glue (c). Image acquired with the use of multiple image alignment (MIA) software (Olympus </a:t>
            </a:r>
            <a:r>
              <a:rPr lang="en-US" sz="1200" b="0" i="0" kern="1200" dirty="0" err="1" smtClean="0">
                <a:solidFill>
                  <a:schemeClr val="tx1"/>
                </a:solidFill>
                <a:latin typeface="+mn-lt"/>
                <a:ea typeface="+mn-ea"/>
                <a:cs typeface="+mn-cs"/>
              </a:rPr>
              <a:t>AnalySIS</a:t>
            </a:r>
            <a:r>
              <a:rPr lang="en-US" sz="1200" b="0" i="0" kern="1200" dirty="0" smtClean="0">
                <a:solidFill>
                  <a:schemeClr val="tx1"/>
                </a:solidFill>
                <a:latin typeface="+mn-lt"/>
                <a:ea typeface="+mn-ea"/>
                <a:cs typeface="+mn-cs"/>
              </a:rPr>
              <a:t> FIVE). H–E stain. Bar = 1 mm.</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54</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olympusmicro.com</a:t>
            </a:r>
            <a:r>
              <a:rPr lang="cs-CZ" dirty="0" smtClean="0">
                <a:hlinkClick r:id="rId3"/>
              </a:rPr>
              <a:t>/</a:t>
            </a:r>
            <a:r>
              <a:rPr lang="cs-CZ" dirty="0" err="1" smtClean="0">
                <a:hlinkClick r:id="rId3"/>
              </a:rPr>
              <a:t>brochures</a:t>
            </a:r>
            <a:r>
              <a:rPr lang="cs-CZ" dirty="0" smtClean="0">
                <a:hlinkClick r:id="rId3"/>
              </a:rPr>
              <a:t>/</a:t>
            </a:r>
            <a:r>
              <a:rPr lang="cs-CZ" dirty="0" err="1" smtClean="0">
                <a:hlinkClick r:id="rId3"/>
              </a:rPr>
              <a:t>pdfs</a:t>
            </a:r>
            <a:r>
              <a:rPr lang="cs-CZ" dirty="0" smtClean="0">
                <a:hlinkClick r:id="rId3"/>
              </a:rPr>
              <a:t>/</a:t>
            </a:r>
            <a:r>
              <a:rPr lang="cs-CZ" dirty="0" err="1" smtClean="0">
                <a:hlinkClick r:id="rId3"/>
              </a:rPr>
              <a:t>microsuitebio.pdf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55</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Original images of anthrax taken by Robert Koch (1843-1910)</a:t>
            </a:r>
            <a:r>
              <a:rPr lang="cs-CZ" dirty="0" smtClean="0"/>
              <a:t>: </a:t>
            </a:r>
            <a:r>
              <a:rPr lang="cs-CZ" dirty="0" smtClean="0">
                <a:hlinkClick r:id="rId3"/>
              </a:rPr>
              <a:t>http://clearlyexplained.com/culture/health/infections/bacteria/anthrax.html</a:t>
            </a:r>
            <a:endParaRPr lang="cs-CZ" dirty="0" smtClean="0"/>
          </a:p>
          <a:p>
            <a:r>
              <a:rPr lang="cs-CZ" dirty="0" smtClean="0"/>
              <a:t>Koch </a:t>
            </a:r>
            <a:r>
              <a:rPr lang="cs-CZ" dirty="0" err="1" smtClean="0"/>
              <a:t>portret</a:t>
            </a:r>
            <a:r>
              <a:rPr lang="cs-CZ" dirty="0" smtClean="0"/>
              <a:t>:</a:t>
            </a:r>
            <a:r>
              <a:rPr lang="cs-CZ" baseline="0" dirty="0" smtClean="0"/>
              <a:t> http://www.</a:t>
            </a:r>
            <a:r>
              <a:rPr lang="cs-CZ" baseline="0" dirty="0" err="1" smtClean="0"/>
              <a:t>google.cz</a:t>
            </a:r>
            <a:r>
              <a:rPr lang="cs-CZ" baseline="0" dirty="0" smtClean="0"/>
              <a:t>/</a:t>
            </a:r>
            <a:r>
              <a:rPr lang="cs-CZ" baseline="0" dirty="0" err="1" smtClean="0"/>
              <a:t>imgres</a:t>
            </a:r>
            <a:r>
              <a:rPr lang="cs-CZ" baseline="0" dirty="0" smtClean="0"/>
              <a:t>?um=1&amp;</a:t>
            </a:r>
            <a:r>
              <a:rPr lang="cs-CZ" baseline="0" dirty="0" err="1" smtClean="0"/>
              <a:t>hl</a:t>
            </a:r>
            <a:r>
              <a:rPr lang="cs-CZ" baseline="0" dirty="0" smtClean="0"/>
              <a:t>=</a:t>
            </a:r>
            <a:r>
              <a:rPr lang="cs-CZ" baseline="0" dirty="0" err="1" smtClean="0"/>
              <a:t>cs</a:t>
            </a:r>
            <a:r>
              <a:rPr lang="cs-CZ" baseline="0" dirty="0" smtClean="0"/>
              <a:t>&amp;</a:t>
            </a:r>
            <a:r>
              <a:rPr lang="cs-CZ" baseline="0" dirty="0" err="1" smtClean="0"/>
              <a:t>sa</a:t>
            </a:r>
            <a:r>
              <a:rPr lang="cs-CZ" baseline="0" dirty="0" smtClean="0"/>
              <a:t>=N&amp;</a:t>
            </a:r>
            <a:r>
              <a:rPr lang="cs-CZ" baseline="0" dirty="0" err="1" smtClean="0"/>
              <a:t>biw</a:t>
            </a:r>
            <a:r>
              <a:rPr lang="cs-CZ" baseline="0" dirty="0" smtClean="0"/>
              <a:t>=1920&amp;</a:t>
            </a:r>
            <a:r>
              <a:rPr lang="cs-CZ" baseline="0" dirty="0" err="1" smtClean="0"/>
              <a:t>bih</a:t>
            </a:r>
            <a:r>
              <a:rPr lang="cs-CZ" baseline="0" dirty="0" smtClean="0"/>
              <a:t>=1032&amp;</a:t>
            </a:r>
            <a:r>
              <a:rPr lang="cs-CZ" baseline="0" dirty="0" err="1" smtClean="0"/>
              <a:t>tbm</a:t>
            </a:r>
            <a:r>
              <a:rPr lang="cs-CZ" baseline="0" dirty="0" smtClean="0"/>
              <a:t>=</a:t>
            </a:r>
            <a:r>
              <a:rPr lang="cs-CZ" baseline="0" dirty="0" err="1" smtClean="0"/>
              <a:t>isch</a:t>
            </a:r>
            <a:r>
              <a:rPr lang="cs-CZ" baseline="0" dirty="0" smtClean="0"/>
              <a:t>&amp;</a:t>
            </a:r>
            <a:r>
              <a:rPr lang="cs-CZ" baseline="0" dirty="0" err="1" smtClean="0"/>
              <a:t>tbnid</a:t>
            </a:r>
            <a:r>
              <a:rPr lang="cs-CZ" baseline="0" dirty="0" smtClean="0"/>
              <a:t>=MP53ZQoShR3JlM:&amp;</a:t>
            </a:r>
            <a:r>
              <a:rPr lang="cs-CZ" baseline="0" dirty="0" err="1" smtClean="0"/>
              <a:t>imgrefurl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koch.htm</a:t>
            </a:r>
            <a:r>
              <a:rPr lang="cs-CZ" baseline="0" dirty="0" smtClean="0"/>
              <a:t>&amp;</a:t>
            </a:r>
            <a:r>
              <a:rPr lang="cs-CZ" baseline="0" dirty="0" err="1" smtClean="0"/>
              <a:t>docid</a:t>
            </a:r>
            <a:r>
              <a:rPr lang="cs-CZ" baseline="0" dirty="0" smtClean="0"/>
              <a:t>=bSNCgGz2cPgyrM&amp;</a:t>
            </a:r>
            <a:r>
              <a:rPr lang="cs-CZ" baseline="0" dirty="0" err="1" smtClean="0"/>
              <a:t>imgurl</a:t>
            </a:r>
            <a:r>
              <a:rPr lang="cs-CZ" baseline="0" dirty="0" smtClean="0"/>
              <a:t>=http://www.</a:t>
            </a:r>
            <a:r>
              <a:rPr lang="cs-CZ" baseline="0" dirty="0" err="1" smtClean="0"/>
              <a:t>biografiasyvidas.com</a:t>
            </a:r>
            <a:r>
              <a:rPr lang="cs-CZ" baseline="0" dirty="0" smtClean="0"/>
              <a:t>/</a:t>
            </a:r>
            <a:r>
              <a:rPr lang="cs-CZ" baseline="0" dirty="0" err="1" smtClean="0"/>
              <a:t>biografia</a:t>
            </a:r>
            <a:r>
              <a:rPr lang="cs-CZ" baseline="0" dirty="0" smtClean="0"/>
              <a:t>/k/</a:t>
            </a:r>
            <a:r>
              <a:rPr lang="cs-CZ" baseline="0" dirty="0" err="1" smtClean="0"/>
              <a:t>fotos</a:t>
            </a:r>
            <a:r>
              <a:rPr lang="cs-CZ" baseline="0" dirty="0" smtClean="0"/>
              <a:t>/</a:t>
            </a:r>
            <a:r>
              <a:rPr lang="cs-CZ" baseline="0" dirty="0" err="1" smtClean="0"/>
              <a:t>koch.jpg</a:t>
            </a:r>
            <a:r>
              <a:rPr lang="cs-CZ" baseline="0" dirty="0" smtClean="0"/>
              <a:t>&amp;w=340&amp;h=304&amp;</a:t>
            </a:r>
            <a:r>
              <a:rPr lang="cs-CZ" baseline="0" dirty="0" err="1" smtClean="0"/>
              <a:t>ei</a:t>
            </a:r>
            <a:r>
              <a:rPr lang="cs-CZ" baseline="0" dirty="0" smtClean="0"/>
              <a:t>=V8-PUMu9O5KK4gSU7YGADQ&amp;zoom=1&amp;</a:t>
            </a:r>
            <a:r>
              <a:rPr lang="cs-CZ" baseline="0" dirty="0" err="1" smtClean="0"/>
              <a:t>iact</a:t>
            </a:r>
            <a:r>
              <a:rPr lang="cs-CZ" baseline="0" dirty="0" smtClean="0"/>
              <a:t>=</a:t>
            </a:r>
            <a:r>
              <a:rPr lang="cs-CZ" baseline="0" dirty="0" err="1" smtClean="0"/>
              <a:t>rc</a:t>
            </a:r>
            <a:r>
              <a:rPr lang="cs-CZ" baseline="0" dirty="0" smtClean="0"/>
              <a:t>&amp;dur=189&amp;</a:t>
            </a:r>
            <a:r>
              <a:rPr lang="cs-CZ" baseline="0" dirty="0" err="1" smtClean="0"/>
              <a:t>sig</a:t>
            </a:r>
            <a:r>
              <a:rPr lang="cs-CZ" baseline="0" dirty="0" smtClean="0"/>
              <a:t>=106074509116809275886&amp;</a:t>
            </a:r>
            <a:r>
              <a:rPr lang="cs-CZ" baseline="0" dirty="0" err="1" smtClean="0"/>
              <a:t>page</a:t>
            </a:r>
            <a:r>
              <a:rPr lang="cs-CZ" baseline="0" dirty="0" smtClean="0"/>
              <a:t>=1&amp;</a:t>
            </a:r>
            <a:r>
              <a:rPr lang="cs-CZ" baseline="0" dirty="0" err="1" smtClean="0"/>
              <a:t>tbnh</a:t>
            </a:r>
            <a:r>
              <a:rPr lang="cs-CZ" baseline="0" dirty="0" smtClean="0"/>
              <a:t>=150&amp;</a:t>
            </a:r>
            <a:r>
              <a:rPr lang="cs-CZ" baseline="0" dirty="0" err="1" smtClean="0"/>
              <a:t>tbnw</a:t>
            </a:r>
            <a:r>
              <a:rPr lang="cs-CZ" baseline="0" dirty="0" smtClean="0"/>
              <a:t>=158&amp;start=0&amp;</a:t>
            </a:r>
            <a:r>
              <a:rPr lang="cs-CZ" baseline="0" dirty="0" err="1" smtClean="0"/>
              <a:t>ndsp</a:t>
            </a:r>
            <a:r>
              <a:rPr lang="cs-CZ" baseline="0" dirty="0" smtClean="0"/>
              <a:t>=72&amp;</a:t>
            </a:r>
            <a:r>
              <a:rPr lang="cs-CZ" baseline="0" dirty="0" err="1" smtClean="0"/>
              <a:t>ved</a:t>
            </a:r>
            <a:r>
              <a:rPr lang="cs-CZ" baseline="0" dirty="0" smtClean="0"/>
              <a:t>=1t:429,i:104&amp;</a:t>
            </a:r>
            <a:r>
              <a:rPr lang="cs-CZ" baseline="0" dirty="0" err="1" smtClean="0"/>
              <a:t>tx</a:t>
            </a:r>
            <a:r>
              <a:rPr lang="cs-CZ" baseline="0" dirty="0" smtClean="0"/>
              <a:t>=82&amp;ty=53</a:t>
            </a:r>
          </a:p>
          <a:p>
            <a:endParaRPr lang="cs-CZ" dirty="0" smtClean="0"/>
          </a:p>
          <a:p>
            <a:endParaRPr lang="en-US" dirty="0" smtClean="0"/>
          </a:p>
          <a:p>
            <a:r>
              <a:rPr lang="en-US" dirty="0" smtClean="0"/>
              <a:t/>
            </a:r>
            <a:br>
              <a:rPr lang="en-US" dirty="0" smtClean="0"/>
            </a:b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smtClean="0"/>
          </a:p>
          <a:p>
            <a:endParaRPr lang="cs-CZ" dirty="0" smtClean="0"/>
          </a:p>
          <a:p>
            <a:r>
              <a:rPr lang="en-US" dirty="0" smtClean="0"/>
              <a:t>Due to the expansive nature of this particular measurement, the object classification tool offers more than 50 different parameters for geometric (shape, size, </a:t>
            </a:r>
          </a:p>
          <a:p>
            <a:r>
              <a:rPr lang="en-US" dirty="0" smtClean="0"/>
              <a:t>position) and pixel properties (intensity, grey value) which can be combined via </a:t>
            </a:r>
          </a:p>
          <a:p>
            <a:r>
              <a:rPr lang="en-US" dirty="0" smtClean="0"/>
              <a:t>logical and arithmetic operations in order to create object classes. Once defined, </a:t>
            </a:r>
          </a:p>
          <a:p>
            <a:r>
              <a:rPr lang="en-US" dirty="0" smtClean="0"/>
              <a:t>Stream can automatically output very detailed information on each individual object </a:t>
            </a:r>
          </a:p>
          <a:p>
            <a:r>
              <a:rPr lang="en-US" dirty="0" smtClean="0"/>
              <a:t>detected, indicating the object class. Furthermore, Stream produces an object class </a:t>
            </a:r>
          </a:p>
          <a:p>
            <a:r>
              <a:rPr lang="en-US" dirty="0" smtClean="0"/>
              <a:t>diagram showing the number of objects in each class. For further processing and </a:t>
            </a:r>
          </a:p>
          <a:p>
            <a:r>
              <a:rPr lang="en-US" dirty="0" smtClean="0"/>
              <a:t>analysis, the spreadsheet can be exported to Microsoft Excel.</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57</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http://www.</a:t>
            </a:r>
            <a:r>
              <a:rPr lang="cs-CZ" dirty="0" err="1" smtClean="0">
                <a:hlinkClick r:id="rId3"/>
              </a:rPr>
              <a:t>lri.se</a:t>
            </a:r>
            <a:r>
              <a:rPr lang="cs-CZ" dirty="0" smtClean="0">
                <a:hlinkClick r:id="rId3"/>
              </a:rPr>
              <a:t>/</a:t>
            </a:r>
            <a:r>
              <a:rPr lang="cs-CZ" dirty="0" err="1" smtClean="0">
                <a:hlinkClick r:id="rId3"/>
              </a:rPr>
              <a:t>pdf</a:t>
            </a:r>
            <a:r>
              <a:rPr lang="cs-CZ" dirty="0" smtClean="0">
                <a:hlinkClick r:id="rId3"/>
              </a:rPr>
              <a:t>/</a:t>
            </a:r>
            <a:r>
              <a:rPr lang="cs-CZ" dirty="0" err="1" smtClean="0">
                <a:hlinkClick r:id="rId3"/>
              </a:rPr>
              <a:t>olympus</a:t>
            </a:r>
            <a:r>
              <a:rPr lang="cs-CZ" dirty="0" smtClean="0">
                <a:hlinkClick r:id="rId3"/>
              </a:rPr>
              <a:t>/</a:t>
            </a:r>
            <a:r>
              <a:rPr lang="cs-CZ" dirty="0" err="1" smtClean="0">
                <a:hlinkClick r:id="rId3"/>
              </a:rPr>
              <a:t>Olympus</a:t>
            </a:r>
            <a:r>
              <a:rPr lang="cs-CZ" dirty="0" smtClean="0">
                <a:hlinkClick r:id="rId3"/>
              </a:rPr>
              <a:t>_</a:t>
            </a:r>
            <a:r>
              <a:rPr lang="cs-CZ" dirty="0" err="1" smtClean="0">
                <a:hlinkClick r:id="rId3"/>
              </a:rPr>
              <a:t>Stream</a:t>
            </a:r>
            <a:r>
              <a:rPr lang="cs-CZ" dirty="0" smtClean="0">
                <a:hlinkClick r:id="rId3"/>
              </a:rPr>
              <a:t>_Software.</a:t>
            </a:r>
            <a:r>
              <a:rPr lang="cs-CZ" dirty="0" err="1" smtClean="0">
                <a:hlinkClick r:id="rId3"/>
              </a:rPr>
              <a:t>pdf</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58</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en-US" sz="1200" b="0" i="0" kern="1200" dirty="0" smtClean="0">
                <a:solidFill>
                  <a:schemeClr val="tx1"/>
                </a:solidFill>
                <a:latin typeface="+mn-lt"/>
                <a:ea typeface="+mn-ea"/>
                <a:cs typeface="+mn-cs"/>
              </a:rPr>
              <a:t>OLYMPUS Stream Essentials and more-advanced packages offer a new integrated solution to perform phase analysis on a selection of various Region Of Interest (ROI) including triangles, circles, rectangles and polygons. From the sample information to the analytical report, OLYMPUS Stream guides you through all steps and helps to cumulate results on multiple images.</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59</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cs-CZ" dirty="0" err="1" smtClean="0"/>
              <a:t>obrazku</a:t>
            </a:r>
            <a:r>
              <a:rPr lang="cs-CZ" dirty="0" smtClean="0"/>
              <a:t>: 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63</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http://virtualurchin.stanford.edu/microscope.htm</a:t>
            </a:r>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65</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http://virtualurchin.stanford.edu/microscope.htm</a:t>
            </a:r>
          </a:p>
          <a:p>
            <a:endParaRPr lang="cs-CZ" dirty="0"/>
          </a:p>
        </p:txBody>
      </p:sp>
      <p:sp>
        <p:nvSpPr>
          <p:cNvPr id="4" name="Zástupný symbol pro číslo snímku 3"/>
          <p:cNvSpPr>
            <a:spLocks noGrp="1"/>
          </p:cNvSpPr>
          <p:nvPr>
            <p:ph type="sldNum" sz="quarter" idx="10"/>
          </p:nvPr>
        </p:nvSpPr>
        <p:spPr/>
        <p:txBody>
          <a:bodyPr/>
          <a:lstStyle/>
          <a:p>
            <a:fld id="{F34E7366-9DB1-4EDB-A0BF-4D59A71DB751}" type="slidenum">
              <a:rPr lang="cs-CZ" smtClean="0"/>
              <a:pPr/>
              <a:t>66</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a:t>
            </a:r>
            <a:r>
              <a:rPr lang="en-US" sz="1200" b="1" i="0" kern="1200" dirty="0" smtClean="0">
                <a:solidFill>
                  <a:schemeClr val="tx1"/>
                </a:solidFill>
                <a:latin typeface="+mn-lt"/>
                <a:ea typeface="+mn-ea"/>
                <a:cs typeface="+mn-cs"/>
              </a:rPr>
              <a:t>light micrograph</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photomicrograph</a:t>
            </a:r>
            <a:r>
              <a:rPr lang="en-US" sz="1200" b="0" i="0" kern="1200" dirty="0" smtClean="0">
                <a:solidFill>
                  <a:schemeClr val="tx1"/>
                </a:solidFill>
                <a:latin typeface="+mn-lt"/>
                <a:ea typeface="+mn-ea"/>
                <a:cs typeface="+mn-cs"/>
              </a:rPr>
              <a:t> is a micrograph prepared using a </a:t>
            </a:r>
            <a:r>
              <a:rPr lang="en-US" sz="1200" b="0" i="0" u="none" strike="noStrike" kern="1200" dirty="0" smtClean="0">
                <a:solidFill>
                  <a:schemeClr val="tx1"/>
                </a:solidFill>
                <a:latin typeface="+mn-lt"/>
                <a:ea typeface="+mn-ea"/>
                <a:cs typeface="+mn-cs"/>
                <a:hlinkClick r:id="rId3" tooltip="Light microscope"/>
              </a:rPr>
              <a:t>light microscope</a:t>
            </a:r>
            <a:r>
              <a:rPr lang="en-US" sz="1200" b="0" i="0" kern="1200" dirty="0" smtClean="0">
                <a:solidFill>
                  <a:schemeClr val="tx1"/>
                </a:solidFill>
                <a:latin typeface="+mn-lt"/>
                <a:ea typeface="+mn-ea"/>
                <a:cs typeface="+mn-cs"/>
              </a:rPr>
              <a:t>, a process referred to as </a:t>
            </a:r>
            <a:r>
              <a:rPr lang="en-US" sz="1200" b="0" i="1" kern="1200" dirty="0" err="1" smtClean="0">
                <a:solidFill>
                  <a:schemeClr val="tx1"/>
                </a:solidFill>
                <a:latin typeface="+mn-lt"/>
                <a:ea typeface="+mn-ea"/>
                <a:cs typeface="+mn-cs"/>
              </a:rPr>
              <a:t>photomicroscopy</a:t>
            </a:r>
            <a:r>
              <a:rPr lang="en-US" sz="1200" b="0" i="0" kern="1200" dirty="0" smtClean="0">
                <a:solidFill>
                  <a:schemeClr val="tx1"/>
                </a:solidFill>
                <a:latin typeface="+mn-lt"/>
                <a:ea typeface="+mn-ea"/>
                <a:cs typeface="+mn-cs"/>
              </a:rPr>
              <a:t>.</a:t>
            </a:r>
            <a:endParaRPr lang="cs-CZ" sz="1200" b="0" i="0" kern="1200" dirty="0" smtClean="0">
              <a:solidFill>
                <a:schemeClr val="tx1"/>
              </a:solidFill>
              <a:latin typeface="+mn-lt"/>
              <a:ea typeface="+mn-ea"/>
              <a:cs typeface="+mn-cs"/>
            </a:endParaRPr>
          </a:p>
          <a:p>
            <a:endParaRPr lang="cs-CZ" sz="1200" b="0" i="0" kern="1200" dirty="0" smtClean="0">
              <a:solidFill>
                <a:schemeClr val="tx1"/>
              </a:solidFill>
              <a:latin typeface="+mn-lt"/>
              <a:ea typeface="+mn-ea"/>
              <a:cs typeface="+mn-cs"/>
            </a:endParaRPr>
          </a:p>
          <a:p>
            <a:r>
              <a:rPr lang="cs-CZ" dirty="0" smtClean="0"/>
              <a:t>http://www.</a:t>
            </a:r>
            <a:r>
              <a:rPr lang="cs-CZ" dirty="0" err="1" smtClean="0"/>
              <a:t>hps.cam.ac.uk</a:t>
            </a:r>
            <a:r>
              <a:rPr lang="cs-CZ" dirty="0" smtClean="0"/>
              <a:t>/</a:t>
            </a:r>
            <a:r>
              <a:rPr lang="cs-CZ" dirty="0" err="1" smtClean="0"/>
              <a:t>whipple</a:t>
            </a:r>
            <a:r>
              <a:rPr lang="cs-CZ" dirty="0" smtClean="0"/>
              <a:t>/</a:t>
            </a:r>
            <a:r>
              <a:rPr lang="cs-CZ" dirty="0" err="1" smtClean="0"/>
              <a:t>explore</a:t>
            </a:r>
            <a:r>
              <a:rPr lang="cs-CZ" dirty="0" smtClean="0"/>
              <a:t>/</a:t>
            </a:r>
            <a:r>
              <a:rPr lang="cs-CZ" dirty="0" err="1" smtClean="0"/>
              <a:t>microscopes</a:t>
            </a:r>
            <a:r>
              <a:rPr lang="cs-CZ" dirty="0" smtClean="0"/>
              <a:t>/</a:t>
            </a:r>
            <a:r>
              <a:rPr lang="cs-CZ" dirty="0" err="1" smtClean="0"/>
              <a:t>microphotographs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hlinkClick r:id="rId3"/>
              </a:rPr>
              <a:t>Obr 1: http://www.</a:t>
            </a:r>
            <a:r>
              <a:rPr lang="cs-CZ" dirty="0" err="1" smtClean="0">
                <a:hlinkClick r:id="rId3"/>
              </a:rPr>
              <a:t>optingservis.cz</a:t>
            </a:r>
            <a:r>
              <a:rPr lang="cs-CZ" dirty="0" smtClean="0">
                <a:hlinkClick r:id="rId3"/>
              </a:rPr>
              <a:t>/index.</a:t>
            </a:r>
            <a:r>
              <a:rPr lang="cs-CZ" dirty="0" err="1" smtClean="0">
                <a:hlinkClick r:id="rId3"/>
              </a:rPr>
              <a:t>php</a:t>
            </a:r>
            <a:r>
              <a:rPr lang="cs-CZ" dirty="0" smtClean="0">
                <a:hlinkClick r:id="rId3"/>
              </a:rPr>
              <a:t>/</a:t>
            </a:r>
            <a:r>
              <a:rPr lang="cs-CZ" dirty="0" err="1" smtClean="0">
                <a:hlinkClick r:id="rId3"/>
              </a:rPr>
              <a:t>nabidka</a:t>
            </a:r>
            <a:r>
              <a:rPr lang="cs-CZ" dirty="0" smtClean="0">
                <a:hlinkClick r:id="rId3"/>
              </a:rPr>
              <a:t>-</a:t>
            </a:r>
            <a:r>
              <a:rPr lang="cs-CZ" dirty="0" err="1" smtClean="0">
                <a:hlinkClick r:id="rId3"/>
              </a:rPr>
              <a:t>zboi</a:t>
            </a:r>
            <a:r>
              <a:rPr lang="cs-CZ" dirty="0" smtClean="0">
                <a:hlinkClick r:id="rId3"/>
              </a:rPr>
              <a:t>/79-mikroskop-</a:t>
            </a:r>
            <a:r>
              <a:rPr lang="cs-CZ" dirty="0" err="1" smtClean="0">
                <a:hlinkClick r:id="rId3"/>
              </a:rPr>
              <a:t>fotomikroskop</a:t>
            </a:r>
            <a:endParaRPr lang="cs-CZ" dirty="0" smtClean="0"/>
          </a:p>
          <a:p>
            <a:endParaRPr lang="cs-CZ" dirty="0" smtClean="0"/>
          </a:p>
          <a:p>
            <a:r>
              <a:rPr lang="cs-CZ" dirty="0" smtClean="0"/>
              <a:t>Obr 2: http://www.system68.com/</a:t>
            </a:r>
            <a:r>
              <a:rPr lang="cs-CZ" dirty="0" err="1" smtClean="0"/>
              <a:t>traveling</a:t>
            </a:r>
            <a:r>
              <a:rPr lang="cs-CZ" dirty="0" smtClean="0"/>
              <a:t>/</a:t>
            </a:r>
            <a:r>
              <a:rPr lang="cs-CZ" dirty="0" err="1" smtClean="0"/>
              <a:t>images</a:t>
            </a:r>
            <a:r>
              <a:rPr lang="cs-CZ" dirty="0" smtClean="0"/>
              <a:t>/</a:t>
            </a:r>
            <a:r>
              <a:rPr lang="cs-CZ" dirty="0" err="1" smtClean="0"/>
              <a:t>fotomikroskop.jpg</a:t>
            </a:r>
            <a:endParaRPr lang="cs-CZ" dirty="0" smtClean="0"/>
          </a:p>
          <a:p>
            <a:endParaRPr lang="cs-CZ" dirty="0" smtClean="0"/>
          </a:p>
          <a:p>
            <a:r>
              <a:rPr lang="cs-CZ" dirty="0" smtClean="0"/>
              <a:t>Obr3: http://www.</a:t>
            </a:r>
            <a:r>
              <a:rPr lang="cs-CZ" dirty="0" err="1" smtClean="0"/>
              <a:t>arsenal.cz</a:t>
            </a:r>
            <a:r>
              <a:rPr lang="cs-CZ" dirty="0" smtClean="0"/>
              <a:t>/</a:t>
            </a:r>
            <a:r>
              <a:rPr lang="cs-CZ" dirty="0" err="1" smtClean="0"/>
              <a:t>files</a:t>
            </a:r>
            <a:r>
              <a:rPr lang="cs-CZ" dirty="0" smtClean="0"/>
              <a:t>/</a:t>
            </a:r>
            <a:r>
              <a:rPr lang="cs-CZ" dirty="0" err="1" smtClean="0"/>
              <a:t>uploaded</a:t>
            </a:r>
            <a:r>
              <a:rPr lang="cs-CZ" dirty="0" smtClean="0"/>
              <a:t>/</a:t>
            </a:r>
            <a:r>
              <a:rPr lang="cs-CZ" dirty="0" err="1" smtClean="0"/>
              <a:t>UserFiles</a:t>
            </a:r>
            <a:r>
              <a:rPr lang="cs-CZ" dirty="0" smtClean="0"/>
              <a:t>/Image/redakce/.[800-600].AI%205013i-T.</a:t>
            </a:r>
            <a:r>
              <a:rPr lang="cs-CZ" dirty="0" err="1" smtClean="0"/>
              <a:t>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r>
              <a:rPr lang="cs-CZ" dirty="0" smtClean="0"/>
              <a:t>Obr1: http://storage.dalekohled-mikroskop.cz/contentcontext/Mikroskopy-LCD-40x-1600x-398.jpg</a:t>
            </a:r>
          </a:p>
          <a:p>
            <a:r>
              <a:rPr lang="cs-CZ" dirty="0" smtClean="0"/>
              <a:t>Obr 2: http://www.teleskopy-optika.</a:t>
            </a:r>
            <a:r>
              <a:rPr lang="cs-CZ" dirty="0" err="1" smtClean="0"/>
              <a:t>sk</a:t>
            </a:r>
            <a:r>
              <a:rPr lang="cs-CZ" dirty="0" smtClean="0"/>
              <a:t>/</a:t>
            </a:r>
            <a:r>
              <a:rPr lang="cs-CZ" dirty="0" err="1" smtClean="0"/>
              <a:t>files</a:t>
            </a:r>
            <a:r>
              <a:rPr lang="cs-CZ" dirty="0" smtClean="0"/>
              <a:t>/</a:t>
            </a:r>
            <a:r>
              <a:rPr lang="cs-CZ" dirty="0" err="1" smtClean="0"/>
              <a:t>imagepicker</a:t>
            </a:r>
            <a:r>
              <a:rPr lang="cs-CZ" dirty="0" smtClean="0"/>
              <a:t>/t/teleskopy-optika.</a:t>
            </a:r>
            <a:r>
              <a:rPr lang="cs-CZ" dirty="0" err="1" smtClean="0"/>
              <a:t>sk</a:t>
            </a:r>
            <a:r>
              <a:rPr lang="cs-CZ" dirty="0" smtClean="0"/>
              <a:t>/mikroskop%20celestron%20lcd%2040-1600x%20velky.jpg</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http://upload.wikimedia.org/wikipedia/commons/thumb/a/a1/CCD.jpg/300px-CCD.jpg</a:t>
            </a:r>
          </a:p>
          <a:p>
            <a:endParaRPr lang="cs-CZ" dirty="0" smtClean="0"/>
          </a:p>
          <a:p>
            <a:r>
              <a:rPr lang="cs-CZ" dirty="0" smtClean="0"/>
              <a:t>Princip a </a:t>
            </a:r>
            <a:r>
              <a:rPr lang="cs-CZ" dirty="0" err="1" smtClean="0"/>
              <a:t>info</a:t>
            </a:r>
            <a:r>
              <a:rPr lang="cs-CZ" dirty="0" smtClean="0"/>
              <a:t>: </a:t>
            </a:r>
            <a:r>
              <a:rPr lang="cs-CZ" dirty="0" smtClean="0">
                <a:hlinkClick r:id="rId3"/>
              </a:rPr>
              <a:t>http://www.</a:t>
            </a:r>
            <a:r>
              <a:rPr lang="cs-CZ" dirty="0" err="1" smtClean="0">
                <a:hlinkClick r:id="rId3"/>
              </a:rPr>
              <a:t>elektrorevue.cz</a:t>
            </a:r>
            <a:r>
              <a:rPr lang="cs-CZ" dirty="0" smtClean="0">
                <a:hlinkClick r:id="rId3"/>
              </a:rPr>
              <a:t>/</a:t>
            </a:r>
            <a:r>
              <a:rPr lang="cs-CZ" dirty="0" err="1" smtClean="0">
                <a:hlinkClick r:id="rId3"/>
              </a:rPr>
              <a:t>clanky</a:t>
            </a:r>
            <a:r>
              <a:rPr lang="cs-CZ" dirty="0" smtClean="0">
                <a:hlinkClick r:id="rId3"/>
              </a:rPr>
              <a:t>/06019/index.</a:t>
            </a:r>
            <a:r>
              <a:rPr lang="cs-CZ" dirty="0" err="1" smtClean="0">
                <a:hlinkClick r:id="rId3"/>
              </a:rPr>
              <a:t>html</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t>
            </a:r>
            <a:r>
              <a:rPr lang="pl-PL" dirty="0" smtClean="0">
                <a:hlinkClick r:id="rId3"/>
              </a:rPr>
              <a:t>http://www.vscht.cz/obsah/fakulty/fpbt/ostatni/digimikro/pokus.htm#1. Fotografická dokumentace biologických objektù</a:t>
            </a:r>
            <a:endParaRPr lang="cs-CZ" dirty="0"/>
          </a:p>
        </p:txBody>
      </p:sp>
      <p:sp>
        <p:nvSpPr>
          <p:cNvPr id="4" name="Zástupný symbol pro číslo snímku 3"/>
          <p:cNvSpPr>
            <a:spLocks noGrp="1"/>
          </p:cNvSpPr>
          <p:nvPr>
            <p:ph type="sldNum" sz="quarter" idx="10"/>
          </p:nvPr>
        </p:nvSpPr>
        <p:spPr/>
        <p:txBody>
          <a:bodyPr/>
          <a:lstStyle/>
          <a:p>
            <a:fld id="{DB6EB5C5-5BF8-405F-980A-7A49B012D473}" type="slidenum">
              <a:rPr lang="cs-CZ" smtClean="0"/>
              <a:pPr/>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763972E-0BEF-4413-AE39-2F5D59881BA0}" type="datetimeFigureOut">
              <a:rPr lang="cs-CZ" smtClean="0"/>
              <a:pPr/>
              <a:t>9.10.2014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763972E-0BEF-4413-AE39-2F5D59881BA0}" type="datetimeFigureOut">
              <a:rPr lang="cs-CZ" smtClean="0"/>
              <a:pPr/>
              <a:t>9.10.2014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5763972E-0BEF-4413-AE39-2F5D59881BA0}" type="datetimeFigureOut">
              <a:rPr lang="cs-CZ" smtClean="0"/>
              <a:pPr/>
              <a:t>9.10.2014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763972E-0BEF-4413-AE39-2F5D59881BA0}" type="datetimeFigureOut">
              <a:rPr lang="cs-CZ" smtClean="0"/>
              <a:pPr/>
              <a:t>9.10.2014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9.10.2014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763972E-0BEF-4413-AE39-2F5D59881BA0}" type="datetimeFigureOut">
              <a:rPr lang="cs-CZ" smtClean="0"/>
              <a:pPr/>
              <a:t>9.10.2014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C63ACB3-792A-4909-AB3E-21617544A43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3972E-0BEF-4413-AE39-2F5D59881BA0}" type="datetimeFigureOut">
              <a:rPr lang="cs-CZ" smtClean="0"/>
              <a:pPr/>
              <a:t>9.10.2014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3ACB3-792A-4909-AB3E-21617544A43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ews.discovery.com/human/2012/04/01/penguins-fly-bbc-278.jpg" TargetMode="External"/><Relationship Id="rId7" Type="http://schemas.openxmlformats.org/officeDocument/2006/relationships/hyperlink" Target="http://www.the-scientist.com/?articles.view/articleNo/30767/title/St--Jude-postdoc-faked-imag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20http:/ledgerlink.monster.com/nfs/ledgerlink/attachment_images/0000/0186/lying_pinocchio.jpg"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hyperlink" Target="http://swehsc.pharmacy.arizona.edu/exppath/micro/digimage_ethics.php" TargetMode="External"/><Relationship Id="rId3" Type="http://schemas.openxmlformats.org/officeDocument/2006/relationships/hyperlink" Target="http://www.nature.com/nature/journal/v434/n7036/full/434952a.html" TargetMode="External"/><Relationship Id="rId7" Type="http://schemas.openxmlformats.org/officeDocument/2006/relationships/hyperlink" Target="http://www.sciencemag.org/cgi/content/full/314/5807/1866" TargetMode="External"/><Relationship Id="rId2" Type="http://schemas.openxmlformats.org/officeDocument/2006/relationships/hyperlink" Target="http://www.jcb.org/cgi/reprint/166/1/11" TargetMode="External"/><Relationship Id="rId1" Type="http://schemas.openxmlformats.org/officeDocument/2006/relationships/slideLayout" Target="../slideLayouts/slideLayout2.xml"/><Relationship Id="rId6" Type="http://schemas.openxmlformats.org/officeDocument/2006/relationships/hyperlink" Target="http://www.nature.com/nature/journal/v439/n7079/full/439891b.html" TargetMode="External"/><Relationship Id="rId5" Type="http://schemas.openxmlformats.org/officeDocument/2006/relationships/hyperlink" Target="http://www.nature.com/ncb/journal/v8/n3/full/ncb0306-203a.html" TargetMode="External"/><Relationship Id="rId4" Type="http://schemas.openxmlformats.org/officeDocument/2006/relationships/hyperlink" Target="http://www.nature.com/ncb/journal/v8/n2/full/ncb0206-101.htm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jpeg.org/apps/scientific.html" TargetMode="External"/><Relationship Id="rId3" Type="http://schemas.openxmlformats.org/officeDocument/2006/relationships/hyperlink" Target="http://microscopy-today.com/" TargetMode="External"/><Relationship Id="rId7" Type="http://schemas.openxmlformats.org/officeDocument/2006/relationships/hyperlink" Target="http://www.biotechniques.com/multimedia/archive/00011/01306bt01_11243a.pdf" TargetMode="External"/><Relationship Id="rId2" Type="http://schemas.openxmlformats.org/officeDocument/2006/relationships/hyperlink" Target="http://www.drjohnruss.com/downloads/seeing.pdf" TargetMode="External"/><Relationship Id="rId1" Type="http://schemas.openxmlformats.org/officeDocument/2006/relationships/slideLayout" Target="../slideLayouts/slideLayout2.xml"/><Relationship Id="rId6" Type="http://schemas.openxmlformats.org/officeDocument/2006/relationships/hyperlink" Target="http://www.jcb.org/cgi/content/full/172/1/9" TargetMode="External"/><Relationship Id="rId5" Type="http://schemas.openxmlformats.org/officeDocument/2006/relationships/hyperlink" Target="http://www.zoology.wisc.edu/faculty/Paw/pdfs/The_39_Steps_corrected.pdf" TargetMode="External"/><Relationship Id="rId10" Type="http://schemas.openxmlformats.org/officeDocument/2006/relationships/hyperlink" Target="http://micro.magnet.fsu.edu/primer/java/digitalimaging/processing/samplefrequency/index.html" TargetMode="External"/><Relationship Id="rId4" Type="http://schemas.openxmlformats.org/officeDocument/2006/relationships/hyperlink" Target="http://home.earthlink.net/~geomcnamara/CrusadeBetterMicrographs.htm" TargetMode="External"/><Relationship Id="rId9" Type="http://schemas.openxmlformats.org/officeDocument/2006/relationships/hyperlink" Target="http://www.jcb.org/cgi/content/full/164/1/1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dlasica.com/1989/06/07/photographs-that-lie/" TargetMode="External"/><Relationship Id="rId2" Type="http://schemas.openxmlformats.org/officeDocument/2006/relationships/hyperlink" Target="http://www.nppa.org/professional_development/self-training_resources/eadp_report/" TargetMode="External"/><Relationship Id="rId1" Type="http://schemas.openxmlformats.org/officeDocument/2006/relationships/slideLayout" Target="../slideLayouts/slideLayout2.xml"/><Relationship Id="rId5" Type="http://schemas.openxmlformats.org/officeDocument/2006/relationships/hyperlink" Target="http://www.cs.dartmouth.edu/farid/research/digitaltampering/" TargetMode="External"/><Relationship Id="rId4" Type="http://schemas.openxmlformats.org/officeDocument/2006/relationships/hyperlink" Target="http://www.wired.com/news/culture/0,1284,7815,00.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better-photographs.com/macro-photography.html"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digiarena.e15.cz/formaty-obrazku_5"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ImageJ"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196753"/>
            <a:ext cx="7772400" cy="2403698"/>
          </a:xfrm>
        </p:spPr>
        <p:txBody>
          <a:bodyPr>
            <a:normAutofit/>
          </a:bodyPr>
          <a:lstStyle/>
          <a:p>
            <a:r>
              <a:rPr lang="cs-CZ" b="1" dirty="0" smtClean="0"/>
              <a:t>4 – Mikrofotografie</a:t>
            </a:r>
            <a:br>
              <a:rPr lang="cs-CZ" b="1" dirty="0" smtClean="0"/>
            </a:br>
            <a:r>
              <a:rPr lang="cs-CZ" dirty="0" smtClean="0"/>
              <a:t>Fotodokumentace:</a:t>
            </a:r>
            <a:br>
              <a:rPr lang="cs-CZ" dirty="0" smtClean="0"/>
            </a:br>
            <a:r>
              <a:rPr lang="cs-CZ" dirty="0" smtClean="0"/>
              <a:t>zásady, problémy, chyby</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Fotografická dokumentace pro odborné účely</a:t>
            </a:r>
            <a:endParaRPr lang="cs-CZ" dirty="0"/>
          </a:p>
        </p:txBody>
      </p:sp>
      <p:sp>
        <p:nvSpPr>
          <p:cNvPr id="3" name="Zástupný symbol pro obsah 2"/>
          <p:cNvSpPr>
            <a:spLocks noGrp="1"/>
          </p:cNvSpPr>
          <p:nvPr>
            <p:ph idx="1"/>
          </p:nvPr>
        </p:nvSpPr>
        <p:spPr>
          <a:xfrm>
            <a:off x="457200" y="1412777"/>
            <a:ext cx="8229600" cy="2880320"/>
          </a:xfrm>
        </p:spPr>
        <p:txBody>
          <a:bodyPr>
            <a:normAutofit/>
          </a:bodyPr>
          <a:lstStyle/>
          <a:p>
            <a:r>
              <a:rPr lang="cs-CZ" sz="2400" dirty="0" smtClean="0"/>
              <a:t>charakter objektivního zachycení objektů bez úpravy výsledku</a:t>
            </a:r>
          </a:p>
          <a:p>
            <a:r>
              <a:rPr lang="cs-CZ" sz="2400" dirty="0" smtClean="0"/>
              <a:t>pravdivé zachycení skutečnosti</a:t>
            </a:r>
          </a:p>
          <a:p>
            <a:r>
              <a:rPr lang="cs-CZ" sz="2400" dirty="0" smtClean="0"/>
              <a:t>srozumitelnost a stručnost vyjádření (promyšlené zachycení probíhajících dějů)</a:t>
            </a:r>
            <a:endParaRPr lang="cs-CZ" sz="2400" dirty="0"/>
          </a:p>
        </p:txBody>
      </p:sp>
      <p:sp>
        <p:nvSpPr>
          <p:cNvPr id="4" name="Nadpis 1"/>
          <p:cNvSpPr txBox="1">
            <a:spLocks/>
          </p:cNvSpPr>
          <p:nvPr/>
        </p:nvSpPr>
        <p:spPr>
          <a:xfrm>
            <a:off x="179512" y="3068960"/>
            <a:ext cx="8820472" cy="1143000"/>
          </a:xfrm>
          <a:prstGeom prst="rect">
            <a:avLst/>
          </a:prstGeom>
        </p:spPr>
        <p:txBody>
          <a:bodyPr vert="horz" lIns="91440" tIns="45720" rIns="91440" bIns="45720" rtlCol="0" anchor="ctr">
            <a:normAutofit fontScale="90000"/>
          </a:bodyPr>
          <a:lstStyle/>
          <a:p>
            <a:pPr lvl="0" algn="ctr">
              <a:spcBef>
                <a:spcPct val="0"/>
              </a:spcBef>
            </a:pPr>
            <a:r>
              <a:rPr lang="cs-CZ" sz="4000" b="1" dirty="0" smtClean="0"/>
              <a:t>Fotografická dokumentace pro výukové účely</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Zástupný symbol pro obsah 2"/>
          <p:cNvSpPr txBox="1">
            <a:spLocks/>
          </p:cNvSpPr>
          <p:nvPr/>
        </p:nvSpPr>
        <p:spPr>
          <a:xfrm>
            <a:off x="395536" y="3933056"/>
            <a:ext cx="8229600" cy="2880320"/>
          </a:xfrm>
          <a:prstGeom prst="rect">
            <a:avLst/>
          </a:prstGeom>
        </p:spPr>
        <p:txBody>
          <a:bodyPr vert="horz" lIns="91440" tIns="45720" rIns="91440" bIns="45720" rtlCol="0">
            <a:normAutofit fontScale="85000" lnSpcReduction="10000"/>
          </a:bodyPr>
          <a:lstStyle/>
          <a:p>
            <a:pPr marL="457200" indent="-457200">
              <a:buFont typeface="Arial" pitchFamily="34" charset="0"/>
              <a:buChar char="•"/>
            </a:pPr>
            <a:r>
              <a:rPr lang="cs-CZ" sz="3200" dirty="0" smtClean="0"/>
              <a:t>Fotografie jako výuková pomůcka</a:t>
            </a:r>
          </a:p>
          <a:p>
            <a:pPr marL="457200" indent="-457200">
              <a:buFont typeface="Arial" pitchFamily="34" charset="0"/>
              <a:buChar char="•"/>
            </a:pPr>
            <a:r>
              <a:rPr lang="cs-CZ" sz="3200" dirty="0" smtClean="0"/>
              <a:t>Použití hlavně: dokumentace chráněných a cizokrajných organismů, částí organismů (např. u rostlin, nelze demonstrovat najednou květy, plody atd.), k demonstraci malých organismů, demonstraci detailů (makrofotografie a mikrofotografie), k dokumentaci pracovního postupu</a:t>
            </a:r>
            <a:endParaRPr lang="cs-CZ"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Falzifikace fotodokumentace</a:t>
            </a:r>
            <a:endParaRPr lang="cs-CZ" dirty="0"/>
          </a:p>
        </p:txBody>
      </p:sp>
      <p:sp>
        <p:nvSpPr>
          <p:cNvPr id="3" name="Zástupný symbol pro obsah 2"/>
          <p:cNvSpPr>
            <a:spLocks noGrp="1"/>
          </p:cNvSpPr>
          <p:nvPr>
            <p:ph idx="1"/>
          </p:nvPr>
        </p:nvSpPr>
        <p:spPr/>
        <p:txBody>
          <a:bodyPr/>
          <a:lstStyle/>
          <a:p>
            <a:r>
              <a:rPr lang="cs-CZ" dirty="0" smtClean="0"/>
              <a:t>Falzifikací rozumíme padělání původních údajů a následné publikování zkreslených nebo vymyšlených informací. </a:t>
            </a:r>
          </a:p>
          <a:p>
            <a:endParaRPr lang="cs-CZ" dirty="0"/>
          </a:p>
        </p:txBody>
      </p:sp>
      <p:pic>
        <p:nvPicPr>
          <p:cNvPr id="19462" name="Picture 6" descr="http://news.discovery.com/human/2012/04/01/penguins-fly-bbc-278.jpg">
            <a:hlinkClick r:id="rId3"/>
          </p:cNvPr>
          <p:cNvPicPr>
            <a:picLocks noChangeAspect="1" noChangeArrowheads="1"/>
          </p:cNvPicPr>
          <p:nvPr/>
        </p:nvPicPr>
        <p:blipFill>
          <a:blip r:embed="rId4" cstate="print"/>
          <a:srcRect/>
          <a:stretch>
            <a:fillRect/>
          </a:stretch>
        </p:blipFill>
        <p:spPr bwMode="auto">
          <a:xfrm>
            <a:off x="899592" y="3573016"/>
            <a:ext cx="2647950" cy="2143125"/>
          </a:xfrm>
          <a:prstGeom prst="rect">
            <a:avLst/>
          </a:prstGeom>
          <a:noFill/>
        </p:spPr>
      </p:pic>
      <p:pic>
        <p:nvPicPr>
          <p:cNvPr id="19464" name="Picture 8" descr="http://ledgerlink.monster.com/nfs/ledgerlink/attachment_images/0000/0186/lying_pinocchio.jpg">
            <a:hlinkClick r:id="rId5" action="ppaction://hlinkfile"/>
          </p:cNvPr>
          <p:cNvPicPr>
            <a:picLocks noChangeAspect="1" noChangeArrowheads="1"/>
          </p:cNvPicPr>
          <p:nvPr/>
        </p:nvPicPr>
        <p:blipFill>
          <a:blip r:embed="rId6" cstate="print"/>
          <a:srcRect/>
          <a:stretch>
            <a:fillRect/>
          </a:stretch>
        </p:blipFill>
        <p:spPr bwMode="auto">
          <a:xfrm>
            <a:off x="5292080" y="4149080"/>
            <a:ext cx="3619500" cy="2381250"/>
          </a:xfrm>
          <a:prstGeom prst="rect">
            <a:avLst/>
          </a:prstGeom>
          <a:noFill/>
        </p:spPr>
      </p:pic>
      <p:sp>
        <p:nvSpPr>
          <p:cNvPr id="4" name="Obdélník 3"/>
          <p:cNvSpPr/>
          <p:nvPr/>
        </p:nvSpPr>
        <p:spPr>
          <a:xfrm>
            <a:off x="5364088" y="4221088"/>
            <a:ext cx="1656184" cy="1384995"/>
          </a:xfrm>
          <a:prstGeom prst="rect">
            <a:avLst/>
          </a:prstGeom>
        </p:spPr>
        <p:txBody>
          <a:bodyPr wrap="square">
            <a:spAutoFit/>
          </a:bodyPr>
          <a:lstStyle/>
          <a:p>
            <a:r>
              <a:rPr lang="cs-CZ" sz="1400" dirty="0" smtClean="0">
                <a:hlinkClick r:id="rId7"/>
              </a:rPr>
              <a:t>http://www.</a:t>
            </a:r>
            <a:r>
              <a:rPr lang="cs-CZ" sz="1400" dirty="0" err="1" smtClean="0">
                <a:hlinkClick r:id="rId7"/>
              </a:rPr>
              <a:t>the</a:t>
            </a:r>
            <a:r>
              <a:rPr lang="cs-CZ" sz="1400" dirty="0" smtClean="0">
                <a:hlinkClick r:id="rId7"/>
              </a:rPr>
              <a:t>-</a:t>
            </a:r>
            <a:r>
              <a:rPr lang="cs-CZ" sz="1400" dirty="0" err="1" smtClean="0">
                <a:hlinkClick r:id="rId7"/>
              </a:rPr>
              <a:t>scientist.com</a:t>
            </a:r>
            <a:r>
              <a:rPr lang="cs-CZ" sz="1400" dirty="0" smtClean="0">
                <a:hlinkClick r:id="rId7"/>
              </a:rPr>
              <a:t>/?</a:t>
            </a:r>
            <a:r>
              <a:rPr lang="cs-CZ" sz="1400" dirty="0" err="1" smtClean="0">
                <a:hlinkClick r:id="rId7"/>
              </a:rPr>
              <a:t>articles.view</a:t>
            </a:r>
            <a:r>
              <a:rPr lang="cs-CZ" sz="1400" dirty="0" smtClean="0">
                <a:hlinkClick r:id="rId7"/>
              </a:rPr>
              <a:t>/</a:t>
            </a:r>
            <a:r>
              <a:rPr lang="cs-CZ" sz="1400" dirty="0" err="1" smtClean="0">
                <a:hlinkClick r:id="rId7"/>
              </a:rPr>
              <a:t>articleNo</a:t>
            </a:r>
            <a:r>
              <a:rPr lang="cs-CZ" sz="1400" dirty="0" smtClean="0">
                <a:hlinkClick r:id="rId7"/>
              </a:rPr>
              <a:t>/30767/</a:t>
            </a:r>
            <a:r>
              <a:rPr lang="cs-CZ" sz="1400" dirty="0" err="1" smtClean="0">
                <a:hlinkClick r:id="rId7"/>
              </a:rPr>
              <a:t>title</a:t>
            </a:r>
            <a:r>
              <a:rPr lang="cs-CZ" sz="1400" dirty="0" smtClean="0">
                <a:hlinkClick r:id="rId7"/>
              </a:rPr>
              <a:t>/</a:t>
            </a:r>
            <a:r>
              <a:rPr lang="cs-CZ" sz="1400" dirty="0" err="1" smtClean="0">
                <a:hlinkClick r:id="rId7"/>
              </a:rPr>
              <a:t>St</a:t>
            </a:r>
            <a:r>
              <a:rPr lang="cs-CZ" sz="1400" dirty="0" smtClean="0">
                <a:hlinkClick r:id="rId7"/>
              </a:rPr>
              <a:t>--</a:t>
            </a:r>
            <a:r>
              <a:rPr lang="cs-CZ" sz="1400" dirty="0" err="1" smtClean="0">
                <a:hlinkClick r:id="rId7"/>
              </a:rPr>
              <a:t>Jude</a:t>
            </a:r>
            <a:r>
              <a:rPr lang="cs-CZ" sz="1400" dirty="0" smtClean="0">
                <a:hlinkClick r:id="rId7"/>
              </a:rPr>
              <a:t>-</a:t>
            </a:r>
            <a:r>
              <a:rPr lang="cs-CZ" sz="1400" dirty="0" err="1" smtClean="0">
                <a:hlinkClick r:id="rId7"/>
              </a:rPr>
              <a:t>postdoc</a:t>
            </a:r>
            <a:r>
              <a:rPr lang="cs-CZ" sz="1400" dirty="0" smtClean="0">
                <a:hlinkClick r:id="rId7"/>
              </a:rPr>
              <a:t>-</a:t>
            </a:r>
            <a:r>
              <a:rPr lang="cs-CZ" sz="1400" dirty="0" err="1" smtClean="0">
                <a:hlinkClick r:id="rId7"/>
              </a:rPr>
              <a:t>faked</a:t>
            </a:r>
            <a:r>
              <a:rPr lang="cs-CZ" sz="1400" dirty="0" smtClean="0">
                <a:hlinkClick r:id="rId7"/>
              </a:rPr>
              <a:t>-</a:t>
            </a:r>
            <a:r>
              <a:rPr lang="cs-CZ" sz="1400" dirty="0" err="1" smtClean="0">
                <a:hlinkClick r:id="rId7"/>
              </a:rPr>
              <a:t>images</a:t>
            </a:r>
            <a:r>
              <a:rPr lang="cs-CZ" sz="1400" dirty="0" smtClean="0">
                <a:hlinkClick r:id="rId7"/>
              </a:rPr>
              <a:t>/</a:t>
            </a:r>
            <a:r>
              <a:rPr lang="cs-CZ" sz="1400" dirty="0" smtClean="0"/>
              <a:t> :</a:t>
            </a:r>
            <a:endParaRPr lang="cs-CZ"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899360" y="979303"/>
            <a:ext cx="5349600" cy="4893634"/>
          </a:xfrm>
          <a:prstGeom prst="rect">
            <a:avLst/>
          </a:prstGeom>
          <a:noFill/>
          <a:ln w="9525">
            <a:noFill/>
            <a:round/>
            <a:headEnd/>
            <a:tailEnd/>
          </a:ln>
          <a:effectLst/>
        </p:spPr>
      </p:pic>
      <p:sp>
        <p:nvSpPr>
          <p:cNvPr id="3076" name="Text Box 4"/>
          <p:cNvSpPr txBox="1">
            <a:spLocks noChangeArrowheads="1"/>
          </p:cNvSpPr>
          <p:nvPr/>
        </p:nvSpPr>
        <p:spPr bwMode="auto">
          <a:xfrm>
            <a:off x="189936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
        <p:nvSpPr>
          <p:cNvPr id="8" name="Obdélník 7"/>
          <p:cNvSpPr/>
          <p:nvPr/>
        </p:nvSpPr>
        <p:spPr>
          <a:xfrm>
            <a:off x="3473624" y="6577607"/>
            <a:ext cx="5670376" cy="307777"/>
          </a:xfrm>
          <a:prstGeom prst="rect">
            <a:avLst/>
          </a:prstGeom>
        </p:spPr>
        <p:txBody>
          <a:bodyPr wrap="square">
            <a:spAutoFit/>
          </a:bodyPr>
          <a:lstStyle/>
          <a:p>
            <a:r>
              <a:rPr lang="cs-CZ" sz="1400" dirty="0" smtClean="0"/>
              <a:t>http://jcb.rupress.org/content/166/1/11.figures-only</a:t>
            </a:r>
            <a:endParaRPr lang="cs-CZ" sz="1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Gross manipulation of blots.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212608"/>
            <a:ext cx="7804800" cy="4427025"/>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brightness and contrast adjustments.</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210400" y="979303"/>
            <a:ext cx="4727520" cy="4893634"/>
          </a:xfrm>
          <a:prstGeom prst="rect">
            <a:avLst/>
          </a:prstGeom>
          <a:noFill/>
          <a:ln w="9525">
            <a:noFill/>
            <a:round/>
            <a:headEnd/>
            <a:tailEnd/>
          </a:ln>
          <a:effectLst/>
        </p:spPr>
      </p:pic>
      <p:sp>
        <p:nvSpPr>
          <p:cNvPr id="3076" name="Text Box 4"/>
          <p:cNvSpPr txBox="1">
            <a:spLocks noChangeArrowheads="1"/>
          </p:cNvSpPr>
          <p:nvPr/>
        </p:nvSpPr>
        <p:spPr bwMode="auto">
          <a:xfrm>
            <a:off x="221040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Manipulation of blots: cleaning up background.</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3116160" y="979303"/>
            <a:ext cx="2917440" cy="4893634"/>
          </a:xfrm>
          <a:prstGeom prst="rect">
            <a:avLst/>
          </a:prstGeom>
          <a:noFill/>
          <a:ln w="9525">
            <a:noFill/>
            <a:round/>
            <a:headEnd/>
            <a:tailEnd/>
          </a:ln>
          <a:effectLst/>
        </p:spPr>
      </p:pic>
      <p:sp>
        <p:nvSpPr>
          <p:cNvPr id="3076" name="Text Box 4"/>
          <p:cNvSpPr txBox="1">
            <a:spLocks noChangeArrowheads="1"/>
          </p:cNvSpPr>
          <p:nvPr/>
        </p:nvSpPr>
        <p:spPr bwMode="auto">
          <a:xfrm>
            <a:off x="311616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a:t>
            </a:r>
            <a:r>
              <a:rPr lang="en-GB" sz="1500" b="1" dirty="0" err="1">
                <a:solidFill>
                  <a:srgbClr val="000000"/>
                </a:solidFill>
                <a:latin typeface="Arial" charset="0"/>
                <a:ea typeface="msgothic" charset="0"/>
                <a:cs typeface="msgothic" charset="0"/>
              </a:rPr>
              <a:t>immunogold</a:t>
            </a:r>
            <a:r>
              <a:rPr lang="en-GB" sz="1500" b="1" dirty="0">
                <a:solidFill>
                  <a:srgbClr val="000000"/>
                </a:solidFill>
                <a:latin typeface="Arial" charset="0"/>
                <a:ea typeface="msgothic" charset="0"/>
                <a:cs typeface="msgothic" charset="0"/>
              </a:rPr>
              <a:t>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71040" y="1725301"/>
            <a:ext cx="7804800" cy="3400197"/>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Misrepresentation of image data.</a:t>
            </a:r>
          </a:p>
        </p:txBody>
      </p:sp>
      <p:pic>
        <p:nvPicPr>
          <p:cNvPr id="3074" name="Picture 2"/>
          <p:cNvPicPr>
            <a:picLocks noChangeAspect="1" noChangeArrowheads="1"/>
          </p:cNvPicPr>
          <p:nvPr/>
        </p:nvPicPr>
        <p:blipFill>
          <a:blip r:embed="rId3" cstate="print"/>
          <a:srcRect/>
          <a:stretch>
            <a:fillRect/>
          </a:stretch>
        </p:blipFill>
        <p:spPr bwMode="auto">
          <a:xfrm>
            <a:off x="8020800" y="6362588"/>
            <a:ext cx="1036800" cy="41476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836800" y="979303"/>
            <a:ext cx="3474720" cy="4893634"/>
          </a:xfrm>
          <a:prstGeom prst="rect">
            <a:avLst/>
          </a:prstGeom>
          <a:noFill/>
          <a:ln w="9525">
            <a:noFill/>
            <a:round/>
            <a:headEnd/>
            <a:tailEnd/>
          </a:ln>
          <a:effectLst/>
        </p:spPr>
      </p:pic>
      <p:sp>
        <p:nvSpPr>
          <p:cNvPr id="3076" name="Text Box 4"/>
          <p:cNvSpPr txBox="1">
            <a:spLocks noChangeArrowheads="1"/>
          </p:cNvSpPr>
          <p:nvPr/>
        </p:nvSpPr>
        <p:spPr bwMode="auto">
          <a:xfrm>
            <a:off x="283680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Rossner</a:t>
            </a:r>
            <a:r>
              <a:rPr lang="en-GB" sz="1100" b="1" dirty="0">
                <a:solidFill>
                  <a:srgbClr val="000000"/>
                </a:solidFill>
                <a:latin typeface="Arial" charset="0"/>
                <a:ea typeface="msgothic" charset="0"/>
                <a:cs typeface="msgothic" charset="0"/>
              </a:rPr>
              <a:t> M , Yamada K M J Cell </a:t>
            </a:r>
            <a:r>
              <a:rPr lang="en-GB" sz="1100" b="1" dirty="0" err="1">
                <a:solidFill>
                  <a:srgbClr val="000000"/>
                </a:solidFill>
                <a:latin typeface="Arial" charset="0"/>
                <a:ea typeface="msgothic" charset="0"/>
                <a:cs typeface="msgothic" charset="0"/>
              </a:rPr>
              <a:t>Biol</a:t>
            </a:r>
            <a:r>
              <a:rPr lang="en-GB" sz="1100" b="1" dirty="0">
                <a:solidFill>
                  <a:srgbClr val="000000"/>
                </a:solidFill>
                <a:latin typeface="Arial" charset="0"/>
                <a:ea typeface="msgothic" charset="0"/>
                <a:cs typeface="msgothic" charset="0"/>
              </a:rPr>
              <a:t> 2004;166:11-15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 2004 Rockefeller University Press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Použitá literatura</a:t>
            </a:r>
            <a:endParaRPr lang="cs-CZ" dirty="0"/>
          </a:p>
        </p:txBody>
      </p:sp>
      <p:sp>
        <p:nvSpPr>
          <p:cNvPr id="3" name="Zástupný symbol pro obsah 2"/>
          <p:cNvSpPr>
            <a:spLocks noGrp="1"/>
          </p:cNvSpPr>
          <p:nvPr>
            <p:ph idx="1"/>
          </p:nvPr>
        </p:nvSpPr>
        <p:spPr/>
        <p:txBody>
          <a:bodyPr>
            <a:normAutofit fontScale="85000" lnSpcReduction="20000"/>
          </a:bodyPr>
          <a:lstStyle/>
          <a:p>
            <a:r>
              <a:rPr lang="en-US" dirty="0" smtClean="0">
                <a:hlinkClick r:id="rId2"/>
              </a:rPr>
              <a:t>What’s in a picture? The temptation of image manipulation</a:t>
            </a:r>
            <a:r>
              <a:rPr lang="en-US" dirty="0" smtClean="0"/>
              <a:t> (2004) M. </a:t>
            </a:r>
            <a:r>
              <a:rPr lang="en-US" dirty="0" err="1" smtClean="0"/>
              <a:t>Rossner</a:t>
            </a:r>
            <a:r>
              <a:rPr lang="en-US" dirty="0" smtClean="0"/>
              <a:t> and K. M. Yamada, J. Cell Biology 166 (1):11–15.</a:t>
            </a:r>
            <a:endParaRPr lang="cs-CZ" dirty="0" smtClean="0"/>
          </a:p>
          <a:p>
            <a:r>
              <a:rPr lang="en-US" dirty="0" smtClean="0"/>
              <a:t> </a:t>
            </a:r>
            <a:r>
              <a:rPr lang="en-US" dirty="0" smtClean="0">
                <a:hlinkClick r:id="rId3"/>
              </a:rPr>
              <a:t>CSI: Cell Biology</a:t>
            </a:r>
            <a:r>
              <a:rPr lang="en-US" dirty="0" smtClean="0"/>
              <a:t>. (2005) Pearson, H., Nature 434: 952-953. </a:t>
            </a:r>
            <a:endParaRPr lang="cs-CZ" dirty="0" smtClean="0"/>
          </a:p>
          <a:p>
            <a:r>
              <a:rPr lang="en-US" dirty="0" smtClean="0">
                <a:hlinkClick r:id="rId4"/>
              </a:rPr>
              <a:t>Beautification and fraud</a:t>
            </a:r>
            <a:r>
              <a:rPr lang="en-US" dirty="0" smtClean="0"/>
              <a:t>. (2006) Editorial, Nature Cell Biol. 8: 101-102. </a:t>
            </a:r>
            <a:endParaRPr lang="cs-CZ" dirty="0" smtClean="0"/>
          </a:p>
          <a:p>
            <a:r>
              <a:rPr lang="en-US" dirty="0" smtClean="0">
                <a:hlinkClick r:id="rId5"/>
              </a:rPr>
              <a:t>Appreciating data: warts, wrinkles and all</a:t>
            </a:r>
            <a:r>
              <a:rPr lang="en-US" dirty="0" smtClean="0"/>
              <a:t>. (2006) Editorial, Nature Cell Biol. 8: 203. </a:t>
            </a:r>
            <a:r>
              <a:rPr lang="en-US" dirty="0" smtClean="0">
                <a:hlinkClick r:id="rId6"/>
              </a:rPr>
              <a:t>Not Picture Perfect</a:t>
            </a:r>
            <a:r>
              <a:rPr lang="en-US" dirty="0" smtClean="0"/>
              <a:t>. (2006) Editorial, Nature 439: 891-892. </a:t>
            </a:r>
            <a:endParaRPr lang="cs-CZ" dirty="0" smtClean="0"/>
          </a:p>
          <a:p>
            <a:r>
              <a:rPr lang="en-US" dirty="0" smtClean="0">
                <a:hlinkClick r:id="rId7"/>
              </a:rPr>
              <a:t>Don’t Pretty up that Picture just yet</a:t>
            </a:r>
            <a:r>
              <a:rPr lang="en-US" dirty="0" smtClean="0"/>
              <a:t>. (2006) </a:t>
            </a:r>
            <a:r>
              <a:rPr lang="en-US" dirty="0" err="1" smtClean="0"/>
              <a:t>Couzin</a:t>
            </a:r>
            <a:r>
              <a:rPr lang="en-US" dirty="0" smtClean="0"/>
              <a:t>, J., Science 314: 1866-1868.</a:t>
            </a:r>
            <a:endParaRPr lang="cs-CZ" dirty="0"/>
          </a:p>
        </p:txBody>
      </p:sp>
      <p:sp>
        <p:nvSpPr>
          <p:cNvPr id="4" name="Obdélník 3"/>
          <p:cNvSpPr/>
          <p:nvPr/>
        </p:nvSpPr>
        <p:spPr>
          <a:xfrm>
            <a:off x="683568" y="1187460"/>
            <a:ext cx="7848872" cy="369332"/>
          </a:xfrm>
          <a:prstGeom prst="rect">
            <a:avLst/>
          </a:prstGeom>
        </p:spPr>
        <p:txBody>
          <a:bodyPr wrap="square">
            <a:spAutoFit/>
          </a:bodyPr>
          <a:lstStyle/>
          <a:p>
            <a:r>
              <a:rPr lang="cs-CZ" dirty="0" smtClean="0">
                <a:hlinkClick r:id="rId8"/>
              </a:rPr>
              <a:t>http://swehsc.pharmacy.arizona.edu/exppath/micro/digimage_ethics.php</a:t>
            </a:r>
            <a:endParaRPr lang="cs-CZ"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err="1" smtClean="0">
                <a:hlinkClick r:id="rId2"/>
              </a:rPr>
              <a:t>Seeing</a:t>
            </a:r>
            <a:r>
              <a:rPr lang="cs-CZ" dirty="0" smtClean="0">
                <a:hlinkClick r:id="rId2"/>
              </a:rPr>
              <a:t> </a:t>
            </a:r>
            <a:r>
              <a:rPr lang="cs-CZ" dirty="0" err="1" smtClean="0">
                <a:hlinkClick r:id="rId2"/>
              </a:rPr>
              <a:t>the</a:t>
            </a:r>
            <a:r>
              <a:rPr lang="cs-CZ" dirty="0" smtClean="0">
                <a:hlinkClick r:id="rId2"/>
              </a:rPr>
              <a:t> </a:t>
            </a:r>
            <a:r>
              <a:rPr lang="cs-CZ" dirty="0" err="1" smtClean="0">
                <a:hlinkClick r:id="rId2"/>
              </a:rPr>
              <a:t>Scientific</a:t>
            </a:r>
            <a:r>
              <a:rPr lang="cs-CZ" dirty="0" smtClean="0">
                <a:hlinkClick r:id="rId2"/>
              </a:rPr>
              <a:t> Image (</a:t>
            </a:r>
            <a:r>
              <a:rPr lang="cs-CZ" dirty="0" err="1" smtClean="0">
                <a:hlinkClick r:id="rId2"/>
              </a:rPr>
              <a:t>parts</a:t>
            </a:r>
            <a:r>
              <a:rPr lang="cs-CZ" dirty="0" smtClean="0">
                <a:hlinkClick r:id="rId2"/>
              </a:rPr>
              <a:t> 1,2,3)</a:t>
            </a:r>
            <a:r>
              <a:rPr lang="cs-CZ" dirty="0" smtClean="0"/>
              <a:t>, John </a:t>
            </a:r>
            <a:r>
              <a:rPr lang="cs-CZ" dirty="0" err="1" smtClean="0"/>
              <a:t>Russ</a:t>
            </a:r>
            <a:r>
              <a:rPr lang="cs-CZ" dirty="0" smtClean="0"/>
              <a:t>, </a:t>
            </a:r>
            <a:r>
              <a:rPr lang="cs-CZ" dirty="0" err="1" smtClean="0"/>
              <a:t>Proceedings</a:t>
            </a:r>
            <a:r>
              <a:rPr lang="cs-CZ" dirty="0" smtClean="0"/>
              <a:t> </a:t>
            </a:r>
            <a:r>
              <a:rPr lang="cs-CZ" dirty="0" err="1" smtClean="0"/>
              <a:t>Royal</a:t>
            </a:r>
            <a:r>
              <a:rPr lang="cs-CZ" dirty="0" smtClean="0"/>
              <a:t> </a:t>
            </a:r>
            <a:r>
              <a:rPr lang="cs-CZ" dirty="0" err="1" smtClean="0"/>
              <a:t>Microscopy</a:t>
            </a:r>
            <a:r>
              <a:rPr lang="cs-CZ" dirty="0" smtClean="0"/>
              <a:t> Society 39(2); 39(3); 39(4) (2004). </a:t>
            </a:r>
          </a:p>
          <a:p>
            <a:r>
              <a:rPr lang="cs-CZ" dirty="0" err="1" smtClean="0">
                <a:hlinkClick r:id="rId3"/>
              </a:rPr>
              <a:t>Ethics</a:t>
            </a:r>
            <a:r>
              <a:rPr lang="cs-CZ" dirty="0" smtClean="0">
                <a:hlinkClick r:id="rId3"/>
              </a:rPr>
              <a:t> </a:t>
            </a:r>
            <a:r>
              <a:rPr lang="cs-CZ" dirty="0" err="1" smtClean="0">
                <a:hlinkClick r:id="rId3"/>
              </a:rPr>
              <a:t>and</a:t>
            </a:r>
            <a:r>
              <a:rPr lang="cs-CZ" dirty="0" smtClean="0">
                <a:hlinkClick r:id="rId3"/>
              </a:rPr>
              <a:t> Digital </a:t>
            </a:r>
            <a:r>
              <a:rPr lang="cs-CZ" dirty="0" err="1" smtClean="0">
                <a:hlinkClick r:id="rId3"/>
              </a:rPr>
              <a:t>Imaging</a:t>
            </a:r>
            <a:r>
              <a:rPr lang="cs-CZ" dirty="0" smtClean="0"/>
              <a:t>, J.M. </a:t>
            </a:r>
            <a:r>
              <a:rPr lang="cs-CZ" dirty="0" err="1" smtClean="0"/>
              <a:t>MacKenzie</a:t>
            </a:r>
            <a:r>
              <a:rPr lang="cs-CZ" dirty="0" smtClean="0"/>
              <a:t>, M.G. </a:t>
            </a:r>
            <a:r>
              <a:rPr lang="cs-CZ" dirty="0" err="1" smtClean="0"/>
              <a:t>Burke</a:t>
            </a:r>
            <a:r>
              <a:rPr lang="cs-CZ" dirty="0" smtClean="0"/>
              <a:t>, T. </a:t>
            </a:r>
            <a:r>
              <a:rPr lang="cs-CZ" dirty="0" err="1" smtClean="0"/>
              <a:t>Carvalho</a:t>
            </a:r>
            <a:r>
              <a:rPr lang="cs-CZ" dirty="0" smtClean="0"/>
              <a:t> &amp; A. </a:t>
            </a:r>
            <a:r>
              <a:rPr lang="cs-CZ" dirty="0" err="1" smtClean="0"/>
              <a:t>Eades</a:t>
            </a:r>
            <a:r>
              <a:rPr lang="cs-CZ" dirty="0" smtClean="0"/>
              <a:t>. </a:t>
            </a:r>
            <a:r>
              <a:rPr lang="cs-CZ" dirty="0" err="1" smtClean="0"/>
              <a:t>Microscopy</a:t>
            </a:r>
            <a:r>
              <a:rPr lang="cs-CZ" dirty="0" smtClean="0"/>
              <a:t> </a:t>
            </a:r>
            <a:r>
              <a:rPr lang="cs-CZ" dirty="0" err="1" smtClean="0"/>
              <a:t>Today</a:t>
            </a:r>
            <a:r>
              <a:rPr lang="cs-CZ" dirty="0" smtClean="0"/>
              <a:t> 12:40-41. (2006) </a:t>
            </a:r>
          </a:p>
          <a:p>
            <a:r>
              <a:rPr lang="cs-CZ" dirty="0" err="1" smtClean="0">
                <a:hlinkClick r:id="rId4"/>
              </a:rPr>
              <a:t>Crusade</a:t>
            </a:r>
            <a:r>
              <a:rPr lang="cs-CZ" dirty="0" smtClean="0">
                <a:hlinkClick r:id="rId4"/>
              </a:rPr>
              <a:t> </a:t>
            </a:r>
            <a:r>
              <a:rPr lang="cs-CZ" dirty="0" err="1" smtClean="0">
                <a:hlinkClick r:id="rId4"/>
              </a:rPr>
              <a:t>for</a:t>
            </a:r>
            <a:r>
              <a:rPr lang="cs-CZ" dirty="0" smtClean="0">
                <a:hlinkClick r:id="rId4"/>
              </a:rPr>
              <a:t> </a:t>
            </a:r>
            <a:r>
              <a:rPr lang="cs-CZ" dirty="0" err="1" smtClean="0">
                <a:hlinkClick r:id="rId4"/>
              </a:rPr>
              <a:t>Publishing</a:t>
            </a:r>
            <a:r>
              <a:rPr lang="cs-CZ" dirty="0" smtClean="0">
                <a:hlinkClick r:id="rId4"/>
              </a:rPr>
              <a:t> </a:t>
            </a:r>
            <a:r>
              <a:rPr lang="cs-CZ" dirty="0" err="1" smtClean="0">
                <a:hlinkClick r:id="rId4"/>
              </a:rPr>
              <a:t>Better</a:t>
            </a:r>
            <a:r>
              <a:rPr lang="cs-CZ" dirty="0" smtClean="0">
                <a:hlinkClick r:id="rId4"/>
              </a:rPr>
              <a:t> </a:t>
            </a:r>
            <a:r>
              <a:rPr lang="cs-CZ" dirty="0" err="1" smtClean="0">
                <a:hlinkClick r:id="rId4"/>
              </a:rPr>
              <a:t>Light</a:t>
            </a:r>
            <a:r>
              <a:rPr lang="cs-CZ" dirty="0" smtClean="0">
                <a:hlinkClick r:id="rId4"/>
              </a:rPr>
              <a:t> </a:t>
            </a:r>
            <a:r>
              <a:rPr lang="cs-CZ" dirty="0" err="1" smtClean="0">
                <a:hlinkClick r:id="rId4"/>
              </a:rPr>
              <a:t>Micrographs</a:t>
            </a:r>
            <a:r>
              <a:rPr lang="cs-CZ" dirty="0" smtClean="0">
                <a:hlinkClick r:id="rId4"/>
              </a:rPr>
              <a:t> – </a:t>
            </a:r>
            <a:r>
              <a:rPr lang="cs-CZ" dirty="0" err="1" smtClean="0">
                <a:hlinkClick r:id="rId4"/>
              </a:rPr>
              <a:t>Light</a:t>
            </a:r>
            <a:r>
              <a:rPr lang="cs-CZ" dirty="0" smtClean="0">
                <a:hlinkClick r:id="rId4"/>
              </a:rPr>
              <a:t> </a:t>
            </a:r>
            <a:r>
              <a:rPr lang="cs-CZ" dirty="0" err="1" smtClean="0">
                <a:hlinkClick r:id="rId4"/>
              </a:rPr>
              <a:t>Microscopy</a:t>
            </a:r>
            <a:r>
              <a:rPr lang="cs-CZ" dirty="0" smtClean="0">
                <a:hlinkClick r:id="rId4"/>
              </a:rPr>
              <a:t> </a:t>
            </a:r>
            <a:r>
              <a:rPr lang="cs-CZ" dirty="0" err="1" smtClean="0">
                <a:hlinkClick r:id="rId4"/>
              </a:rPr>
              <a:t>publication</a:t>
            </a:r>
            <a:r>
              <a:rPr lang="cs-CZ" dirty="0" smtClean="0">
                <a:hlinkClick r:id="rId4"/>
              </a:rPr>
              <a:t> </a:t>
            </a:r>
            <a:r>
              <a:rPr lang="cs-CZ" dirty="0" err="1" smtClean="0">
                <a:hlinkClick r:id="rId4"/>
              </a:rPr>
              <a:t>guidelines</a:t>
            </a:r>
            <a:r>
              <a:rPr lang="cs-CZ" dirty="0" smtClean="0"/>
              <a:t>, </a:t>
            </a:r>
            <a:r>
              <a:rPr lang="cs-CZ" dirty="0" err="1" smtClean="0"/>
              <a:t>George</a:t>
            </a:r>
            <a:r>
              <a:rPr lang="cs-CZ" dirty="0" smtClean="0"/>
              <a:t> </a:t>
            </a:r>
            <a:r>
              <a:rPr lang="cs-CZ" dirty="0" err="1" smtClean="0"/>
              <a:t>McNamara</a:t>
            </a:r>
            <a:r>
              <a:rPr lang="cs-CZ" dirty="0" smtClean="0"/>
              <a:t> </a:t>
            </a:r>
          </a:p>
          <a:p>
            <a:r>
              <a:rPr lang="cs-CZ" dirty="0" err="1" smtClean="0">
                <a:hlinkClick r:id="rId5"/>
              </a:rPr>
              <a:t>The</a:t>
            </a:r>
            <a:r>
              <a:rPr lang="cs-CZ" dirty="0" smtClean="0">
                <a:hlinkClick r:id="rId5"/>
              </a:rPr>
              <a:t> 39 </a:t>
            </a:r>
            <a:r>
              <a:rPr lang="cs-CZ" dirty="0" err="1" smtClean="0">
                <a:hlinkClick r:id="rId5"/>
              </a:rPr>
              <a:t>Steps</a:t>
            </a:r>
            <a:r>
              <a:rPr lang="cs-CZ" dirty="0" smtClean="0">
                <a:hlinkClick r:id="rId5"/>
              </a:rPr>
              <a:t>: A </a:t>
            </a:r>
            <a:r>
              <a:rPr lang="cs-CZ" dirty="0" err="1" smtClean="0">
                <a:hlinkClick r:id="rId5"/>
              </a:rPr>
              <a:t>Cautionary</a:t>
            </a:r>
            <a:r>
              <a:rPr lang="cs-CZ" dirty="0" smtClean="0">
                <a:hlinkClick r:id="rId5"/>
              </a:rPr>
              <a:t> </a:t>
            </a:r>
            <a:r>
              <a:rPr lang="cs-CZ" dirty="0" err="1" smtClean="0">
                <a:hlinkClick r:id="rId5"/>
              </a:rPr>
              <a:t>Tale</a:t>
            </a:r>
            <a:r>
              <a:rPr lang="cs-CZ" dirty="0" smtClean="0">
                <a:hlinkClick r:id="rId5"/>
              </a:rPr>
              <a:t> </a:t>
            </a:r>
            <a:r>
              <a:rPr lang="cs-CZ" dirty="0" err="1" smtClean="0">
                <a:hlinkClick r:id="rId5"/>
              </a:rPr>
              <a:t>of</a:t>
            </a:r>
            <a:r>
              <a:rPr lang="cs-CZ" dirty="0" smtClean="0">
                <a:hlinkClick r:id="rId5"/>
              </a:rPr>
              <a:t> </a:t>
            </a:r>
            <a:r>
              <a:rPr lang="cs-CZ" dirty="0" err="1" smtClean="0">
                <a:hlinkClick r:id="rId5"/>
              </a:rPr>
              <a:t>Quantitative</a:t>
            </a:r>
            <a:r>
              <a:rPr lang="cs-CZ" dirty="0" smtClean="0">
                <a:hlinkClick r:id="rId5"/>
              </a:rPr>
              <a:t> 3-D Fluorescence </a:t>
            </a:r>
            <a:r>
              <a:rPr lang="cs-CZ" dirty="0" err="1" smtClean="0">
                <a:hlinkClick r:id="rId5"/>
              </a:rPr>
              <a:t>Microscopy</a:t>
            </a:r>
            <a:r>
              <a:rPr lang="cs-CZ" dirty="0" smtClean="0"/>
              <a:t>, </a:t>
            </a:r>
            <a:r>
              <a:rPr lang="cs-CZ" dirty="0" err="1" smtClean="0"/>
              <a:t>James</a:t>
            </a:r>
            <a:r>
              <a:rPr lang="cs-CZ" dirty="0" smtClean="0"/>
              <a:t> </a:t>
            </a:r>
            <a:r>
              <a:rPr lang="cs-CZ" dirty="0" err="1" smtClean="0"/>
              <a:t>Pawley</a:t>
            </a:r>
            <a:r>
              <a:rPr lang="cs-CZ" dirty="0" smtClean="0"/>
              <a:t>, </a:t>
            </a:r>
            <a:r>
              <a:rPr lang="cs-CZ" dirty="0" err="1" smtClean="0"/>
              <a:t>BioTechniques</a:t>
            </a:r>
            <a:r>
              <a:rPr lang="cs-CZ" dirty="0" smtClean="0"/>
              <a:t> 28(5): 884-887 (2000). </a:t>
            </a:r>
          </a:p>
          <a:p>
            <a:r>
              <a:rPr lang="cs-CZ" dirty="0" err="1" smtClean="0">
                <a:hlinkClick r:id="rId6"/>
              </a:rPr>
              <a:t>Seeing</a:t>
            </a:r>
            <a:r>
              <a:rPr lang="cs-CZ" dirty="0" smtClean="0">
                <a:hlinkClick r:id="rId6"/>
              </a:rPr>
              <a:t> </a:t>
            </a:r>
            <a:r>
              <a:rPr lang="cs-CZ" dirty="0" err="1" smtClean="0">
                <a:hlinkClick r:id="rId6"/>
              </a:rPr>
              <a:t>is</a:t>
            </a:r>
            <a:r>
              <a:rPr lang="cs-CZ" dirty="0" smtClean="0">
                <a:hlinkClick r:id="rId6"/>
              </a:rPr>
              <a:t> </a:t>
            </a:r>
            <a:r>
              <a:rPr lang="cs-CZ" dirty="0" err="1" smtClean="0">
                <a:hlinkClick r:id="rId6"/>
              </a:rPr>
              <a:t>believing</a:t>
            </a:r>
            <a:r>
              <a:rPr lang="cs-CZ" dirty="0" smtClean="0">
                <a:hlinkClick r:id="rId6"/>
              </a:rPr>
              <a:t>? A </a:t>
            </a:r>
            <a:r>
              <a:rPr lang="cs-CZ" dirty="0" err="1" smtClean="0">
                <a:hlinkClick r:id="rId6"/>
              </a:rPr>
              <a:t>beginners’</a:t>
            </a:r>
            <a:r>
              <a:rPr lang="cs-CZ" dirty="0" smtClean="0">
                <a:hlinkClick r:id="rId6"/>
              </a:rPr>
              <a:t> </a:t>
            </a:r>
            <a:r>
              <a:rPr lang="cs-CZ" dirty="0" err="1" smtClean="0">
                <a:hlinkClick r:id="rId6"/>
              </a:rPr>
              <a:t>guide</a:t>
            </a:r>
            <a:r>
              <a:rPr lang="cs-CZ" dirty="0" smtClean="0">
                <a:hlinkClick r:id="rId6"/>
              </a:rPr>
              <a:t> to </a:t>
            </a:r>
            <a:r>
              <a:rPr lang="cs-CZ" dirty="0" err="1" smtClean="0">
                <a:hlinkClick r:id="rId6"/>
              </a:rPr>
              <a:t>practical</a:t>
            </a:r>
            <a:r>
              <a:rPr lang="cs-CZ" dirty="0" smtClean="0">
                <a:hlinkClick r:id="rId6"/>
              </a:rPr>
              <a:t> </a:t>
            </a:r>
            <a:r>
              <a:rPr lang="cs-CZ" dirty="0" err="1" smtClean="0">
                <a:hlinkClick r:id="rId6"/>
              </a:rPr>
              <a:t>pitfalls</a:t>
            </a:r>
            <a:r>
              <a:rPr lang="cs-CZ" dirty="0" smtClean="0">
                <a:hlinkClick r:id="rId6"/>
              </a:rPr>
              <a:t> in image </a:t>
            </a:r>
            <a:r>
              <a:rPr lang="cs-CZ" dirty="0" err="1" smtClean="0">
                <a:hlinkClick r:id="rId6"/>
              </a:rPr>
              <a:t>acquisition</a:t>
            </a:r>
            <a:r>
              <a:rPr lang="cs-CZ" dirty="0" smtClean="0"/>
              <a:t>, </a:t>
            </a:r>
            <a:r>
              <a:rPr lang="cs-CZ" dirty="0" err="1" smtClean="0"/>
              <a:t>Allison</a:t>
            </a:r>
            <a:r>
              <a:rPr lang="cs-CZ" dirty="0" smtClean="0"/>
              <a:t> J. </a:t>
            </a:r>
            <a:r>
              <a:rPr lang="cs-CZ" dirty="0" err="1" smtClean="0"/>
              <a:t>North</a:t>
            </a:r>
            <a:r>
              <a:rPr lang="cs-CZ" dirty="0" smtClean="0"/>
              <a:t>, JCB 172(1): 9-18. (2006) </a:t>
            </a:r>
          </a:p>
          <a:p>
            <a:r>
              <a:rPr lang="cs-CZ" dirty="0" err="1" smtClean="0">
                <a:hlinkClick r:id="rId7"/>
              </a:rPr>
              <a:t>Multicolor</a:t>
            </a:r>
            <a:r>
              <a:rPr lang="cs-CZ" dirty="0" smtClean="0">
                <a:hlinkClick r:id="rId7"/>
              </a:rPr>
              <a:t> </a:t>
            </a:r>
            <a:r>
              <a:rPr lang="cs-CZ" dirty="0" err="1" smtClean="0">
                <a:hlinkClick r:id="rId7"/>
              </a:rPr>
              <a:t>imaging</a:t>
            </a:r>
            <a:r>
              <a:rPr lang="cs-CZ" dirty="0" smtClean="0">
                <a:hlinkClick r:id="rId7"/>
              </a:rPr>
              <a:t>: </a:t>
            </a:r>
            <a:r>
              <a:rPr lang="cs-CZ" dirty="0" err="1" smtClean="0">
                <a:hlinkClick r:id="rId7"/>
              </a:rPr>
              <a:t>the</a:t>
            </a:r>
            <a:r>
              <a:rPr lang="cs-CZ" dirty="0" smtClean="0">
                <a:hlinkClick r:id="rId7"/>
              </a:rPr>
              <a:t> </a:t>
            </a:r>
            <a:r>
              <a:rPr lang="cs-CZ" dirty="0" err="1" smtClean="0">
                <a:hlinkClick r:id="rId7"/>
              </a:rPr>
              <a:t>important</a:t>
            </a:r>
            <a:r>
              <a:rPr lang="cs-CZ" dirty="0" smtClean="0">
                <a:hlinkClick r:id="rId7"/>
              </a:rPr>
              <a:t> </a:t>
            </a:r>
            <a:r>
              <a:rPr lang="cs-CZ" dirty="0" err="1" smtClean="0">
                <a:hlinkClick r:id="rId7"/>
              </a:rPr>
              <a:t>question</a:t>
            </a:r>
            <a:r>
              <a:rPr lang="cs-CZ" dirty="0" smtClean="0">
                <a:hlinkClick r:id="rId7"/>
              </a:rPr>
              <a:t> </a:t>
            </a:r>
            <a:r>
              <a:rPr lang="cs-CZ" dirty="0" err="1" smtClean="0">
                <a:hlinkClick r:id="rId7"/>
              </a:rPr>
              <a:t>of</a:t>
            </a:r>
            <a:r>
              <a:rPr lang="cs-CZ" dirty="0" smtClean="0">
                <a:hlinkClick r:id="rId7"/>
              </a:rPr>
              <a:t> co-</a:t>
            </a:r>
            <a:r>
              <a:rPr lang="cs-CZ" dirty="0" err="1" smtClean="0">
                <a:hlinkClick r:id="rId7"/>
              </a:rPr>
              <a:t>localization</a:t>
            </a:r>
            <a:r>
              <a:rPr lang="cs-CZ" dirty="0" smtClean="0"/>
              <a:t>, Anna </a:t>
            </a:r>
            <a:r>
              <a:rPr lang="cs-CZ" dirty="0" err="1" smtClean="0"/>
              <a:t>Smallcombe</a:t>
            </a:r>
            <a:r>
              <a:rPr lang="cs-CZ" dirty="0" smtClean="0"/>
              <a:t>, </a:t>
            </a:r>
            <a:r>
              <a:rPr lang="cs-CZ" dirty="0" err="1" smtClean="0"/>
              <a:t>Biotechniques</a:t>
            </a:r>
            <a:r>
              <a:rPr lang="cs-CZ" dirty="0" smtClean="0"/>
              <a:t> 30, 1240-1242 (2001). </a:t>
            </a:r>
            <a:r>
              <a:rPr lang="cs-CZ" b="1" i="1" dirty="0" smtClean="0"/>
              <a:t>free </a:t>
            </a:r>
            <a:r>
              <a:rPr lang="cs-CZ" b="1" i="1" dirty="0" err="1" smtClean="0"/>
              <a:t>registration</a:t>
            </a:r>
            <a:r>
              <a:rPr lang="cs-CZ" b="1" i="1" dirty="0" smtClean="0"/>
              <a:t> </a:t>
            </a:r>
            <a:r>
              <a:rPr lang="cs-CZ" b="1" i="1" dirty="0" err="1" smtClean="0"/>
              <a:t>required</a:t>
            </a:r>
            <a:r>
              <a:rPr lang="cs-CZ" dirty="0" smtClean="0"/>
              <a:t> </a:t>
            </a:r>
          </a:p>
          <a:p>
            <a:r>
              <a:rPr lang="cs-CZ" dirty="0" err="1" smtClean="0">
                <a:hlinkClick r:id="rId8"/>
              </a:rPr>
              <a:t>Scientific</a:t>
            </a:r>
            <a:r>
              <a:rPr lang="cs-CZ" dirty="0" smtClean="0">
                <a:hlinkClick r:id="rId8"/>
              </a:rPr>
              <a:t> </a:t>
            </a:r>
            <a:r>
              <a:rPr lang="cs-CZ" dirty="0" err="1" smtClean="0">
                <a:hlinkClick r:id="rId8"/>
              </a:rPr>
              <a:t>and</a:t>
            </a:r>
            <a:r>
              <a:rPr lang="cs-CZ" dirty="0" smtClean="0">
                <a:hlinkClick r:id="rId8"/>
              </a:rPr>
              <a:t> </a:t>
            </a:r>
            <a:r>
              <a:rPr lang="cs-CZ" dirty="0" err="1" smtClean="0">
                <a:hlinkClick r:id="rId8"/>
              </a:rPr>
              <a:t>Industrial</a:t>
            </a:r>
            <a:r>
              <a:rPr lang="cs-CZ" dirty="0" smtClean="0"/>
              <a:t>, Joint </a:t>
            </a:r>
            <a:r>
              <a:rPr lang="cs-CZ" dirty="0" err="1" smtClean="0"/>
              <a:t>Photographic</a:t>
            </a:r>
            <a:r>
              <a:rPr lang="cs-CZ" dirty="0" smtClean="0"/>
              <a:t> </a:t>
            </a:r>
            <a:r>
              <a:rPr lang="cs-CZ" dirty="0" err="1" smtClean="0"/>
              <a:t>Experts</a:t>
            </a:r>
            <a:r>
              <a:rPr lang="cs-CZ" dirty="0" smtClean="0"/>
              <a:t> </a:t>
            </a:r>
            <a:r>
              <a:rPr lang="cs-CZ" dirty="0" err="1" smtClean="0"/>
              <a:t>Group</a:t>
            </a:r>
            <a:r>
              <a:rPr lang="cs-CZ" dirty="0" smtClean="0"/>
              <a:t> </a:t>
            </a:r>
          </a:p>
          <a:p>
            <a:r>
              <a:rPr lang="cs-CZ" dirty="0" err="1" smtClean="0">
                <a:hlinkClick r:id="rId9"/>
              </a:rPr>
              <a:t>The</a:t>
            </a:r>
            <a:r>
              <a:rPr lang="cs-CZ" dirty="0" smtClean="0">
                <a:hlinkClick r:id="rId9"/>
              </a:rPr>
              <a:t> JCB </a:t>
            </a:r>
            <a:r>
              <a:rPr lang="cs-CZ" dirty="0" err="1" smtClean="0">
                <a:hlinkClick r:id="rId9"/>
              </a:rPr>
              <a:t>will</a:t>
            </a:r>
            <a:r>
              <a:rPr lang="cs-CZ" dirty="0" smtClean="0">
                <a:hlinkClick r:id="rId9"/>
              </a:rPr>
              <a:t> let </a:t>
            </a:r>
            <a:r>
              <a:rPr lang="cs-CZ" dirty="0" err="1" smtClean="0">
                <a:hlinkClick r:id="rId9"/>
              </a:rPr>
              <a:t>your</a:t>
            </a:r>
            <a:r>
              <a:rPr lang="cs-CZ" dirty="0" smtClean="0">
                <a:hlinkClick r:id="rId9"/>
              </a:rPr>
              <a:t> data </a:t>
            </a:r>
            <a:r>
              <a:rPr lang="cs-CZ" dirty="0" err="1" smtClean="0">
                <a:hlinkClick r:id="rId9"/>
              </a:rPr>
              <a:t>shine</a:t>
            </a:r>
            <a:r>
              <a:rPr lang="cs-CZ" dirty="0" smtClean="0">
                <a:hlinkClick r:id="rId9"/>
              </a:rPr>
              <a:t> in RGB</a:t>
            </a:r>
            <a:r>
              <a:rPr lang="cs-CZ" dirty="0" smtClean="0"/>
              <a:t>, </a:t>
            </a:r>
            <a:r>
              <a:rPr lang="cs-CZ" dirty="0" err="1" smtClean="0"/>
              <a:t>Mike</a:t>
            </a:r>
            <a:r>
              <a:rPr lang="cs-CZ" dirty="0" smtClean="0"/>
              <a:t> </a:t>
            </a:r>
            <a:r>
              <a:rPr lang="cs-CZ" dirty="0" err="1" smtClean="0"/>
              <a:t>Rossner</a:t>
            </a:r>
            <a:r>
              <a:rPr lang="cs-CZ" dirty="0" smtClean="0"/>
              <a:t> </a:t>
            </a:r>
            <a:r>
              <a:rPr lang="cs-CZ" dirty="0" err="1" smtClean="0"/>
              <a:t>and</a:t>
            </a:r>
            <a:r>
              <a:rPr lang="cs-CZ" dirty="0" smtClean="0"/>
              <a:t> Rob </a:t>
            </a:r>
            <a:r>
              <a:rPr lang="cs-CZ" dirty="0" err="1" smtClean="0"/>
              <a:t>O’Donnell</a:t>
            </a:r>
            <a:r>
              <a:rPr lang="cs-CZ" dirty="0" smtClean="0"/>
              <a:t>, </a:t>
            </a:r>
            <a:r>
              <a:rPr lang="cs-CZ" dirty="0" err="1" smtClean="0"/>
              <a:t>Journal</a:t>
            </a:r>
            <a:r>
              <a:rPr lang="cs-CZ" dirty="0" smtClean="0"/>
              <a:t> </a:t>
            </a:r>
            <a:r>
              <a:rPr lang="cs-CZ" dirty="0" err="1" smtClean="0"/>
              <a:t>of</a:t>
            </a:r>
            <a:r>
              <a:rPr lang="cs-CZ" dirty="0" smtClean="0"/>
              <a:t> Cell Biology 164:11-13. (2004) </a:t>
            </a:r>
          </a:p>
          <a:p>
            <a:r>
              <a:rPr lang="cs-CZ" dirty="0" smtClean="0">
                <a:hlinkClick r:id="rId10"/>
              </a:rPr>
              <a:t>Digital Image </a:t>
            </a:r>
            <a:r>
              <a:rPr lang="cs-CZ" dirty="0" err="1" smtClean="0">
                <a:hlinkClick r:id="rId10"/>
              </a:rPr>
              <a:t>Sampling</a:t>
            </a:r>
            <a:r>
              <a:rPr lang="cs-CZ" dirty="0" smtClean="0">
                <a:hlinkClick r:id="rId10"/>
              </a:rPr>
              <a:t> </a:t>
            </a:r>
            <a:r>
              <a:rPr lang="cs-CZ" dirty="0" err="1" smtClean="0">
                <a:hlinkClick r:id="rId10"/>
              </a:rPr>
              <a:t>Frequency</a:t>
            </a:r>
            <a:r>
              <a:rPr lang="cs-CZ" dirty="0" smtClean="0"/>
              <a:t>, </a:t>
            </a:r>
            <a:r>
              <a:rPr lang="cs-CZ" dirty="0" err="1" smtClean="0"/>
              <a:t>Spring</a:t>
            </a:r>
            <a:r>
              <a:rPr lang="cs-CZ" dirty="0" smtClean="0"/>
              <a:t>, K.R., </a:t>
            </a:r>
            <a:r>
              <a:rPr lang="cs-CZ" dirty="0" err="1" smtClean="0"/>
              <a:t>Russ</a:t>
            </a:r>
            <a:r>
              <a:rPr lang="cs-CZ" dirty="0" smtClean="0"/>
              <a:t>, J.C., </a:t>
            </a:r>
            <a:r>
              <a:rPr lang="cs-CZ" dirty="0" err="1" smtClean="0"/>
              <a:t>Parry</a:t>
            </a:r>
            <a:r>
              <a:rPr lang="cs-CZ" dirty="0" smtClean="0"/>
              <a:t>-</a:t>
            </a:r>
            <a:r>
              <a:rPr lang="cs-CZ" dirty="0" err="1" smtClean="0"/>
              <a:t>Hill</a:t>
            </a:r>
            <a:r>
              <a:rPr lang="cs-CZ" dirty="0" smtClean="0"/>
              <a:t>, M.J., </a:t>
            </a:r>
            <a:r>
              <a:rPr lang="cs-CZ" dirty="0" err="1" smtClean="0"/>
              <a:t>Fellers</a:t>
            </a:r>
            <a:r>
              <a:rPr lang="cs-CZ" dirty="0" smtClean="0"/>
              <a:t>, T.J., </a:t>
            </a:r>
            <a:r>
              <a:rPr lang="cs-CZ" dirty="0" err="1" smtClean="0"/>
              <a:t>Zuckerman</a:t>
            </a:r>
            <a:r>
              <a:rPr lang="cs-CZ" dirty="0" smtClean="0"/>
              <a:t>, L.D. &amp; </a:t>
            </a:r>
            <a:r>
              <a:rPr lang="cs-CZ" dirty="0" err="1" smtClean="0"/>
              <a:t>Davidson</a:t>
            </a:r>
            <a:r>
              <a:rPr lang="cs-CZ" dirty="0" smtClean="0"/>
              <a:t>, M.W. (2006)</a:t>
            </a: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Fotografická dokumentace</a:t>
            </a:r>
            <a:endParaRPr lang="cs-CZ" dirty="0"/>
          </a:p>
        </p:txBody>
      </p:sp>
      <p:sp>
        <p:nvSpPr>
          <p:cNvPr id="3" name="Zástupný symbol pro obsah 2"/>
          <p:cNvSpPr>
            <a:spLocks noGrp="1"/>
          </p:cNvSpPr>
          <p:nvPr>
            <p:ph idx="1"/>
          </p:nvPr>
        </p:nvSpPr>
        <p:spPr>
          <a:xfrm>
            <a:off x="457200" y="1600200"/>
            <a:ext cx="4834880" cy="4525963"/>
          </a:xfrm>
        </p:spPr>
        <p:txBody>
          <a:bodyPr>
            <a:normAutofit fontScale="85000" lnSpcReduction="10000"/>
          </a:bodyPr>
          <a:lstStyle/>
          <a:p>
            <a:r>
              <a:rPr lang="cs-CZ" dirty="0" smtClean="0"/>
              <a:t>nejčastější způsob dokumentace</a:t>
            </a:r>
          </a:p>
          <a:p>
            <a:r>
              <a:rPr lang="cs-CZ" dirty="0" smtClean="0"/>
              <a:t>dokumentární fotografie podle velikosti objektů: </a:t>
            </a:r>
            <a:r>
              <a:rPr lang="cs-CZ" b="1" dirty="0" smtClean="0"/>
              <a:t>fotografie, makrofotografie a mikrofotografie</a:t>
            </a:r>
          </a:p>
          <a:p>
            <a:r>
              <a:rPr lang="cs-CZ" dirty="0" smtClean="0"/>
              <a:t>rozvoj digitálních technologií  a digitálních fotoaparátů: digitální fotografie, digitální makrofotografie a digitální mikrofotografie</a:t>
            </a:r>
            <a:endParaRPr lang="cs-CZ" dirty="0"/>
          </a:p>
        </p:txBody>
      </p:sp>
      <p:pic>
        <p:nvPicPr>
          <p:cNvPr id="20482" name="Picture 2" descr="Red Veined Darter macro"/>
          <p:cNvPicPr>
            <a:picLocks noChangeAspect="1" noChangeArrowheads="1"/>
          </p:cNvPicPr>
          <p:nvPr/>
        </p:nvPicPr>
        <p:blipFill>
          <a:blip r:embed="rId3" cstate="print"/>
          <a:srcRect/>
          <a:stretch>
            <a:fillRect/>
          </a:stretch>
        </p:blipFill>
        <p:spPr bwMode="auto">
          <a:xfrm>
            <a:off x="5370856" y="1556792"/>
            <a:ext cx="3531595" cy="495835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materiály ke čtení</a:t>
            </a:r>
            <a:endParaRPr lang="cs-CZ" dirty="0"/>
          </a:p>
        </p:txBody>
      </p:sp>
      <p:sp>
        <p:nvSpPr>
          <p:cNvPr id="3" name="Zástupný symbol pro obsah 2"/>
          <p:cNvSpPr>
            <a:spLocks noGrp="1"/>
          </p:cNvSpPr>
          <p:nvPr>
            <p:ph idx="1"/>
          </p:nvPr>
        </p:nvSpPr>
        <p:spPr/>
        <p:txBody>
          <a:bodyPr>
            <a:normAutofit fontScale="70000" lnSpcReduction="20000"/>
          </a:bodyPr>
          <a:lstStyle/>
          <a:p>
            <a:r>
              <a:rPr lang="en-US" dirty="0" err="1" smtClean="0"/>
              <a:t>Phototruth</a:t>
            </a:r>
            <a:r>
              <a:rPr lang="en-US" dirty="0" smtClean="0"/>
              <a:t> or </a:t>
            </a:r>
            <a:r>
              <a:rPr lang="en-US" dirty="0" err="1" smtClean="0"/>
              <a:t>Photofiction</a:t>
            </a:r>
            <a:r>
              <a:rPr lang="en-US" dirty="0" smtClean="0"/>
              <a:t>?, Thomas Wheeler, published by Lawrence Erlbaum Associates, Mahwah, New Jersey, 2002. </a:t>
            </a:r>
            <a:endParaRPr lang="cs-CZ" dirty="0" smtClean="0"/>
          </a:p>
          <a:p>
            <a:r>
              <a:rPr lang="en-US" dirty="0" smtClean="0">
                <a:hlinkClick r:id="rId2"/>
              </a:rPr>
              <a:t>Ethics in the Age of Digital Photography, J. Long, (National Press Photographer's Association, September 1999) </a:t>
            </a:r>
            <a:endParaRPr lang="cs-CZ" dirty="0" smtClean="0"/>
          </a:p>
          <a:p>
            <a:r>
              <a:rPr lang="en-US" dirty="0" smtClean="0">
                <a:hlinkClick r:id="rId3"/>
              </a:rPr>
              <a:t>Photographs that lie: Welcome to journalism's newest ethical nightmare: digital enhancement</a:t>
            </a:r>
            <a:r>
              <a:rPr lang="en-US" dirty="0" smtClean="0"/>
              <a:t>, J.D. </a:t>
            </a:r>
            <a:r>
              <a:rPr lang="en-US" dirty="0" err="1" smtClean="0"/>
              <a:t>Lasica</a:t>
            </a:r>
            <a:r>
              <a:rPr lang="en-US" dirty="0" smtClean="0"/>
              <a:t> (Washington Journalism Review, June 1989) </a:t>
            </a:r>
            <a:endParaRPr lang="cs-CZ" dirty="0" smtClean="0"/>
          </a:p>
          <a:p>
            <a:r>
              <a:rPr lang="en-US" dirty="0" smtClean="0"/>
              <a:t>Photography in the Age of Falsification, K. Brower, Atlantic Monthly, May 1998 (</a:t>
            </a:r>
            <a:r>
              <a:rPr lang="en-US" i="1" dirty="0" smtClean="0"/>
              <a:t>this content is now only available to subscribers</a:t>
            </a:r>
            <a:r>
              <a:rPr lang="en-US" dirty="0" smtClean="0"/>
              <a:t>) </a:t>
            </a:r>
            <a:endParaRPr lang="cs-CZ" dirty="0" smtClean="0"/>
          </a:p>
          <a:p>
            <a:r>
              <a:rPr lang="en-US" dirty="0" smtClean="0">
                <a:hlinkClick r:id="rId4"/>
              </a:rPr>
              <a:t>Every Picture can tell a Lie, D. </a:t>
            </a:r>
            <a:r>
              <a:rPr lang="en-US" dirty="0" err="1" smtClean="0">
                <a:hlinkClick r:id="rId4"/>
              </a:rPr>
              <a:t>Shenk</a:t>
            </a:r>
            <a:r>
              <a:rPr lang="en-US" dirty="0" smtClean="0">
                <a:hlinkClick r:id="rId4"/>
              </a:rPr>
              <a:t>, (Wired News, 1997)</a:t>
            </a:r>
            <a:r>
              <a:rPr lang="en-US" dirty="0" smtClean="0"/>
              <a:t> </a:t>
            </a:r>
            <a:endParaRPr lang="cs-CZ" dirty="0" smtClean="0"/>
          </a:p>
          <a:p>
            <a:r>
              <a:rPr lang="en-US" dirty="0" smtClean="0">
                <a:hlinkClick r:id="rId2"/>
              </a:rPr>
              <a:t>Ethics in the Age of Digital Photography</a:t>
            </a:r>
            <a:r>
              <a:rPr lang="en-US" dirty="0" smtClean="0"/>
              <a:t>, J. Long, National Press Photographer's Association, September 1999. </a:t>
            </a:r>
            <a:endParaRPr lang="cs-CZ" dirty="0" smtClean="0"/>
          </a:p>
          <a:p>
            <a:r>
              <a:rPr lang="en-US" dirty="0" smtClean="0">
                <a:hlinkClick r:id="rId5"/>
              </a:rPr>
              <a:t>Digital Tampering in the Media, Politics and Law</a:t>
            </a:r>
            <a:r>
              <a:rPr lang="en-US" dirty="0" smtClean="0"/>
              <a:t>, Dartmouth University</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definice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Pixel:  	</a:t>
            </a:r>
            <a:r>
              <a:rPr lang="cs-CZ" dirty="0" err="1" smtClean="0"/>
              <a:t>picture</a:t>
            </a:r>
            <a:r>
              <a:rPr lang="cs-CZ" dirty="0" smtClean="0"/>
              <a:t> element, </a:t>
            </a:r>
          </a:p>
          <a:p>
            <a:pPr>
              <a:buNone/>
            </a:pPr>
            <a:r>
              <a:rPr lang="cs-CZ" dirty="0" smtClean="0"/>
              <a:t>                   obrazový prvek</a:t>
            </a:r>
          </a:p>
          <a:p>
            <a:pPr>
              <a:buNone/>
            </a:pPr>
            <a:r>
              <a:rPr lang="cs-CZ" dirty="0" smtClean="0"/>
              <a:t>                    někdy též pel</a:t>
            </a:r>
          </a:p>
          <a:p>
            <a:pPr>
              <a:buNone/>
            </a:pPr>
            <a:r>
              <a:rPr lang="cs-CZ" dirty="0" smtClean="0"/>
              <a:t>                    zkracováno na </a:t>
            </a:r>
            <a:r>
              <a:rPr lang="cs-CZ" dirty="0" err="1" smtClean="0"/>
              <a:t>px</a:t>
            </a:r>
            <a:endParaRPr lang="cs-CZ" dirty="0" smtClean="0"/>
          </a:p>
          <a:p>
            <a:pPr>
              <a:buNone/>
            </a:pPr>
            <a:r>
              <a:rPr lang="cs-CZ" dirty="0" smtClean="0"/>
              <a:t>                    nejmenší jednotka (bezrozměrná) digitální rastrové (bitmapové) grafiky. </a:t>
            </a:r>
          </a:p>
          <a:p>
            <a:pPr>
              <a:buNone/>
            </a:pPr>
            <a:r>
              <a:rPr lang="cs-CZ" dirty="0" smtClean="0"/>
              <a:t>			Představuje jeden svítící bod na monitoru, resp. jeden bod obrázku zadaný svou barvou</a:t>
            </a:r>
            <a:endParaRPr lang="cs-CZ" dirty="0"/>
          </a:p>
        </p:txBody>
      </p:sp>
      <p:pic>
        <p:nvPicPr>
          <p:cNvPr id="58370" name="Picture 2" descr="Soubor:SMILE FACE 16x16 PIXEL EXAMPLE1.PNG"/>
          <p:cNvPicPr>
            <a:picLocks noChangeAspect="1" noChangeArrowheads="1"/>
          </p:cNvPicPr>
          <p:nvPr/>
        </p:nvPicPr>
        <p:blipFill>
          <a:blip r:embed="rId3" cstate="print"/>
          <a:srcRect/>
          <a:stretch>
            <a:fillRect/>
          </a:stretch>
        </p:blipFill>
        <p:spPr bwMode="auto">
          <a:xfrm>
            <a:off x="5868144" y="1268760"/>
            <a:ext cx="2514972" cy="251497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Obrazové formáty</a:t>
            </a:r>
            <a:endParaRPr lang="cs-CZ" b="1" dirty="0"/>
          </a:p>
        </p:txBody>
      </p:sp>
      <p:sp>
        <p:nvSpPr>
          <p:cNvPr id="3" name="Zástupný symbol pro obsah 2"/>
          <p:cNvSpPr>
            <a:spLocks noGrp="1"/>
          </p:cNvSpPr>
          <p:nvPr>
            <p:ph idx="1"/>
          </p:nvPr>
        </p:nvSpPr>
        <p:spPr>
          <a:xfrm>
            <a:off x="179512" y="1484784"/>
            <a:ext cx="8229600" cy="4525963"/>
          </a:xfrm>
        </p:spPr>
        <p:txBody>
          <a:bodyPr/>
          <a:lstStyle/>
          <a:p>
            <a:r>
              <a:rPr lang="cs-CZ" dirty="0" smtClean="0"/>
              <a:t>Rastrové (bitmapové)</a:t>
            </a:r>
          </a:p>
          <a:p>
            <a:r>
              <a:rPr lang="cs-CZ" dirty="0" smtClean="0"/>
              <a:t>Vektorové </a:t>
            </a:r>
          </a:p>
          <a:p>
            <a:endParaRPr lang="cs-CZ" dirty="0" smtClean="0"/>
          </a:p>
          <a:p>
            <a:pPr lvl="1"/>
            <a:r>
              <a:rPr lang="cs-CZ" dirty="0" smtClean="0"/>
              <a:t>Např. </a:t>
            </a:r>
            <a:r>
              <a:rPr lang="cs-CZ" dirty="0" err="1" smtClean="0"/>
              <a:t>pdf</a:t>
            </a:r>
            <a:r>
              <a:rPr lang="cs-CZ" dirty="0" smtClean="0"/>
              <a:t> kombinuje oba</a:t>
            </a:r>
          </a:p>
          <a:p>
            <a:pPr lvl="1"/>
            <a:r>
              <a:rPr lang="cs-CZ" dirty="0" smtClean="0"/>
              <a:t>Do přečtení a interpretace pomocí patřičného SW (schopného převodu matematických zákonitostí na vektory) je každý obrázek rastrový</a:t>
            </a:r>
            <a:endParaRPr lang="cs-CZ" dirty="0"/>
          </a:p>
        </p:txBody>
      </p:sp>
      <p:pic>
        <p:nvPicPr>
          <p:cNvPr id="137218" name="Picture 2" descr="screenshot"/>
          <p:cNvPicPr>
            <a:picLocks noChangeAspect="1" noChangeArrowheads="1"/>
          </p:cNvPicPr>
          <p:nvPr/>
        </p:nvPicPr>
        <p:blipFill>
          <a:blip r:embed="rId3" cstate="print"/>
          <a:srcRect/>
          <a:stretch>
            <a:fillRect/>
          </a:stretch>
        </p:blipFill>
        <p:spPr bwMode="auto">
          <a:xfrm>
            <a:off x="4286250" y="1124744"/>
            <a:ext cx="4857750" cy="1181101"/>
          </a:xfrm>
          <a:prstGeom prst="rect">
            <a:avLst/>
          </a:prstGeom>
          <a:noFill/>
        </p:spPr>
      </p:pic>
      <p:pic>
        <p:nvPicPr>
          <p:cNvPr id="137220" name="Picture 4" descr="screenshot"/>
          <p:cNvPicPr>
            <a:picLocks noChangeAspect="1" noChangeArrowheads="1"/>
          </p:cNvPicPr>
          <p:nvPr/>
        </p:nvPicPr>
        <p:blipFill>
          <a:blip r:embed="rId4" cstate="print"/>
          <a:srcRect/>
          <a:stretch>
            <a:fillRect/>
          </a:stretch>
        </p:blipFill>
        <p:spPr bwMode="auto">
          <a:xfrm>
            <a:off x="4286250" y="2132856"/>
            <a:ext cx="4857750" cy="116205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Vektorové formáty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Typy souborů: .</a:t>
            </a:r>
            <a:r>
              <a:rPr lang="cs-CZ" dirty="0" err="1" smtClean="0"/>
              <a:t>drw</a:t>
            </a:r>
            <a:r>
              <a:rPr lang="cs-CZ" dirty="0" smtClean="0"/>
              <a:t> (</a:t>
            </a:r>
            <a:r>
              <a:rPr lang="cs-CZ" dirty="0" err="1" smtClean="0"/>
              <a:t>vector</a:t>
            </a:r>
            <a:r>
              <a:rPr lang="cs-CZ" dirty="0" smtClean="0"/>
              <a:t> </a:t>
            </a:r>
            <a:r>
              <a:rPr lang="cs-CZ" dirty="0" err="1" smtClean="0"/>
              <a:t>file</a:t>
            </a:r>
            <a:r>
              <a:rPr lang="cs-CZ" dirty="0" smtClean="0"/>
              <a:t>), .</a:t>
            </a:r>
            <a:r>
              <a:rPr lang="cs-CZ" dirty="0" err="1" smtClean="0"/>
              <a:t>pif</a:t>
            </a:r>
            <a:r>
              <a:rPr lang="cs-CZ" dirty="0" smtClean="0"/>
              <a:t> (</a:t>
            </a:r>
            <a:r>
              <a:rPr lang="cs-CZ" dirty="0" err="1" smtClean="0"/>
              <a:t>vector</a:t>
            </a:r>
            <a:r>
              <a:rPr lang="cs-CZ" dirty="0" smtClean="0"/>
              <a:t> image GDF </a:t>
            </a:r>
            <a:r>
              <a:rPr lang="cs-CZ" dirty="0" err="1" smtClean="0"/>
              <a:t>format</a:t>
            </a:r>
            <a:r>
              <a:rPr lang="cs-CZ" dirty="0" smtClean="0"/>
              <a:t>), .</a:t>
            </a:r>
            <a:r>
              <a:rPr lang="cs-CZ" dirty="0" err="1" smtClean="0"/>
              <a:t>pct</a:t>
            </a:r>
            <a:r>
              <a:rPr lang="cs-CZ" dirty="0" smtClean="0"/>
              <a:t> (Macintosh bitmap </a:t>
            </a:r>
            <a:r>
              <a:rPr lang="cs-CZ" dirty="0" err="1" smtClean="0"/>
              <a:t>graphics</a:t>
            </a:r>
            <a:r>
              <a:rPr lang="cs-CZ" dirty="0" smtClean="0"/>
              <a:t> </a:t>
            </a:r>
            <a:r>
              <a:rPr lang="cs-CZ" dirty="0" err="1" smtClean="0"/>
              <a:t>format</a:t>
            </a:r>
            <a:r>
              <a:rPr lang="cs-CZ" dirty="0" smtClean="0"/>
              <a:t>) , .</a:t>
            </a:r>
            <a:r>
              <a:rPr lang="cs-CZ" dirty="0" err="1" smtClean="0"/>
              <a:t>ps</a:t>
            </a:r>
            <a:r>
              <a:rPr lang="cs-CZ" dirty="0" smtClean="0"/>
              <a:t> (Adobe </a:t>
            </a:r>
            <a:r>
              <a:rPr lang="cs-CZ" dirty="0" err="1" smtClean="0"/>
              <a:t>PostScript</a:t>
            </a:r>
            <a:r>
              <a:rPr lang="cs-CZ" dirty="0" smtClean="0"/>
              <a:t>), .</a:t>
            </a:r>
            <a:r>
              <a:rPr lang="cs-CZ" dirty="0" err="1" smtClean="0"/>
              <a:t>eps</a:t>
            </a:r>
            <a:r>
              <a:rPr lang="cs-CZ" dirty="0" smtClean="0"/>
              <a:t> (</a:t>
            </a:r>
            <a:r>
              <a:rPr lang="cs-CZ" dirty="0" err="1" smtClean="0"/>
              <a:t>Encapsulated</a:t>
            </a:r>
            <a:r>
              <a:rPr lang="cs-CZ" dirty="0" smtClean="0"/>
              <a:t> </a:t>
            </a:r>
            <a:r>
              <a:rPr lang="cs-CZ" dirty="0" err="1" smtClean="0"/>
              <a:t>PostScript</a:t>
            </a:r>
            <a:r>
              <a:rPr lang="cs-CZ" dirty="0" smtClean="0"/>
              <a:t>), .</a:t>
            </a:r>
            <a:r>
              <a:rPr lang="cs-CZ" dirty="0" err="1" smtClean="0"/>
              <a:t>svf</a:t>
            </a:r>
            <a:r>
              <a:rPr lang="cs-CZ" dirty="0" smtClean="0"/>
              <a:t> (</a:t>
            </a:r>
            <a:r>
              <a:rPr lang="cs-CZ" dirty="0" err="1" smtClean="0"/>
              <a:t>Simple</a:t>
            </a:r>
            <a:r>
              <a:rPr lang="cs-CZ" dirty="0" smtClean="0"/>
              <a:t> </a:t>
            </a:r>
            <a:r>
              <a:rPr lang="cs-CZ" dirty="0" err="1" smtClean="0"/>
              <a:t>Vector</a:t>
            </a:r>
            <a:r>
              <a:rPr lang="cs-CZ" dirty="0" smtClean="0"/>
              <a:t> </a:t>
            </a:r>
            <a:r>
              <a:rPr lang="cs-CZ" dirty="0" err="1" smtClean="0"/>
              <a:t>Format</a:t>
            </a:r>
            <a:r>
              <a:rPr lang="cs-CZ" dirty="0" smtClean="0"/>
              <a:t>)</a:t>
            </a:r>
          </a:p>
          <a:p>
            <a:endParaRPr lang="cs-CZ" dirty="0" smtClean="0"/>
          </a:p>
          <a:p>
            <a:pPr lvl="1"/>
            <a:r>
              <a:rPr lang="cs-CZ" dirty="0" smtClean="0"/>
              <a:t>Adobe </a:t>
            </a:r>
            <a:r>
              <a:rPr lang="cs-CZ" dirty="0" err="1" smtClean="0"/>
              <a:t>Illustrator</a:t>
            </a:r>
            <a:r>
              <a:rPr lang="cs-CZ" dirty="0" smtClean="0"/>
              <a:t>: .</a:t>
            </a:r>
            <a:r>
              <a:rPr lang="cs-CZ" dirty="0" err="1" smtClean="0"/>
              <a:t>ai</a:t>
            </a:r>
            <a:r>
              <a:rPr lang="cs-CZ" dirty="0" smtClean="0"/>
              <a:t>, .</a:t>
            </a:r>
            <a:r>
              <a:rPr lang="cs-CZ" dirty="0" err="1" smtClean="0"/>
              <a:t>ait</a:t>
            </a:r>
            <a:r>
              <a:rPr lang="cs-CZ" dirty="0" smtClean="0"/>
              <a:t>, .</a:t>
            </a:r>
            <a:r>
              <a:rPr lang="cs-CZ" dirty="0" err="1" smtClean="0"/>
              <a:t>art</a:t>
            </a:r>
            <a:endParaRPr lang="cs-CZ" dirty="0" smtClean="0"/>
          </a:p>
          <a:p>
            <a:pPr lvl="1"/>
            <a:r>
              <a:rPr lang="cs-CZ" dirty="0" smtClean="0"/>
              <a:t>Corel </a:t>
            </a:r>
            <a:r>
              <a:rPr lang="cs-CZ" dirty="0" err="1" smtClean="0"/>
              <a:t>Draw</a:t>
            </a:r>
            <a:r>
              <a:rPr lang="cs-CZ" dirty="0" smtClean="0"/>
              <a:t>: .</a:t>
            </a:r>
            <a:r>
              <a:rPr lang="cs-CZ" dirty="0" err="1" smtClean="0"/>
              <a:t>cdr</a:t>
            </a:r>
            <a:r>
              <a:rPr lang="cs-CZ" dirty="0" smtClean="0"/>
              <a:t>, .</a:t>
            </a:r>
            <a:r>
              <a:rPr lang="cs-CZ" dirty="0" err="1" smtClean="0"/>
              <a:t>cdrw</a:t>
            </a:r>
            <a:r>
              <a:rPr lang="cs-CZ" dirty="0" smtClean="0"/>
              <a:t>, .</a:t>
            </a:r>
            <a:r>
              <a:rPr lang="cs-CZ" dirty="0" err="1" smtClean="0"/>
              <a:t>cdt</a:t>
            </a:r>
            <a:endParaRPr lang="cs-CZ" dirty="0" smtClean="0"/>
          </a:p>
          <a:p>
            <a:pPr lvl="1"/>
            <a:r>
              <a:rPr lang="cs-CZ" dirty="0" smtClean="0"/>
              <a:t>Corel: pat (</a:t>
            </a:r>
            <a:r>
              <a:rPr lang="cs-CZ" dirty="0" err="1" smtClean="0"/>
              <a:t>Paint</a:t>
            </a:r>
            <a:r>
              <a:rPr lang="cs-CZ" dirty="0" smtClean="0"/>
              <a:t> </a:t>
            </a:r>
            <a:r>
              <a:rPr lang="cs-CZ" dirty="0" err="1" smtClean="0"/>
              <a:t>Shop</a:t>
            </a:r>
            <a:r>
              <a:rPr lang="cs-CZ" dirty="0" smtClean="0"/>
              <a:t> Pro </a:t>
            </a:r>
            <a:r>
              <a:rPr lang="cs-CZ" dirty="0" err="1" smtClean="0"/>
              <a:t>Pattern</a:t>
            </a:r>
            <a:r>
              <a:rPr lang="cs-CZ" dirty="0" smtClean="0"/>
              <a:t> Image)</a:t>
            </a:r>
          </a:p>
          <a:p>
            <a:pPr lvl="1"/>
            <a:r>
              <a:rPr lang="cs-CZ" dirty="0" smtClean="0"/>
              <a:t>Digital Line </a:t>
            </a:r>
            <a:r>
              <a:rPr lang="cs-CZ" dirty="0" err="1" smtClean="0"/>
              <a:t>Graph</a:t>
            </a:r>
            <a:r>
              <a:rPr lang="cs-CZ" dirty="0" smtClean="0"/>
              <a:t>: .</a:t>
            </a:r>
            <a:r>
              <a:rPr lang="cs-CZ" dirty="0" err="1" smtClean="0"/>
              <a:t>dlg</a:t>
            </a:r>
            <a:r>
              <a:rPr lang="cs-CZ" dirty="0" smtClean="0"/>
              <a:t>, .do</a:t>
            </a:r>
          </a:p>
          <a:p>
            <a:pPr lvl="1"/>
            <a:r>
              <a:rPr lang="cs-CZ" dirty="0" err="1" smtClean="0"/>
              <a:t>OpenOffice</a:t>
            </a:r>
            <a:r>
              <a:rPr lang="cs-CZ" dirty="0" smtClean="0"/>
              <a:t>: .</a:t>
            </a:r>
            <a:r>
              <a:rPr lang="cs-CZ" dirty="0" err="1" smtClean="0"/>
              <a:t>odg</a:t>
            </a:r>
            <a:endParaRPr lang="cs-CZ" dirty="0" smtClean="0"/>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Rastrové formáty</a:t>
            </a:r>
            <a:endParaRPr lang="cs-CZ" dirty="0"/>
          </a:p>
        </p:txBody>
      </p:sp>
      <p:sp>
        <p:nvSpPr>
          <p:cNvPr id="3" name="Zástupný symbol pro obsah 2"/>
          <p:cNvSpPr>
            <a:spLocks noGrp="1"/>
          </p:cNvSpPr>
          <p:nvPr>
            <p:ph idx="1"/>
          </p:nvPr>
        </p:nvSpPr>
        <p:spPr/>
        <p:txBody>
          <a:bodyPr/>
          <a:lstStyle/>
          <a:p>
            <a:r>
              <a:rPr lang="cs-CZ" dirty="0" smtClean="0"/>
              <a:t>Typy souborů:  .</a:t>
            </a:r>
            <a:r>
              <a:rPr lang="cs-CZ" dirty="0" err="1" smtClean="0"/>
              <a:t>jpg</a:t>
            </a:r>
            <a:r>
              <a:rPr lang="cs-CZ" dirty="0" smtClean="0"/>
              <a:t> (JPEG </a:t>
            </a:r>
            <a:r>
              <a:rPr lang="cs-CZ" dirty="0" err="1" smtClean="0"/>
              <a:t>raster</a:t>
            </a:r>
            <a:r>
              <a:rPr lang="cs-CZ" dirty="0" smtClean="0"/>
              <a:t> </a:t>
            </a:r>
            <a:r>
              <a:rPr lang="cs-CZ" dirty="0" err="1" smtClean="0"/>
              <a:t>format</a:t>
            </a:r>
            <a:r>
              <a:rPr lang="cs-CZ" dirty="0" smtClean="0"/>
              <a:t>), .</a:t>
            </a:r>
            <a:r>
              <a:rPr lang="cs-CZ" dirty="0" err="1" smtClean="0"/>
              <a:t>gif</a:t>
            </a:r>
            <a:r>
              <a:rPr lang="cs-CZ" dirty="0" smtClean="0"/>
              <a:t> (GIF transparent </a:t>
            </a:r>
            <a:r>
              <a:rPr lang="cs-CZ" dirty="0" err="1" smtClean="0"/>
              <a:t>file</a:t>
            </a:r>
            <a:r>
              <a:rPr lang="cs-CZ" dirty="0" smtClean="0"/>
              <a:t>), .</a:t>
            </a:r>
            <a:r>
              <a:rPr lang="cs-CZ" dirty="0" err="1" smtClean="0"/>
              <a:t>png</a:t>
            </a:r>
            <a:r>
              <a:rPr lang="cs-CZ" dirty="0" smtClean="0"/>
              <a:t> (</a:t>
            </a:r>
            <a:r>
              <a:rPr lang="cs-CZ" dirty="0" err="1" smtClean="0"/>
              <a:t>Portanble</a:t>
            </a:r>
            <a:r>
              <a:rPr lang="cs-CZ" dirty="0" smtClean="0"/>
              <a:t> Network </a:t>
            </a:r>
            <a:r>
              <a:rPr lang="cs-CZ" dirty="0" err="1" smtClean="0"/>
              <a:t>Graphic</a:t>
            </a:r>
            <a:r>
              <a:rPr lang="cs-CZ" dirty="0" smtClean="0"/>
              <a:t> Transparent </a:t>
            </a:r>
            <a:r>
              <a:rPr lang="cs-CZ" dirty="0" err="1" smtClean="0"/>
              <a:t>file</a:t>
            </a:r>
            <a:r>
              <a:rPr lang="cs-CZ" dirty="0" smtClean="0"/>
              <a:t>), .</a:t>
            </a:r>
            <a:r>
              <a:rPr lang="cs-CZ" dirty="0" err="1" smtClean="0"/>
              <a:t>tiff</a:t>
            </a:r>
            <a:r>
              <a:rPr lang="cs-CZ" dirty="0" smtClean="0"/>
              <a:t> </a:t>
            </a:r>
            <a:r>
              <a:rPr lang="cs-CZ" dirty="0" err="1" smtClean="0"/>
              <a:t>or</a:t>
            </a:r>
            <a:r>
              <a:rPr lang="cs-CZ" dirty="0" smtClean="0"/>
              <a:t> .</a:t>
            </a:r>
            <a:r>
              <a:rPr lang="cs-CZ" dirty="0" err="1" smtClean="0"/>
              <a:t>tif</a:t>
            </a:r>
            <a:r>
              <a:rPr lang="cs-CZ" dirty="0" smtClean="0"/>
              <a:t> (</a:t>
            </a:r>
            <a:r>
              <a:rPr lang="cs-CZ" dirty="0" err="1" smtClean="0"/>
              <a:t>Tag</a:t>
            </a:r>
            <a:r>
              <a:rPr lang="cs-CZ" dirty="0" smtClean="0"/>
              <a:t> </a:t>
            </a:r>
            <a:r>
              <a:rPr lang="cs-CZ" dirty="0" err="1" smtClean="0"/>
              <a:t>Interleave</a:t>
            </a:r>
            <a:r>
              <a:rPr lang="cs-CZ" dirty="0" smtClean="0"/>
              <a:t> </a:t>
            </a:r>
            <a:r>
              <a:rPr lang="cs-CZ" dirty="0" err="1" smtClean="0"/>
              <a:t>Format</a:t>
            </a:r>
            <a:r>
              <a:rPr lang="cs-CZ" dirty="0" smtClean="0"/>
              <a:t>)</a:t>
            </a:r>
          </a:p>
          <a:p>
            <a:endParaRPr lang="cs-CZ" dirty="0" smtClean="0"/>
          </a:p>
          <a:p>
            <a:pPr lvl="1"/>
            <a:r>
              <a:rPr lang="cs-CZ" dirty="0" smtClean="0"/>
              <a:t>Adobe </a:t>
            </a:r>
            <a:r>
              <a:rPr lang="cs-CZ" dirty="0" err="1" smtClean="0"/>
              <a:t>Photoshop</a:t>
            </a:r>
            <a:r>
              <a:rPr lang="cs-CZ" dirty="0" smtClean="0"/>
              <a:t>: .</a:t>
            </a:r>
            <a:r>
              <a:rPr lang="cs-CZ" dirty="0" err="1" smtClean="0"/>
              <a:t>psd</a:t>
            </a:r>
            <a:endParaRPr lang="cs-CZ" dirty="0" smtClean="0"/>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Co je digitální obraz a jeho charakteristiky</a:t>
            </a:r>
            <a:endParaRPr lang="cs-CZ" dirty="0"/>
          </a:p>
        </p:txBody>
      </p:sp>
      <p:sp>
        <p:nvSpPr>
          <p:cNvPr id="3" name="Zástupný symbol pro obsah 2"/>
          <p:cNvSpPr>
            <a:spLocks noGrp="1"/>
          </p:cNvSpPr>
          <p:nvPr>
            <p:ph idx="1"/>
          </p:nvPr>
        </p:nvSpPr>
        <p:spPr/>
        <p:txBody>
          <a:bodyPr/>
          <a:lstStyle/>
          <a:p>
            <a:r>
              <a:rPr lang="cs-CZ" b="1" dirty="0" smtClean="0"/>
              <a:t>Rozlišení</a:t>
            </a:r>
          </a:p>
          <a:p>
            <a:r>
              <a:rPr lang="cs-CZ" b="1" dirty="0" smtClean="0"/>
              <a:t>Barevná hloubka</a:t>
            </a:r>
          </a:p>
          <a:p>
            <a:r>
              <a:rPr lang="cs-CZ" b="1" dirty="0" smtClean="0"/>
              <a:t>komprese</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3871664" y="1648544"/>
            <a:ext cx="48768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Co je digitální obraz a jeho charakteristiky</a:t>
            </a:r>
            <a:endParaRPr lang="cs-CZ" dirty="0"/>
          </a:p>
        </p:txBody>
      </p:sp>
      <p:sp>
        <p:nvSpPr>
          <p:cNvPr id="3" name="Zástupný symbol pro obsah 2"/>
          <p:cNvSpPr>
            <a:spLocks noGrp="1"/>
          </p:cNvSpPr>
          <p:nvPr>
            <p:ph idx="1"/>
          </p:nvPr>
        </p:nvSpPr>
        <p:spPr/>
        <p:txBody>
          <a:bodyPr/>
          <a:lstStyle/>
          <a:p>
            <a:r>
              <a:rPr lang="cs-CZ" b="1" dirty="0" smtClean="0"/>
              <a:t>rozlišení: </a:t>
            </a:r>
            <a:r>
              <a:rPr lang="cs-CZ" dirty="0" smtClean="0"/>
              <a:t>udává kolik bodů vodorovně a kolik bodů (</a:t>
            </a:r>
            <a:r>
              <a:rPr lang="cs-CZ" dirty="0" err="1" smtClean="0"/>
              <a:t>pixelů</a:t>
            </a:r>
            <a:r>
              <a:rPr lang="cs-CZ" dirty="0" smtClean="0"/>
              <a:t>) svisle, je schopen fotoaparát </a:t>
            </a:r>
          </a:p>
          <a:p>
            <a:endParaRPr lang="cs-CZ" dirty="0" smtClean="0"/>
          </a:p>
          <a:p>
            <a:endParaRPr lang="cs-CZ" dirty="0"/>
          </a:p>
        </p:txBody>
      </p:sp>
      <p:pic>
        <p:nvPicPr>
          <p:cNvPr id="53250" name="Picture 2" descr="http://www.adobe.com/designcenter-archive/keyconcepts/articles/concept_resolution/concept_resolution.jpg"/>
          <p:cNvPicPr>
            <a:picLocks noChangeAspect="1" noChangeArrowheads="1"/>
          </p:cNvPicPr>
          <p:nvPr/>
        </p:nvPicPr>
        <p:blipFill>
          <a:blip r:embed="rId3" cstate="print"/>
          <a:srcRect/>
          <a:stretch>
            <a:fillRect/>
          </a:stretch>
        </p:blipFill>
        <p:spPr bwMode="auto">
          <a:xfrm>
            <a:off x="683568" y="3573016"/>
            <a:ext cx="4191000" cy="2857500"/>
          </a:xfrm>
          <a:prstGeom prst="rect">
            <a:avLst/>
          </a:prstGeom>
          <a:noFill/>
        </p:spPr>
      </p:pic>
      <p:sp>
        <p:nvSpPr>
          <p:cNvPr id="6" name="Obdélník 5"/>
          <p:cNvSpPr/>
          <p:nvPr/>
        </p:nvSpPr>
        <p:spPr>
          <a:xfrm>
            <a:off x="5292080" y="2780928"/>
            <a:ext cx="3384376" cy="3693319"/>
          </a:xfrm>
          <a:prstGeom prst="rect">
            <a:avLst/>
          </a:prstGeom>
        </p:spPr>
        <p:txBody>
          <a:bodyPr wrap="square">
            <a:spAutoFit/>
          </a:bodyPr>
          <a:lstStyle/>
          <a:p>
            <a:r>
              <a:rPr lang="cs-CZ" dirty="0" smtClean="0"/>
              <a:t>Digitální obrazy se měří </a:t>
            </a:r>
            <a:r>
              <a:rPr lang="cs-CZ" b="1" dirty="0" smtClean="0"/>
              <a:t>počtem </a:t>
            </a:r>
            <a:r>
              <a:rPr lang="cs-CZ" b="1" dirty="0" err="1" smtClean="0"/>
              <a:t>pixelů</a:t>
            </a:r>
            <a:r>
              <a:rPr lang="cs-CZ" b="1" dirty="0" smtClean="0"/>
              <a:t> na palec</a:t>
            </a:r>
            <a:r>
              <a:rPr lang="cs-CZ" dirty="0" smtClean="0"/>
              <a:t> (</a:t>
            </a:r>
            <a:r>
              <a:rPr lang="cs-CZ" dirty="0" err="1" smtClean="0"/>
              <a:t>pixels</a:t>
            </a:r>
            <a:r>
              <a:rPr lang="cs-CZ" dirty="0" smtClean="0"/>
              <a:t> per </a:t>
            </a:r>
            <a:r>
              <a:rPr lang="cs-CZ" dirty="0" err="1" smtClean="0"/>
              <a:t>inch</a:t>
            </a:r>
            <a:r>
              <a:rPr lang="cs-CZ" dirty="0" smtClean="0"/>
              <a:t>  = ppi). </a:t>
            </a:r>
          </a:p>
          <a:p>
            <a:r>
              <a:rPr lang="pl-PL" dirty="0" smtClean="0"/>
              <a:t>DPI udává, kolik je bodů na jednotce délky o rozměru jednoho palce.</a:t>
            </a:r>
            <a:endParaRPr lang="cs-CZ" dirty="0" smtClean="0"/>
          </a:p>
          <a:p>
            <a:r>
              <a:rPr lang="cs-CZ" dirty="0" smtClean="0"/>
              <a:t>Pro tisk, je rozlišení DPI. </a:t>
            </a:r>
          </a:p>
          <a:p>
            <a:r>
              <a:rPr lang="cs-CZ" dirty="0" smtClean="0"/>
              <a:t>„</a:t>
            </a:r>
            <a:r>
              <a:rPr lang="cs-CZ" dirty="0" err="1" smtClean="0"/>
              <a:t>Dots</a:t>
            </a:r>
            <a:r>
              <a:rPr lang="cs-CZ" dirty="0" smtClean="0"/>
              <a:t> per </a:t>
            </a:r>
            <a:r>
              <a:rPr lang="cs-CZ" dirty="0" err="1" smtClean="0"/>
              <a:t>inch</a:t>
            </a:r>
            <a:r>
              <a:rPr lang="cs-CZ" dirty="0" smtClean="0"/>
              <a:t> = Body na palec“ je </a:t>
            </a:r>
            <a:r>
              <a:rPr lang="cs-CZ" dirty="0" err="1" smtClean="0"/>
              <a:t>paramter</a:t>
            </a:r>
            <a:r>
              <a:rPr lang="cs-CZ" dirty="0" smtClean="0"/>
              <a:t>, který nám udává kvalitu obrazu a výslednou velikost tisknutého objektu. </a:t>
            </a:r>
          </a:p>
          <a:p>
            <a:r>
              <a:rPr lang="cs-CZ" dirty="0" smtClean="0"/>
              <a:t>Čím vyšší rozlišení, tím větší velikost souboru.</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Rozlišení</a:t>
            </a:r>
            <a:endParaRPr lang="cs-CZ" b="1" dirty="0"/>
          </a:p>
        </p:txBody>
      </p:sp>
      <p:sp>
        <p:nvSpPr>
          <p:cNvPr id="3" name="Zástupný symbol pro obsah 2"/>
          <p:cNvSpPr>
            <a:spLocks noGrp="1"/>
          </p:cNvSpPr>
          <p:nvPr>
            <p:ph idx="1"/>
          </p:nvPr>
        </p:nvSpPr>
        <p:spPr>
          <a:xfrm>
            <a:off x="457200" y="1340768"/>
            <a:ext cx="8229600" cy="4525963"/>
          </a:xfrm>
        </p:spPr>
        <p:txBody>
          <a:bodyPr>
            <a:normAutofit/>
          </a:bodyPr>
          <a:lstStyle/>
          <a:p>
            <a:r>
              <a:rPr lang="cs-CZ" sz="2400" dirty="0" smtClean="0"/>
              <a:t>Např. 300 DPI</a:t>
            </a:r>
          </a:p>
          <a:p>
            <a:pPr lvl="1"/>
            <a:r>
              <a:rPr lang="cs-CZ" sz="2000" dirty="0" smtClean="0"/>
              <a:t> znamená, že na délce 2,54 cm je 300 bodů</a:t>
            </a:r>
          </a:p>
          <a:p>
            <a:pPr lvl="1"/>
            <a:r>
              <a:rPr lang="cs-CZ" sz="2000" dirty="0" smtClean="0"/>
              <a:t>tato hodnota často vyžadována časopisy</a:t>
            </a:r>
          </a:p>
          <a:p>
            <a:r>
              <a:rPr lang="cs-CZ" sz="2400" dirty="0" smtClean="0"/>
              <a:t>Výpočet DPI se využívá pro spočtení nejmenšího možného rozlišení obrázku, který budeme chtít vytisknout, aby na něm nebylo vidět rozmazání okrajů nebo příliš velké množství kostiček</a:t>
            </a:r>
          </a:p>
          <a:p>
            <a:r>
              <a:rPr lang="cs-CZ" sz="2400" dirty="0" smtClean="0"/>
              <a:t>Kolik </a:t>
            </a:r>
            <a:r>
              <a:rPr lang="cs-CZ" sz="2400" dirty="0" err="1" smtClean="0"/>
              <a:t>pixelů</a:t>
            </a:r>
            <a:r>
              <a:rPr lang="cs-CZ" sz="2400" dirty="0" smtClean="0"/>
              <a:t> by měl mít obrázek 10x 5 cm:</a:t>
            </a:r>
          </a:p>
          <a:p>
            <a:endParaRPr lang="cs-CZ" sz="2400" dirty="0" smtClean="0"/>
          </a:p>
        </p:txBody>
      </p:sp>
      <p:pic>
        <p:nvPicPr>
          <p:cNvPr id="57348" name="Picture 4" descr="VypocetDPI"/>
          <p:cNvPicPr>
            <a:picLocks noChangeAspect="1" noChangeArrowheads="1"/>
          </p:cNvPicPr>
          <p:nvPr/>
        </p:nvPicPr>
        <p:blipFill>
          <a:blip r:embed="rId3" cstate="print"/>
          <a:srcRect/>
          <a:stretch>
            <a:fillRect/>
          </a:stretch>
        </p:blipFill>
        <p:spPr bwMode="auto">
          <a:xfrm>
            <a:off x="1547664" y="4581128"/>
            <a:ext cx="4894294" cy="208823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0418" name="Picture 2"/>
          <p:cNvPicPr>
            <a:picLocks noChangeAspect="1" noChangeArrowheads="1"/>
          </p:cNvPicPr>
          <p:nvPr/>
        </p:nvPicPr>
        <p:blipFill>
          <a:blip r:embed="rId3" cstate="print"/>
          <a:srcRect l="13188" t="24330" r="7276" b="17081"/>
          <a:stretch>
            <a:fillRect/>
          </a:stretch>
        </p:blipFill>
        <p:spPr bwMode="auto">
          <a:xfrm>
            <a:off x="0" y="692696"/>
            <a:ext cx="9145016" cy="42103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9395" name="Picture 3"/>
          <p:cNvPicPr>
            <a:picLocks noChangeAspect="1" noChangeArrowheads="1"/>
          </p:cNvPicPr>
          <p:nvPr/>
        </p:nvPicPr>
        <p:blipFill>
          <a:blip r:embed="rId3" cstate="print"/>
          <a:srcRect l="30707" t="38660" r="38581" b="20000"/>
          <a:stretch>
            <a:fillRect/>
          </a:stretch>
        </p:blipFill>
        <p:spPr bwMode="auto">
          <a:xfrm>
            <a:off x="1403648" y="436612"/>
            <a:ext cx="6552728" cy="5512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oubor:Walnut makro white background.jpg"/>
          <p:cNvPicPr>
            <a:picLocks noChangeAspect="1" noChangeArrowheads="1"/>
          </p:cNvPicPr>
          <p:nvPr/>
        </p:nvPicPr>
        <p:blipFill>
          <a:blip r:embed="rId3" cstate="print"/>
          <a:srcRect/>
          <a:stretch>
            <a:fillRect/>
          </a:stretch>
        </p:blipFill>
        <p:spPr bwMode="auto">
          <a:xfrm>
            <a:off x="323528" y="836712"/>
            <a:ext cx="4010025" cy="5715000"/>
          </a:xfrm>
          <a:prstGeom prst="rect">
            <a:avLst/>
          </a:prstGeom>
          <a:noFill/>
        </p:spPr>
      </p:pic>
      <p:sp>
        <p:nvSpPr>
          <p:cNvPr id="2" name="Nadpis 1"/>
          <p:cNvSpPr>
            <a:spLocks noGrp="1"/>
          </p:cNvSpPr>
          <p:nvPr>
            <p:ph type="title"/>
          </p:nvPr>
        </p:nvSpPr>
        <p:spPr/>
        <p:txBody>
          <a:bodyPr/>
          <a:lstStyle/>
          <a:p>
            <a:r>
              <a:rPr lang="cs-CZ" b="1" dirty="0" smtClean="0"/>
              <a:t>Makrofotografie</a:t>
            </a:r>
            <a:endParaRPr lang="cs-CZ" dirty="0"/>
          </a:p>
        </p:txBody>
      </p:sp>
      <p:sp>
        <p:nvSpPr>
          <p:cNvPr id="3" name="Zástupný symbol pro obsah 2"/>
          <p:cNvSpPr>
            <a:spLocks noGrp="1"/>
          </p:cNvSpPr>
          <p:nvPr>
            <p:ph idx="1"/>
          </p:nvPr>
        </p:nvSpPr>
        <p:spPr>
          <a:xfrm>
            <a:off x="4644008" y="1628800"/>
            <a:ext cx="4114800" cy="4525963"/>
          </a:xfrm>
        </p:spPr>
        <p:txBody>
          <a:bodyPr>
            <a:normAutofit/>
          </a:bodyPr>
          <a:lstStyle/>
          <a:p>
            <a:r>
              <a:rPr lang="cs-CZ" sz="2400" dirty="0" smtClean="0"/>
              <a:t> je fotografický postup, kterým získáme snímek podávající více podrobností předmětu, než jich na něm rozezná lidské oko ze vzdálenosti 25cm</a:t>
            </a:r>
          </a:p>
          <a:p>
            <a:r>
              <a:rPr lang="cs-CZ" sz="2400" dirty="0" smtClean="0"/>
              <a:t>snímek zvětšený v měřítku 1:1 až 30:1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Barevná hloubka</a:t>
            </a:r>
            <a:endParaRPr lang="cs-CZ" b="1" dirty="0"/>
          </a:p>
        </p:txBody>
      </p:sp>
      <p:sp>
        <p:nvSpPr>
          <p:cNvPr id="3" name="Zástupný symbol pro obsah 2"/>
          <p:cNvSpPr>
            <a:spLocks noGrp="1"/>
          </p:cNvSpPr>
          <p:nvPr>
            <p:ph idx="1"/>
          </p:nvPr>
        </p:nvSpPr>
        <p:spPr>
          <a:xfrm>
            <a:off x="457200" y="1600200"/>
            <a:ext cx="4834880" cy="4525963"/>
          </a:xfrm>
        </p:spPr>
        <p:txBody>
          <a:bodyPr>
            <a:normAutofit/>
          </a:bodyPr>
          <a:lstStyle/>
          <a:p>
            <a:r>
              <a:rPr lang="cs-CZ" sz="2400" dirty="0" smtClean="0"/>
              <a:t>popisuje počet bitů použitých k popisu určité barvy nebo </a:t>
            </a:r>
            <a:r>
              <a:rPr lang="cs-CZ" sz="2400" dirty="0" err="1" smtClean="0"/>
              <a:t>pixelu</a:t>
            </a:r>
            <a:r>
              <a:rPr lang="cs-CZ" sz="2400" dirty="0" smtClean="0"/>
              <a:t> v bitmapovém obrázku nebo rámečku videa</a:t>
            </a:r>
          </a:p>
          <a:p>
            <a:r>
              <a:rPr lang="cs-CZ" sz="2400" dirty="0" smtClean="0"/>
              <a:t>počet bitů na pixel (zejména je-li uvedeno spolu s počtem použitých </a:t>
            </a:r>
            <a:r>
              <a:rPr lang="cs-CZ" sz="2400" dirty="0" err="1" smtClean="0"/>
              <a:t>pixelů</a:t>
            </a:r>
            <a:r>
              <a:rPr lang="cs-CZ" sz="2400" dirty="0" smtClean="0"/>
              <a:t>)</a:t>
            </a:r>
          </a:p>
          <a:p>
            <a:r>
              <a:rPr lang="cs-CZ" sz="2400" dirty="0" smtClean="0"/>
              <a:t>větší barevná hloubka zvětšuje škálu různých barev a přirozeně také paměťovou náročnost obrázku či videa</a:t>
            </a:r>
            <a:endParaRPr lang="cs-CZ" sz="2400" dirty="0"/>
          </a:p>
        </p:txBody>
      </p:sp>
      <p:pic>
        <p:nvPicPr>
          <p:cNvPr id="20482" name="Picture 2" descr="http://upload.wikimedia.org/wikipedia/commons/5/57/1_bit.png"/>
          <p:cNvPicPr>
            <a:picLocks noChangeAspect="1" noChangeArrowheads="1"/>
          </p:cNvPicPr>
          <p:nvPr/>
        </p:nvPicPr>
        <p:blipFill>
          <a:blip r:embed="rId3" cstate="print"/>
          <a:srcRect/>
          <a:stretch>
            <a:fillRect/>
          </a:stretch>
        </p:blipFill>
        <p:spPr bwMode="auto">
          <a:xfrm>
            <a:off x="5148064" y="1196752"/>
            <a:ext cx="1944216" cy="1458162"/>
          </a:xfrm>
          <a:prstGeom prst="rect">
            <a:avLst/>
          </a:prstGeom>
          <a:noFill/>
        </p:spPr>
      </p:pic>
      <p:sp>
        <p:nvSpPr>
          <p:cNvPr id="5" name="TextovéPole 4"/>
          <p:cNvSpPr txBox="1"/>
          <p:nvPr/>
        </p:nvSpPr>
        <p:spPr>
          <a:xfrm>
            <a:off x="7164288" y="1772816"/>
            <a:ext cx="879023" cy="646331"/>
          </a:xfrm>
          <a:prstGeom prst="rect">
            <a:avLst/>
          </a:prstGeom>
          <a:noFill/>
        </p:spPr>
        <p:txBody>
          <a:bodyPr wrap="none" rtlCol="0">
            <a:spAutoFit/>
          </a:bodyPr>
          <a:lstStyle/>
          <a:p>
            <a:r>
              <a:rPr lang="cs-CZ" dirty="0" smtClean="0"/>
              <a:t>1 bit</a:t>
            </a:r>
          </a:p>
          <a:p>
            <a:r>
              <a:rPr lang="cs-CZ" dirty="0" smtClean="0"/>
              <a:t>2 barvy</a:t>
            </a:r>
            <a:endParaRPr lang="cs-CZ" dirty="0"/>
          </a:p>
        </p:txBody>
      </p:sp>
      <p:pic>
        <p:nvPicPr>
          <p:cNvPr id="20484" name="Picture 4" descr="http://upload.wikimedia.org/wikipedia/commons/6/69/2_bit.PNG"/>
          <p:cNvPicPr>
            <a:picLocks noChangeAspect="1" noChangeArrowheads="1"/>
          </p:cNvPicPr>
          <p:nvPr/>
        </p:nvPicPr>
        <p:blipFill>
          <a:blip r:embed="rId4" cstate="print"/>
          <a:srcRect/>
          <a:stretch>
            <a:fillRect/>
          </a:stretch>
        </p:blipFill>
        <p:spPr bwMode="auto">
          <a:xfrm>
            <a:off x="5580112" y="2492896"/>
            <a:ext cx="1872208" cy="1404156"/>
          </a:xfrm>
          <a:prstGeom prst="rect">
            <a:avLst/>
          </a:prstGeom>
          <a:noFill/>
        </p:spPr>
      </p:pic>
      <p:sp>
        <p:nvSpPr>
          <p:cNvPr id="7" name="TextovéPole 6"/>
          <p:cNvSpPr txBox="1"/>
          <p:nvPr/>
        </p:nvSpPr>
        <p:spPr>
          <a:xfrm>
            <a:off x="7524328" y="3068960"/>
            <a:ext cx="879023" cy="646331"/>
          </a:xfrm>
          <a:prstGeom prst="rect">
            <a:avLst/>
          </a:prstGeom>
          <a:noFill/>
        </p:spPr>
        <p:txBody>
          <a:bodyPr wrap="none" rtlCol="0">
            <a:spAutoFit/>
          </a:bodyPr>
          <a:lstStyle/>
          <a:p>
            <a:r>
              <a:rPr lang="cs-CZ" dirty="0" smtClean="0"/>
              <a:t>2 bity</a:t>
            </a:r>
          </a:p>
          <a:p>
            <a:r>
              <a:rPr lang="cs-CZ" dirty="0" smtClean="0"/>
              <a:t>4 barvy</a:t>
            </a:r>
            <a:endParaRPr lang="cs-CZ" dirty="0"/>
          </a:p>
        </p:txBody>
      </p:sp>
      <p:pic>
        <p:nvPicPr>
          <p:cNvPr id="20486" name="Picture 6" descr="http://upload.wikimedia.org/wikipedia/commons/0/0d/4_bit.png"/>
          <p:cNvPicPr>
            <a:picLocks noChangeAspect="1" noChangeArrowheads="1"/>
          </p:cNvPicPr>
          <p:nvPr/>
        </p:nvPicPr>
        <p:blipFill>
          <a:blip r:embed="rId5" cstate="print"/>
          <a:srcRect/>
          <a:stretch>
            <a:fillRect/>
          </a:stretch>
        </p:blipFill>
        <p:spPr bwMode="auto">
          <a:xfrm>
            <a:off x="5868144" y="3789040"/>
            <a:ext cx="1800200" cy="1350150"/>
          </a:xfrm>
          <a:prstGeom prst="rect">
            <a:avLst/>
          </a:prstGeom>
          <a:noFill/>
        </p:spPr>
      </p:pic>
      <p:sp>
        <p:nvSpPr>
          <p:cNvPr id="9" name="TextovéPole 8"/>
          <p:cNvSpPr txBox="1"/>
          <p:nvPr/>
        </p:nvSpPr>
        <p:spPr>
          <a:xfrm>
            <a:off x="7668344" y="4365104"/>
            <a:ext cx="999633" cy="646331"/>
          </a:xfrm>
          <a:prstGeom prst="rect">
            <a:avLst/>
          </a:prstGeom>
          <a:noFill/>
        </p:spPr>
        <p:txBody>
          <a:bodyPr wrap="none" rtlCol="0">
            <a:spAutoFit/>
          </a:bodyPr>
          <a:lstStyle/>
          <a:p>
            <a:r>
              <a:rPr lang="cs-CZ" dirty="0" smtClean="0"/>
              <a:t>4 bity</a:t>
            </a:r>
          </a:p>
          <a:p>
            <a:r>
              <a:rPr lang="cs-CZ" dirty="0" smtClean="0"/>
              <a:t>16 barev</a:t>
            </a:r>
            <a:endParaRPr lang="cs-CZ" dirty="0"/>
          </a:p>
        </p:txBody>
      </p:sp>
      <p:pic>
        <p:nvPicPr>
          <p:cNvPr id="20488" name="Picture 8" descr="http://upload.wikimedia.org/wikipedia/commons/f/ff/8_bit.png"/>
          <p:cNvPicPr>
            <a:picLocks noChangeAspect="1" noChangeArrowheads="1"/>
          </p:cNvPicPr>
          <p:nvPr/>
        </p:nvPicPr>
        <p:blipFill>
          <a:blip r:embed="rId6" cstate="print"/>
          <a:srcRect/>
          <a:stretch>
            <a:fillRect/>
          </a:stretch>
        </p:blipFill>
        <p:spPr bwMode="auto">
          <a:xfrm>
            <a:off x="6084168" y="4941168"/>
            <a:ext cx="1883701" cy="1412776"/>
          </a:xfrm>
          <a:prstGeom prst="rect">
            <a:avLst/>
          </a:prstGeom>
          <a:noFill/>
        </p:spPr>
      </p:pic>
      <p:sp>
        <p:nvSpPr>
          <p:cNvPr id="11" name="TextovéPole 10"/>
          <p:cNvSpPr txBox="1"/>
          <p:nvPr/>
        </p:nvSpPr>
        <p:spPr>
          <a:xfrm>
            <a:off x="8028384" y="5805264"/>
            <a:ext cx="1116652" cy="646331"/>
          </a:xfrm>
          <a:prstGeom prst="rect">
            <a:avLst/>
          </a:prstGeom>
          <a:noFill/>
        </p:spPr>
        <p:txBody>
          <a:bodyPr wrap="none" rtlCol="0">
            <a:spAutoFit/>
          </a:bodyPr>
          <a:lstStyle/>
          <a:p>
            <a:r>
              <a:rPr lang="cs-CZ" dirty="0" smtClean="0"/>
              <a:t>8 bitů</a:t>
            </a:r>
          </a:p>
          <a:p>
            <a:r>
              <a:rPr lang="cs-CZ" dirty="0" smtClean="0"/>
              <a:t>256 barev</a:t>
            </a:r>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Používané barevné hloubky </a:t>
            </a:r>
            <a:endParaRPr lang="cs-CZ" b="1" dirty="0"/>
          </a:p>
        </p:txBody>
      </p:sp>
      <p:sp>
        <p:nvSpPr>
          <p:cNvPr id="3" name="Zástupný symbol pro obsah 2"/>
          <p:cNvSpPr>
            <a:spLocks noGrp="1"/>
          </p:cNvSpPr>
          <p:nvPr>
            <p:ph idx="1"/>
          </p:nvPr>
        </p:nvSpPr>
        <p:spPr/>
        <p:txBody>
          <a:bodyPr>
            <a:normAutofit fontScale="85000" lnSpcReduction="20000"/>
          </a:bodyPr>
          <a:lstStyle/>
          <a:p>
            <a:r>
              <a:rPr lang="cs-CZ" b="1" dirty="0" smtClean="0"/>
              <a:t>1</a:t>
            </a:r>
            <a:r>
              <a:rPr lang="cs-CZ" dirty="0" smtClean="0"/>
              <a:t>bitová barva   	(2</a:t>
            </a:r>
            <a:r>
              <a:rPr lang="cs-CZ" baseline="30000" dirty="0" smtClean="0"/>
              <a:t>1</a:t>
            </a:r>
            <a:r>
              <a:rPr lang="cs-CZ" dirty="0" smtClean="0"/>
              <a:t> = 2 barvy): Mono </a:t>
            </a:r>
            <a:r>
              <a:rPr lang="cs-CZ" dirty="0" err="1" smtClean="0"/>
              <a:t>Color</a:t>
            </a:r>
            <a:r>
              <a:rPr lang="cs-CZ" dirty="0" smtClean="0"/>
              <a:t> (nejpoužívanější je, že bit 0 = černá = a bit 1 = bílá )</a:t>
            </a:r>
          </a:p>
          <a:p>
            <a:r>
              <a:rPr lang="cs-CZ" b="1" dirty="0" smtClean="0"/>
              <a:t>4</a:t>
            </a:r>
            <a:r>
              <a:rPr lang="cs-CZ" dirty="0" smtClean="0"/>
              <a:t>bitová barva   	(2</a:t>
            </a:r>
            <a:r>
              <a:rPr lang="cs-CZ" baseline="30000" dirty="0" smtClean="0"/>
              <a:t>4</a:t>
            </a:r>
            <a:r>
              <a:rPr lang="cs-CZ" dirty="0" smtClean="0"/>
              <a:t> = 16 barev)</a:t>
            </a:r>
          </a:p>
          <a:p>
            <a:r>
              <a:rPr lang="cs-CZ" b="1" dirty="0" smtClean="0"/>
              <a:t>8</a:t>
            </a:r>
            <a:r>
              <a:rPr lang="cs-CZ" dirty="0" smtClean="0"/>
              <a:t>bitová barva    	(2</a:t>
            </a:r>
            <a:r>
              <a:rPr lang="cs-CZ" baseline="30000" dirty="0" smtClean="0"/>
              <a:t>8</a:t>
            </a:r>
            <a:r>
              <a:rPr lang="cs-CZ" dirty="0" smtClean="0"/>
              <a:t> = 256 barev) </a:t>
            </a:r>
          </a:p>
          <a:p>
            <a:r>
              <a:rPr lang="cs-CZ" b="1" dirty="0" smtClean="0"/>
              <a:t>15</a:t>
            </a:r>
            <a:r>
              <a:rPr lang="cs-CZ" dirty="0" smtClean="0"/>
              <a:t>bitová barva  	(2</a:t>
            </a:r>
            <a:r>
              <a:rPr lang="cs-CZ" baseline="30000" dirty="0" smtClean="0"/>
              <a:t>15</a:t>
            </a:r>
            <a:r>
              <a:rPr lang="cs-CZ" dirty="0" smtClean="0"/>
              <a:t> = 32 768 barev): jako </a:t>
            </a:r>
            <a:r>
              <a:rPr lang="cs-CZ" b="1" dirty="0" err="1" smtClean="0"/>
              <a:t>Low</a:t>
            </a:r>
            <a:r>
              <a:rPr lang="cs-CZ" b="1" dirty="0" smtClean="0"/>
              <a:t> </a:t>
            </a:r>
            <a:r>
              <a:rPr lang="cs-CZ" b="1" dirty="0" err="1" smtClean="0"/>
              <a:t>Color</a:t>
            </a:r>
            <a:r>
              <a:rPr lang="cs-CZ" b="1" dirty="0" smtClean="0"/>
              <a:t> </a:t>
            </a:r>
          </a:p>
          <a:p>
            <a:r>
              <a:rPr lang="cs-CZ" b="1" dirty="0" smtClean="0"/>
              <a:t>16</a:t>
            </a:r>
            <a:r>
              <a:rPr lang="cs-CZ" dirty="0" smtClean="0"/>
              <a:t>bitová barva 	(2</a:t>
            </a:r>
            <a:r>
              <a:rPr lang="cs-CZ" baseline="30000" dirty="0" smtClean="0"/>
              <a:t>16</a:t>
            </a:r>
            <a:r>
              <a:rPr lang="cs-CZ" dirty="0" smtClean="0"/>
              <a:t> = 65 536 barev): </a:t>
            </a:r>
            <a:r>
              <a:rPr lang="cs-CZ" b="1" dirty="0" err="1" smtClean="0"/>
              <a:t>High</a:t>
            </a:r>
            <a:r>
              <a:rPr lang="cs-CZ" b="1" dirty="0" smtClean="0"/>
              <a:t> </a:t>
            </a:r>
            <a:r>
              <a:rPr lang="cs-CZ" b="1" dirty="0" err="1" smtClean="0"/>
              <a:t>Color</a:t>
            </a:r>
            <a:r>
              <a:rPr lang="cs-CZ" b="1" dirty="0" smtClean="0"/>
              <a:t> </a:t>
            </a:r>
          </a:p>
          <a:p>
            <a:r>
              <a:rPr lang="cs-CZ" b="1" dirty="0" smtClean="0"/>
              <a:t>24</a:t>
            </a:r>
            <a:r>
              <a:rPr lang="cs-CZ" dirty="0" smtClean="0"/>
              <a:t>bitová barva 	(2</a:t>
            </a:r>
            <a:r>
              <a:rPr lang="cs-CZ" baseline="30000" dirty="0" smtClean="0"/>
              <a:t>24</a:t>
            </a:r>
            <a:r>
              <a:rPr lang="cs-CZ" dirty="0" smtClean="0"/>
              <a:t> = 16 777 216 barev): </a:t>
            </a:r>
            <a:r>
              <a:rPr lang="cs-CZ" b="1" dirty="0" err="1" smtClean="0"/>
              <a:t>True</a:t>
            </a:r>
            <a:r>
              <a:rPr lang="cs-CZ" b="1" dirty="0" smtClean="0"/>
              <a:t> </a:t>
            </a:r>
            <a:r>
              <a:rPr lang="cs-CZ" b="1" dirty="0" err="1" smtClean="0"/>
              <a:t>Color</a:t>
            </a:r>
            <a:r>
              <a:rPr lang="cs-CZ" b="1" dirty="0" smtClean="0"/>
              <a:t> </a:t>
            </a:r>
          </a:p>
          <a:p>
            <a:r>
              <a:rPr lang="cs-CZ" b="1" dirty="0" smtClean="0"/>
              <a:t>32</a:t>
            </a:r>
            <a:r>
              <a:rPr lang="cs-CZ" dirty="0" smtClean="0"/>
              <a:t>bitová barva 	(2</a:t>
            </a:r>
            <a:r>
              <a:rPr lang="cs-CZ" baseline="30000" dirty="0" smtClean="0"/>
              <a:t>32</a:t>
            </a:r>
            <a:r>
              <a:rPr lang="cs-CZ" dirty="0" smtClean="0"/>
              <a:t> = 4 294 967 296 barev): </a:t>
            </a:r>
            <a:r>
              <a:rPr lang="cs-CZ" b="1" dirty="0" smtClean="0"/>
              <a:t>Super </a:t>
            </a:r>
            <a:r>
              <a:rPr lang="cs-CZ" b="1" dirty="0" err="1" smtClean="0"/>
              <a:t>True</a:t>
            </a:r>
            <a:r>
              <a:rPr lang="cs-CZ" b="1" dirty="0" smtClean="0"/>
              <a:t> </a:t>
            </a:r>
            <a:r>
              <a:rPr lang="cs-CZ" b="1" dirty="0" err="1" smtClean="0"/>
              <a:t>Color</a:t>
            </a:r>
            <a:r>
              <a:rPr lang="cs-CZ" dirty="0" smtClean="0"/>
              <a:t> (někdy také jako </a:t>
            </a:r>
            <a:r>
              <a:rPr lang="cs-CZ" b="1" dirty="0" err="1" smtClean="0"/>
              <a:t>True</a:t>
            </a:r>
            <a:r>
              <a:rPr lang="cs-CZ" b="1" dirty="0" smtClean="0"/>
              <a:t> </a:t>
            </a:r>
            <a:r>
              <a:rPr lang="cs-CZ" b="1" dirty="0" err="1" smtClean="0"/>
              <a:t>Color</a:t>
            </a:r>
            <a:r>
              <a:rPr lang="cs-CZ" dirty="0" smtClean="0"/>
              <a:t>) </a:t>
            </a:r>
          </a:p>
          <a:p>
            <a:r>
              <a:rPr lang="cs-CZ" b="1" dirty="0" smtClean="0"/>
              <a:t>48</a:t>
            </a:r>
            <a:r>
              <a:rPr lang="cs-CZ" dirty="0" smtClean="0"/>
              <a:t>bitová barva 	(2</a:t>
            </a:r>
            <a:r>
              <a:rPr lang="cs-CZ" baseline="30000" dirty="0" smtClean="0"/>
              <a:t>48</a:t>
            </a:r>
            <a:r>
              <a:rPr lang="cs-CZ" dirty="0" smtClean="0"/>
              <a:t> = 281 474 976 710 656 = 281,5 biliónů barev): </a:t>
            </a:r>
            <a:r>
              <a:rPr lang="cs-CZ" b="1" dirty="0" err="1" smtClean="0"/>
              <a:t>Deep</a:t>
            </a:r>
            <a:r>
              <a:rPr lang="cs-CZ" b="1" dirty="0" smtClean="0"/>
              <a:t> </a:t>
            </a:r>
            <a:r>
              <a:rPr lang="cs-CZ" b="1" dirty="0" err="1" smtClean="0"/>
              <a:t>Color</a:t>
            </a:r>
            <a:endParaRPr lang="cs-CZ" b="1" dirty="0"/>
          </a:p>
        </p:txBody>
      </p:sp>
      <p:sp>
        <p:nvSpPr>
          <p:cNvPr id="4" name="Obdélník 3"/>
          <p:cNvSpPr/>
          <p:nvPr/>
        </p:nvSpPr>
        <p:spPr>
          <a:xfrm>
            <a:off x="251520" y="6211669"/>
            <a:ext cx="8568952" cy="369332"/>
          </a:xfrm>
          <a:prstGeom prst="rect">
            <a:avLst/>
          </a:prstGeom>
        </p:spPr>
        <p:txBody>
          <a:bodyPr wrap="square">
            <a:spAutoFit/>
          </a:bodyPr>
          <a:lstStyle/>
          <a:p>
            <a:r>
              <a:rPr lang="cs-CZ" dirty="0" smtClean="0"/>
              <a:t>Lidské oko:  dokáže od sebe odlišit až čtyři miliardy různých odstínů.</a:t>
            </a:r>
            <a:endParaRPr lang="cs-C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Barevné kanály</a:t>
            </a:r>
            <a:endParaRPr lang="cs-CZ" b="1" dirty="0"/>
          </a:p>
        </p:txBody>
      </p:sp>
      <p:sp>
        <p:nvSpPr>
          <p:cNvPr id="3" name="Zástupný symbol pro obsah 2"/>
          <p:cNvSpPr>
            <a:spLocks noGrp="1"/>
          </p:cNvSpPr>
          <p:nvPr>
            <p:ph idx="1"/>
          </p:nvPr>
        </p:nvSpPr>
        <p:spPr>
          <a:xfrm>
            <a:off x="457200" y="1600200"/>
            <a:ext cx="6563072" cy="4525963"/>
          </a:xfrm>
        </p:spPr>
        <p:txBody>
          <a:bodyPr>
            <a:normAutofit fontScale="70000" lnSpcReduction="20000"/>
          </a:bodyPr>
          <a:lstStyle/>
          <a:p>
            <a:pPr marL="360000">
              <a:spcAft>
                <a:spcPts val="600"/>
              </a:spcAft>
            </a:pPr>
            <a:r>
              <a:rPr lang="cs-CZ" dirty="0" smtClean="0"/>
              <a:t>K zobrazení celého přirozeného barevného spektra jsou potřeba </a:t>
            </a:r>
            <a:r>
              <a:rPr lang="cs-CZ" sz="3100" dirty="0" smtClean="0"/>
              <a:t>tři základní barvy.</a:t>
            </a:r>
          </a:p>
          <a:p>
            <a:pPr marL="360000">
              <a:spcAft>
                <a:spcPts val="600"/>
              </a:spcAft>
            </a:pPr>
            <a:r>
              <a:rPr lang="cs-CZ" b="1" dirty="0" smtClean="0"/>
              <a:t>RGB</a:t>
            </a:r>
            <a:r>
              <a:rPr lang="cs-CZ" dirty="0" smtClean="0"/>
              <a:t> neboli </a:t>
            </a:r>
            <a:r>
              <a:rPr lang="cs-CZ" b="1" dirty="0" smtClean="0">
                <a:solidFill>
                  <a:srgbClr val="FF0000"/>
                </a:solidFill>
              </a:rPr>
              <a:t>červená</a:t>
            </a:r>
            <a:r>
              <a:rPr lang="cs-CZ" b="1" dirty="0" smtClean="0"/>
              <a:t>-</a:t>
            </a:r>
            <a:r>
              <a:rPr lang="cs-CZ" b="1" dirty="0" smtClean="0">
                <a:solidFill>
                  <a:srgbClr val="00B050"/>
                </a:solidFill>
              </a:rPr>
              <a:t>zelená</a:t>
            </a:r>
            <a:r>
              <a:rPr lang="cs-CZ" b="1" dirty="0" smtClean="0"/>
              <a:t>-</a:t>
            </a:r>
            <a:r>
              <a:rPr lang="cs-CZ" b="1" dirty="0" smtClean="0">
                <a:solidFill>
                  <a:schemeClr val="tx2">
                    <a:lumMod val="60000"/>
                    <a:lumOff val="40000"/>
                  </a:schemeClr>
                </a:solidFill>
              </a:rPr>
              <a:t>modrá</a:t>
            </a:r>
            <a:r>
              <a:rPr lang="cs-CZ" dirty="0" smtClean="0"/>
              <a:t> </a:t>
            </a:r>
            <a:r>
              <a:rPr lang="cs-CZ" b="1" dirty="0" smtClean="0"/>
              <a:t>je aditivní způsob míchání barev </a:t>
            </a:r>
            <a:r>
              <a:rPr lang="cs-CZ" dirty="0" smtClean="0"/>
              <a:t>používaný ve všech monitorech a projektorech (jde o míchání vyzařovaného světla), tudíž nepotřebuje vnější světlo (monitor zobrazuje i v naprosté tmě)</a:t>
            </a:r>
          </a:p>
          <a:p>
            <a:pPr marL="360000">
              <a:spcAft>
                <a:spcPts val="600"/>
              </a:spcAft>
            </a:pPr>
            <a:r>
              <a:rPr lang="cs-CZ" b="1" dirty="0" smtClean="0"/>
              <a:t>CMYK ( </a:t>
            </a:r>
            <a:r>
              <a:rPr lang="cs-CZ" b="1" dirty="0" smtClean="0">
                <a:solidFill>
                  <a:srgbClr val="FFFF00"/>
                </a:solidFill>
                <a:effectLst>
                  <a:outerShdw blurRad="38100" dist="38100" dir="2700000" algn="tl">
                    <a:srgbClr val="000000">
                      <a:alpha val="43137"/>
                    </a:srgbClr>
                  </a:outerShdw>
                </a:effectLst>
              </a:rPr>
              <a:t>žlutá</a:t>
            </a:r>
            <a:r>
              <a:rPr lang="cs-CZ" b="1" dirty="0" smtClean="0"/>
              <a:t>, </a:t>
            </a:r>
            <a:r>
              <a:rPr lang="cs-CZ" b="1" dirty="0" smtClean="0">
                <a:solidFill>
                  <a:schemeClr val="accent5">
                    <a:lumMod val="75000"/>
                  </a:schemeClr>
                </a:solidFill>
              </a:rPr>
              <a:t>azurová</a:t>
            </a:r>
            <a:r>
              <a:rPr lang="cs-CZ" b="1" dirty="0" smtClean="0"/>
              <a:t>, </a:t>
            </a:r>
            <a:r>
              <a:rPr lang="cs-CZ" b="1" dirty="0" smtClean="0">
                <a:solidFill>
                  <a:srgbClr val="CC3399"/>
                </a:solidFill>
              </a:rPr>
              <a:t>purpurová</a:t>
            </a:r>
            <a:r>
              <a:rPr lang="cs-CZ" b="1" dirty="0" smtClean="0"/>
              <a:t>) </a:t>
            </a:r>
            <a:r>
              <a:rPr lang="cs-CZ" dirty="0" smtClean="0"/>
              <a:t>je barevný model založený </a:t>
            </a:r>
            <a:r>
              <a:rPr lang="cs-CZ" b="1" dirty="0" smtClean="0"/>
              <a:t>na subtraktivním míchání barev</a:t>
            </a:r>
            <a:r>
              <a:rPr lang="cs-CZ" dirty="0" smtClean="0"/>
              <a:t> (mícháním od sebe barvy odčítáme, tedy omezujeme barevné spektrum, které se odráží od povrchu). CMYK se používá především u reprodukčních zařízení, která barvy tvoří mícháním pigmentů (např. inkoustová tiskárna)</a:t>
            </a:r>
            <a:endParaRPr lang="cs-CZ" dirty="0"/>
          </a:p>
        </p:txBody>
      </p:sp>
      <p:pic>
        <p:nvPicPr>
          <p:cNvPr id="4" name="Picture 4" descr="Soubor:CMYK color swatches.svg"/>
          <p:cNvPicPr>
            <a:picLocks noChangeAspect="1" noChangeArrowheads="1"/>
          </p:cNvPicPr>
          <p:nvPr/>
        </p:nvPicPr>
        <p:blipFill>
          <a:blip r:embed="rId3" cstate="print"/>
          <a:srcRect/>
          <a:stretch>
            <a:fillRect/>
          </a:stretch>
        </p:blipFill>
        <p:spPr bwMode="auto">
          <a:xfrm>
            <a:off x="7164288" y="3789040"/>
            <a:ext cx="1619250" cy="1619251"/>
          </a:xfrm>
          <a:prstGeom prst="rect">
            <a:avLst/>
          </a:prstGeom>
          <a:noFill/>
        </p:spPr>
      </p:pic>
      <p:pic>
        <p:nvPicPr>
          <p:cNvPr id="5" name="Picture 4" descr="http://www.fotoroman.cz/glossary2/glossary_images/rgb.jpg"/>
          <p:cNvPicPr>
            <a:picLocks noChangeAspect="1" noChangeArrowheads="1"/>
          </p:cNvPicPr>
          <p:nvPr/>
        </p:nvPicPr>
        <p:blipFill>
          <a:blip r:embed="rId4" cstate="print"/>
          <a:srcRect/>
          <a:stretch>
            <a:fillRect/>
          </a:stretch>
        </p:blipFill>
        <p:spPr bwMode="auto">
          <a:xfrm>
            <a:off x="7092280" y="1916832"/>
            <a:ext cx="1864287" cy="162193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RGB</a:t>
            </a:r>
            <a:endParaRPr lang="cs-CZ" dirty="0"/>
          </a:p>
        </p:txBody>
      </p:sp>
      <p:sp>
        <p:nvSpPr>
          <p:cNvPr id="3" name="Zástupný symbol pro obsah 2"/>
          <p:cNvSpPr>
            <a:spLocks noGrp="1"/>
          </p:cNvSpPr>
          <p:nvPr>
            <p:ph idx="1"/>
          </p:nvPr>
        </p:nvSpPr>
        <p:spPr>
          <a:xfrm>
            <a:off x="457200" y="1600200"/>
            <a:ext cx="3898776" cy="4525963"/>
          </a:xfrm>
        </p:spPr>
        <p:txBody>
          <a:bodyPr/>
          <a:lstStyle/>
          <a:p>
            <a:r>
              <a:rPr lang="cs-CZ" i="1" dirty="0" smtClean="0"/>
              <a:t>Pomocí tří základních barev RGB je možné smíchat všechny ostatní barvy. Svítí-li všechny tři </a:t>
            </a:r>
            <a:r>
              <a:rPr lang="cs-CZ" i="1" dirty="0" err="1" smtClean="0"/>
              <a:t>mikroreflektory</a:t>
            </a:r>
            <a:r>
              <a:rPr lang="cs-CZ" i="1" dirty="0" smtClean="0"/>
              <a:t> na maximum, vytvoří čistě bílou</a:t>
            </a:r>
            <a:endParaRPr lang="cs-CZ" dirty="0"/>
          </a:p>
        </p:txBody>
      </p:sp>
      <p:pic>
        <p:nvPicPr>
          <p:cNvPr id="69634" name="Picture 2" descr="http://www.ledkove.eu/fotky18014/fotos/_vyrd11_100RGB.gif"/>
          <p:cNvPicPr>
            <a:picLocks noChangeAspect="1" noChangeArrowheads="1"/>
          </p:cNvPicPr>
          <p:nvPr/>
        </p:nvPicPr>
        <p:blipFill>
          <a:blip r:embed="rId3" cstate="print"/>
          <a:srcRect/>
          <a:stretch>
            <a:fillRect/>
          </a:stretch>
        </p:blipFill>
        <p:spPr bwMode="auto">
          <a:xfrm>
            <a:off x="4644008" y="1772816"/>
            <a:ext cx="4081636" cy="4081636"/>
          </a:xfrm>
          <a:prstGeom prst="rect">
            <a:avLst/>
          </a:prstGeom>
          <a:noFill/>
        </p:spPr>
      </p:pic>
      <p:pic>
        <p:nvPicPr>
          <p:cNvPr id="5" name="Obrázek 4" descr="tumblr_n2shvknEeJ1qat8sbo1_500.gif"/>
          <p:cNvPicPr>
            <a:picLocks noChangeAspect="1"/>
          </p:cNvPicPr>
          <p:nvPr/>
        </p:nvPicPr>
        <p:blipFill>
          <a:blip r:embed="rId4" cstate="print"/>
          <a:stretch>
            <a:fillRect/>
          </a:stretch>
        </p:blipFill>
        <p:spPr>
          <a:xfrm>
            <a:off x="4572000" y="1772816"/>
            <a:ext cx="4330452" cy="4330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rgb_giphy.gif"/>
          <p:cNvPicPr>
            <a:picLocks noGrp="1" noChangeAspect="1"/>
          </p:cNvPicPr>
          <p:nvPr>
            <p:ph idx="1"/>
          </p:nvPr>
        </p:nvPicPr>
        <p:blipFill>
          <a:blip r:embed="rId3" cstate="print"/>
          <a:stretch>
            <a:fillRect/>
          </a:stretch>
        </p:blipFill>
        <p:spPr>
          <a:xfrm>
            <a:off x="0" y="0"/>
            <a:ext cx="4762500" cy="2676525"/>
          </a:xfrm>
        </p:spPr>
      </p:pic>
      <p:pic>
        <p:nvPicPr>
          <p:cNvPr id="5" name="Obrázek 4" descr="rgbbgiphy.gif"/>
          <p:cNvPicPr>
            <a:picLocks noChangeAspect="1"/>
          </p:cNvPicPr>
          <p:nvPr/>
        </p:nvPicPr>
        <p:blipFill>
          <a:blip r:embed="rId4" cstate="print"/>
          <a:stretch>
            <a:fillRect/>
          </a:stretch>
        </p:blipFill>
        <p:spPr>
          <a:xfrm>
            <a:off x="4381500" y="2095500"/>
            <a:ext cx="4762500" cy="476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CMYK</a:t>
            </a:r>
            <a:endParaRPr lang="cs-CZ" dirty="0"/>
          </a:p>
        </p:txBody>
      </p:sp>
      <p:pic>
        <p:nvPicPr>
          <p:cNvPr id="61442" name="Picture 2" descr="Soubor:SubtractiveColorMixing.png"/>
          <p:cNvPicPr>
            <a:picLocks noChangeAspect="1" noChangeArrowheads="1"/>
          </p:cNvPicPr>
          <p:nvPr/>
        </p:nvPicPr>
        <p:blipFill>
          <a:blip r:embed="rId3" cstate="print"/>
          <a:srcRect/>
          <a:stretch>
            <a:fillRect/>
          </a:stretch>
        </p:blipFill>
        <p:spPr bwMode="auto">
          <a:xfrm>
            <a:off x="3851920" y="1412776"/>
            <a:ext cx="4762500" cy="4762500"/>
          </a:xfrm>
          <a:prstGeom prst="rect">
            <a:avLst/>
          </a:prstGeom>
          <a:noFill/>
        </p:spPr>
      </p:pic>
      <p:pic>
        <p:nvPicPr>
          <p:cNvPr id="61446" name="Picture 6" descr="http://www.fotoroman.cz/glossary2/glossary_images/cmyk.gif"/>
          <p:cNvPicPr>
            <a:picLocks noChangeAspect="1" noChangeArrowheads="1"/>
          </p:cNvPicPr>
          <p:nvPr/>
        </p:nvPicPr>
        <p:blipFill>
          <a:blip r:embed="rId4" cstate="print"/>
          <a:srcRect/>
          <a:stretch>
            <a:fillRect/>
          </a:stretch>
        </p:blipFill>
        <p:spPr bwMode="auto">
          <a:xfrm>
            <a:off x="467544" y="1556792"/>
            <a:ext cx="2857500" cy="2162176"/>
          </a:xfrm>
          <a:prstGeom prst="rect">
            <a:avLst/>
          </a:prstGeom>
          <a:noFill/>
        </p:spPr>
      </p:pic>
      <p:sp>
        <p:nvSpPr>
          <p:cNvPr id="3" name="Zástupný symbol pro obsah 2"/>
          <p:cNvSpPr>
            <a:spLocks noGrp="1"/>
          </p:cNvSpPr>
          <p:nvPr>
            <p:ph idx="1"/>
          </p:nvPr>
        </p:nvSpPr>
        <p:spPr>
          <a:xfrm>
            <a:off x="251520" y="4149080"/>
            <a:ext cx="4392488" cy="2520280"/>
          </a:xfrm>
        </p:spPr>
        <p:txBody>
          <a:bodyPr>
            <a:normAutofit fontScale="55000" lnSpcReduction="20000"/>
          </a:bodyPr>
          <a:lstStyle/>
          <a:p>
            <a:r>
              <a:rPr lang="cs-CZ" sz="5900" dirty="0" smtClean="0"/>
              <a:t>subtraktivní - odčítací míchání barev</a:t>
            </a:r>
          </a:p>
          <a:p>
            <a:r>
              <a:rPr lang="cs-CZ" sz="4400" dirty="0" smtClean="0"/>
              <a:t>s každou další přidanou barvou se ubírá část původního světla</a:t>
            </a:r>
          </a:p>
          <a:p>
            <a:r>
              <a:rPr lang="cs-CZ" sz="4400" dirty="0" smtClean="0"/>
              <a:t>Například: skládáme na sebe barevné filtry, mícháme pigmentové barvy</a:t>
            </a:r>
            <a:endParaRPr lang="cs-CZ" sz="4400" dirty="0"/>
          </a:p>
        </p:txBody>
      </p:sp>
      <p:sp>
        <p:nvSpPr>
          <p:cNvPr id="6" name="Obdélník 5"/>
          <p:cNvSpPr/>
          <p:nvPr/>
        </p:nvSpPr>
        <p:spPr>
          <a:xfrm>
            <a:off x="2555776" y="332656"/>
            <a:ext cx="5616624" cy="923330"/>
          </a:xfrm>
          <a:prstGeom prst="rect">
            <a:avLst/>
          </a:prstGeom>
        </p:spPr>
        <p:txBody>
          <a:bodyPr wrap="square">
            <a:spAutoFit/>
          </a:bodyPr>
          <a:lstStyle/>
          <a:p>
            <a:r>
              <a:rPr lang="cs-CZ" dirty="0" smtClean="0"/>
              <a:t>azurová (</a:t>
            </a:r>
            <a:r>
              <a:rPr lang="cs-CZ" dirty="0" err="1" smtClean="0"/>
              <a:t>Cyan</a:t>
            </a:r>
            <a:r>
              <a:rPr lang="cs-CZ" dirty="0" smtClean="0"/>
              <a:t>); purpurová (</a:t>
            </a:r>
            <a:r>
              <a:rPr lang="cs-CZ" dirty="0" err="1" smtClean="0"/>
              <a:t>Magenta</a:t>
            </a:r>
            <a:r>
              <a:rPr lang="cs-CZ" dirty="0" smtClean="0"/>
              <a:t>); žlutá (</a:t>
            </a:r>
            <a:r>
              <a:rPr lang="cs-CZ" dirty="0" err="1" smtClean="0"/>
              <a:t>Yellow</a:t>
            </a:r>
            <a:r>
              <a:rPr lang="cs-CZ" dirty="0" smtClean="0"/>
              <a:t>); černá (</a:t>
            </a:r>
            <a:r>
              <a:rPr lang="cs-CZ" dirty="0" err="1" smtClean="0"/>
              <a:t>Key</a:t>
            </a:r>
            <a:r>
              <a:rPr lang="cs-CZ" dirty="0" smtClean="0"/>
              <a:t> - </a:t>
            </a:r>
            <a:r>
              <a:rPr lang="cs-CZ" sz="1400" dirty="0" smtClean="0"/>
              <a:t>při soutisku CMYK barev se barvy zarovnávají na </a:t>
            </a:r>
            <a:r>
              <a:rPr lang="cs-CZ" sz="1400" dirty="0" err="1" smtClean="0"/>
              <a:t>klíčovací</a:t>
            </a:r>
            <a:r>
              <a:rPr lang="cs-CZ" sz="1400" dirty="0" smtClean="0"/>
              <a:t> značky, které jsou tištěny klasickou černou barvou</a:t>
            </a:r>
            <a:r>
              <a:rPr lang="cs-CZ" dirty="0" smtClean="0"/>
              <a:t>)</a:t>
            </a:r>
            <a:endParaRPr lang="cs-CZ" dirty="0"/>
          </a:p>
        </p:txBody>
      </p:sp>
      <p:pic>
        <p:nvPicPr>
          <p:cNvPr id="7" name="Obrázek 6" descr="cmyk0.gif"/>
          <p:cNvPicPr>
            <a:picLocks noChangeAspect="1"/>
          </p:cNvPicPr>
          <p:nvPr/>
        </p:nvPicPr>
        <p:blipFill>
          <a:blip r:embed="rId5" cstate="print"/>
          <a:stretch>
            <a:fillRect/>
          </a:stretch>
        </p:blipFill>
        <p:spPr>
          <a:xfrm>
            <a:off x="467544" y="1268760"/>
            <a:ext cx="2890292" cy="2890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Metadata</a:t>
            </a:r>
            <a:endParaRPr lang="cs-CZ" dirty="0"/>
          </a:p>
        </p:txBody>
      </p:sp>
      <p:sp>
        <p:nvSpPr>
          <p:cNvPr id="3" name="Zástupný symbol pro obsah 2"/>
          <p:cNvSpPr>
            <a:spLocks noGrp="1"/>
          </p:cNvSpPr>
          <p:nvPr>
            <p:ph idx="1"/>
          </p:nvPr>
        </p:nvSpPr>
        <p:spPr/>
        <p:txBody>
          <a:bodyPr/>
          <a:lstStyle/>
          <a:p>
            <a:r>
              <a:rPr lang="pl-PL" dirty="0" smtClean="0"/>
              <a:t> z řeckého </a:t>
            </a:r>
            <a:r>
              <a:rPr lang="pl-PL" i="1" dirty="0" smtClean="0"/>
              <a:t>meta-</a:t>
            </a:r>
            <a:r>
              <a:rPr lang="pl-PL" dirty="0" smtClean="0"/>
              <a:t> = </a:t>
            </a:r>
            <a:r>
              <a:rPr lang="pl-PL" i="1" dirty="0" smtClean="0"/>
              <a:t>mezi, za</a:t>
            </a:r>
            <a:r>
              <a:rPr lang="pl-PL" dirty="0" smtClean="0"/>
              <a:t> + latinského </a:t>
            </a:r>
            <a:r>
              <a:rPr lang="pl-PL" i="1" dirty="0" smtClean="0"/>
              <a:t>data</a:t>
            </a:r>
            <a:r>
              <a:rPr lang="pl-PL" dirty="0" smtClean="0"/>
              <a:t> = </a:t>
            </a:r>
            <a:r>
              <a:rPr lang="pl-PL" i="1" dirty="0" smtClean="0"/>
              <a:t>to, co je dáno</a:t>
            </a:r>
          </a:p>
          <a:p>
            <a:r>
              <a:rPr lang="cs-CZ" dirty="0" smtClean="0"/>
              <a:t>strukturovaná data o datech</a:t>
            </a:r>
          </a:p>
          <a:p>
            <a:r>
              <a:rPr lang="cs-CZ" dirty="0" smtClean="0"/>
              <a:t>Fotografie obvykle </a:t>
            </a:r>
            <a:r>
              <a:rPr lang="cs-CZ" dirty="0" err="1" smtClean="0"/>
              <a:t>metadata</a:t>
            </a:r>
            <a:r>
              <a:rPr lang="cs-CZ" dirty="0" smtClean="0"/>
              <a:t> ve formátu EXIF (informace o vzniku fotografie – datum a čas pořízení, použitá ohnisková vzdálenost, použití blesku, typ a výrobce fotoaparátu apod.)</a:t>
            </a:r>
          </a:p>
          <a:p>
            <a:endParaRPr lang="cs-CZ"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RAW</a:t>
            </a:r>
            <a:endParaRPr lang="cs-CZ" dirty="0"/>
          </a:p>
        </p:txBody>
      </p:sp>
      <p:sp>
        <p:nvSpPr>
          <p:cNvPr id="3" name="Zástupný symbol pro obsah 2"/>
          <p:cNvSpPr>
            <a:spLocks noGrp="1"/>
          </p:cNvSpPr>
          <p:nvPr>
            <p:ph idx="1"/>
          </p:nvPr>
        </p:nvSpPr>
        <p:spPr/>
        <p:txBody>
          <a:bodyPr>
            <a:normAutofit fontScale="62500" lnSpcReduction="20000"/>
          </a:bodyPr>
          <a:lstStyle/>
          <a:p>
            <a:pPr fontAlgn="base"/>
            <a:r>
              <a:rPr lang="cs-CZ" dirty="0" smtClean="0"/>
              <a:t>RAW je pravděpodobně </a:t>
            </a:r>
            <a:r>
              <a:rPr lang="cs-CZ" b="1" dirty="0" smtClean="0"/>
              <a:t>nejkvalitnější</a:t>
            </a:r>
            <a:r>
              <a:rPr lang="cs-CZ" dirty="0" smtClean="0"/>
              <a:t> formát pro ukládání digitálních fotografií, je bezztrátový a nekomprimovaný. </a:t>
            </a:r>
          </a:p>
          <a:p>
            <a:pPr fontAlgn="base"/>
            <a:r>
              <a:rPr lang="cs-CZ" dirty="0" smtClean="0"/>
              <a:t>Pokud však chcete zobrazit snímek uložený v </a:t>
            </a:r>
            <a:r>
              <a:rPr lang="cs-CZ" dirty="0" err="1" smtClean="0"/>
              <a:t>RAWu</a:t>
            </a:r>
            <a:r>
              <a:rPr lang="cs-CZ" dirty="0" smtClean="0"/>
              <a:t>, neobejdete se bez počítače. </a:t>
            </a:r>
          </a:p>
          <a:p>
            <a:pPr fontAlgn="base"/>
            <a:r>
              <a:rPr lang="cs-CZ" dirty="0" smtClean="0"/>
              <a:t>Obrovskou výhodou formátu je prakticky neomezená možnost úprav od volby vyvážení bílé, až po „vytáhnutí kresby“ z podexponovaných míst snímku. </a:t>
            </a:r>
          </a:p>
          <a:p>
            <a:pPr fontAlgn="base"/>
            <a:r>
              <a:rPr lang="cs-CZ" dirty="0" smtClean="0"/>
              <a:t>Po všech úpravách je nutné RAW tzv. vyvolat a uložit snímek v jiném formátu. </a:t>
            </a:r>
          </a:p>
          <a:p>
            <a:pPr fontAlgn="base"/>
            <a:r>
              <a:rPr lang="cs-CZ" dirty="0" smtClean="0"/>
              <a:t>Je vhodný pouze pro digitální fotografie.</a:t>
            </a:r>
          </a:p>
          <a:p>
            <a:pPr fontAlgn="base"/>
            <a:r>
              <a:rPr lang="cs-CZ" dirty="0" smtClean="0"/>
              <a:t>Zajímavostí je, že prakticky každý výrobce digitálních fotoaparátů má tento formát pojmenovaný jinak, respektive používá jinou koncovku pro jeho označení – NEF, ORF, RAF a další</a:t>
            </a:r>
          </a:p>
          <a:p>
            <a:pPr fontAlgn="base"/>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p>
          <a:p>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TIFF (</a:t>
            </a:r>
            <a:r>
              <a:rPr lang="cs-CZ" sz="4000" dirty="0" err="1" smtClean="0"/>
              <a:t>Tagged</a:t>
            </a:r>
            <a:r>
              <a:rPr lang="cs-CZ" sz="4000" dirty="0" smtClean="0"/>
              <a:t> Image </a:t>
            </a:r>
            <a:r>
              <a:rPr lang="cs-CZ" sz="4000" dirty="0" err="1" smtClean="0"/>
              <a:t>File</a:t>
            </a:r>
            <a:r>
              <a:rPr lang="cs-CZ" sz="4000" dirty="0" smtClean="0"/>
              <a:t> </a:t>
            </a:r>
            <a:r>
              <a:rPr lang="cs-CZ" sz="4000" dirty="0" err="1" smtClean="0"/>
              <a:t>Format</a:t>
            </a:r>
            <a:r>
              <a:rPr lang="cs-CZ" sz="4000" dirty="0" smtClean="0"/>
              <a:t>)</a:t>
            </a:r>
            <a:endParaRPr lang="cs-CZ" sz="4000" dirty="0"/>
          </a:p>
        </p:txBody>
      </p:sp>
      <p:sp>
        <p:nvSpPr>
          <p:cNvPr id="3" name="Zástupný symbol pro obsah 2"/>
          <p:cNvSpPr>
            <a:spLocks noGrp="1"/>
          </p:cNvSpPr>
          <p:nvPr>
            <p:ph idx="1"/>
          </p:nvPr>
        </p:nvSpPr>
        <p:spPr/>
        <p:txBody>
          <a:bodyPr>
            <a:normAutofit fontScale="85000" lnSpcReduction="20000"/>
          </a:bodyPr>
          <a:lstStyle/>
          <a:p>
            <a:r>
              <a:rPr lang="cs-CZ" dirty="0" smtClean="0"/>
              <a:t>Nejčastěji se TIFF používá pro fotografie určené k tisku. </a:t>
            </a:r>
          </a:p>
          <a:p>
            <a:r>
              <a:rPr lang="cs-CZ" dirty="0" smtClean="0"/>
              <a:t>Je to bezztrátový formát, který ukládá obrázky v barevné hloubce 24 bitů, což odpovídá přibližně 16,7 milionům barev. </a:t>
            </a:r>
          </a:p>
          <a:p>
            <a:r>
              <a:rPr lang="cs-CZ" dirty="0" smtClean="0"/>
              <a:t>Nevýhodou je jeho velký datový objem a také to, že se nezobrazí v internetovém prohlížeči. </a:t>
            </a:r>
          </a:p>
          <a:p>
            <a:r>
              <a:rPr lang="cs-CZ" dirty="0" smtClean="0"/>
              <a:t>Často se tento formát používá jako výstupní při vyvolávání z </a:t>
            </a:r>
            <a:r>
              <a:rPr lang="cs-CZ" dirty="0" err="1" smtClean="0"/>
              <a:t>RAWu</a:t>
            </a:r>
            <a:r>
              <a:rPr lang="cs-CZ" dirty="0" smtClean="0"/>
              <a:t>, následně se pak ještě převádí do </a:t>
            </a:r>
            <a:r>
              <a:rPr lang="cs-CZ" dirty="0" err="1" smtClean="0"/>
              <a:t>JPEGu</a:t>
            </a:r>
            <a:r>
              <a:rPr lang="cs-CZ" dirty="0" smtClean="0"/>
              <a:t> pro potřeby prezentace na webu.</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endParaRPr lang="cs-CZ" dirty="0"/>
          </a:p>
        </p:txBody>
      </p:sp>
      <p:sp>
        <p:nvSpPr>
          <p:cNvPr id="44034" name="AutoShape 2" descr="data:image/jpeg;base64,/9j/4AAQSkZJRgABAQAAAQABAAD/2wCEAAkGBxAPDxAODxAUFRAQERAPDRAPDxAODw0PFxQXFhQUFBUYHCggJBolGxQUIzEhJSkrLi4uFx8zOD8tNygtLisBCgoKDgwOFxAQGzIeHyU3NiwrLDUrOCwsLDQsNywtKzcsNzAuNC4sMDgrLCwsLCwrLCwrNyw3KywuLywsKyssLP/AABEIAIwAjAMBIgACEQEDEQH/xAAcAAABBQEBAQAAAAAAAAAAAAAAAQIDBAUGBwj/xABEEAACAQICBAkHCgUEAwAAAAABAgADEQQxBRIhUQYTQVNhcZGS0RUiMkKBscIUFiMzUlSCg7LBYmOh0vAHQ3JzJCU0/8QAGQEBAAMBAQAAAAAAAAAAAAAAAAEDBQIG/8QAIhEBAQADAAEEAgMAAAAAAAAAAAECAxESBBNBURRhISIx/9oADAMBAAIRAxEAPwD3CEIsAiRYkAhCRtiFGy4gSwkPyld8PlKfaECaEg+Vp9odsT5ZT+0O2BYhK3y6n9sdoj6WJRvRYHqN4E0Il4sAhCEAhCEAjXawvHSLE+geowVyC/6gUztGHqdqR3z8T7vU7VnnmBxXmCWvlU1vxNf0y/ydn27duH9P7vU7VlB+GtO5PEP2rKXB44Orq0q6saz1CqapYLq2FrkHfeS6foYCixoIrCuGp5litiRfbfcZV7OqZePjVnu7bj3yiQ8OKY/2Knasjbh7S+71O1IukdC4dNIYXDhTxdVWLrrtckBuXPkEp6fTRlA1qAp1OPRSFOs5UOVuvL0iTNWm85jf5Lt2zvbErcPqX3ep2pIX4f0vu9TtTxi4LRmATR9LGYqm5LEqxR3uTrsBsB6JyenXwxq3wistLVXY9y2ttvn7J3h6fTlbPGuct23GdtdHU/1Bpfd6nanjEwHDdKtZKaUnRmNgxK2Gy+2xnDvJdBf/AHYcb2PuM62ek1Y4WyIw9TsuUnXu+iNL8Yg1s/RPQ02la+2cXwbTWq1qJ5UDjrBAPvm5h8U1JtR8vVJ9xmQ021CNRwRcR0AiRYQEkeK9Buo+6SSPFeg3UfdJn+or5wwGM8wbf8tLXyvpnM4XGAKNvIJMMeN89FLKxOWO14LYm+OwwvnVWX+GVe2k2HTQ9wnCaO06cPWp101S9Ng6hwSpI3gEbPbJ9KcJ2xOIOKqagqEobIGCeba2wsTyb5VcZ5978O5l/Tn7esaZqf8AucAN9N/01Jj8MtO4ZauJw5wimtbV4+4vrFQQ3sBnGYvh7Wq4qjjGFHjaAK0wqVBTIIYecNe/rHlEy9LcIDiqz4ioVD1CCwQEILADYCSchvlWvVJZ5fEWZ7Oy8j1PCaQpUNCUKtaiKqaxXizYbTVex27pwOnNI0q9ZqlGkKSEKBTFrAgbTslKtwwqNgk0eeL4lG1lYK/G31i2061syeSY5xy75ZqxxxttrjZlcpJI0Xqy1waa+kMKP4j7jME4xd81uBlUPpPCWPrn9JjfnPbvEacb5zr2fR2ITDYk1ajaq8Wy3sTtJU8nVNPEadwFbYMQgb+LWp/1YCV8ZgA42zFr8H13TCbLqNHY7UIUsCp9BgQQfbNxWvtnm1HAVKJ8wkDlXkPsnXaC0iXGq2YgbsIgiwCNdbi0dCBg1+DOHY34pPYij9pF808PzadxfCdHCT2nHNngph7fVp3F8IJwewtheincXwnRNkZUAjtOMn5vYXmE7i+EPm/heYTuL4TXtC0dqORkfN7C8wncXwh83sLzCdxfCa9oWjtORkfN7C8wncXwi09B4dGDpSQMMiFUETSrVQg25nYoGbHcJFSLa9nPpLrBRktjlf2x2nIaySJqcuskjZJCWe9ASOimrVS3LrftNBklaotqtL8X7QN9cosauUWAsIQgEIRIA2RlVRslpsjK6DYIDSRykdsNYbx2iVGVTUqXANtS1xe3mwNJPsr3RAtaw3jtEixGJVLAeczegoO0+A6ZRxLICERFaoclsLAb2PII7C0BTuc3b0mtb2AcggT0aZB13N3PLyKNy9EKz2am38eqephb32gXlfGN9G1sx5w6xt/aBqWiFZWXSdA2+kG2x2ggdtpapsGF1IIORBuIETU5SxK2q0vx/DNS0z9ID6Wj+P4YS1lyEWIuUdCBCEIBCEICNkZCg2CTNkZHTGwdUDLqN9NV/L/QIF5DiG+nrD/r/QIheA2ph1JLC6sc2RipPXyH2yNRW11pq6trBiOMGqdgvmvhJNeGEb/yaI6Kv6RAZiMS1KwrU2XWNlZbVVY2v6u3IHkiU8ZTfYrg7xfb2ZybSr3xAHIlK462bb+mU69Gm/pop6wLjqMB+Bf6MKfULUz+E2/YRw1qZ16WxvWXJKvQw39Ocgw9JaYKrexJO0ltvWZIXgb2DxC1UWouRzBzVhsKnpBvKukvrKH5nwyvwdfzq6cgZHHRrDb/AFX+ss6T+sofmfDA01yEdGrkI6AQhCAQhCAjZRlMbB1RzZGJSyHVAoYrRIeo1QVHUtq6wXUtsFhmDIvIn8+p2U/7ZrwgY/kP+fU7Kf8AbJMJocU6i1eNdioYKG1ANueQG6akIHPcIU1KtKt6rA0XP2WvdL9e0ddpRLzqcVhkqo1NxdWFmB/zOcti9F4iiTqqa1P1WS3HKNzry9Y7ICF4w1JX13JsKNYndxNQH3Wl/A6Dq1yDiBxdHlp3Bq1Rua2xV6Mz0QL/AAWpk06lc5VnvT6aajVU9R2nqMs6V+sofmfDNJEAAUAAAAAAWAAyAmdpX62h+Z8MDRXKLEXKLAWEIQCJFhAR8jG0sh1RWylKrpFaewo5/wCIBHvgX4TL8tJzdTur4w8tJzdTur4wNSEy/LSc3U7q+MPLSc3U7q+MDUhMvy0nN1O6vjDy0nN1O6vjA1ITL8tJzdTur4w8tJzdTur4wNSZelfraH5nww8tJzdTur4yGpiBXqUyqsNTWvrgDO249EDZXKLEXIRYBCEIBCEIBGNSBzEdCBHxC7ocQu6SwgRcQu6HELuksIEXELuhxC7pLEgR8Qu6HELuksIEXELuirSAyEkhAIQh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 name="Obrázek 4" descr="tiff.jpg"/>
          <p:cNvPicPr>
            <a:picLocks noChangeAspect="1"/>
          </p:cNvPicPr>
          <p:nvPr/>
        </p:nvPicPr>
        <p:blipFill>
          <a:blip r:embed="rId3" cstate="print"/>
          <a:stretch>
            <a:fillRect/>
          </a:stretch>
        </p:blipFill>
        <p:spPr>
          <a:xfrm>
            <a:off x="0" y="0"/>
            <a:ext cx="1333500" cy="13335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648" y="274638"/>
            <a:ext cx="7740352" cy="1143000"/>
          </a:xfrm>
        </p:spPr>
        <p:txBody>
          <a:bodyPr>
            <a:normAutofit fontScale="90000"/>
          </a:bodyPr>
          <a:lstStyle/>
          <a:p>
            <a:r>
              <a:rPr lang="cs-CZ" dirty="0" smtClean="0"/>
              <a:t>JPEG </a:t>
            </a:r>
            <a:r>
              <a:rPr lang="cs-CZ" sz="4000" dirty="0" smtClean="0"/>
              <a:t>(</a:t>
            </a:r>
            <a:r>
              <a:rPr lang="cs-CZ" sz="4000" i="1" dirty="0" smtClean="0"/>
              <a:t>Joint </a:t>
            </a:r>
            <a:r>
              <a:rPr lang="cs-CZ" sz="4000" i="1" dirty="0" err="1" smtClean="0"/>
              <a:t>Photographic</a:t>
            </a:r>
            <a:r>
              <a:rPr lang="cs-CZ" sz="4000" i="1" dirty="0" smtClean="0"/>
              <a:t> </a:t>
            </a:r>
            <a:r>
              <a:rPr lang="cs-CZ" sz="4000" i="1" dirty="0" err="1" smtClean="0"/>
              <a:t>Experts</a:t>
            </a:r>
            <a:r>
              <a:rPr lang="cs-CZ" sz="4000" i="1" dirty="0" smtClean="0"/>
              <a:t> </a:t>
            </a:r>
            <a:r>
              <a:rPr lang="cs-CZ" sz="4000" i="1" dirty="0" err="1" smtClean="0"/>
              <a:t>Group</a:t>
            </a:r>
            <a:r>
              <a:rPr lang="cs-CZ" sz="4000" dirty="0" smtClean="0"/>
              <a:t>)</a:t>
            </a:r>
            <a:endParaRPr lang="cs-CZ" sz="4000" dirty="0"/>
          </a:p>
        </p:txBody>
      </p:sp>
      <p:sp>
        <p:nvSpPr>
          <p:cNvPr id="3" name="Zástupný symbol pro obsah 2"/>
          <p:cNvSpPr>
            <a:spLocks noGrp="1"/>
          </p:cNvSpPr>
          <p:nvPr>
            <p:ph idx="1"/>
          </p:nvPr>
        </p:nvSpPr>
        <p:spPr/>
        <p:txBody>
          <a:bodyPr>
            <a:normAutofit fontScale="85000" lnSpcReduction="20000"/>
          </a:bodyPr>
          <a:lstStyle/>
          <a:p>
            <a:r>
              <a:rPr lang="cs-CZ" dirty="0" smtClean="0"/>
              <a:t>Nejrozšířenější formát nejen pro fotografie, ale pro veškeré obrázky. </a:t>
            </a:r>
          </a:p>
          <a:p>
            <a:r>
              <a:rPr lang="cs-CZ" dirty="0" smtClean="0"/>
              <a:t>Zobrazí ho každý prohlížeč. </a:t>
            </a:r>
          </a:p>
          <a:p>
            <a:r>
              <a:rPr lang="cs-CZ" dirty="0" smtClean="0"/>
              <a:t>Jedná se o ztrátový formát, výsledná kvalita obrázku závisí na míře komprese. </a:t>
            </a:r>
          </a:p>
          <a:p>
            <a:r>
              <a:rPr lang="cs-CZ" dirty="0" smtClean="0"/>
              <a:t>Obrázky se ukládají také ve 24bitovém barevné prostoru, jsou však komprimované. </a:t>
            </a:r>
          </a:p>
          <a:p>
            <a:r>
              <a:rPr lang="cs-CZ" dirty="0" smtClean="0"/>
              <a:t>Při kompresi větší jak 50 procent je patrná ztráta kvality obrazu.</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endParaRPr lang="cs-CZ" dirty="0"/>
          </a:p>
        </p:txBody>
      </p:sp>
      <p:sp>
        <p:nvSpPr>
          <p:cNvPr id="43010" name="AutoShape 2" descr="data:image/jpeg;base64,/9j/4AAQSkZJRgABAQAAAQABAAD/2wCEAAkGBxQQERAQERQQFRAVEBQUFA8QFxUQEBUWFR8WGBQVFBQYHCggGBooGxUYITIhJSkrLi4uGB8zODMsNygtLisBCgoKDg0OGxAQGy8kHyQ0NCwsLDQ0LC8sLCwsLCwsLCwsLC8sLCwvLCwsLCwsLCwsLC8sLCwsLCwsLCwsLCwsLP/AABEIAMwAzAMBIgACEQEDEQH/xAAcAAACAgMBAQAAAAAAAAAAAAAABQMEAQIGBwj/xABREAABAgMCBBAJCQcCBwAAAAABAAIDBBESIQUGMVETMjM0QVJhY3FykZKxstHSBxUXIiNTdIGhFiRCg5Oio9PhFDVis8HC8DaCJUNEVGSE8f/EABoBAQADAQEBAAAAAAAAAAAAAAABAgMEBQb/xAAoEQACAQIEBQUBAQAAAAAAAAAAAQIDERIhMVEEExRBUhUyobHR8HH/2gAMAwEAAhEDEQA/APcUIQgBCEIAVOdn2wqVtVNaNa1z3GmW5oJVxJZk/O5fixegIDfx63aR/sY3cWPHrdpH+xjdxNKoQCvx63aR/sY3cR49btI/2MbuJpVZQCrx63aR/sY3cR49btI/2MbuJrVCAVePW7SP9jG7iPHrdpH+xjdxNVlAKfHrdpH+xjdxHj1u0j/Yxu4myCgFPj1u0j/Yxu4s+PW7SP8AYxu4mLwoHtQEEHDUNxDSS1xyNiNdDceAPAJ9yZMeDkSiahktIqaHK03tPCDclsjOOg2nXmCHUe28mCdg33mGfu8GQDq0KODFDgCFIgBCEIAQhCAF5j4TPCDGwfHZLwGsLiy25z6kUNwuHAeTdXpy+ffDZ+8W+zt6XKstCs3ZZB5W57NL813eWR4Wp7NL813eXABbBUxM58ctzvh4WZ7NL813eULvCbNl7YhbAttBANl30rjdaXEBbhRiZHMlud2PCrO5oHNd3lsPCpO5oHNd3ly0ti/MxJd84yE50sy1bjBzAG2aWvNLrV1dgKnKwHRHshsFp73tYxooCXOIDRU3XkhMTGOZ23lTnc0Dmu7yz5Up3NA5ru8lnk9wl/2kTnwe+lOFcCzEoQ2ZgxYROQvHmmmWy8Va73FReRDnUR1XlRnc0Dmu7yyPCjO5oHNd3lw6Z4Jxfmpu+XgRogyW2tpD4LbqN+KYmRzJ7nTeVCd3jmu7yPKhO7xzXd5KZjEjCENtp0pGp/BYinmscT8Ehc0gkEEEGhBuIIygjYTFIh1Ki1O18p87vPNd3lnynzu8813eXELKjEyObPc7Xynzu8813eTXFvwiR40YQ4wZQgkFlRkvvB3KrzVM8XdXbxH9UqVJ3LQqSckrn0LLxNEYHZwkss4tmorR9KGTTYNDkI96a4BHoGcUKhLj/iFN7f8A0W52kkCL+z+c3W9fOZswTub31eDJ0EGKHCoS6ali02m/odwpfLxv2c1GoVvbswTuZ4fV4MgHSoUcGKHCoUiAEIQgBfPvhr/eLfZ29Ll9BL598Nf7xb7O3pcqy0KVPacCFsFqtgszmNgtgtAtwoIPWcV/9MT/AAzH9q8+xU19I+2y/wDMYvQcWP8ATE/wzH9q8+xU19I+2y/8xil9i0ux6B4YcNzEvPQWwI0WG39kY6yxxa21biipGegHInGLmEHYXwNNsm6PfDERoi0AJLWh8N+a0CdjNuo8JOAZOZm4USanmSzxLtboJDS5zA6IbYJN1SSMn0Ujw5jVJyUg7BuDHOiF4c2JMGuR90R1qgtPIuuFB7graN3LvKTbeQh8GeLAwhNelB/Z4TQ+INuTpWVzEip3Bu1TrHfwgRRFfKSBEGXhHQ7cMAOcW3Os7DWg1FyZ+A8jQZ9o09plM9LLqfFeWvbZikRAbopDxkNzvPHDlVdImftgrdx7g7HifgOBbMRHDaRaRGnhrf8AFIpmMYj3xHUtPcXGlwq41NOVem4r4MwLhCMZeDLTIeITolXxYwbRpaDkiZfPC8/xjlGwZuagwxSHDjvY0ElxDWkgCpvKq07FJJ2u3cXLKwsqpQEzxd1dvEidUpYmeLurt4j+qVK1LU/cj6Dxf1BnFCXS7gMIXkD0b8t2ZMMX9QZwBL8M4v6O+1UjguXSegdDEisOVzOUJZMNYDVrmcFQeUJKzE5gykn3rc4qwxkqgLUCY/ZiCDWXJ4dCOY/wZjscGTooUUOFQuRbgh8I1hvcP4Xec0jMQcoVjB08YBa1wpDc4MplDHnStB2hoaZqUzIDqkLVjqiq2QAvn3w1/vFvs7ely+gl8/eGz94N9nb0uVZaFKntOAWwWq2CzOY2C6LFPFGLhIRtAfCD4VjzIpLQ61XI4A0pTMudCkhRC29pcDnaSD8FBH+nrWNcWFgnA7cFCIyJNRdUDTeA91t7iK3C6yK5V53ipr6R9sl/5jEprUkm8nKTeTwlbtNLxcdgi4hGxKV2eh+HA/8AEIPsTP5kZefIfELr3Ek53Ek/FChu7Kyd3c6bELGc4NmhEIJgvFiM0ZbOw5u6D8CV2eMWJEHCT3TuDZiAdENp8Iu8y3skEXsJ2WkZaryhbQ3FpqCQaUqDQ0zVClPKxKllZnsGIOKETBcZ85ORpZjNAdDoH+aLTmG0XuoAPM+K80xojtiTs3EhuDmOmIjmvbe1wJNCDmS17y6hcS4jIXEupwVWFDeViJSTVkgWVhZVSgJni7q7eI/qlLEzxd1dvEf1SpWpan7kfQWLx9CzgCZpVi+fQs4Ama6T0DYhRuat6oqgKsRiUYcgjQYnDD67KJ69qVYfb6B/DD67EA4lNKFMoZXShTIAXG46Ymw54h72BzhkNXNPK0g7C7JCA8d8l7PVN50b8xHkwb6pvOjfmL2JCjCiuFbHjvkxb6pvOjfmKnF8H7WxWQ9CZ5wedNGr5or6xe3JJNa7gcSN0BMKGCOx5qPBuPVN50b8xbeTcerbzo35i9bos0TChgjseR+Tcerbzo35iz5OB6tvOjfmL1tCYUMEdkeSeTkerbzo35iz5OR6tvOjfmL1pCYURgjsjyXydD1bedG76PJ2PVt50bvr1lCYUOXDZHk3k73tvOjd9Hk83tnOjd9esrCYUOXDZHk/k83tvOjd9XcF4jGG6oa1tbiRaJpmq5xoOBeloTCiVCK0RBIwNDYG5grFVqhSWNqrNVpVCA2ql2HtQdxofXar9Uvw6fQO40PrtQDWW0oUqiltKFKgBCEIAQhCAEkmteQOLG6AnaSTWvIHFi9AQDGK+y0nMFAzRnAOGh0IBFSa3+5bzupv4pWzY2hy4fStmDapkrZbWnwRK4NLEbeuU9iLEbevj2Llh4QN4PPHYs/L/eDzx2Lt9O4nx+V+nN1lHy+zqLEbeuU9iLEbevj2Ll/l/vB547EfL/eDzx2J6dxPj8r9HWUfL7On0ONvXx7EaHG3r49i5j5f7weeOxHy+3g8/wDRPTuJ8flfo6yj5fZ09iNvXx7FjQ429fHsXMfL7eDz/wBFluPlf+Qef+iencT4/K/R1lHy+zprEbevj2LFiNvXx7EgZjmTkgHnfomMvhqK9toQWi6oaYnnH3UWcuErR9y+V+kri6T0f2XrEbevj2LFiNvXx7Er+Ub7QYIBLj9EOqehMIE+9w86GGu2Wl144blSXD1I6r6JjxNOWj+ySzG3r73YsWY29fe7Fu+astLnWRS6ldnkUclPCKXAClkA1rWta9ipgla9i6qwbtfM0hTbhFMF9m1ZDqtrSh/+KPDh9C7jQ+u1QxNe/UN6XKXDeov40PrtVDQcS2lClUUtpQpUAIQhACEIQAkk1ryBxYvQE7SSa13A4sXoCAuzupv4pWsxrR/sx6izO6m/ilEXWrvZz1VaOqIloeVNg3DgWdBTSHK1A4EwlMC28poc2yvqZcRGObZ8+qVzm9BRoK6kYunO3Jkreqc1gl0M0cOAi8KseLhJ2TJdFrVCMQFJoFyZNkzmW5labCs6yHLFH7OnWApRjibV1BlUYlkxlG+bQXHpWVareNkWhCzGIiw4epgWjlOdMJFgLqub5+ydgDYSmHLkUJTiWY6lq0ASdnZ4V5VayWTOqndvMozVGRHWW0cTUvFagbNOFLYk44PLq1BrQC6mYpo6C+24Ua3O4guHAEuwhI2DUPDq8q1pOOjMqkZaojsOdea0y9qbYEABiUy2WV+9RUxFAhgGmQUAy+9WcCDzolD9Fn91ypxDvTf93NOGVqq/uxmJr3/129LlNhrUX8aH12qF+vfqG9LlLhrUX8aH12rzD1RzLaUKVRS2lClQAhCEAIQhACSTeu4HFi9ATtJZvXUDixegIC1O6m/ilSUrL0zwP7VFO6m/ilbPiWZYuzS5PI2qlEPQVy8i1gFwJplN45FmL5tzbq5kpgYzy7mirntN1zmk/FtRRZm8YpeGAQ/RCcjYd595NAF3cxatnm9rJDSAKbCsul7eU+5U8FzrI7LbPe06YcKvtdsFVcr5omNtGVIuDdkUqq8WTqN1MIkU5BkUNkrSM5d2Q8PYUvliFvDhJwyHXMFuZRtMtDnOQ+5Xdfcry76FWHMZBZGSl1/IrEwx9xaDcBTIf6rZ0BrRde7OsBxuvNyxum7ovpkzWGY2R2TYDvNqoouDnPdWrQdkHY3N1Wi6rgTkW8SPW6ihTknkWtFrMUPkHjK0gZ8o+Cs4KZZdE4rf7kwbFJK1dCDXEgUq0V5Sq1arcWmXo00ppoXO179Q3pcpsM6i/jQ+u1QO159Q3pcpsM6i/jQ+u1ch2jqW0oUqiltKFKgBCEIAQhCAElm9dQOJF6AnSSzmuoPEi9AQFmd1N/FK0ndZxPZXdQrM7qb+KVHhE0kovsb+oUDPGoEe4cGVT1vr0pJKzpcwXVNAtYk48HKRuKXUVjzzr8ETr4Lw5h92wdwrt5DD0GK2rnNY8XOa40v3DsheRyuEiMp5U2hzdadOUcBUQqWZVnrcMNcKtIIzg1C30JeXyWE3wXB0JxaRlH0TwjIV2OLuNLYx0OOWh50rwLLDuHMVvjZKijoWwlu8JZOYcYxwDS1w2XVoOAKB2Ha0o0bp01OBaqnN5i6WQ3sosJQcO0A80EnLfkz1CxL4witIjaDbNv5QnLnsE0ObCzYWJOYZGbaYajkI4RsKcNWTdi6iRsYtY2m/2jpKsAKvMab/AG/1KpJ3NqasxS7Xn1DelynwxqL+ND67VXOvPqG9LlPhjUX8MPrtWZ0DuW0oUqiltKFKgBCEIAQhCAEknddQeJF6AnaSTuuoPEi9AQE86fRv4pUWFNYxvY3/AMsqSd1N/FK0wiKyUUf+G/8AllAz5slYxaBQnIFbM2Tcb7tnKsQpMUHAFMJNdHTSPPcosgbFVuVmiLhkzdi1bIhStkb6g7GUFR0siG0XWTTwP6gmqlM1loXcFSqkOSI2TyqWHJGtVHSyKlsxwb8h3ctVNBnnM0pcN0Ej4ZFVhybjs/FWBIHPw7Cr0sloVsWIOHXBwtPcc4N4VuJhl2wGUOQ339iXNwMHX1v3D+isswQAMrqV2w/qrqnWjpIWLMHDb2EPBLTW+z5pHvBvT6QxwiMILi57Tla+l3ARkSWFgMXGrr7r3A1/VXIOA2bNoUzEqLVe7v8A6WWJaHZSmN8tEuLnMOyHtNOUVCtNwhCjOOhPDqNFaVurWnQuRgYvQ6Xvfkz15Lk6wHg5sAvsEm01lamtKWu1Z4ZLU6qUpt5pEp159Q3pcrGF9Rfww+u1Vifnn1DelysYXPoX8MPrsVTpHktpQpVFLaUKVACEIQAhCEAJJO66g8WL0BO0jntdQeJF6AgJp3U38UrSf1nF9kf1Ct53U38UrWaaXSr2gEuMs4ADKSWEABStSHoeCQmGg4BwqZrdxOGYuzdB83jZPpMB+KyMXZsf9PF5i9fHDdHkYZ7MVNhnMP8APcrDYdKHoTFuL81swIvNK2h4DmhlgRqbgIUY47onBPZlKGwXZf8AOBWIb6ZLti+qsDAc16iN7wpIeBpkV+bxa3ZW7Cq5x3JUJbFe1dWmypNEAqKH9OVTNwJHv9DHGa40ojxPMXegj1uvGVRijuWwy2MQn1rddXMK7t6sQSBWy0jd2TXOPfsLWHgaNWuhTFctC2t6tQsHR6j0cUXjTMrSmzXLyKrlHcsoy2J4QcQbm0AvJGSuauzfsZ1M2JQCgoa0zV3SdxROkYxfUQ30plcyzWm4AblsMHxaFphutOINoMJZwOIvy31Wd1uaWlsMYUy00A8594sDKc5JyUuyJjgl9oudRwq1umpsWgaLnpfB0QGtmKKG4UNOECv+VTzAMo6FbtAitk31IrfXKsqmG2TNad8WaJTrz6hvS5WMLn0L+GH12KsdefUN6XKxhjUYnDD67FzHSPpbShSqGV0oUyAEIQgBCEIASOe11B4kXoCeJHPa5g8SL0BASzYqxw/hKrQ8NwWta1zyCGtBFl9xAFdhXloYbczeQICr4+gbc81/YsePYG3PNf2K3obdq3kCNDbmbyBAU/HsDbnmv7Fjx5A255r+xXNDbmbyBGht2reQICn48gbc81/YseO4G3PNf2K7oTczeQLGhtzN5AgKXjuBtzzX9iwcNwNuea/sV3QxmbyBGhtzN5AgKPjuBt/uv7EeOoO3+6/sV3Q27VvIEaG3M3kCAo+OoG3+6/sR46g7f7r+xXtDbmbyBGht2reQICh45g7f7r+xHjmBt/uv7Fe0NuZvIEaG3M3kCAVS8YRZnRGGrBCDa0Ivqbrxuq3hjUYnDD67FbDQMgA4LlUwvqMThh9diAfSulCmUMrpQpkAIQhACEIQAk2GpSKXQ4kDQrbbQIi2rJDhQ6W+uROUIDlaz+1kfxkVn9pI/jLqqIogOVrP7WR/GWPn+0kfxl1dEUQHK/P9pI/jLHz/AGkjyxl1dEUQHKfP9pI8sZHz/aSPLGXV0RRAcpSf2kjyxkUn9pI8sZdXRFEBylJ/aSPLGWLM/tJHljLrKIogOTpP7SR5YyKT+0kuWMusoiiA5OzP7SR/GRZn9rI/jLrKIogOS+f7WR/GWRLzkXzIglGsLm2izRS6jSHXVu2F1dEUQGsJtBRboQ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 name="Obrázek 4" descr="jpeg.jpg"/>
          <p:cNvPicPr>
            <a:picLocks noChangeAspect="1"/>
          </p:cNvPicPr>
          <p:nvPr/>
        </p:nvPicPr>
        <p:blipFill>
          <a:blip r:embed="rId3" cstate="print"/>
          <a:stretch>
            <a:fillRect/>
          </a:stretch>
        </p:blipFill>
        <p:spPr>
          <a:xfrm>
            <a:off x="0" y="0"/>
            <a:ext cx="1484784" cy="148478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wired.com/images/slideshow/2008/04/gallery_top_10_macro_photos/macro_photo_3.jpg"/>
          <p:cNvPicPr>
            <a:picLocks noChangeAspect="1" noChangeArrowheads="1"/>
          </p:cNvPicPr>
          <p:nvPr/>
        </p:nvPicPr>
        <p:blipFill>
          <a:blip r:embed="rId3" cstate="print"/>
          <a:srcRect/>
          <a:stretch>
            <a:fillRect/>
          </a:stretch>
        </p:blipFill>
        <p:spPr bwMode="auto">
          <a:xfrm>
            <a:off x="4932040" y="3429000"/>
            <a:ext cx="3600400" cy="3246568"/>
          </a:xfrm>
          <a:prstGeom prst="rect">
            <a:avLst/>
          </a:prstGeom>
          <a:noFill/>
        </p:spPr>
      </p:pic>
      <p:sp>
        <p:nvSpPr>
          <p:cNvPr id="2" name="Nadpis 1"/>
          <p:cNvSpPr>
            <a:spLocks noGrp="1"/>
          </p:cNvSpPr>
          <p:nvPr>
            <p:ph type="title"/>
          </p:nvPr>
        </p:nvSpPr>
        <p:spPr/>
        <p:txBody>
          <a:bodyPr/>
          <a:lstStyle/>
          <a:p>
            <a:pPr algn="l"/>
            <a:r>
              <a:rPr lang="cs-CZ" b="1" dirty="0" smtClean="0"/>
              <a:t>Makrofotografie</a:t>
            </a:r>
            <a:endParaRPr lang="cs-CZ" dirty="0"/>
          </a:p>
        </p:txBody>
      </p:sp>
      <p:sp>
        <p:nvSpPr>
          <p:cNvPr id="3" name="Zástupný symbol pro obsah 2"/>
          <p:cNvSpPr>
            <a:spLocks noGrp="1"/>
          </p:cNvSpPr>
          <p:nvPr>
            <p:ph idx="1"/>
          </p:nvPr>
        </p:nvSpPr>
        <p:spPr>
          <a:xfrm>
            <a:off x="457200" y="1600200"/>
            <a:ext cx="4042792" cy="4565104"/>
          </a:xfrm>
        </p:spPr>
        <p:txBody>
          <a:bodyPr>
            <a:normAutofit/>
          </a:bodyPr>
          <a:lstStyle/>
          <a:p>
            <a:r>
              <a:rPr lang="cs-CZ" sz="2400" dirty="0" smtClean="0"/>
              <a:t>Např.: snímek 2 cm velkého brouka bude mít při měřítku 1:1 na snímači či filmu rozměr 2 cm, takže velikost onoho předmětu na snímači či filmu odpovídá jeho skutečné velikosti. </a:t>
            </a:r>
          </a:p>
          <a:p>
            <a:r>
              <a:rPr lang="cs-CZ" sz="2400" b="1" dirty="0" smtClean="0"/>
              <a:t>Při zvětšení nad 30:1 </a:t>
            </a:r>
            <a:r>
              <a:rPr lang="cs-CZ" sz="2400" dirty="0" smtClean="0"/>
              <a:t>hovoříme o </a:t>
            </a:r>
            <a:r>
              <a:rPr lang="cs-CZ" sz="2400" b="1" dirty="0" smtClean="0"/>
              <a:t>mikrofotografii</a:t>
            </a:r>
            <a:r>
              <a:rPr lang="cs-CZ" sz="2400" dirty="0" smtClean="0"/>
              <a:t>.</a:t>
            </a:r>
            <a:endParaRPr lang="cs-CZ" sz="2400" dirty="0"/>
          </a:p>
        </p:txBody>
      </p:sp>
      <p:pic>
        <p:nvPicPr>
          <p:cNvPr id="36866" name="Picture 2" descr="http://media.smashingmagazine.com/images/macro-photography/30.jpg"/>
          <p:cNvPicPr>
            <a:picLocks noChangeAspect="1" noChangeArrowheads="1"/>
          </p:cNvPicPr>
          <p:nvPr/>
        </p:nvPicPr>
        <p:blipFill>
          <a:blip r:embed="rId4" cstate="print"/>
          <a:srcRect/>
          <a:stretch>
            <a:fillRect/>
          </a:stretch>
        </p:blipFill>
        <p:spPr bwMode="auto">
          <a:xfrm>
            <a:off x="4644008" y="188640"/>
            <a:ext cx="4128458" cy="3096344"/>
          </a:xfrm>
          <a:prstGeom prst="rect">
            <a:avLst/>
          </a:prstGeom>
          <a:noFill/>
        </p:spPr>
      </p:pic>
      <p:sp>
        <p:nvSpPr>
          <p:cNvPr id="6" name="Obdélník 5"/>
          <p:cNvSpPr/>
          <p:nvPr/>
        </p:nvSpPr>
        <p:spPr>
          <a:xfrm>
            <a:off x="395536" y="6165304"/>
            <a:ext cx="3816424" cy="523220"/>
          </a:xfrm>
          <a:prstGeom prst="rect">
            <a:avLst/>
          </a:prstGeom>
        </p:spPr>
        <p:txBody>
          <a:bodyPr wrap="square">
            <a:spAutoFit/>
          </a:bodyPr>
          <a:lstStyle/>
          <a:p>
            <a:r>
              <a:rPr lang="cs-CZ" sz="1400" b="1" dirty="0" smtClean="0">
                <a:solidFill>
                  <a:schemeClr val="tx1">
                    <a:lumMod val="95000"/>
                    <a:lumOff val="5000"/>
                  </a:schemeClr>
                </a:solidFill>
                <a:hlinkClick r:id="rId5"/>
              </a:rPr>
              <a:t>Inspirace na </a:t>
            </a:r>
            <a:r>
              <a:rPr lang="cs-CZ" sz="1400" b="1" dirty="0" err="1" smtClean="0">
                <a:solidFill>
                  <a:schemeClr val="tx1">
                    <a:lumMod val="95000"/>
                    <a:lumOff val="5000"/>
                  </a:schemeClr>
                </a:solidFill>
                <a:hlinkClick r:id="rId5"/>
              </a:rPr>
              <a:t>makrofoto</a:t>
            </a:r>
            <a:r>
              <a:rPr lang="cs-CZ" sz="1400" b="1" dirty="0" smtClean="0">
                <a:solidFill>
                  <a:schemeClr val="tx1">
                    <a:lumMod val="95000"/>
                    <a:lumOff val="5000"/>
                  </a:schemeClr>
                </a:solidFill>
                <a:hlinkClick r:id="rId5"/>
              </a:rPr>
              <a:t>:</a:t>
            </a:r>
            <a:r>
              <a:rPr lang="cs-CZ" sz="1400" dirty="0" smtClean="0">
                <a:hlinkClick r:id="rId5"/>
              </a:rPr>
              <a:t> http://www.</a:t>
            </a:r>
            <a:r>
              <a:rPr lang="cs-CZ" sz="1400" dirty="0" err="1" smtClean="0">
                <a:hlinkClick r:id="rId5"/>
              </a:rPr>
              <a:t>better</a:t>
            </a:r>
            <a:r>
              <a:rPr lang="cs-CZ" sz="1400" dirty="0" smtClean="0">
                <a:hlinkClick r:id="rId5"/>
              </a:rPr>
              <a:t>-</a:t>
            </a:r>
            <a:r>
              <a:rPr lang="cs-CZ" sz="1400" dirty="0" err="1" smtClean="0">
                <a:hlinkClick r:id="rId5"/>
              </a:rPr>
              <a:t>photographs.com</a:t>
            </a:r>
            <a:r>
              <a:rPr lang="cs-CZ" sz="1400" dirty="0" smtClean="0">
                <a:hlinkClick r:id="rId5"/>
              </a:rPr>
              <a:t>/</a:t>
            </a:r>
            <a:r>
              <a:rPr lang="cs-CZ" sz="1400" dirty="0" err="1" smtClean="0">
                <a:hlinkClick r:id="rId5"/>
              </a:rPr>
              <a:t>macro</a:t>
            </a:r>
            <a:r>
              <a:rPr lang="cs-CZ" sz="1400" dirty="0" smtClean="0">
                <a:hlinkClick r:id="rId5"/>
              </a:rPr>
              <a:t>-</a:t>
            </a:r>
            <a:r>
              <a:rPr lang="cs-CZ" sz="1400" dirty="0" err="1" smtClean="0">
                <a:hlinkClick r:id="rId5"/>
              </a:rPr>
              <a:t>photography.html</a:t>
            </a:r>
            <a:endParaRPr lang="cs-CZ"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59632" y="274638"/>
            <a:ext cx="7715200" cy="1143000"/>
          </a:xfrm>
        </p:spPr>
        <p:txBody>
          <a:bodyPr>
            <a:normAutofit fontScale="90000"/>
          </a:bodyPr>
          <a:lstStyle/>
          <a:p>
            <a:r>
              <a:rPr lang="cs-CZ" dirty="0" smtClean="0"/>
              <a:t>GIF (</a:t>
            </a:r>
            <a:r>
              <a:rPr lang="cs-CZ" dirty="0" err="1" smtClean="0"/>
              <a:t>Graphics</a:t>
            </a:r>
            <a:r>
              <a:rPr lang="cs-CZ" dirty="0" smtClean="0"/>
              <a:t> </a:t>
            </a:r>
            <a:r>
              <a:rPr lang="cs-CZ" dirty="0" err="1" smtClean="0"/>
              <a:t>Interchange</a:t>
            </a:r>
            <a:r>
              <a:rPr lang="cs-CZ" dirty="0" smtClean="0"/>
              <a:t> </a:t>
            </a:r>
            <a:r>
              <a:rPr lang="cs-CZ" dirty="0" err="1" smtClean="0"/>
              <a:t>Format</a:t>
            </a:r>
            <a:r>
              <a:rPr lang="cs-CZ"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je grafický formát určený pro rastrovou grafiku</a:t>
            </a:r>
          </a:p>
          <a:p>
            <a:r>
              <a:rPr lang="cs-CZ" dirty="0" smtClean="0"/>
              <a:t>používá </a:t>
            </a:r>
            <a:r>
              <a:rPr lang="cs-CZ" b="1" dirty="0" smtClean="0"/>
              <a:t>bezeztrátovou kompresi </a:t>
            </a:r>
            <a:r>
              <a:rPr lang="cs-CZ" dirty="0" smtClean="0"/>
              <a:t>LZW84, na rozdíl například od formátu JPEG, který používá ztrátovou kompresi</a:t>
            </a:r>
          </a:p>
          <a:p>
            <a:r>
              <a:rPr lang="cs-CZ" dirty="0" smtClean="0"/>
              <a:t>vhodný pro uložení tzv. pérovek (nápisy, plánky, loga)</a:t>
            </a:r>
          </a:p>
          <a:p>
            <a:r>
              <a:rPr lang="cs-CZ" dirty="0" smtClean="0"/>
              <a:t>umožňuje také jednoduché animace</a:t>
            </a:r>
          </a:p>
          <a:p>
            <a:r>
              <a:rPr lang="cs-CZ" dirty="0" smtClean="0"/>
              <a:t>velké omezení — maximální počet současně použitých barev barevné palety je 256 (8 bitů), v případě animace pak umožňuje využít odlišné palety 256 barev pro každý snímek</a:t>
            </a:r>
          </a:p>
          <a:p>
            <a:pPr>
              <a:buNone/>
            </a:pPr>
            <a:r>
              <a:rPr lang="cs-CZ" dirty="0" smtClean="0"/>
              <a:t>(Toto omezení nemá formát PNG, který se hodí ke stejným účelům jako GIF a nabízí pro většinu obrazů výrazně lepší kompresi)</a:t>
            </a:r>
          </a:p>
          <a:p>
            <a:pPr>
              <a:buNone/>
            </a:pPr>
            <a:r>
              <a:rPr lang="cs-CZ" dirty="0" smtClean="0"/>
              <a:t> Formát PNG však neumožňuje animace (ty umožňuje až APNG a MNG)</a:t>
            </a:r>
          </a:p>
          <a:p>
            <a:pPr>
              <a:buNone/>
            </a:pPr>
            <a:endParaRPr lang="cs-CZ" dirty="0" smtClean="0"/>
          </a:p>
          <a:p>
            <a:pPr>
              <a:buNone/>
            </a:pPr>
            <a:r>
              <a:rPr lang="cs-CZ" dirty="0" smtClean="0"/>
              <a:t> Formát GIF se stejně jako formáty PNG a JPEG používá pro WWW grafiku na Internetu.</a:t>
            </a:r>
            <a:endParaRPr lang="cs-CZ" dirty="0"/>
          </a:p>
        </p:txBody>
      </p:sp>
      <p:pic>
        <p:nvPicPr>
          <p:cNvPr id="4" name="Obrázek 3" descr="gifstažený soubor.jpg"/>
          <p:cNvPicPr>
            <a:picLocks noChangeAspect="1"/>
          </p:cNvPicPr>
          <p:nvPr/>
        </p:nvPicPr>
        <p:blipFill>
          <a:blip r:embed="rId2" cstate="print"/>
          <a:stretch>
            <a:fillRect/>
          </a:stretch>
        </p:blipFill>
        <p:spPr>
          <a:xfrm>
            <a:off x="0" y="72008"/>
            <a:ext cx="1484784" cy="148478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116632"/>
            <a:ext cx="8229600" cy="1143000"/>
          </a:xfrm>
        </p:spPr>
        <p:txBody>
          <a:bodyPr/>
          <a:lstStyle/>
          <a:p>
            <a:r>
              <a:rPr lang="cs-CZ" dirty="0" smtClean="0"/>
              <a:t>PNG </a:t>
            </a:r>
            <a:r>
              <a:rPr lang="cs-CZ" dirty="0" smtClean="0"/>
              <a:t> (Portable Network </a:t>
            </a:r>
            <a:r>
              <a:rPr lang="cs-CZ" dirty="0" err="1" smtClean="0"/>
              <a:t>Graphics</a:t>
            </a:r>
            <a:r>
              <a:rPr lang="cs-CZ" dirty="0" smtClean="0"/>
              <a:t>) </a:t>
            </a:r>
            <a:endParaRPr lang="cs-CZ" dirty="0"/>
          </a:p>
        </p:txBody>
      </p:sp>
      <p:sp>
        <p:nvSpPr>
          <p:cNvPr id="3" name="Zástupný symbol pro obsah 2"/>
          <p:cNvSpPr>
            <a:spLocks noGrp="1"/>
          </p:cNvSpPr>
          <p:nvPr>
            <p:ph idx="1"/>
          </p:nvPr>
        </p:nvSpPr>
        <p:spPr>
          <a:xfrm>
            <a:off x="457200" y="1124744"/>
            <a:ext cx="8229600" cy="4525963"/>
          </a:xfrm>
        </p:spPr>
        <p:txBody>
          <a:bodyPr>
            <a:noAutofit/>
          </a:bodyPr>
          <a:lstStyle/>
          <a:p>
            <a:r>
              <a:rPr lang="cs-CZ" sz="2400" dirty="0" smtClean="0"/>
              <a:t>je podobně jak GIF vhodný pro obrázky nikoliv pro fotografie</a:t>
            </a:r>
          </a:p>
          <a:p>
            <a:r>
              <a:rPr lang="cs-CZ" sz="2400" dirty="0" smtClean="0"/>
              <a:t>Byl vytvořen jako nástupce </a:t>
            </a:r>
            <a:r>
              <a:rPr lang="cs-CZ" sz="2400" dirty="0" err="1" smtClean="0"/>
              <a:t>GIFu</a:t>
            </a:r>
            <a:r>
              <a:rPr lang="cs-CZ" sz="2400" dirty="0" smtClean="0"/>
              <a:t>, což s sebou nese i několik zlepšení. </a:t>
            </a:r>
          </a:p>
          <a:p>
            <a:r>
              <a:rPr lang="cs-CZ" sz="2400" dirty="0" smtClean="0"/>
              <a:t>PNG není omezen na 256 barev, je možné použít až 24bitovou barevnou hloubku (16,7 miliónů barev) – odtud také dělení formátu na PNG-8 a PNG-24. </a:t>
            </a:r>
          </a:p>
          <a:p>
            <a:r>
              <a:rPr lang="cs-CZ" sz="2400" dirty="0" smtClean="0"/>
              <a:t>Oproti </a:t>
            </a:r>
            <a:r>
              <a:rPr lang="cs-CZ" sz="2400" dirty="0" err="1" smtClean="0"/>
              <a:t>GIFu</a:t>
            </a:r>
            <a:r>
              <a:rPr lang="cs-CZ" sz="2400" dirty="0" smtClean="0"/>
              <a:t> je datově náročnější a nepodporuje animace. </a:t>
            </a:r>
          </a:p>
          <a:p>
            <a:r>
              <a:rPr lang="cs-CZ" sz="2400" dirty="0" smtClean="0"/>
              <a:t>Setkáte se s ním především u grafiky nebo statických </a:t>
            </a:r>
            <a:r>
              <a:rPr lang="cs-CZ" sz="2400" dirty="0" err="1" smtClean="0"/>
              <a:t>screenshotů</a:t>
            </a:r>
            <a:r>
              <a:rPr lang="cs-CZ" sz="2400" dirty="0" smtClean="0"/>
              <a:t>. </a:t>
            </a:r>
          </a:p>
          <a:p>
            <a:r>
              <a:rPr lang="cs-CZ" sz="2400" dirty="0" smtClean="0"/>
              <a:t>Při větších barevných plochách je vhodnější použít formát JPEG, neboť v PNG je výsledný obrázek několikrát datově větší.</a:t>
            </a:r>
          </a:p>
          <a:p>
            <a:r>
              <a:rPr lang="cs-CZ" sz="2400" dirty="0" smtClean="0"/>
              <a:t>Více na: </a:t>
            </a:r>
            <a:r>
              <a:rPr lang="cs-CZ" sz="2400" dirty="0" smtClean="0">
                <a:hlinkClick r:id="rId2"/>
              </a:rPr>
              <a:t>http://digiarena.e15.cz/</a:t>
            </a:r>
            <a:r>
              <a:rPr lang="cs-CZ" sz="2400" dirty="0" err="1" smtClean="0">
                <a:hlinkClick r:id="rId2"/>
              </a:rPr>
              <a:t>formaty</a:t>
            </a:r>
            <a:r>
              <a:rPr lang="cs-CZ" sz="2400" dirty="0" smtClean="0">
                <a:hlinkClick r:id="rId2"/>
              </a:rPr>
              <a:t>-</a:t>
            </a:r>
            <a:r>
              <a:rPr lang="cs-CZ" sz="2400" dirty="0" err="1" smtClean="0">
                <a:hlinkClick r:id="rId2"/>
              </a:rPr>
              <a:t>obrazku</a:t>
            </a:r>
            <a:r>
              <a:rPr lang="cs-CZ" sz="2400" dirty="0" smtClean="0">
                <a:hlinkClick r:id="rId2"/>
              </a:rPr>
              <a:t>_5#</a:t>
            </a:r>
            <a:r>
              <a:rPr lang="cs-CZ" sz="2400" dirty="0" err="1" smtClean="0">
                <a:hlinkClick r:id="rId2"/>
              </a:rPr>
              <a:t>utm</a:t>
            </a:r>
            <a:r>
              <a:rPr lang="cs-CZ" sz="2400" dirty="0" smtClean="0">
                <a:hlinkClick r:id="rId2"/>
              </a:rPr>
              <a:t>_medium=</a:t>
            </a:r>
            <a:r>
              <a:rPr lang="cs-CZ" sz="2400" dirty="0" err="1" smtClean="0">
                <a:hlinkClick r:id="rId2"/>
              </a:rPr>
              <a:t>selfpromo</a:t>
            </a:r>
            <a:r>
              <a:rPr lang="cs-CZ" sz="2400" dirty="0" smtClean="0">
                <a:hlinkClick r:id="rId2"/>
              </a:rPr>
              <a:t>&amp;</a:t>
            </a:r>
            <a:r>
              <a:rPr lang="cs-CZ" sz="2400" dirty="0" err="1" smtClean="0">
                <a:hlinkClick r:id="rId2"/>
              </a:rPr>
              <a:t>utm</a:t>
            </a:r>
            <a:r>
              <a:rPr lang="cs-CZ" sz="2400" dirty="0" smtClean="0">
                <a:hlinkClick r:id="rId2"/>
              </a:rPr>
              <a:t>_</a:t>
            </a:r>
            <a:r>
              <a:rPr lang="cs-CZ" sz="2400" dirty="0" err="1" smtClean="0">
                <a:hlinkClick r:id="rId2"/>
              </a:rPr>
              <a:t>source</a:t>
            </a:r>
            <a:r>
              <a:rPr lang="cs-CZ" sz="2400" dirty="0" smtClean="0">
                <a:hlinkClick r:id="rId2"/>
              </a:rPr>
              <a:t>=</a:t>
            </a:r>
            <a:r>
              <a:rPr lang="cs-CZ" sz="2400" dirty="0" err="1" smtClean="0">
                <a:hlinkClick r:id="rId2"/>
              </a:rPr>
              <a:t>digiarena</a:t>
            </a:r>
            <a:r>
              <a:rPr lang="cs-CZ" sz="2400" dirty="0" smtClean="0">
                <a:hlinkClick r:id="rId2"/>
              </a:rPr>
              <a:t>&amp;</a:t>
            </a:r>
            <a:r>
              <a:rPr lang="cs-CZ" sz="2400" dirty="0" err="1" smtClean="0">
                <a:hlinkClick r:id="rId2"/>
              </a:rPr>
              <a:t>utm</a:t>
            </a:r>
            <a:r>
              <a:rPr lang="cs-CZ" sz="2400" dirty="0" smtClean="0">
                <a:hlinkClick r:id="rId2"/>
              </a:rPr>
              <a:t>_</a:t>
            </a:r>
            <a:r>
              <a:rPr lang="cs-CZ" sz="2400" dirty="0" err="1" smtClean="0">
                <a:hlinkClick r:id="rId2"/>
              </a:rPr>
              <a:t>campaign</a:t>
            </a:r>
            <a:r>
              <a:rPr lang="cs-CZ" sz="2400" dirty="0" smtClean="0">
                <a:hlinkClick r:id="rId2"/>
              </a:rPr>
              <a:t>=</a:t>
            </a:r>
            <a:r>
              <a:rPr lang="cs-CZ" sz="2400" dirty="0" err="1" smtClean="0">
                <a:hlinkClick r:id="rId2"/>
              </a:rPr>
              <a:t>copylink</a:t>
            </a:r>
            <a:r>
              <a:rPr lang="cs-CZ" sz="2400" dirty="0" smtClean="0"/>
              <a:t> </a:t>
            </a:r>
            <a:endParaRPr lang="cs-CZ" sz="2400" dirty="0"/>
          </a:p>
        </p:txBody>
      </p:sp>
      <p:pic>
        <p:nvPicPr>
          <p:cNvPr id="4" name="Obrázek 3" descr="PNG.png"/>
          <p:cNvPicPr>
            <a:picLocks noChangeAspect="1"/>
          </p:cNvPicPr>
          <p:nvPr/>
        </p:nvPicPr>
        <p:blipFill>
          <a:blip r:embed="rId3" cstate="print"/>
          <a:stretch>
            <a:fillRect/>
          </a:stretch>
        </p:blipFill>
        <p:spPr>
          <a:xfrm>
            <a:off x="144016" y="81136"/>
            <a:ext cx="1115616" cy="111561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5696" y="274638"/>
            <a:ext cx="6851104" cy="1143000"/>
          </a:xfrm>
        </p:spPr>
        <p:txBody>
          <a:bodyPr>
            <a:noAutofit/>
          </a:bodyPr>
          <a:lstStyle/>
          <a:p>
            <a:r>
              <a:rPr lang="cs-CZ" sz="3200" b="1" dirty="0" smtClean="0"/>
              <a:t>BMP</a:t>
            </a:r>
            <a:r>
              <a:rPr lang="cs-CZ" sz="3200" dirty="0" smtClean="0"/>
              <a:t> </a:t>
            </a:r>
            <a:r>
              <a:rPr lang="cs-CZ" sz="2400" dirty="0" smtClean="0"/>
              <a:t>(Windows Bitmap) nebo také DIB (device-independent bitmap) </a:t>
            </a:r>
            <a:endParaRPr lang="cs-CZ" sz="2400" dirty="0"/>
          </a:p>
        </p:txBody>
      </p:sp>
      <p:sp>
        <p:nvSpPr>
          <p:cNvPr id="3" name="Zástupný symbol pro obsah 2"/>
          <p:cNvSpPr>
            <a:spLocks noGrp="1"/>
          </p:cNvSpPr>
          <p:nvPr>
            <p:ph idx="1"/>
          </p:nvPr>
        </p:nvSpPr>
        <p:spPr/>
        <p:txBody>
          <a:bodyPr>
            <a:normAutofit lnSpcReduction="10000"/>
          </a:bodyPr>
          <a:lstStyle/>
          <a:p>
            <a:r>
              <a:rPr lang="cs-CZ" dirty="0" smtClean="0"/>
              <a:t>Jeden z nejstarších formátů pro ukládání obrázků.</a:t>
            </a:r>
          </a:p>
          <a:p>
            <a:r>
              <a:rPr lang="cs-CZ" dirty="0" smtClean="0"/>
              <a:t>Formát je nekomprimovaný a pracuje s barevnou hloubkou 24bitů. </a:t>
            </a:r>
          </a:p>
          <a:p>
            <a:r>
              <a:rPr lang="cs-CZ" dirty="0" smtClean="0"/>
              <a:t>V současné době už se prakticky nepoužívá, nahradily ho ostatní zmíněné formáty.</a:t>
            </a:r>
          </a:p>
          <a:p>
            <a:r>
              <a:rPr lang="cs-CZ" dirty="0" smtClean="0"/>
              <a:t>Více na: </a:t>
            </a:r>
            <a:r>
              <a:rPr lang="cs-CZ" dirty="0" smtClean="0">
                <a:hlinkClick r:id="rId2"/>
              </a:rPr>
              <a:t>http://digiarena.e15.cz/</a:t>
            </a:r>
            <a:r>
              <a:rPr lang="cs-CZ" dirty="0" err="1" smtClean="0">
                <a:hlinkClick r:id="rId2"/>
              </a:rPr>
              <a:t>formaty</a:t>
            </a:r>
            <a:r>
              <a:rPr lang="cs-CZ" dirty="0" smtClean="0">
                <a:hlinkClick r:id="rId2"/>
              </a:rPr>
              <a:t>-</a:t>
            </a:r>
            <a:r>
              <a:rPr lang="cs-CZ" dirty="0" err="1" smtClean="0">
                <a:hlinkClick r:id="rId2"/>
              </a:rPr>
              <a:t>obrazku</a:t>
            </a:r>
            <a:r>
              <a:rPr lang="cs-CZ" dirty="0" smtClean="0">
                <a:hlinkClick r:id="rId2"/>
              </a:rPr>
              <a:t>_5#</a:t>
            </a:r>
            <a:r>
              <a:rPr lang="cs-CZ" dirty="0" err="1" smtClean="0">
                <a:hlinkClick r:id="rId2"/>
              </a:rPr>
              <a:t>utm</a:t>
            </a:r>
            <a:r>
              <a:rPr lang="cs-CZ" dirty="0" smtClean="0">
                <a:hlinkClick r:id="rId2"/>
              </a:rPr>
              <a:t>_medium=</a:t>
            </a:r>
            <a:r>
              <a:rPr lang="cs-CZ" dirty="0" err="1" smtClean="0">
                <a:hlinkClick r:id="rId2"/>
              </a:rPr>
              <a:t>selfpromo</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source</a:t>
            </a:r>
            <a:r>
              <a:rPr lang="cs-CZ" dirty="0" smtClean="0">
                <a:hlinkClick r:id="rId2"/>
              </a:rPr>
              <a:t>=</a:t>
            </a:r>
            <a:r>
              <a:rPr lang="cs-CZ" dirty="0" err="1" smtClean="0">
                <a:hlinkClick r:id="rId2"/>
              </a:rPr>
              <a:t>digiarena</a:t>
            </a:r>
            <a:r>
              <a:rPr lang="cs-CZ" dirty="0" smtClean="0">
                <a:hlinkClick r:id="rId2"/>
              </a:rPr>
              <a:t>&amp;</a:t>
            </a:r>
            <a:r>
              <a:rPr lang="cs-CZ" dirty="0" err="1" smtClean="0">
                <a:hlinkClick r:id="rId2"/>
              </a:rPr>
              <a:t>utm</a:t>
            </a:r>
            <a:r>
              <a:rPr lang="cs-CZ" dirty="0" smtClean="0">
                <a:hlinkClick r:id="rId2"/>
              </a:rPr>
              <a:t>_</a:t>
            </a:r>
            <a:r>
              <a:rPr lang="cs-CZ" dirty="0" err="1" smtClean="0">
                <a:hlinkClick r:id="rId2"/>
              </a:rPr>
              <a:t>campaign</a:t>
            </a:r>
            <a:r>
              <a:rPr lang="cs-CZ" dirty="0" smtClean="0">
                <a:hlinkClick r:id="rId2"/>
              </a:rPr>
              <a:t>=</a:t>
            </a:r>
            <a:r>
              <a:rPr lang="cs-CZ" dirty="0" err="1" smtClean="0">
                <a:hlinkClick r:id="rId2"/>
              </a:rPr>
              <a:t>copylink</a:t>
            </a:r>
            <a:r>
              <a:rPr lang="cs-CZ" dirty="0" smtClean="0"/>
              <a:t> </a:t>
            </a:r>
            <a:endParaRPr lang="cs-CZ" dirty="0"/>
          </a:p>
        </p:txBody>
      </p:sp>
      <p:pic>
        <p:nvPicPr>
          <p:cNvPr id="4" name="Obrázek 3" descr="BMPimages.jpg"/>
          <p:cNvPicPr>
            <a:picLocks noChangeAspect="1"/>
          </p:cNvPicPr>
          <p:nvPr/>
        </p:nvPicPr>
        <p:blipFill>
          <a:blip r:embed="rId3" cstate="print"/>
          <a:stretch>
            <a:fillRect/>
          </a:stretch>
        </p:blipFill>
        <p:spPr>
          <a:xfrm>
            <a:off x="0" y="0"/>
            <a:ext cx="1619672" cy="161967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Expozice</a:t>
            </a:r>
            <a:endParaRPr lang="cs-CZ" b="1" dirty="0"/>
          </a:p>
        </p:txBody>
      </p:sp>
      <p:sp>
        <p:nvSpPr>
          <p:cNvPr id="3" name="Zástupný symbol pro obsah 2"/>
          <p:cNvSpPr>
            <a:spLocks noGrp="1"/>
          </p:cNvSpPr>
          <p:nvPr>
            <p:ph idx="1"/>
          </p:nvPr>
        </p:nvSpPr>
        <p:spPr/>
        <p:txBody>
          <a:bodyPr>
            <a:normAutofit fontScale="92500"/>
          </a:bodyPr>
          <a:lstStyle/>
          <a:p>
            <a:r>
              <a:rPr lang="cs-CZ" dirty="0" smtClean="0"/>
              <a:t>proces vystavení světla dopadajícího na film nebo senzor, tak jeho celkové množství. </a:t>
            </a:r>
          </a:p>
          <a:p>
            <a:r>
              <a:rPr lang="cs-CZ" dirty="0" smtClean="0"/>
              <a:t>Expozice se měří v EV (</a:t>
            </a:r>
            <a:r>
              <a:rPr lang="cs-CZ" dirty="0" err="1" smtClean="0"/>
              <a:t>exposure</a:t>
            </a:r>
            <a:r>
              <a:rPr lang="cs-CZ" dirty="0" smtClean="0"/>
              <a:t> </a:t>
            </a:r>
            <a:r>
              <a:rPr lang="cs-CZ" dirty="0" err="1" smtClean="0"/>
              <a:t>value</a:t>
            </a:r>
            <a:r>
              <a:rPr lang="cs-CZ" dirty="0" smtClean="0"/>
              <a:t>, expoziční stupeň).</a:t>
            </a:r>
          </a:p>
          <a:p>
            <a:r>
              <a:rPr lang="cs-CZ" dirty="0" smtClean="0"/>
              <a:t>Správná expozice je určena citlivostí filmu či senzoru, měřenou na stupnici ISO a ovlivňována nastavením clony a rychlosti závěrky fotoaparátu.</a:t>
            </a:r>
          </a:p>
          <a:p>
            <a:r>
              <a:rPr lang="cs-CZ" dirty="0" smtClean="0"/>
              <a:t>pro dosažení stejné expozice je při větším otevření clony nutno zkrátit čas a naopak</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Expoziční čas</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doba expozice, rychlost závěrky</a:t>
            </a:r>
          </a:p>
          <a:p>
            <a:r>
              <a:rPr lang="cs-CZ" dirty="0" smtClean="0"/>
              <a:t>doba, po kterou je závěrka fotoaparátu otevřena a umožňuje tak světlu dopadat na obrazový senzor nebo film ve fotoaparátu</a:t>
            </a:r>
          </a:p>
          <a:p>
            <a:r>
              <a:rPr lang="cs-CZ" dirty="0" smtClean="0"/>
              <a:t>Doba expozice může (negativně nebo naopak kreativně) ovlivnit podobu těch částí snímky, které se v době expozice pohybují. </a:t>
            </a:r>
          </a:p>
          <a:p>
            <a:r>
              <a:rPr lang="cs-CZ" dirty="0" smtClean="0"/>
              <a:t>Příliš dlouhá doba expozice způsobí jejich rozmazání, velmi krátká doba expozice naopak jejich „strnutí“ v čase.</a:t>
            </a:r>
            <a:endParaRPr lang="cs-CZ"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6978" name="Picture 2" descr="http://www.oehlingradce.cz/fotoradce/user/PRAXE/6/siluetka.jpg"/>
          <p:cNvPicPr>
            <a:picLocks noChangeAspect="1" noChangeArrowheads="1"/>
          </p:cNvPicPr>
          <p:nvPr/>
        </p:nvPicPr>
        <p:blipFill>
          <a:blip r:embed="rId3" cstate="print"/>
          <a:srcRect/>
          <a:stretch>
            <a:fillRect/>
          </a:stretch>
        </p:blipFill>
        <p:spPr bwMode="auto">
          <a:xfrm>
            <a:off x="1381844" y="260648"/>
            <a:ext cx="6286500" cy="4533900"/>
          </a:xfrm>
          <a:prstGeom prst="rect">
            <a:avLst/>
          </a:prstGeom>
          <a:noFill/>
        </p:spPr>
      </p:pic>
      <p:pic>
        <p:nvPicPr>
          <p:cNvPr id="126980" name="Picture 4" descr="http://www.oehlingradce.cz/fotoradce/user/PRAXE/6/expozice_pod_ok_pre.jpg"/>
          <p:cNvPicPr>
            <a:picLocks noChangeAspect="1" noChangeArrowheads="1"/>
          </p:cNvPicPr>
          <p:nvPr/>
        </p:nvPicPr>
        <p:blipFill>
          <a:blip r:embed="rId4" cstate="print"/>
          <a:srcRect/>
          <a:stretch>
            <a:fillRect/>
          </a:stretch>
        </p:blipFill>
        <p:spPr bwMode="auto">
          <a:xfrm>
            <a:off x="1381844" y="4938564"/>
            <a:ext cx="6286500" cy="16287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Citlivost</a:t>
            </a:r>
            <a:endParaRPr lang="cs-CZ" b="1" dirty="0"/>
          </a:p>
        </p:txBody>
      </p:sp>
      <p:sp>
        <p:nvSpPr>
          <p:cNvPr id="3" name="Zástupný symbol pro obsah 2"/>
          <p:cNvSpPr>
            <a:spLocks noGrp="1"/>
          </p:cNvSpPr>
          <p:nvPr>
            <p:ph idx="1"/>
          </p:nvPr>
        </p:nvSpPr>
        <p:spPr/>
        <p:txBody>
          <a:bodyPr/>
          <a:lstStyle/>
          <a:p>
            <a:r>
              <a:rPr lang="cs-CZ" dirty="0" smtClean="0"/>
              <a:t>jeden ze tří základních parametrů určující expozici výsledného snímku. Zbylé dva jsou clona a expoziční čas</a:t>
            </a:r>
          </a:p>
          <a:p>
            <a:r>
              <a:rPr lang="cs-CZ" dirty="0" smtClean="0"/>
              <a:t>Dvojnásobná citlivost snižuje potřebný expoziční čas na polovinu.</a:t>
            </a:r>
          </a:p>
          <a:p>
            <a:r>
              <a:rPr lang="cs-CZ" dirty="0" smtClean="0"/>
              <a:t>Citlivost má v praxi vliv na kvalitu fotografie – způsobuje větší šum.</a:t>
            </a:r>
            <a:endParaRPr lang="cs-CZ"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9026" name="Picture 2" descr="http://upload.wikimedia.org/wikipedia/commons/thumb/3/3c/ISO-100-1600.jpg/640px-ISO-100-1600.jpg"/>
          <p:cNvPicPr>
            <a:picLocks noChangeAspect="1" noChangeArrowheads="1"/>
          </p:cNvPicPr>
          <p:nvPr/>
        </p:nvPicPr>
        <p:blipFill>
          <a:blip r:embed="rId3" cstate="print"/>
          <a:srcRect/>
          <a:stretch>
            <a:fillRect/>
          </a:stretch>
        </p:blipFill>
        <p:spPr bwMode="auto">
          <a:xfrm>
            <a:off x="179512" y="0"/>
            <a:ext cx="3618400" cy="6858000"/>
          </a:xfrm>
          <a:prstGeom prst="rect">
            <a:avLst/>
          </a:prstGeom>
          <a:noFill/>
        </p:spPr>
      </p:pic>
      <p:pic>
        <p:nvPicPr>
          <p:cNvPr id="129028" name="Picture 4" descr="Sony Xperia Z1 ISO šum zajíc"/>
          <p:cNvPicPr>
            <a:picLocks noChangeAspect="1" noChangeArrowheads="1"/>
          </p:cNvPicPr>
          <p:nvPr/>
        </p:nvPicPr>
        <p:blipFill>
          <a:blip r:embed="rId4" cstate="print"/>
          <a:srcRect/>
          <a:stretch>
            <a:fillRect/>
          </a:stretch>
        </p:blipFill>
        <p:spPr bwMode="auto">
          <a:xfrm>
            <a:off x="3923928" y="0"/>
            <a:ext cx="502920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17390"/>
            <a:ext cx="7772400" cy="2403698"/>
          </a:xfrm>
        </p:spPr>
        <p:txBody>
          <a:bodyPr>
            <a:normAutofit fontScale="90000"/>
          </a:bodyPr>
          <a:lstStyle/>
          <a:p>
            <a:r>
              <a:rPr lang="cs-CZ" sz="5300" b="1" dirty="0" smtClean="0"/>
              <a:t>Mikrofotografie -  </a:t>
            </a:r>
            <a:br>
              <a:rPr lang="cs-CZ" sz="5300" b="1" dirty="0" smtClean="0"/>
            </a:br>
            <a:r>
              <a:rPr lang="cs-CZ" dirty="0" smtClean="0"/>
              <a:t>Fotodokumentace:</a:t>
            </a:r>
            <a:br>
              <a:rPr lang="cs-CZ" dirty="0" smtClean="0"/>
            </a:br>
            <a:r>
              <a:rPr lang="cs-CZ" b="1" i="1" dirty="0" smtClean="0">
                <a:solidFill>
                  <a:schemeClr val="tx2">
                    <a:lumMod val="50000"/>
                  </a:schemeClr>
                </a:solidFill>
              </a:rPr>
              <a:t>Vícenásobné grafické zarovnání </a:t>
            </a:r>
            <a:r>
              <a:rPr lang="cs-CZ" b="1" dirty="0" smtClean="0">
                <a:solidFill>
                  <a:schemeClr val="tx2">
                    <a:lumMod val="50000"/>
                  </a:schemeClr>
                </a:solidFill>
              </a:rPr>
              <a:t>(MIA) a </a:t>
            </a:r>
            <a:r>
              <a:rPr lang="cs-CZ" b="1" i="1" dirty="0" smtClean="0">
                <a:solidFill>
                  <a:schemeClr val="tx2">
                    <a:lumMod val="50000"/>
                  </a:schemeClr>
                </a:solidFill>
              </a:rPr>
              <a:t>Rozšířené fokální zobrazení </a:t>
            </a:r>
            <a:r>
              <a:rPr lang="cs-CZ" b="1" dirty="0" smtClean="0">
                <a:solidFill>
                  <a:schemeClr val="tx2">
                    <a:lumMod val="50000"/>
                  </a:schemeClr>
                </a:solidFill>
              </a:rPr>
              <a:t>(EFI) v digitální analýze obrazu (</a:t>
            </a:r>
            <a:r>
              <a:rPr lang="cs-CZ" b="1" dirty="0" err="1" smtClean="0">
                <a:solidFill>
                  <a:schemeClr val="tx2">
                    <a:lumMod val="50000"/>
                  </a:schemeClr>
                </a:solidFill>
              </a:rPr>
              <a:t>Stream</a:t>
            </a:r>
            <a:r>
              <a:rPr lang="cs-CZ" b="1" dirty="0" smtClean="0">
                <a:solidFill>
                  <a:schemeClr val="tx2">
                    <a:lumMod val="50000"/>
                  </a:schemeClr>
                </a:solidFill>
              </a:rPr>
              <a:t> </a:t>
            </a:r>
            <a:r>
              <a:rPr lang="cs-CZ" b="1" dirty="0" err="1" smtClean="0">
                <a:solidFill>
                  <a:schemeClr val="tx2">
                    <a:lumMod val="50000"/>
                  </a:schemeClr>
                </a:solidFill>
              </a:rPr>
              <a:t>Motion</a:t>
            </a:r>
            <a:r>
              <a:rPr lang="cs-CZ" b="1" dirty="0" smtClean="0">
                <a:solidFill>
                  <a:schemeClr val="tx2">
                    <a:lumMod val="50000"/>
                  </a:schemeClr>
                </a:solidFill>
              </a:rPr>
              <a:t>) + další </a:t>
            </a:r>
            <a:r>
              <a:rPr lang="cs-CZ" b="1" dirty="0" err="1" smtClean="0">
                <a:solidFill>
                  <a:schemeClr val="tx2">
                    <a:lumMod val="50000"/>
                  </a:schemeClr>
                </a:solidFill>
              </a:rPr>
              <a:t>vychytávky</a:t>
            </a:r>
            <a:endParaRPr lang="cs-CZ" b="1" dirty="0">
              <a:solidFill>
                <a:schemeClr val="tx2">
                  <a:lumMod val="50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100" dirty="0" smtClean="0"/>
              <a:t>Mimo </a:t>
            </a:r>
            <a:r>
              <a:rPr lang="cs-CZ" sz="3100" dirty="0" err="1" smtClean="0"/>
              <a:t>stream</a:t>
            </a:r>
            <a:r>
              <a:rPr lang="cs-CZ" sz="3100" dirty="0" smtClean="0"/>
              <a:t>: </a:t>
            </a:r>
            <a:r>
              <a:rPr lang="cs-CZ" dirty="0" smtClean="0"/>
              <a:t>Skládání obrazu – různě ostrých vrstev</a:t>
            </a:r>
            <a:endParaRPr lang="cs-CZ" dirty="0"/>
          </a:p>
        </p:txBody>
      </p:sp>
      <p:sp>
        <p:nvSpPr>
          <p:cNvPr id="3" name="Zástupný symbol pro obsah 2"/>
          <p:cNvSpPr>
            <a:spLocks noGrp="1"/>
          </p:cNvSpPr>
          <p:nvPr>
            <p:ph idx="1"/>
          </p:nvPr>
        </p:nvSpPr>
        <p:spPr/>
        <p:txBody>
          <a:bodyPr/>
          <a:lstStyle/>
          <a:p>
            <a:r>
              <a:rPr lang="cs-CZ" dirty="0" err="1" smtClean="0"/>
              <a:t>Focus</a:t>
            </a:r>
            <a:r>
              <a:rPr lang="cs-CZ" dirty="0" smtClean="0"/>
              <a:t> </a:t>
            </a:r>
            <a:r>
              <a:rPr lang="cs-CZ" dirty="0" err="1" smtClean="0"/>
              <a:t>stacking</a:t>
            </a:r>
            <a:r>
              <a:rPr lang="cs-CZ" dirty="0" smtClean="0"/>
              <a:t> (</a:t>
            </a:r>
            <a:r>
              <a:rPr lang="cs-CZ" dirty="0" err="1" smtClean="0"/>
              <a:t>hyperfocus</a:t>
            </a:r>
            <a:r>
              <a:rPr lang="cs-CZ" dirty="0" smtClean="0"/>
              <a:t>)</a:t>
            </a:r>
          </a:p>
          <a:p>
            <a:r>
              <a:rPr lang="cs-CZ" dirty="0" smtClean="0"/>
              <a:t>Různými programy: Adobe </a:t>
            </a:r>
            <a:r>
              <a:rPr lang="cs-CZ" dirty="0" err="1" smtClean="0"/>
              <a:t>Photoshop</a:t>
            </a:r>
            <a:r>
              <a:rPr lang="cs-CZ" dirty="0" smtClean="0"/>
              <a:t>, </a:t>
            </a:r>
            <a:r>
              <a:rPr lang="en-US" dirty="0" smtClean="0"/>
              <a:t>Extended Depth of Field</a:t>
            </a:r>
            <a:r>
              <a:rPr lang="cs-CZ" dirty="0" smtClean="0"/>
              <a:t> (</a:t>
            </a:r>
            <a:r>
              <a:rPr lang="en-US" dirty="0" err="1" smtClean="0"/>
              <a:t>plugin</a:t>
            </a:r>
            <a:r>
              <a:rPr lang="en-US" dirty="0" smtClean="0"/>
              <a:t> </a:t>
            </a:r>
            <a:r>
              <a:rPr lang="cs-CZ" dirty="0" smtClean="0"/>
              <a:t>pro</a:t>
            </a:r>
            <a:r>
              <a:rPr lang="en-US" dirty="0" smtClean="0"/>
              <a:t> </a:t>
            </a:r>
            <a:r>
              <a:rPr lang="en-US" dirty="0" err="1" smtClean="0">
                <a:hlinkClick r:id="rId3" tooltip="ImageJ"/>
              </a:rPr>
              <a:t>ImageJ</a:t>
            </a:r>
            <a:r>
              <a:rPr lang="cs-CZ" dirty="0" smtClean="0"/>
              <a:t>), </a:t>
            </a:r>
            <a:r>
              <a:rPr lang="cs-CZ" dirty="0" err="1" smtClean="0"/>
              <a:t>Tufuse</a:t>
            </a:r>
            <a:endParaRPr lang="cs-CZ" dirty="0" smtClean="0"/>
          </a:p>
          <a:p>
            <a:pPr>
              <a:buNone/>
            </a:pPr>
            <a:endParaRPr lang="cs-CZ" dirty="0"/>
          </a:p>
        </p:txBody>
      </p:sp>
      <p:pic>
        <p:nvPicPr>
          <p:cNvPr id="31746" name="Picture 2" descr="Focus Stacked Moth"/>
          <p:cNvPicPr>
            <a:picLocks noChangeAspect="1" noChangeArrowheads="1"/>
          </p:cNvPicPr>
          <p:nvPr/>
        </p:nvPicPr>
        <p:blipFill>
          <a:blip r:embed="rId4" cstate="print"/>
          <a:srcRect/>
          <a:stretch>
            <a:fillRect/>
          </a:stretch>
        </p:blipFill>
        <p:spPr bwMode="auto">
          <a:xfrm>
            <a:off x="4572000" y="3789040"/>
            <a:ext cx="4489816" cy="2996952"/>
          </a:xfrm>
          <a:prstGeom prst="rect">
            <a:avLst/>
          </a:prstGeom>
          <a:noFill/>
        </p:spPr>
      </p:pic>
      <p:pic>
        <p:nvPicPr>
          <p:cNvPr id="31748" name="Picture 4" descr="First Image in Moth Stack"/>
          <p:cNvPicPr>
            <a:picLocks noChangeAspect="1" noChangeArrowheads="1"/>
          </p:cNvPicPr>
          <p:nvPr/>
        </p:nvPicPr>
        <p:blipFill>
          <a:blip r:embed="rId5" cstate="print"/>
          <a:srcRect/>
          <a:stretch>
            <a:fillRect/>
          </a:stretch>
        </p:blipFill>
        <p:spPr bwMode="auto">
          <a:xfrm>
            <a:off x="323528" y="4869160"/>
            <a:ext cx="2277047" cy="1704866"/>
          </a:xfrm>
          <a:prstGeom prst="rect">
            <a:avLst/>
          </a:prstGeom>
          <a:noFill/>
        </p:spPr>
      </p:pic>
      <p:pic>
        <p:nvPicPr>
          <p:cNvPr id="31750" name="Picture 6" descr="Last Image in Moth Stack"/>
          <p:cNvPicPr>
            <a:picLocks noChangeAspect="1" noChangeArrowheads="1"/>
          </p:cNvPicPr>
          <p:nvPr/>
        </p:nvPicPr>
        <p:blipFill>
          <a:blip r:embed="rId6" cstate="print"/>
          <a:srcRect/>
          <a:stretch>
            <a:fillRect/>
          </a:stretch>
        </p:blipFill>
        <p:spPr bwMode="auto">
          <a:xfrm>
            <a:off x="2123728" y="3789040"/>
            <a:ext cx="2277048" cy="171070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Mikrofotografie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snímky obrazů mikroskopických a submikroskopických objektů</a:t>
            </a:r>
          </a:p>
          <a:p>
            <a:r>
              <a:rPr lang="cs-CZ" dirty="0" smtClean="0"/>
              <a:t>Pořízené -  zvětšovacími zařízeními, nejčastěji nejrůznějšími typy mikroskopů (</a:t>
            </a:r>
            <a:r>
              <a:rPr lang="cs-CZ" i="1" dirty="0" err="1" smtClean="0"/>
              <a:t>fotomikroskopie</a:t>
            </a:r>
            <a:r>
              <a:rPr lang="cs-CZ" dirty="0" smtClean="0"/>
              <a:t>)</a:t>
            </a:r>
          </a:p>
          <a:p>
            <a:r>
              <a:rPr lang="cs-CZ" dirty="0" smtClean="0"/>
              <a:t>uplatnění: geologie, biologie, </a:t>
            </a:r>
            <a:r>
              <a:rPr lang="cs-CZ" smtClean="0"/>
              <a:t>výtvarné umění</a:t>
            </a:r>
            <a:endParaRPr lang="cs-CZ" dirty="0" smtClean="0"/>
          </a:p>
          <a:p>
            <a:pPr marL="1874838"/>
            <a:endParaRPr lang="cs-CZ" dirty="0" smtClean="0"/>
          </a:p>
          <a:p>
            <a:pPr marL="1874838"/>
            <a:r>
              <a:rPr lang="cs-CZ" dirty="0" smtClean="0"/>
              <a:t>Průkopník: německý lékař Robert Koch, v 70. letech 19. století využil mikrofotografii při výzkumu </a:t>
            </a:r>
            <a:r>
              <a:rPr lang="cs-CZ" dirty="0" err="1" smtClean="0"/>
              <a:t>anthraxu</a:t>
            </a:r>
            <a:endParaRPr lang="cs-CZ" dirty="0"/>
          </a:p>
        </p:txBody>
      </p:sp>
      <p:pic>
        <p:nvPicPr>
          <p:cNvPr id="1026" name="Picture 2" descr="https://encrypted-tbn3.gstatic.com/images?q=tbn:ANd9GcTI4sUOf5-GF9N3J9ErJ5xuxoBIt1jJLKu3Rf8wnbOpiJ4oqWsx5w"/>
          <p:cNvPicPr>
            <a:picLocks noChangeAspect="1" noChangeArrowheads="1"/>
          </p:cNvPicPr>
          <p:nvPr/>
        </p:nvPicPr>
        <p:blipFill>
          <a:blip r:embed="rId3" cstate="print"/>
          <a:srcRect/>
          <a:stretch>
            <a:fillRect/>
          </a:stretch>
        </p:blipFill>
        <p:spPr bwMode="auto">
          <a:xfrm>
            <a:off x="82327" y="4437112"/>
            <a:ext cx="2257425" cy="2019301"/>
          </a:xfrm>
          <a:prstGeom prst="rect">
            <a:avLst/>
          </a:prstGeom>
          <a:noFill/>
        </p:spPr>
      </p:pic>
      <p:pic>
        <p:nvPicPr>
          <p:cNvPr id="1028" name="Picture 4" descr="http://clearlyexplained.com/culture/health/infections/bacteria/anth1.jpg"/>
          <p:cNvPicPr>
            <a:picLocks noChangeAspect="1" noChangeArrowheads="1"/>
          </p:cNvPicPr>
          <p:nvPr/>
        </p:nvPicPr>
        <p:blipFill>
          <a:blip r:embed="rId4" cstate="print"/>
          <a:srcRect/>
          <a:stretch>
            <a:fillRect/>
          </a:stretch>
        </p:blipFill>
        <p:spPr bwMode="auto">
          <a:xfrm>
            <a:off x="6444208" y="5629274"/>
            <a:ext cx="1228725" cy="1228726"/>
          </a:xfrm>
          <a:prstGeom prst="rect">
            <a:avLst/>
          </a:prstGeom>
          <a:noFill/>
        </p:spPr>
      </p:pic>
      <p:pic>
        <p:nvPicPr>
          <p:cNvPr id="1030" name="Picture 6" descr="http://clearlyexplained.com/culture/health/infections/bacteria/anth2.jpg"/>
          <p:cNvPicPr>
            <a:picLocks noChangeAspect="1" noChangeArrowheads="1"/>
          </p:cNvPicPr>
          <p:nvPr/>
        </p:nvPicPr>
        <p:blipFill>
          <a:blip r:embed="rId5" cstate="print"/>
          <a:srcRect/>
          <a:stretch>
            <a:fillRect/>
          </a:stretch>
        </p:blipFill>
        <p:spPr bwMode="auto">
          <a:xfrm>
            <a:off x="7839075" y="5610225"/>
            <a:ext cx="1304925" cy="12477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smtClean="0"/>
              <a:t>Objektiv 10x, 39 složených obrázků, foceno po krocích o velikosti 0,01 mm pomocí </a:t>
            </a:r>
            <a:r>
              <a:rPr lang="cs-CZ" sz="2400" dirty="0" err="1" smtClean="0"/>
              <a:t>StackShot</a:t>
            </a:r>
            <a:endParaRPr lang="cs-CZ" sz="2400" dirty="0"/>
          </a:p>
        </p:txBody>
      </p:sp>
      <p:sp>
        <p:nvSpPr>
          <p:cNvPr id="3" name="Zástupný symbol pro obsah 2"/>
          <p:cNvSpPr>
            <a:spLocks noGrp="1"/>
          </p:cNvSpPr>
          <p:nvPr>
            <p:ph idx="1"/>
          </p:nvPr>
        </p:nvSpPr>
        <p:spPr/>
        <p:txBody>
          <a:bodyPr/>
          <a:lstStyle/>
          <a:p>
            <a:endParaRPr lang="cs-CZ"/>
          </a:p>
        </p:txBody>
      </p:sp>
      <p:pic>
        <p:nvPicPr>
          <p:cNvPr id="33794" name="Picture 2" descr="Butterfly Wing Focus Stack"/>
          <p:cNvPicPr>
            <a:picLocks noChangeAspect="1" noChangeArrowheads="1"/>
          </p:cNvPicPr>
          <p:nvPr/>
        </p:nvPicPr>
        <p:blipFill>
          <a:blip r:embed="rId3" cstate="print"/>
          <a:srcRect/>
          <a:stretch>
            <a:fillRect/>
          </a:stretch>
        </p:blipFill>
        <p:spPr bwMode="auto">
          <a:xfrm>
            <a:off x="1043608" y="1484784"/>
            <a:ext cx="7620000" cy="5086350"/>
          </a:xfrm>
          <a:prstGeom prst="rect">
            <a:avLst/>
          </a:prstGeom>
          <a:noFill/>
        </p:spPr>
      </p:pic>
      <p:pic>
        <p:nvPicPr>
          <p:cNvPr id="33796" name="Picture 4" descr="http://www.photomacrography.net/forum/userpix/679_Bratcam_with_macro_lens_and_adapter_plateincl_StackShot_Controller_1.jpg"/>
          <p:cNvPicPr>
            <a:picLocks noChangeAspect="1" noChangeArrowheads="1"/>
          </p:cNvPicPr>
          <p:nvPr/>
        </p:nvPicPr>
        <p:blipFill>
          <a:blip r:embed="rId4" cstate="print"/>
          <a:srcRect/>
          <a:stretch>
            <a:fillRect/>
          </a:stretch>
        </p:blipFill>
        <p:spPr bwMode="auto">
          <a:xfrm>
            <a:off x="251520" y="1340768"/>
            <a:ext cx="3581848" cy="238206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Instant </a:t>
            </a:r>
            <a:r>
              <a:rPr lang="cs-CZ" dirty="0" err="1" smtClean="0"/>
              <a:t>Extended</a:t>
            </a:r>
            <a:r>
              <a:rPr lang="cs-CZ" dirty="0" smtClean="0"/>
              <a:t> </a:t>
            </a:r>
            <a:r>
              <a:rPr lang="cs-CZ" dirty="0" err="1" smtClean="0"/>
              <a:t>Focus</a:t>
            </a:r>
            <a:r>
              <a:rPr lang="cs-CZ" dirty="0" smtClean="0"/>
              <a:t> Image (EFI)</a:t>
            </a:r>
            <a:endParaRPr lang="cs-CZ" dirty="0"/>
          </a:p>
        </p:txBody>
      </p:sp>
      <p:sp>
        <p:nvSpPr>
          <p:cNvPr id="3" name="Zástupný symbol pro obsah 2"/>
          <p:cNvSpPr>
            <a:spLocks noGrp="1"/>
          </p:cNvSpPr>
          <p:nvPr>
            <p:ph idx="1"/>
          </p:nvPr>
        </p:nvSpPr>
        <p:spPr>
          <a:xfrm>
            <a:off x="457200" y="1268760"/>
            <a:ext cx="8229600" cy="4857403"/>
          </a:xfrm>
        </p:spPr>
        <p:txBody>
          <a:bodyPr/>
          <a:lstStyle/>
          <a:p>
            <a:r>
              <a:rPr lang="cs-CZ" dirty="0" smtClean="0"/>
              <a:t>OLYMPUS </a:t>
            </a:r>
            <a:r>
              <a:rPr lang="cs-CZ" dirty="0" err="1" smtClean="0"/>
              <a:t>Stream</a:t>
            </a:r>
            <a:r>
              <a:rPr lang="cs-CZ" dirty="0" smtClean="0"/>
              <a:t> software poskytuje obraz i vzorků, které přesahují standardní hloubkou ostrosti</a:t>
            </a:r>
          </a:p>
          <a:p>
            <a:r>
              <a:rPr lang="cs-CZ" dirty="0" smtClean="0"/>
              <a:t>Jemným ostřením skládání obrazu v ose Z</a:t>
            </a:r>
          </a:p>
          <a:p>
            <a:endParaRPr lang="cs-CZ" dirty="0" smtClean="0"/>
          </a:p>
          <a:p>
            <a:endParaRPr lang="cs-CZ" dirty="0" smtClean="0"/>
          </a:p>
        </p:txBody>
      </p:sp>
      <p:pic>
        <p:nvPicPr>
          <p:cNvPr id="1026" name="Picture 2" descr="Multiple focused images of diamond"/>
          <p:cNvPicPr>
            <a:picLocks noChangeAspect="1" noChangeArrowheads="1"/>
          </p:cNvPicPr>
          <p:nvPr/>
        </p:nvPicPr>
        <p:blipFill>
          <a:blip r:embed="rId2" cstate="print"/>
          <a:srcRect/>
          <a:stretch>
            <a:fillRect/>
          </a:stretch>
        </p:blipFill>
        <p:spPr bwMode="auto">
          <a:xfrm>
            <a:off x="966614" y="3429000"/>
            <a:ext cx="3533378" cy="3222442"/>
          </a:xfrm>
          <a:prstGeom prst="rect">
            <a:avLst/>
          </a:prstGeom>
          <a:noFill/>
        </p:spPr>
      </p:pic>
      <p:pic>
        <p:nvPicPr>
          <p:cNvPr id="1028" name="Picture 4" descr="Perfectly focused image of diamond"/>
          <p:cNvPicPr>
            <a:picLocks noChangeAspect="1" noChangeArrowheads="1"/>
          </p:cNvPicPr>
          <p:nvPr/>
        </p:nvPicPr>
        <p:blipFill>
          <a:blip r:embed="rId3" cstate="print"/>
          <a:srcRect/>
          <a:stretch>
            <a:fillRect/>
          </a:stretch>
        </p:blipFill>
        <p:spPr bwMode="auto">
          <a:xfrm>
            <a:off x="4572000" y="3429000"/>
            <a:ext cx="3528392" cy="321789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r>
              <a:rPr lang="cs-CZ" dirty="0" smtClean="0"/>
              <a:t>EFI (Instant </a:t>
            </a:r>
            <a:r>
              <a:rPr lang="cs-CZ" dirty="0" err="1" smtClean="0"/>
              <a:t>Extended</a:t>
            </a:r>
            <a:r>
              <a:rPr lang="cs-CZ" dirty="0" smtClean="0"/>
              <a:t> </a:t>
            </a:r>
            <a:r>
              <a:rPr lang="cs-CZ" dirty="0" err="1" smtClean="0"/>
              <a:t>Focus</a:t>
            </a:r>
            <a:r>
              <a:rPr lang="cs-CZ" dirty="0" smtClean="0"/>
              <a:t> Image )</a:t>
            </a:r>
            <a:endParaRPr lang="cs-CZ" dirty="0"/>
          </a:p>
        </p:txBody>
      </p:sp>
      <p:sp>
        <p:nvSpPr>
          <p:cNvPr id="3" name="Zástupný symbol pro obsah 2"/>
          <p:cNvSpPr>
            <a:spLocks noGrp="1"/>
          </p:cNvSpPr>
          <p:nvPr>
            <p:ph idx="1"/>
          </p:nvPr>
        </p:nvSpPr>
        <p:spPr>
          <a:xfrm>
            <a:off x="539552" y="1196752"/>
            <a:ext cx="8229600" cy="4525963"/>
          </a:xfrm>
        </p:spPr>
        <p:txBody>
          <a:bodyPr>
            <a:normAutofit/>
          </a:bodyPr>
          <a:lstStyle/>
          <a:p>
            <a:r>
              <a:rPr lang="cs-CZ" sz="2800" dirty="0" err="1" smtClean="0"/>
              <a:t>iEFI</a:t>
            </a:r>
            <a:r>
              <a:rPr lang="cs-CZ" sz="2800" dirty="0" smtClean="0"/>
              <a:t> poskytuje obraz s nekonečnou hloubkou ostrosti, i když je Z-posun nemotorizovaný</a:t>
            </a:r>
          </a:p>
          <a:p>
            <a:r>
              <a:rPr lang="cs-CZ" sz="2800" dirty="0" smtClean="0"/>
              <a:t>Uživatel zaměřuje ostrost prostřednictvím ostřícího šroubu ve všech úrovních shora dolů (nebo naopak)</a:t>
            </a:r>
          </a:p>
          <a:p>
            <a:endParaRPr lang="cs-CZ" sz="2800" dirty="0"/>
          </a:p>
        </p:txBody>
      </p:sp>
      <p:pic>
        <p:nvPicPr>
          <p:cNvPr id="17409" name="Picture 1"/>
          <p:cNvPicPr>
            <a:picLocks noChangeAspect="1" noChangeArrowheads="1"/>
          </p:cNvPicPr>
          <p:nvPr/>
        </p:nvPicPr>
        <p:blipFill>
          <a:blip r:embed="rId3" cstate="print"/>
          <a:srcRect l="22244" t="50790" r="41925" b="20861"/>
          <a:stretch>
            <a:fillRect/>
          </a:stretch>
        </p:blipFill>
        <p:spPr bwMode="auto">
          <a:xfrm>
            <a:off x="1331640" y="3212976"/>
            <a:ext cx="6552728" cy="324036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ultiple image acquisition of Platinum wires cross sections"/>
          <p:cNvPicPr>
            <a:picLocks noChangeAspect="1" noChangeArrowheads="1"/>
          </p:cNvPicPr>
          <p:nvPr/>
        </p:nvPicPr>
        <p:blipFill>
          <a:blip r:embed="rId2" cstate="print"/>
          <a:srcRect/>
          <a:stretch>
            <a:fillRect/>
          </a:stretch>
        </p:blipFill>
        <p:spPr bwMode="auto">
          <a:xfrm>
            <a:off x="539552" y="3789040"/>
            <a:ext cx="3847456" cy="2893288"/>
          </a:xfrm>
          <a:prstGeom prst="rect">
            <a:avLst/>
          </a:prstGeom>
          <a:noFill/>
        </p:spPr>
      </p:pic>
      <p:pic>
        <p:nvPicPr>
          <p:cNvPr id="21508" name="Picture 4" descr="Multiple image acquisition of Platinum wires cross sections"/>
          <p:cNvPicPr>
            <a:picLocks noChangeAspect="1" noChangeArrowheads="1"/>
          </p:cNvPicPr>
          <p:nvPr/>
        </p:nvPicPr>
        <p:blipFill>
          <a:blip r:embed="rId3" cstate="print"/>
          <a:srcRect/>
          <a:stretch>
            <a:fillRect/>
          </a:stretch>
        </p:blipFill>
        <p:spPr bwMode="auto">
          <a:xfrm>
            <a:off x="4860032" y="3789040"/>
            <a:ext cx="3847456" cy="2893288"/>
          </a:xfrm>
          <a:prstGeom prst="rect">
            <a:avLst/>
          </a:prstGeom>
          <a:noFill/>
        </p:spPr>
      </p:pic>
      <p:sp>
        <p:nvSpPr>
          <p:cNvPr id="2" name="Nadpis 1"/>
          <p:cNvSpPr>
            <a:spLocks noGrp="1"/>
          </p:cNvSpPr>
          <p:nvPr>
            <p:ph type="title"/>
          </p:nvPr>
        </p:nvSpPr>
        <p:spPr>
          <a:xfrm>
            <a:off x="0" y="274638"/>
            <a:ext cx="9144000" cy="1143000"/>
          </a:xfrm>
        </p:spPr>
        <p:txBody>
          <a:bodyPr>
            <a:normAutofit fontScale="90000"/>
          </a:bodyPr>
          <a:lstStyle/>
          <a:p>
            <a:r>
              <a:rPr lang="cs-CZ" dirty="0" err="1" smtClean="0"/>
              <a:t>Manual</a:t>
            </a:r>
            <a:r>
              <a:rPr lang="cs-CZ" dirty="0" smtClean="0"/>
              <a:t> Multiple Image </a:t>
            </a:r>
            <a:r>
              <a:rPr lang="cs-CZ" dirty="0" err="1" smtClean="0"/>
              <a:t>Alignment</a:t>
            </a:r>
            <a:r>
              <a:rPr lang="cs-CZ" dirty="0" smtClean="0"/>
              <a:t> (MIA)</a:t>
            </a:r>
            <a:endParaRPr lang="cs-CZ" dirty="0"/>
          </a:p>
        </p:txBody>
      </p:sp>
      <p:sp>
        <p:nvSpPr>
          <p:cNvPr id="3" name="Zástupný symbol pro obsah 2"/>
          <p:cNvSpPr>
            <a:spLocks noGrp="1"/>
          </p:cNvSpPr>
          <p:nvPr>
            <p:ph idx="1"/>
          </p:nvPr>
        </p:nvSpPr>
        <p:spPr>
          <a:xfrm>
            <a:off x="457200" y="1268760"/>
            <a:ext cx="8229600" cy="4525963"/>
          </a:xfrm>
        </p:spPr>
        <p:txBody>
          <a:bodyPr/>
          <a:lstStyle/>
          <a:p>
            <a:r>
              <a:rPr lang="cs-CZ" dirty="0" smtClean="0"/>
              <a:t>vytváření panoramatických snímků vzorků, které přesahují zorné pole</a:t>
            </a:r>
          </a:p>
          <a:p>
            <a:r>
              <a:rPr lang="cs-CZ" dirty="0" smtClean="0"/>
              <a:t>výstup připraven pro snadnou vizualizaci nebo komplexní měření</a:t>
            </a:r>
            <a:endParaRPr 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ars.els-cdn.com/content/image/1-s2.0-S0901502712000859-gr4.jpg"/>
          <p:cNvPicPr>
            <a:picLocks noChangeAspect="1" noChangeArrowheads="1"/>
          </p:cNvPicPr>
          <p:nvPr/>
        </p:nvPicPr>
        <p:blipFill>
          <a:blip r:embed="rId3" cstate="print"/>
          <a:srcRect/>
          <a:stretch>
            <a:fillRect/>
          </a:stretch>
        </p:blipFill>
        <p:spPr bwMode="auto">
          <a:xfrm>
            <a:off x="984141" y="1124744"/>
            <a:ext cx="7044243" cy="5373216"/>
          </a:xfrm>
          <a:prstGeom prst="rect">
            <a:avLst/>
          </a:prstGeom>
          <a:noFill/>
        </p:spPr>
      </p:pic>
      <p:sp>
        <p:nvSpPr>
          <p:cNvPr id="2" name="Nadpis 1"/>
          <p:cNvSpPr>
            <a:spLocks noGrp="1"/>
          </p:cNvSpPr>
          <p:nvPr>
            <p:ph type="title"/>
          </p:nvPr>
        </p:nvSpPr>
        <p:spPr>
          <a:xfrm>
            <a:off x="323528" y="44624"/>
            <a:ext cx="8229600" cy="1143000"/>
          </a:xfrm>
        </p:spPr>
        <p:txBody>
          <a:bodyPr>
            <a:noAutofit/>
          </a:bodyPr>
          <a:lstStyle/>
          <a:p>
            <a:r>
              <a:rPr lang="cs-CZ" sz="3200" dirty="0" smtClean="0"/>
              <a:t> Obrazy získané použitím většího počtu obrázků zarovnaných (MIA) softwarem</a:t>
            </a:r>
            <a:endParaRPr lang="cs-CZ" sz="3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4577" name="Picture 1"/>
          <p:cNvPicPr>
            <a:picLocks noChangeAspect="1" noChangeArrowheads="1"/>
          </p:cNvPicPr>
          <p:nvPr/>
        </p:nvPicPr>
        <p:blipFill>
          <a:blip r:embed="rId3" cstate="print"/>
          <a:srcRect l="18731" t="31786" r="16563" b="15541"/>
          <a:stretch>
            <a:fillRect/>
          </a:stretch>
        </p:blipFill>
        <p:spPr bwMode="auto">
          <a:xfrm>
            <a:off x="467544" y="1124744"/>
            <a:ext cx="8208912"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t>Image Processing</a:t>
            </a:r>
            <a:r>
              <a:rPr lang="cs-CZ" dirty="0" smtClean="0"/>
              <a:t> - Zpracování obrazu</a:t>
            </a:r>
            <a:endParaRPr lang="cs-CZ" dirty="0"/>
          </a:p>
        </p:txBody>
      </p:sp>
      <p:sp>
        <p:nvSpPr>
          <p:cNvPr id="3" name="Zástupný symbol pro obsah 2"/>
          <p:cNvSpPr>
            <a:spLocks noGrp="1"/>
          </p:cNvSpPr>
          <p:nvPr>
            <p:ph idx="1"/>
          </p:nvPr>
        </p:nvSpPr>
        <p:spPr/>
        <p:txBody>
          <a:bodyPr>
            <a:normAutofit/>
          </a:bodyPr>
          <a:lstStyle/>
          <a:p>
            <a:r>
              <a:rPr lang="en-US" sz="2400" dirty="0" smtClean="0"/>
              <a:t>OLYMPUS Stream </a:t>
            </a:r>
            <a:r>
              <a:rPr lang="cs-CZ" sz="2400" dirty="0" smtClean="0"/>
              <a:t>má řadu </a:t>
            </a:r>
            <a:r>
              <a:rPr lang="en-US" sz="2400" dirty="0" err="1" smtClean="0"/>
              <a:t>filtr</a:t>
            </a:r>
            <a:r>
              <a:rPr lang="cs-CZ" sz="2400" dirty="0" smtClean="0"/>
              <a:t>ů pro detekci hran</a:t>
            </a:r>
            <a:r>
              <a:rPr lang="en-US" sz="2400" dirty="0" smtClean="0"/>
              <a:t>,</a:t>
            </a:r>
            <a:r>
              <a:rPr lang="cs-CZ" sz="2400" dirty="0" smtClean="0"/>
              <a:t> vyhlazení aj</a:t>
            </a:r>
            <a:r>
              <a:rPr lang="en-US" sz="2400" dirty="0" smtClean="0"/>
              <a:t>.</a:t>
            </a:r>
            <a:endParaRPr lang="cs-CZ" sz="2400" dirty="0" smtClean="0"/>
          </a:p>
          <a:p>
            <a:r>
              <a:rPr lang="cs-CZ" sz="2400" dirty="0" smtClean="0"/>
              <a:t>Lze </a:t>
            </a:r>
            <a:r>
              <a:rPr lang="cs-CZ" sz="2400" dirty="0" err="1" smtClean="0"/>
              <a:t>vizualizovat</a:t>
            </a:r>
            <a:r>
              <a:rPr lang="cs-CZ" sz="2400" dirty="0" smtClean="0"/>
              <a:t> určité znaky</a:t>
            </a:r>
            <a:r>
              <a:rPr lang="en-US" sz="2400" dirty="0" smtClean="0"/>
              <a:t> </a:t>
            </a:r>
            <a:r>
              <a:rPr lang="cs-CZ" sz="2400" dirty="0" smtClean="0"/>
              <a:t>zvýšením a modifikací obrazu různými filtry</a:t>
            </a:r>
          </a:p>
          <a:p>
            <a:r>
              <a:rPr lang="cs-CZ" sz="2400" dirty="0" smtClean="0"/>
              <a:t>Před změnou je dobré použít náhled na změnu</a:t>
            </a:r>
          </a:p>
          <a:p>
            <a:r>
              <a:rPr lang="cs-CZ" sz="2400" dirty="0" smtClean="0"/>
              <a:t>Manipulace s obrazem lze dělat i bez ztráty původního obrazu</a:t>
            </a:r>
          </a:p>
          <a:p>
            <a:r>
              <a:rPr lang="en-US" sz="2400" dirty="0" smtClean="0"/>
              <a:t>(Enhancement of contrast by DCE filter)</a:t>
            </a:r>
            <a:endParaRPr lang="cs-CZ" sz="2400" dirty="0"/>
          </a:p>
        </p:txBody>
      </p:sp>
      <p:pic>
        <p:nvPicPr>
          <p:cNvPr id="23553" name="Picture 1" descr="Enhancement of contrast by DCE filte"/>
          <p:cNvPicPr>
            <a:picLocks noChangeAspect="1" noChangeArrowheads="1"/>
          </p:cNvPicPr>
          <p:nvPr/>
        </p:nvPicPr>
        <p:blipFill>
          <a:blip r:embed="rId2" cstate="print"/>
          <a:srcRect/>
          <a:stretch>
            <a:fillRect/>
          </a:stretch>
        </p:blipFill>
        <p:spPr bwMode="auto">
          <a:xfrm>
            <a:off x="467544" y="4149079"/>
            <a:ext cx="3600400" cy="2707501"/>
          </a:xfrm>
          <a:prstGeom prst="rect">
            <a:avLst/>
          </a:prstGeom>
          <a:noFill/>
        </p:spPr>
      </p:pic>
      <p:pic>
        <p:nvPicPr>
          <p:cNvPr id="23554" name="Picture 2" descr="Arithmetics"/>
          <p:cNvPicPr>
            <a:picLocks noChangeAspect="1" noChangeArrowheads="1"/>
          </p:cNvPicPr>
          <p:nvPr/>
        </p:nvPicPr>
        <p:blipFill>
          <a:blip r:embed="rId3" cstate="print"/>
          <a:srcRect/>
          <a:stretch>
            <a:fillRect/>
          </a:stretch>
        </p:blipFill>
        <p:spPr bwMode="auto">
          <a:xfrm>
            <a:off x="4355976" y="4149079"/>
            <a:ext cx="3600400" cy="2707501"/>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3" cstate="print"/>
          <a:srcRect l="21456" t="30383" r="21844" b="11615"/>
          <a:stretch>
            <a:fillRect/>
          </a:stretch>
        </p:blipFill>
        <p:spPr bwMode="auto">
          <a:xfrm>
            <a:off x="1" y="1268760"/>
            <a:ext cx="9043264"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lstStyle/>
          <a:p>
            <a:r>
              <a:rPr lang="cs-CZ" dirty="0" smtClean="0"/>
              <a:t>Detekce a klasifikace objektů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50 různých parametrů pro geometrické (tvar, velikost, poloha) a </a:t>
            </a:r>
            <a:r>
              <a:rPr lang="cs-CZ" dirty="0" err="1" smtClean="0"/>
              <a:t>pixelové</a:t>
            </a:r>
            <a:r>
              <a:rPr lang="cs-CZ" dirty="0" smtClean="0"/>
              <a:t> vlastnosti (intenzita, hodnota šedé)</a:t>
            </a:r>
          </a:p>
          <a:p>
            <a:r>
              <a:rPr lang="cs-CZ" dirty="0" smtClean="0"/>
              <a:t>Parametry  mohou být kombinovány přes logické a aritmetické operace s cílem vytvořit třídy objektů</a:t>
            </a:r>
          </a:p>
          <a:p>
            <a:r>
              <a:rPr lang="cs-CZ" dirty="0" smtClean="0"/>
              <a:t>Po ručení tříd může </a:t>
            </a:r>
            <a:r>
              <a:rPr lang="cs-CZ" dirty="0" err="1" smtClean="0"/>
              <a:t>Stream</a:t>
            </a:r>
            <a:r>
              <a:rPr lang="cs-CZ" dirty="0" smtClean="0"/>
              <a:t> automaticky získávat velmi podrobné informace o jednotlivých objektech</a:t>
            </a:r>
          </a:p>
          <a:p>
            <a:r>
              <a:rPr lang="cs-CZ" dirty="0" smtClean="0"/>
              <a:t>diagram - počet objektů v každé třídě</a:t>
            </a:r>
          </a:p>
          <a:p>
            <a:r>
              <a:rPr lang="cs-CZ" dirty="0" smtClean="0"/>
              <a:t>další zpracování a analýza – export tabulky do aplikace Microsoft Excel</a:t>
            </a:r>
          </a:p>
          <a:p>
            <a:endParaRPr lang="cs-CZ"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objektů</a:t>
            </a:r>
            <a:endParaRPr lang="cs-CZ" dirty="0"/>
          </a:p>
        </p:txBody>
      </p:sp>
      <p:sp>
        <p:nvSpPr>
          <p:cNvPr id="3" name="Zástupný symbol pro obsah 2"/>
          <p:cNvSpPr>
            <a:spLocks noGrp="1"/>
          </p:cNvSpPr>
          <p:nvPr>
            <p:ph idx="1"/>
          </p:nvPr>
        </p:nvSpPr>
        <p:spPr>
          <a:xfrm>
            <a:off x="539552" y="1628800"/>
            <a:ext cx="8229600" cy="4525963"/>
          </a:xfrm>
        </p:spPr>
        <p:txBody>
          <a:bodyPr/>
          <a:lstStyle/>
          <a:p>
            <a:r>
              <a:rPr lang="en-US" dirty="0" smtClean="0"/>
              <a:t>Region Of Interest (ROI)</a:t>
            </a:r>
            <a:r>
              <a:rPr lang="cs-CZ" dirty="0" smtClean="0"/>
              <a:t> + </a:t>
            </a:r>
            <a:r>
              <a:rPr lang="cs-CZ" dirty="0" err="1" smtClean="0"/>
              <a:t>thresholds</a:t>
            </a:r>
            <a:r>
              <a:rPr lang="cs-CZ" dirty="0" smtClean="0"/>
              <a:t> (hranice)</a:t>
            </a:r>
          </a:p>
          <a:p>
            <a:r>
              <a:rPr lang="cs-CZ" dirty="0" smtClean="0"/>
              <a:t>Lze odlišit automaticky trojúhelníky, kruhy, obdélníky a mnohoúhelníky </a:t>
            </a:r>
            <a:endParaRPr lang="cs-CZ" dirty="0"/>
          </a:p>
        </p:txBody>
      </p:sp>
      <p:pic>
        <p:nvPicPr>
          <p:cNvPr id="27652" name="Picture 4" descr="Mineral compound"/>
          <p:cNvPicPr>
            <a:picLocks noChangeAspect="1" noChangeArrowheads="1"/>
          </p:cNvPicPr>
          <p:nvPr/>
        </p:nvPicPr>
        <p:blipFill>
          <a:blip r:embed="rId3" cstate="print"/>
          <a:srcRect/>
          <a:stretch>
            <a:fillRect/>
          </a:stretch>
        </p:blipFill>
        <p:spPr bwMode="auto">
          <a:xfrm>
            <a:off x="251520" y="3789040"/>
            <a:ext cx="3950182" cy="2780928"/>
          </a:xfrm>
          <a:prstGeom prst="rect">
            <a:avLst/>
          </a:prstGeom>
          <a:noFill/>
        </p:spPr>
      </p:pic>
      <p:pic>
        <p:nvPicPr>
          <p:cNvPr id="27654" name="Picture 6" descr="Voids in welded place"/>
          <p:cNvPicPr>
            <a:picLocks noChangeAspect="1" noChangeArrowheads="1"/>
          </p:cNvPicPr>
          <p:nvPr/>
        </p:nvPicPr>
        <p:blipFill>
          <a:blip r:embed="rId4" cstate="print"/>
          <a:srcRect/>
          <a:stretch>
            <a:fillRect/>
          </a:stretch>
        </p:blipFill>
        <p:spPr bwMode="auto">
          <a:xfrm>
            <a:off x="4240102" y="3356992"/>
            <a:ext cx="4657364" cy="324152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b="1" u="sng" dirty="0" smtClean="0"/>
              <a:t>Poznámka – </a:t>
            </a:r>
            <a:r>
              <a:rPr lang="cs-CZ" sz="2800" b="1" u="sng" dirty="0" err="1" smtClean="0"/>
              <a:t>photomicrography</a:t>
            </a:r>
            <a:r>
              <a:rPr lang="cs-CZ" sz="2800" b="1" u="sng" dirty="0" smtClean="0"/>
              <a:t> vs. </a:t>
            </a:r>
            <a:r>
              <a:rPr lang="cs-CZ" sz="2800" b="1" u="sng" dirty="0" err="1" smtClean="0"/>
              <a:t>mikrophotography</a:t>
            </a:r>
            <a:endParaRPr lang="cs-CZ" sz="2800" u="sng" dirty="0"/>
          </a:p>
        </p:txBody>
      </p:sp>
      <p:sp>
        <p:nvSpPr>
          <p:cNvPr id="3" name="Zástupný symbol pro obsah 2"/>
          <p:cNvSpPr>
            <a:spLocks noGrp="1"/>
          </p:cNvSpPr>
          <p:nvPr>
            <p:ph idx="1"/>
          </p:nvPr>
        </p:nvSpPr>
        <p:spPr/>
        <p:txBody>
          <a:bodyPr>
            <a:normAutofit/>
          </a:bodyPr>
          <a:lstStyle/>
          <a:p>
            <a:r>
              <a:rPr lang="cs-CZ" sz="2400" dirty="0" smtClean="0"/>
              <a:t>Anglické výrazy: </a:t>
            </a:r>
            <a:r>
              <a:rPr lang="en-US" sz="2400" b="1" dirty="0" smtClean="0"/>
              <a:t>light </a:t>
            </a:r>
            <a:r>
              <a:rPr lang="cs-CZ" sz="2400" b="1" dirty="0" smtClean="0"/>
              <a:t>m</a:t>
            </a:r>
            <a:r>
              <a:rPr lang="en-US" sz="2400" b="1" dirty="0" err="1" smtClean="0"/>
              <a:t>icrograph</a:t>
            </a:r>
            <a:r>
              <a:rPr lang="en-US" sz="2400" dirty="0" smtClean="0"/>
              <a:t> or </a:t>
            </a:r>
            <a:r>
              <a:rPr lang="en-US" sz="2400" b="1" dirty="0" smtClean="0"/>
              <a:t>photomicrograph</a:t>
            </a:r>
            <a:endParaRPr lang="cs-CZ" sz="2400" dirty="0" smtClean="0"/>
          </a:p>
          <a:p>
            <a:r>
              <a:rPr lang="cs-CZ" sz="2400" b="1" dirty="0" err="1" smtClean="0"/>
              <a:t>Microphotograph</a:t>
            </a:r>
            <a:r>
              <a:rPr lang="cs-CZ" sz="2400" b="1" dirty="0" smtClean="0"/>
              <a:t> - </a:t>
            </a:r>
            <a:r>
              <a:rPr lang="cs-CZ" sz="2400" dirty="0" smtClean="0"/>
              <a:t> něco jiného (fotografie zmenšené do mikroskopického měřítka, speciální mikrofilmy)</a:t>
            </a:r>
          </a:p>
          <a:p>
            <a:endParaRPr lang="cs-CZ" sz="2400" dirty="0" smtClean="0"/>
          </a:p>
          <a:p>
            <a:endParaRPr lang="cs-CZ" sz="2400" dirty="0"/>
          </a:p>
        </p:txBody>
      </p:sp>
      <p:pic>
        <p:nvPicPr>
          <p:cNvPr id="4" name="Picture 2" descr="http://www.hps.cam.ac.uk/whipple/explore/images/microscopes/1875.jpg"/>
          <p:cNvPicPr>
            <a:picLocks noChangeAspect="1" noChangeArrowheads="1"/>
          </p:cNvPicPr>
          <p:nvPr/>
        </p:nvPicPr>
        <p:blipFill>
          <a:blip r:embed="rId3" cstate="print"/>
          <a:srcRect/>
          <a:stretch>
            <a:fillRect/>
          </a:stretch>
        </p:blipFill>
        <p:spPr bwMode="auto">
          <a:xfrm>
            <a:off x="1043608" y="3573016"/>
            <a:ext cx="2971800" cy="2200275"/>
          </a:xfrm>
          <a:prstGeom prst="rect">
            <a:avLst/>
          </a:prstGeom>
          <a:noFill/>
        </p:spPr>
      </p:pic>
      <p:pic>
        <p:nvPicPr>
          <p:cNvPr id="5" name="Picture 4" descr="Four of Dancer's microphotographs, as seen down the microscope"/>
          <p:cNvPicPr>
            <a:picLocks noChangeAspect="1" noChangeArrowheads="1"/>
          </p:cNvPicPr>
          <p:nvPr/>
        </p:nvPicPr>
        <p:blipFill>
          <a:blip r:embed="rId4" cstate="print"/>
          <a:srcRect/>
          <a:stretch>
            <a:fillRect/>
          </a:stretch>
        </p:blipFill>
        <p:spPr bwMode="auto">
          <a:xfrm>
            <a:off x="4932040" y="3284984"/>
            <a:ext cx="2971800" cy="295275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p:txBody>
          <a:bodyPr/>
          <a:lstStyle/>
          <a:p>
            <a:r>
              <a:rPr lang="cs-CZ" smtClean="0"/>
              <a:t>Jak natočit video v motion stream</a:t>
            </a:r>
            <a:r>
              <a:rPr lang="cs-CZ" smtClean="0">
                <a:latin typeface="Arial" charset="0"/>
              </a:rPr>
              <a:t>:</a:t>
            </a:r>
          </a:p>
        </p:txBody>
      </p:sp>
      <p:sp>
        <p:nvSpPr>
          <p:cNvPr id="29698" name="Zástupný symbol pro obsah 2"/>
          <p:cNvSpPr>
            <a:spLocks noGrp="1"/>
          </p:cNvSpPr>
          <p:nvPr>
            <p:ph idx="1"/>
          </p:nvPr>
        </p:nvSpPr>
        <p:spPr/>
        <p:txBody>
          <a:bodyPr/>
          <a:lstStyle/>
          <a:p>
            <a:r>
              <a:rPr lang="cs-CZ" smtClean="0"/>
              <a:t>Zatrhnout </a:t>
            </a:r>
          </a:p>
        </p:txBody>
      </p:sp>
      <p:pic>
        <p:nvPicPr>
          <p:cNvPr id="29700" name="Picture 4"/>
          <p:cNvPicPr>
            <a:picLocks noChangeAspect="1" noChangeArrowheads="1"/>
          </p:cNvPicPr>
          <p:nvPr/>
        </p:nvPicPr>
        <p:blipFill>
          <a:blip r:embed="rId2" cstate="print"/>
          <a:srcRect/>
          <a:stretch>
            <a:fillRect/>
          </a:stretch>
        </p:blipFill>
        <p:spPr bwMode="auto">
          <a:xfrm>
            <a:off x="5076825" y="2349500"/>
            <a:ext cx="2181225" cy="1285875"/>
          </a:xfrm>
          <a:prstGeom prst="rect">
            <a:avLst/>
          </a:prstGeom>
          <a:noFill/>
          <a:ln w="9525">
            <a:noFill/>
            <a:miter lim="800000"/>
            <a:headEnd/>
            <a:tailEnd/>
          </a:ln>
          <a:effectLst/>
        </p:spPr>
      </p:pic>
      <p:pic>
        <p:nvPicPr>
          <p:cNvPr id="29701" name="Picture 5"/>
          <p:cNvPicPr>
            <a:picLocks noChangeAspect="1" noChangeArrowheads="1"/>
          </p:cNvPicPr>
          <p:nvPr/>
        </p:nvPicPr>
        <p:blipFill>
          <a:blip r:embed="rId3" cstate="print"/>
          <a:srcRect/>
          <a:stretch>
            <a:fillRect/>
          </a:stretch>
        </p:blipFill>
        <p:spPr bwMode="auto">
          <a:xfrm>
            <a:off x="2771775" y="1125538"/>
            <a:ext cx="1449388" cy="5688012"/>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Nadpis 1"/>
          <p:cNvSpPr>
            <a:spLocks noGrp="1"/>
          </p:cNvSpPr>
          <p:nvPr>
            <p:ph type="title"/>
          </p:nvPr>
        </p:nvSpPr>
        <p:spPr/>
        <p:txBody>
          <a:bodyPr/>
          <a:lstStyle/>
          <a:p>
            <a:r>
              <a:rPr lang="cs-CZ" b="1" smtClean="0"/>
              <a:t>Uložení souboru </a:t>
            </a:r>
          </a:p>
        </p:txBody>
      </p:sp>
      <p:sp>
        <p:nvSpPr>
          <p:cNvPr id="30722" name="Zástupný symbol pro obsah 2"/>
          <p:cNvSpPr>
            <a:spLocks noGrp="1"/>
          </p:cNvSpPr>
          <p:nvPr>
            <p:ph idx="1"/>
          </p:nvPr>
        </p:nvSpPr>
        <p:spPr/>
        <p:txBody>
          <a:bodyPr/>
          <a:lstStyle/>
          <a:p>
            <a:r>
              <a:rPr lang="cs-CZ" smtClean="0"/>
              <a:t>Uložení souboru najdeme v rozbalovací nabídce „File“</a:t>
            </a:r>
          </a:p>
          <a:p>
            <a:r>
              <a:rPr lang="cs-CZ" smtClean="0"/>
              <a:t>Výsledné video bude mít příponu AVI</a:t>
            </a:r>
            <a:endParaRPr lang="cs-CZ" smtClean="0">
              <a:latin typeface="Arial" charset="0"/>
            </a:endParaRPr>
          </a:p>
          <a:p>
            <a:r>
              <a:rPr lang="cs-CZ" smtClean="0"/>
              <a:t>neukládat .vsi (neotevřeli byste to v normálním programu)</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solidFill>
                  <a:srgbClr val="FF0000"/>
                </a:solidFill>
              </a:rPr>
              <a:t> </a:t>
            </a:r>
            <a:r>
              <a:rPr lang="cs-CZ" b="1" dirty="0" smtClean="0"/>
              <a:t>Klasická morfometrie</a:t>
            </a:r>
            <a:br>
              <a:rPr lang="cs-CZ" b="1" dirty="0" smtClean="0"/>
            </a:br>
            <a:r>
              <a:rPr lang="cs-CZ" dirty="0" smtClean="0"/>
              <a:t>Měření délek, plochy, obvodu, </a:t>
            </a:r>
            <a:br>
              <a:rPr lang="cs-CZ" dirty="0" smtClean="0"/>
            </a:br>
            <a:r>
              <a:rPr lang="cs-CZ" dirty="0" smtClean="0"/>
              <a:t>počtu v digitální analýze obrazu</a:t>
            </a:r>
            <a:br>
              <a:rPr lang="cs-CZ" dirty="0" smtClean="0"/>
            </a:br>
            <a:r>
              <a:rPr lang="cs-CZ" dirty="0" err="1" smtClean="0"/>
              <a:t>Stream</a:t>
            </a:r>
            <a:r>
              <a:rPr lang="cs-CZ" dirty="0" smtClean="0"/>
              <a:t> </a:t>
            </a:r>
            <a:r>
              <a:rPr lang="cs-CZ" dirty="0" err="1" smtClean="0"/>
              <a:t>Motion</a:t>
            </a:r>
            <a:endParaRPr lang="cs-CZ" dirty="0"/>
          </a:p>
        </p:txBody>
      </p:sp>
      <p:sp>
        <p:nvSpPr>
          <p:cNvPr id="3" name="Podnadpis 2"/>
          <p:cNvSpPr>
            <a:spLocks noGrp="1"/>
          </p:cNvSpPr>
          <p:nvPr>
            <p:ph type="subTitle" idx="1"/>
          </p:nvPr>
        </p:nvSpPr>
        <p:spPr>
          <a:xfrm>
            <a:off x="1371600" y="4437112"/>
            <a:ext cx="6400800" cy="1201688"/>
          </a:xfrm>
        </p:spPr>
        <p:txBody>
          <a:bodyPr/>
          <a:lstStyle/>
          <a:p>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Úvod – co vše jde proměřit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Rychlé počítání objektů</a:t>
            </a:r>
          </a:p>
          <a:p>
            <a:r>
              <a:rPr lang="cs-CZ" dirty="0" smtClean="0"/>
              <a:t>Měření úseků i ploch</a:t>
            </a:r>
          </a:p>
          <a:p>
            <a:r>
              <a:rPr lang="cs-CZ" dirty="0" smtClean="0"/>
              <a:t>Měření lze uložit</a:t>
            </a:r>
          </a:p>
          <a:p>
            <a:r>
              <a:rPr lang="cs-CZ" dirty="0" smtClean="0"/>
              <a:t>Kalibrace obrázků při správném nastavení objektivu </a:t>
            </a:r>
          </a:p>
          <a:p>
            <a:r>
              <a:rPr lang="cs-CZ" dirty="0" smtClean="0"/>
              <a:t>Pokud není obrázek </a:t>
            </a:r>
          </a:p>
          <a:p>
            <a:r>
              <a:rPr lang="cs-CZ" dirty="0" err="1" smtClean="0"/>
              <a:t>zkalibrován</a:t>
            </a:r>
            <a:r>
              <a:rPr lang="cs-CZ" dirty="0" smtClean="0"/>
              <a:t>  pak: </a:t>
            </a:r>
          </a:p>
          <a:p>
            <a:pPr>
              <a:buNone/>
            </a:pPr>
            <a:r>
              <a:rPr lang="cs-CZ" i="1" dirty="0" smtClean="0"/>
              <a:t>„Image </a:t>
            </a:r>
            <a:r>
              <a:rPr lang="cs-CZ" i="1" dirty="0"/>
              <a:t>&gt; </a:t>
            </a:r>
            <a:r>
              <a:rPr lang="cs-CZ" i="1" dirty="0" err="1" smtClean="0"/>
              <a:t>Calibrate</a:t>
            </a:r>
            <a:r>
              <a:rPr lang="cs-CZ" i="1" dirty="0" smtClean="0"/>
              <a:t> Image“</a:t>
            </a:r>
            <a:endParaRPr lang="cs-CZ" dirty="0"/>
          </a:p>
        </p:txBody>
      </p:sp>
      <p:pic>
        <p:nvPicPr>
          <p:cNvPr id="1026" name="Picture 2" descr="http://virtualurchin.stanford.edu/images/microscope_bla_border.jpg"/>
          <p:cNvPicPr>
            <a:picLocks noChangeAspect="1" noChangeArrowheads="1"/>
          </p:cNvPicPr>
          <p:nvPr/>
        </p:nvPicPr>
        <p:blipFill>
          <a:blip r:embed="rId3" cstate="print"/>
          <a:srcRect/>
          <a:stretch>
            <a:fillRect/>
          </a:stretch>
        </p:blipFill>
        <p:spPr bwMode="auto">
          <a:xfrm>
            <a:off x="6156176" y="4293096"/>
            <a:ext cx="2352675" cy="228600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b="1" dirty="0" smtClean="0"/>
              <a:t>Kalibrace a měření školním mikroskopem</a:t>
            </a:r>
            <a:endParaRPr lang="cs-CZ" b="1" dirty="0"/>
          </a:p>
        </p:txBody>
      </p:sp>
      <p:sp>
        <p:nvSpPr>
          <p:cNvPr id="3" name="Zástupný symbol pro obsah 2"/>
          <p:cNvSpPr>
            <a:spLocks noGrp="1"/>
          </p:cNvSpPr>
          <p:nvPr>
            <p:ph idx="1"/>
          </p:nvPr>
        </p:nvSpPr>
        <p:spPr/>
        <p:txBody>
          <a:bodyPr/>
          <a:lstStyle/>
          <a:p>
            <a:r>
              <a:rPr lang="cs-CZ" dirty="0" smtClean="0"/>
              <a:t>Protože velikost objektů v pozorovaném poli je při každém zvětšení jiná</a:t>
            </a:r>
          </a:p>
          <a:p>
            <a:r>
              <a:rPr lang="cs-CZ" dirty="0" smtClean="0"/>
              <a:t>Každý mikroskop se musí kalibrovat zvlášť, každý je jiný</a:t>
            </a:r>
          </a:p>
          <a:p>
            <a:r>
              <a:rPr lang="cs-CZ" dirty="0" err="1" smtClean="0"/>
              <a:t>Nejjedonušíš</a:t>
            </a:r>
            <a:r>
              <a:rPr lang="cs-CZ" dirty="0" smtClean="0"/>
              <a:t> je změřit zorné pole – pak lze snadno odhadnout skutečnou velikost pozorovaného objektu</a:t>
            </a:r>
          </a:p>
          <a:p>
            <a:endParaRPr lang="cs-CZ" dirty="0" smtClean="0"/>
          </a:p>
          <a:p>
            <a:endParaRPr lang="cs-CZ"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941168"/>
            <a:ext cx="8229600" cy="1184995"/>
          </a:xfrm>
        </p:spPr>
        <p:txBody>
          <a:bodyPr>
            <a:normAutofit fontScale="77500" lnSpcReduction="20000"/>
          </a:bodyPr>
          <a:lstStyle/>
          <a:p>
            <a:r>
              <a:rPr lang="cs-CZ" dirty="0" err="1" smtClean="0"/>
              <a:t>Obj</a:t>
            </a:r>
            <a:r>
              <a:rPr lang="cs-CZ" dirty="0" smtClean="0"/>
              <a:t>. 4x – 4,5 mm</a:t>
            </a:r>
          </a:p>
          <a:p>
            <a:r>
              <a:rPr lang="cs-CZ" dirty="0" err="1" smtClean="0"/>
              <a:t>Obj</a:t>
            </a:r>
            <a:r>
              <a:rPr lang="cs-CZ" dirty="0" smtClean="0"/>
              <a:t>. 10x – 2 mm</a:t>
            </a:r>
          </a:p>
          <a:p>
            <a:r>
              <a:rPr lang="cs-CZ" dirty="0" err="1" smtClean="0"/>
              <a:t>Obj</a:t>
            </a:r>
            <a:r>
              <a:rPr lang="cs-CZ" dirty="0" smtClean="0"/>
              <a:t>. 40x – 0,5 mm</a:t>
            </a:r>
          </a:p>
        </p:txBody>
      </p:sp>
      <p:pic>
        <p:nvPicPr>
          <p:cNvPr id="6146" name="Picture 2"/>
          <p:cNvPicPr>
            <a:picLocks noChangeAspect="1" noChangeArrowheads="1"/>
          </p:cNvPicPr>
          <p:nvPr/>
        </p:nvPicPr>
        <p:blipFill>
          <a:blip r:embed="rId3" cstate="print"/>
          <a:srcRect l="8857" t="16770" r="34444" b="40000"/>
          <a:stretch>
            <a:fillRect/>
          </a:stretch>
        </p:blipFill>
        <p:spPr bwMode="auto">
          <a:xfrm>
            <a:off x="251520" y="332656"/>
            <a:ext cx="8253606" cy="3933056"/>
          </a:xfrm>
          <a:prstGeom prst="rect">
            <a:avLst/>
          </a:prstGeom>
          <a:noFill/>
          <a:ln w="9525">
            <a:solidFill>
              <a:schemeClr val="tx1"/>
            </a:solidFill>
            <a:miter lim="800000"/>
            <a:headEnd/>
            <a:tailEnd/>
          </a:ln>
        </p:spPr>
      </p:pic>
      <p:pic>
        <p:nvPicPr>
          <p:cNvPr id="6147" name="Picture 3"/>
          <p:cNvPicPr>
            <a:picLocks noChangeAspect="1" noChangeArrowheads="1"/>
          </p:cNvPicPr>
          <p:nvPr/>
        </p:nvPicPr>
        <p:blipFill>
          <a:blip r:embed="rId4" cstate="print"/>
          <a:srcRect l="11613" t="16610" r="35038" b="41810"/>
          <a:stretch>
            <a:fillRect/>
          </a:stretch>
        </p:blipFill>
        <p:spPr bwMode="auto">
          <a:xfrm>
            <a:off x="3266889" y="764704"/>
            <a:ext cx="5265551" cy="2564904"/>
          </a:xfrm>
          <a:prstGeom prst="rect">
            <a:avLst/>
          </a:prstGeom>
          <a:noFill/>
          <a:ln w="9525">
            <a:solidFill>
              <a:schemeClr val="tx1"/>
            </a:solidFill>
            <a:miter lim="800000"/>
            <a:headEnd/>
            <a:tailEnd/>
          </a:ln>
        </p:spPr>
      </p:pic>
      <p:pic>
        <p:nvPicPr>
          <p:cNvPr id="6149" name="Picture 5"/>
          <p:cNvPicPr>
            <a:picLocks noChangeAspect="1" noChangeArrowheads="1"/>
          </p:cNvPicPr>
          <p:nvPr/>
        </p:nvPicPr>
        <p:blipFill>
          <a:blip r:embed="rId5" cstate="print"/>
          <a:srcRect l="12201" t="15980" r="34644" b="41810"/>
          <a:stretch>
            <a:fillRect/>
          </a:stretch>
        </p:blipFill>
        <p:spPr bwMode="auto">
          <a:xfrm>
            <a:off x="3707904" y="1916832"/>
            <a:ext cx="5186725" cy="2574153"/>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box(in)">
                                      <p:cBhvr>
                                        <p:cTn id="1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Odhad velikosti</a:t>
            </a:r>
            <a:endParaRPr lang="cs-CZ" dirty="0"/>
          </a:p>
        </p:txBody>
      </p:sp>
      <p:sp>
        <p:nvSpPr>
          <p:cNvPr id="3" name="Zástupný symbol pro obsah 2"/>
          <p:cNvSpPr>
            <a:spLocks noGrp="1"/>
          </p:cNvSpPr>
          <p:nvPr>
            <p:ph idx="1"/>
          </p:nvPr>
        </p:nvSpPr>
        <p:spPr>
          <a:xfrm>
            <a:off x="457200" y="5373216"/>
            <a:ext cx="8229600" cy="752947"/>
          </a:xfrm>
        </p:spPr>
        <p:txBody>
          <a:bodyPr/>
          <a:lstStyle/>
          <a:p>
            <a:r>
              <a:rPr lang="cs-CZ" dirty="0" smtClean="0"/>
              <a:t>0.1 mm</a:t>
            </a:r>
            <a:endParaRPr lang="cs-CZ" dirty="0"/>
          </a:p>
        </p:txBody>
      </p:sp>
      <p:pic>
        <p:nvPicPr>
          <p:cNvPr id="7170" name="Picture 2"/>
          <p:cNvPicPr>
            <a:picLocks noChangeAspect="1" noChangeArrowheads="1"/>
          </p:cNvPicPr>
          <p:nvPr/>
        </p:nvPicPr>
        <p:blipFill>
          <a:blip r:embed="rId3" cstate="print"/>
          <a:srcRect l="12400" t="17400" r="32869" b="42910"/>
          <a:stretch>
            <a:fillRect/>
          </a:stretch>
        </p:blipFill>
        <p:spPr bwMode="auto">
          <a:xfrm>
            <a:off x="323528" y="1340768"/>
            <a:ext cx="8420364" cy="381642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5826" t="68270" r="50787" b="13460"/>
          <a:stretch>
            <a:fillRect/>
          </a:stretch>
        </p:blipFill>
        <p:spPr bwMode="auto">
          <a:xfrm>
            <a:off x="6804248" y="4797152"/>
            <a:ext cx="2267744" cy="1934252"/>
          </a:xfrm>
          <a:prstGeom prst="rect">
            <a:avLst/>
          </a:prstGeom>
          <a:noFill/>
          <a:ln w="9525">
            <a:noFill/>
            <a:miter lim="800000"/>
            <a:headEnd/>
            <a:tailEnd/>
          </a:ln>
        </p:spPr>
      </p:pic>
      <p:sp>
        <p:nvSpPr>
          <p:cNvPr id="6" name="Obdélník 5"/>
          <p:cNvSpPr/>
          <p:nvPr/>
        </p:nvSpPr>
        <p:spPr>
          <a:xfrm>
            <a:off x="611560" y="5949280"/>
            <a:ext cx="5454352" cy="646331"/>
          </a:xfrm>
          <a:prstGeom prst="rect">
            <a:avLst/>
          </a:prstGeom>
        </p:spPr>
        <p:txBody>
          <a:bodyPr wrap="square">
            <a:spAutoFit/>
          </a:bodyPr>
          <a:lstStyle/>
          <a:p>
            <a:r>
              <a:rPr lang="cs-CZ" dirty="0" smtClean="0"/>
              <a:t>Vyzkoušejte si zde:</a:t>
            </a:r>
          </a:p>
          <a:p>
            <a:r>
              <a:rPr lang="cs-CZ" dirty="0" smtClean="0"/>
              <a:t>http://virtualurchin.stanford.edu/microscope.htm</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Výběr prostředí pro měření</a:t>
            </a:r>
            <a:endParaRPr lang="cs-CZ" dirty="0"/>
          </a:p>
        </p:txBody>
      </p:sp>
      <p:sp>
        <p:nvSpPr>
          <p:cNvPr id="3" name="Zástupný symbol pro obsah 2"/>
          <p:cNvSpPr>
            <a:spLocks noGrp="1"/>
          </p:cNvSpPr>
          <p:nvPr>
            <p:ph idx="1"/>
          </p:nvPr>
        </p:nvSpPr>
        <p:spPr/>
        <p:txBody>
          <a:bodyPr/>
          <a:lstStyle/>
          <a:p>
            <a:r>
              <a:rPr lang="cs-CZ" dirty="0" smtClean="0"/>
              <a:t>Přepnout do rozvržení "</a:t>
            </a:r>
            <a:r>
              <a:rPr lang="cs-CZ" dirty="0" err="1" smtClean="0"/>
              <a:t>Processing</a:t>
            </a:r>
            <a:r>
              <a:rPr lang="cs-CZ" dirty="0" smtClean="0"/>
              <a:t>„</a:t>
            </a:r>
          </a:p>
          <a:p>
            <a:r>
              <a:rPr lang="cs-CZ" dirty="0" smtClean="0"/>
              <a:t>Nástroj </a:t>
            </a:r>
            <a:r>
              <a:rPr lang="cs-CZ" i="1" dirty="0" err="1" smtClean="0"/>
              <a:t>Measurement</a:t>
            </a:r>
            <a:r>
              <a:rPr lang="cs-CZ" i="1" dirty="0" smtClean="0"/>
              <a:t> </a:t>
            </a:r>
            <a:r>
              <a:rPr lang="cs-CZ" i="1" dirty="0" err="1"/>
              <a:t>and</a:t>
            </a:r>
            <a:r>
              <a:rPr lang="cs-CZ" i="1" dirty="0"/>
              <a:t> </a:t>
            </a:r>
            <a:r>
              <a:rPr lang="cs-CZ" i="1" dirty="0" smtClean="0"/>
              <a:t>ROI</a:t>
            </a:r>
          </a:p>
          <a:p>
            <a:r>
              <a:rPr lang="cs-CZ" dirty="0" smtClean="0"/>
              <a:t>Aktivní i v živém obraze!!!  -  Výhoda </a:t>
            </a:r>
            <a:r>
              <a:rPr lang="cs-CZ" dirty="0" err="1" smtClean="0"/>
              <a:t>Motion</a:t>
            </a:r>
            <a:r>
              <a:rPr lang="cs-CZ" dirty="0" smtClean="0"/>
              <a:t> </a:t>
            </a:r>
            <a:r>
              <a:rPr lang="cs-CZ" dirty="0" err="1" smtClean="0"/>
              <a:t>Stream</a:t>
            </a:r>
            <a:endParaRPr lang="cs-CZ" dirty="0" smtClean="0"/>
          </a:p>
          <a:p>
            <a:r>
              <a:rPr lang="cs-CZ" dirty="0" smtClean="0"/>
              <a:t>Aktivace měření               </a:t>
            </a:r>
            <a:r>
              <a:rPr lang="cs-CZ" sz="2800" i="1" dirty="0" err="1" smtClean="0"/>
              <a:t>Measurement</a:t>
            </a:r>
            <a:r>
              <a:rPr lang="cs-CZ" sz="2800" i="1" dirty="0" smtClean="0"/>
              <a:t> </a:t>
            </a:r>
            <a:r>
              <a:rPr lang="cs-CZ" sz="2800" i="1" dirty="0" err="1" smtClean="0"/>
              <a:t>and</a:t>
            </a:r>
            <a:r>
              <a:rPr lang="cs-CZ" sz="2800" i="1" dirty="0" smtClean="0"/>
              <a:t> ROI</a:t>
            </a:r>
          </a:p>
          <a:p>
            <a:pPr>
              <a:buNone/>
            </a:pPr>
            <a:r>
              <a:rPr lang="cs-CZ" dirty="0" smtClean="0"/>
              <a:t>tlačítkem </a:t>
            </a:r>
            <a:r>
              <a:rPr lang="cs-CZ" i="1" dirty="0" err="1" smtClean="0"/>
              <a:t>Select</a:t>
            </a:r>
            <a:r>
              <a:rPr lang="cs-CZ" i="1" dirty="0" smtClean="0"/>
              <a:t> </a:t>
            </a:r>
            <a:r>
              <a:rPr lang="cs-CZ" i="1" dirty="0" err="1"/>
              <a:t>Measurement</a:t>
            </a:r>
            <a:r>
              <a:rPr lang="cs-CZ" i="1" dirty="0"/>
              <a:t> </a:t>
            </a:r>
            <a:r>
              <a:rPr lang="cs-CZ" i="1" dirty="0" err="1"/>
              <a:t>Objects</a:t>
            </a:r>
            <a:endParaRPr lang="cs-CZ" dirty="0" smtClean="0"/>
          </a:p>
          <a:p>
            <a:endParaRPr lang="cs-CZ" dirty="0"/>
          </a:p>
        </p:txBody>
      </p:sp>
      <p:pic>
        <p:nvPicPr>
          <p:cNvPr id="8195" name="Picture 3"/>
          <p:cNvPicPr>
            <a:picLocks noChangeAspect="1" noChangeArrowheads="1"/>
          </p:cNvPicPr>
          <p:nvPr/>
        </p:nvPicPr>
        <p:blipFill>
          <a:blip r:embed="rId2" cstate="print"/>
          <a:srcRect l="14563" t="43070" r="79925" b="49370"/>
          <a:stretch>
            <a:fillRect/>
          </a:stretch>
        </p:blipFill>
        <p:spPr bwMode="auto">
          <a:xfrm>
            <a:off x="3707904" y="3573016"/>
            <a:ext cx="1008112"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na </a:t>
            </a:r>
            <a:r>
              <a:rPr lang="cs-CZ" dirty="0" err="1" smtClean="0"/>
              <a:t>fotomikroskopii</a:t>
            </a:r>
            <a:endParaRPr lang="cs-CZ" dirty="0"/>
          </a:p>
        </p:txBody>
      </p:sp>
      <p:sp>
        <p:nvSpPr>
          <p:cNvPr id="3" name="Zástupný symbol pro obsah 2"/>
          <p:cNvSpPr>
            <a:spLocks noGrp="1"/>
          </p:cNvSpPr>
          <p:nvPr>
            <p:ph idx="1"/>
          </p:nvPr>
        </p:nvSpPr>
        <p:spPr>
          <a:xfrm>
            <a:off x="467544" y="1556792"/>
            <a:ext cx="2746648" cy="4525963"/>
          </a:xfrm>
        </p:spPr>
        <p:txBody>
          <a:bodyPr/>
          <a:lstStyle/>
          <a:p>
            <a:r>
              <a:rPr lang="cs-CZ" dirty="0" smtClean="0"/>
              <a:t>Mikroskop + fotoaparát</a:t>
            </a:r>
            <a:endParaRPr lang="cs-CZ" dirty="0"/>
          </a:p>
        </p:txBody>
      </p:sp>
      <p:pic>
        <p:nvPicPr>
          <p:cNvPr id="41986" name="Picture 2" descr="http://www.optingservis.cz/labor_tech/images/904_01.jpg"/>
          <p:cNvPicPr>
            <a:picLocks noChangeAspect="1" noChangeArrowheads="1"/>
          </p:cNvPicPr>
          <p:nvPr/>
        </p:nvPicPr>
        <p:blipFill>
          <a:blip r:embed="rId3" cstate="print"/>
          <a:srcRect/>
          <a:stretch>
            <a:fillRect/>
          </a:stretch>
        </p:blipFill>
        <p:spPr bwMode="auto">
          <a:xfrm>
            <a:off x="251520" y="3356992"/>
            <a:ext cx="1838325" cy="2857500"/>
          </a:xfrm>
          <a:prstGeom prst="rect">
            <a:avLst/>
          </a:prstGeom>
          <a:noFill/>
        </p:spPr>
      </p:pic>
      <p:pic>
        <p:nvPicPr>
          <p:cNvPr id="41988" name="Picture 4" descr="http://www.system68.com/traveling/images/fotomikroskop.jpg"/>
          <p:cNvPicPr>
            <a:picLocks noChangeAspect="1" noChangeArrowheads="1"/>
          </p:cNvPicPr>
          <p:nvPr/>
        </p:nvPicPr>
        <p:blipFill>
          <a:blip r:embed="rId4" cstate="print"/>
          <a:srcRect/>
          <a:stretch>
            <a:fillRect/>
          </a:stretch>
        </p:blipFill>
        <p:spPr bwMode="auto">
          <a:xfrm>
            <a:off x="2195736" y="3356992"/>
            <a:ext cx="2167719" cy="2890292"/>
          </a:xfrm>
          <a:prstGeom prst="rect">
            <a:avLst/>
          </a:prstGeom>
          <a:noFill/>
        </p:spPr>
      </p:pic>
      <p:pic>
        <p:nvPicPr>
          <p:cNvPr id="41990" name="Picture 6" descr="http://www.arsenal.cz/files/uploaded/UserFiles/Image/redakce/.%5b800-600%5d.AI%205013i-T.jpg"/>
          <p:cNvPicPr>
            <a:picLocks noChangeAspect="1" noChangeArrowheads="1"/>
          </p:cNvPicPr>
          <p:nvPr/>
        </p:nvPicPr>
        <p:blipFill>
          <a:blip r:embed="rId5" cstate="print"/>
          <a:srcRect/>
          <a:stretch>
            <a:fillRect/>
          </a:stretch>
        </p:blipFill>
        <p:spPr bwMode="auto">
          <a:xfrm>
            <a:off x="4932040" y="1268760"/>
            <a:ext cx="4023417" cy="5498976"/>
          </a:xfrm>
          <a:prstGeom prst="rect">
            <a:avLst/>
          </a:prstGeom>
          <a:noFill/>
        </p:spPr>
      </p:pic>
      <p:sp>
        <p:nvSpPr>
          <p:cNvPr id="5" name="Zástupný symbol pro obsah 2"/>
          <p:cNvSpPr txBox="1">
            <a:spLocks/>
          </p:cNvSpPr>
          <p:nvPr/>
        </p:nvSpPr>
        <p:spPr>
          <a:xfrm>
            <a:off x="6012160" y="1268760"/>
            <a:ext cx="2880320" cy="4525963"/>
          </a:xfrm>
          <a:prstGeom prst="rect">
            <a:avLst/>
          </a:prstGeom>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smtClean="0">
                <a:ln>
                  <a:noFill/>
                </a:ln>
                <a:solidFill>
                  <a:schemeClr val="tx1"/>
                </a:solidFill>
                <a:effectLst/>
                <a:uLnTx/>
                <a:uFillTx/>
                <a:latin typeface="+mn-lt"/>
                <a:ea typeface="+mn-ea"/>
                <a:cs typeface="+mn-cs"/>
              </a:rPr>
              <a:t>Mikroskop + CCD kamera</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teleskopy-optika.sk/files/imagepicker/t/teleskopy-optika.sk/mikroskop%20celestron%20lcd%2040-1600x%20velky.jpg"/>
          <p:cNvPicPr>
            <a:picLocks noChangeAspect="1" noChangeArrowheads="1"/>
          </p:cNvPicPr>
          <p:nvPr/>
        </p:nvPicPr>
        <p:blipFill>
          <a:blip r:embed="rId3" cstate="print"/>
          <a:srcRect l="18144" r="24401"/>
          <a:stretch>
            <a:fillRect/>
          </a:stretch>
        </p:blipFill>
        <p:spPr bwMode="auto">
          <a:xfrm>
            <a:off x="6228184" y="1186780"/>
            <a:ext cx="2736304" cy="4762500"/>
          </a:xfrm>
          <a:prstGeom prst="rect">
            <a:avLst/>
          </a:prstGeom>
          <a:noFill/>
        </p:spPr>
      </p:pic>
      <p:pic>
        <p:nvPicPr>
          <p:cNvPr id="47108" name="Picture 4" descr="http://storage.dalekohled-mikroskop.cz/contentgallery/Mikroskopy-LCD-40x-1600x-398-711.jpg"/>
          <p:cNvPicPr>
            <a:picLocks noChangeAspect="1" noChangeArrowheads="1"/>
          </p:cNvPicPr>
          <p:nvPr/>
        </p:nvPicPr>
        <p:blipFill>
          <a:blip r:embed="rId4" cstate="print"/>
          <a:srcRect/>
          <a:stretch>
            <a:fillRect/>
          </a:stretch>
        </p:blipFill>
        <p:spPr bwMode="auto">
          <a:xfrm>
            <a:off x="251520" y="908720"/>
            <a:ext cx="5652914" cy="5652914"/>
          </a:xfrm>
          <a:prstGeom prst="rect">
            <a:avLst/>
          </a:prstGeom>
          <a:noFill/>
        </p:spPr>
      </p:pic>
      <p:sp>
        <p:nvSpPr>
          <p:cNvPr id="2" name="Nadpis 1"/>
          <p:cNvSpPr>
            <a:spLocks noGrp="1"/>
          </p:cNvSpPr>
          <p:nvPr>
            <p:ph type="title"/>
          </p:nvPr>
        </p:nvSpPr>
        <p:spPr/>
        <p:txBody>
          <a:bodyPr>
            <a:normAutofit/>
          </a:bodyPr>
          <a:lstStyle/>
          <a:p>
            <a:r>
              <a:rPr lang="cs-CZ" sz="3600" dirty="0" smtClean="0"/>
              <a:t>Nouzovka: LCD mikroskopy</a:t>
            </a:r>
            <a:endParaRPr lang="cs-CZ" sz="3600" dirty="0"/>
          </a:p>
        </p:txBody>
      </p:sp>
      <p:sp>
        <p:nvSpPr>
          <p:cNvPr id="3" name="Zástupný symbol pro obsah 2"/>
          <p:cNvSpPr>
            <a:spLocks noGrp="1"/>
          </p:cNvSpPr>
          <p:nvPr>
            <p:ph idx="1"/>
          </p:nvPr>
        </p:nvSpPr>
        <p:spPr/>
        <p:txBody>
          <a:bodyPr/>
          <a:lstStyle/>
          <a:p>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lstStyle/>
          <a:p>
            <a:r>
              <a:rPr lang="cs-CZ" dirty="0" smtClean="0"/>
              <a:t>CCD KAMERA</a:t>
            </a:r>
            <a:endParaRPr lang="cs-CZ" dirty="0"/>
          </a:p>
        </p:txBody>
      </p:sp>
      <p:sp>
        <p:nvSpPr>
          <p:cNvPr id="3" name="Zástupný symbol pro obsah 2"/>
          <p:cNvSpPr>
            <a:spLocks noGrp="1"/>
          </p:cNvSpPr>
          <p:nvPr>
            <p:ph idx="1"/>
          </p:nvPr>
        </p:nvSpPr>
        <p:spPr>
          <a:xfrm>
            <a:off x="457200" y="1063277"/>
            <a:ext cx="8229600" cy="4525963"/>
          </a:xfrm>
        </p:spPr>
        <p:txBody>
          <a:bodyPr>
            <a:normAutofit/>
          </a:bodyPr>
          <a:lstStyle/>
          <a:p>
            <a:r>
              <a:rPr lang="cs-CZ" sz="2800" dirty="0" smtClean="0"/>
              <a:t>CCD (=</a:t>
            </a:r>
            <a:r>
              <a:rPr lang="cs-CZ" sz="2800" dirty="0" err="1" smtClean="0"/>
              <a:t>Charge</a:t>
            </a:r>
            <a:r>
              <a:rPr lang="cs-CZ" sz="2800" dirty="0" smtClean="0"/>
              <a:t> </a:t>
            </a:r>
            <a:r>
              <a:rPr lang="cs-CZ" sz="2800" dirty="0" err="1" smtClean="0"/>
              <a:t>Coupled</a:t>
            </a:r>
            <a:r>
              <a:rPr lang="cs-CZ" sz="2800" dirty="0" smtClean="0"/>
              <a:t> Device): polovodičový prvek, který umožňuje snímat obraz a ukládat ho v digitální formě</a:t>
            </a:r>
          </a:p>
          <a:p>
            <a:r>
              <a:rPr lang="cs-CZ" sz="2800" dirty="0" smtClean="0"/>
              <a:t>skládá se z velkého počtu </a:t>
            </a:r>
            <a:r>
              <a:rPr lang="cs-CZ" sz="2800" dirty="0" err="1" smtClean="0"/>
              <a:t>světlocitlivých</a:t>
            </a:r>
            <a:r>
              <a:rPr lang="cs-CZ" sz="2800" dirty="0" smtClean="0"/>
              <a:t> </a:t>
            </a:r>
            <a:r>
              <a:rPr lang="cs-CZ" sz="2800" dirty="0" err="1" smtClean="0"/>
              <a:t>pixelů</a:t>
            </a:r>
            <a:r>
              <a:rPr lang="cs-CZ" sz="2800" dirty="0" smtClean="0"/>
              <a:t>, které se dopadem světla nabíjí. Velikost náboje je úměrná intenzitě dopadajícího světla. </a:t>
            </a:r>
          </a:p>
          <a:p>
            <a:r>
              <a:rPr lang="cs-CZ" sz="2800" dirty="0" smtClean="0"/>
              <a:t>technologický nástupce fotografických nástavců pro zhotovování mikrofotografií</a:t>
            </a:r>
            <a:endParaRPr lang="cs-CZ" sz="2800" dirty="0"/>
          </a:p>
        </p:txBody>
      </p:sp>
      <p:pic>
        <p:nvPicPr>
          <p:cNvPr id="51202" name="Picture 2" descr="http://upload.wikimedia.org/wikipedia/commons/thumb/a/a1/CCD.jpg/300px-CCD.jpg"/>
          <p:cNvPicPr>
            <a:picLocks noChangeAspect="1" noChangeArrowheads="1"/>
          </p:cNvPicPr>
          <p:nvPr/>
        </p:nvPicPr>
        <p:blipFill>
          <a:blip r:embed="rId3" cstate="print"/>
          <a:srcRect/>
          <a:stretch>
            <a:fillRect/>
          </a:stretch>
        </p:blipFill>
        <p:spPr bwMode="auto">
          <a:xfrm>
            <a:off x="5652120" y="4869160"/>
            <a:ext cx="2857500" cy="1905000"/>
          </a:xfrm>
          <a:prstGeom prst="rect">
            <a:avLst/>
          </a:prstGeom>
          <a:noFill/>
        </p:spPr>
      </p:pic>
      <p:pic>
        <p:nvPicPr>
          <p:cNvPr id="51204" name="Picture 4" descr="http://upload.wikimedia.org/wikipedia/commons/thumb/1/17/CCD_in_camera.jpg/220px-CCD_in_camera.jpg"/>
          <p:cNvPicPr>
            <a:picLocks noChangeAspect="1" noChangeArrowheads="1"/>
          </p:cNvPicPr>
          <p:nvPr/>
        </p:nvPicPr>
        <p:blipFill>
          <a:blip r:embed="rId4" cstate="print"/>
          <a:srcRect/>
          <a:stretch>
            <a:fillRect/>
          </a:stretch>
        </p:blipFill>
        <p:spPr bwMode="auto">
          <a:xfrm>
            <a:off x="395536" y="4683967"/>
            <a:ext cx="2095500" cy="2057401"/>
          </a:xfrm>
          <a:prstGeom prst="rect">
            <a:avLst/>
          </a:prstGeom>
          <a:noFill/>
        </p:spPr>
      </p:pic>
      <p:pic>
        <p:nvPicPr>
          <p:cNvPr id="51206" name="Picture 6" descr="http://upload.wikimedia.org/wikipedia/commons/thumb/6/6e/CCD-bu%C5%88ky.jpg/220px-CCD-bu%C5%88ky.jpg"/>
          <p:cNvPicPr>
            <a:picLocks noChangeAspect="1" noChangeArrowheads="1"/>
          </p:cNvPicPr>
          <p:nvPr/>
        </p:nvPicPr>
        <p:blipFill>
          <a:blip r:embed="rId5" cstate="print"/>
          <a:srcRect/>
          <a:stretch>
            <a:fillRect/>
          </a:stretch>
        </p:blipFill>
        <p:spPr bwMode="auto">
          <a:xfrm>
            <a:off x="3059832" y="4869160"/>
            <a:ext cx="2095500" cy="161925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3476</Words>
  <Application>Microsoft Office PowerPoint</Application>
  <PresentationFormat>Předvádění na obrazovce (4:3)</PresentationFormat>
  <Paragraphs>415</Paragraphs>
  <Slides>67</Slides>
  <Notes>45</Notes>
  <HiddenSlides>0</HiddenSlides>
  <MMClips>0</MMClips>
  <ScaleCrop>false</ScaleCrop>
  <HeadingPairs>
    <vt:vector size="4" baseType="variant">
      <vt:variant>
        <vt:lpstr>Motiv</vt:lpstr>
      </vt:variant>
      <vt:variant>
        <vt:i4>1</vt:i4>
      </vt:variant>
      <vt:variant>
        <vt:lpstr>Nadpisy snímků</vt:lpstr>
      </vt:variant>
      <vt:variant>
        <vt:i4>67</vt:i4>
      </vt:variant>
    </vt:vector>
  </HeadingPairs>
  <TitlesOfParts>
    <vt:vector size="68" baseType="lpstr">
      <vt:lpstr>Motiv sady Office</vt:lpstr>
      <vt:lpstr>4 – Mikrofotografie Fotodokumentace: zásady, problémy, chyby</vt:lpstr>
      <vt:lpstr>Fotografická dokumentace</vt:lpstr>
      <vt:lpstr>Makrofotografie</vt:lpstr>
      <vt:lpstr>Makrofotografie</vt:lpstr>
      <vt:lpstr>Mikrofotografie</vt:lpstr>
      <vt:lpstr>Poznámka – photomicrography vs. mikrophotography</vt:lpstr>
      <vt:lpstr>Jak na fotomikroskopii</vt:lpstr>
      <vt:lpstr>Nouzovka: LCD mikroskopy</vt:lpstr>
      <vt:lpstr>CCD KAMERA</vt:lpstr>
      <vt:lpstr>Fotografická dokumentace pro odborné účely</vt:lpstr>
      <vt:lpstr>Falzifikace fotodokumentace</vt:lpstr>
      <vt:lpstr>Snímek 12</vt:lpstr>
      <vt:lpstr>Snímek 13</vt:lpstr>
      <vt:lpstr>Snímek 14</vt:lpstr>
      <vt:lpstr>Snímek 15</vt:lpstr>
      <vt:lpstr>Snímek 16</vt:lpstr>
      <vt:lpstr>Snímek 17</vt:lpstr>
      <vt:lpstr>Použitá literatura</vt:lpstr>
      <vt:lpstr>Snímek 19</vt:lpstr>
      <vt:lpstr>Další materiály ke čtení</vt:lpstr>
      <vt:lpstr>Základní definice</vt:lpstr>
      <vt:lpstr>Obrazové formáty</vt:lpstr>
      <vt:lpstr>Vektorové formáty</vt:lpstr>
      <vt:lpstr>Rastrové formáty</vt:lpstr>
      <vt:lpstr>Co je digitální obraz a jeho charakteristiky</vt:lpstr>
      <vt:lpstr>Co je digitální obraz a jeho charakteristiky</vt:lpstr>
      <vt:lpstr>Rozlišení</vt:lpstr>
      <vt:lpstr>Snímek 28</vt:lpstr>
      <vt:lpstr>Snímek 29</vt:lpstr>
      <vt:lpstr>Barevná hloubka</vt:lpstr>
      <vt:lpstr>Používané barevné hloubky </vt:lpstr>
      <vt:lpstr>Barevné kanály</vt:lpstr>
      <vt:lpstr>RGB</vt:lpstr>
      <vt:lpstr>Snímek 34</vt:lpstr>
      <vt:lpstr>CMYK</vt:lpstr>
      <vt:lpstr>Metadata</vt:lpstr>
      <vt:lpstr>RAW</vt:lpstr>
      <vt:lpstr>TIFF (Tagged Image File Format)</vt:lpstr>
      <vt:lpstr>JPEG (Joint Photographic Experts Group)</vt:lpstr>
      <vt:lpstr>GIF (Graphics Interchange Format) </vt:lpstr>
      <vt:lpstr>PNG  (Portable Network Graphics) </vt:lpstr>
      <vt:lpstr>BMP (Windows Bitmap) nebo také DIB (device-independent bitmap) </vt:lpstr>
      <vt:lpstr>Expozice</vt:lpstr>
      <vt:lpstr>Expoziční čas</vt:lpstr>
      <vt:lpstr>Snímek 45</vt:lpstr>
      <vt:lpstr>Citlivost</vt:lpstr>
      <vt:lpstr>Snímek 47</vt:lpstr>
      <vt:lpstr>Mikrofotografie -   Fotodokumentace: Vícenásobné grafické zarovnání (MIA) a Rozšířené fokální zobrazení (EFI) v digitální analýze obrazu (Stream Motion) + další vychytávky</vt:lpstr>
      <vt:lpstr>Mimo stream: Skládání obrazu – různě ostrých vrstev</vt:lpstr>
      <vt:lpstr>Objektiv 10x, 39 složených obrázků, foceno po krocích o velikosti 0,01 mm pomocí StackShot</vt:lpstr>
      <vt:lpstr>Instant Extended Focus Image (EFI)</vt:lpstr>
      <vt:lpstr>EFI (Instant Extended Focus Image )</vt:lpstr>
      <vt:lpstr>Manual Multiple Image Alignment (MIA)</vt:lpstr>
      <vt:lpstr> Obrazy získané použitím většího počtu obrázků zarovnaných (MIA) softwarem</vt:lpstr>
      <vt:lpstr>Snímek 55</vt:lpstr>
      <vt:lpstr>Image Processing - Zpracování obrazu</vt:lpstr>
      <vt:lpstr>Detekce a klasifikace objektů</vt:lpstr>
      <vt:lpstr>Detekce a klasifikace objektů</vt:lpstr>
      <vt:lpstr>Detekce objektů</vt:lpstr>
      <vt:lpstr>Jak natočit video v motion stream:</vt:lpstr>
      <vt:lpstr>Uložení souboru </vt:lpstr>
      <vt:lpstr> Klasická morfometrie Měření délek, plochy, obvodu,  počtu v digitální analýze obrazu Stream Motion</vt:lpstr>
      <vt:lpstr>Úvod – co vše jde proměřit</vt:lpstr>
      <vt:lpstr>Kalibrace a měření školním mikroskopem</vt:lpstr>
      <vt:lpstr>Snímek 65</vt:lpstr>
      <vt:lpstr>Odhad velikosti</vt:lpstr>
      <vt:lpstr>Výběr prostředí pro měření</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Zdeněk Mazal</dc:creator>
  <cp:lastModifiedBy>Reviewer</cp:lastModifiedBy>
  <cp:revision>193</cp:revision>
  <dcterms:created xsi:type="dcterms:W3CDTF">2011-11-04T20:46:36Z</dcterms:created>
  <dcterms:modified xsi:type="dcterms:W3CDTF">2014-10-09T14:53:59Z</dcterms:modified>
</cp:coreProperties>
</file>