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3" r:id="rId3"/>
    <p:sldId id="289" r:id="rId4"/>
    <p:sldId id="257" r:id="rId5"/>
    <p:sldId id="258" r:id="rId6"/>
    <p:sldId id="284" r:id="rId7"/>
    <p:sldId id="259" r:id="rId8"/>
    <p:sldId id="285" r:id="rId9"/>
    <p:sldId id="260" r:id="rId10"/>
    <p:sldId id="261" r:id="rId11"/>
    <p:sldId id="262" r:id="rId12"/>
    <p:sldId id="286" r:id="rId13"/>
    <p:sldId id="287" r:id="rId14"/>
    <p:sldId id="288" r:id="rId15"/>
    <p:sldId id="263" r:id="rId16"/>
    <p:sldId id="264" r:id="rId17"/>
    <p:sldId id="265" r:id="rId18"/>
    <p:sldId id="266" r:id="rId19"/>
    <p:sldId id="290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>
        <p:scale>
          <a:sx n="80" d="100"/>
          <a:sy n="80" d="100"/>
        </p:scale>
        <p:origin x="-389" y="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zaklady-informatiky-pro-biology--databazove-systemy-v-biomedicin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ORACLE – databázový server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9BDB8-9A82-4B83-904C-6B1023501D3E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8437" name="TextovéPole 4"/>
          <p:cNvSpPr txBox="1">
            <a:spLocks noChangeArrowheads="1"/>
          </p:cNvSpPr>
          <p:nvPr/>
        </p:nvSpPr>
        <p:spPr bwMode="auto">
          <a:xfrm>
            <a:off x="611560" y="1124744"/>
            <a:ext cx="3579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Klient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– textový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SQLDeveloper</a:t>
            </a:r>
            <a:r>
              <a:rPr lang="cs-CZ" dirty="0">
                <a:latin typeface="Trebuchet MS" pitchFamily="34" charset="0"/>
              </a:rPr>
              <a:t> - grafický</a:t>
            </a:r>
          </a:p>
        </p:txBody>
      </p:sp>
      <p:sp>
        <p:nvSpPr>
          <p:cNvPr id="18439" name="TextovéPole 6"/>
          <p:cNvSpPr txBox="1">
            <a:spLocks noChangeArrowheads="1"/>
          </p:cNvSpPr>
          <p:nvPr/>
        </p:nvSpPr>
        <p:spPr bwMode="auto">
          <a:xfrm>
            <a:off x="611560" y="3789040"/>
            <a:ext cx="82862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>
                <a:latin typeface="Trebuchet MS" pitchFamily="34" charset="0"/>
              </a:rPr>
              <a:t>Network alias musí být definován na klientském počítači:</a:t>
            </a:r>
          </a:p>
          <a:p>
            <a:r>
              <a:rPr lang="cs-CZ" dirty="0" smtClean="0">
                <a:latin typeface="Trebuchet MS" pitchFamily="34" charset="0"/>
              </a:rPr>
              <a:t>TNS </a:t>
            </a:r>
            <a:r>
              <a:rPr lang="cs-CZ" dirty="0">
                <a:latin typeface="Trebuchet MS" pitchFamily="34" charset="0"/>
              </a:rPr>
              <a:t>(Transparent Network </a:t>
            </a:r>
            <a:r>
              <a:rPr lang="cs-CZ" dirty="0" err="1">
                <a:latin typeface="Trebuchet MS" pitchFamily="34" charset="0"/>
              </a:rPr>
              <a:t>Substrate</a:t>
            </a:r>
            <a:r>
              <a:rPr lang="cs-CZ" dirty="0">
                <a:latin typeface="Trebuchet MS" pitchFamily="34" charset="0"/>
              </a:rPr>
              <a:t>)</a:t>
            </a:r>
          </a:p>
          <a:p>
            <a:r>
              <a:rPr lang="cs-CZ" dirty="0">
                <a:latin typeface="Trebuchet MS" pitchFamily="34" charset="0"/>
              </a:rPr>
              <a:t>	přístupné databáze jsou definované v lokálním souboru </a:t>
            </a:r>
            <a:r>
              <a:rPr lang="cs-CZ" dirty="0" err="1">
                <a:latin typeface="Trebuchet MS" pitchFamily="34" charset="0"/>
              </a:rPr>
              <a:t>tnsnames.ora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../network/</a:t>
            </a:r>
            <a:r>
              <a:rPr lang="cs-CZ" dirty="0" err="1">
                <a:latin typeface="Trebuchet MS" pitchFamily="34" charset="0"/>
              </a:rPr>
              <a:t>Admin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2276872"/>
            <a:ext cx="6108403" cy="1200329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Identifikace ORACLE databáze</a:t>
            </a: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IP adresa + SID nebo síťový alias (network alias)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097" y="5445224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SID = identifikace instance databáze na serveru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limes\Documents\vyuka\matbi\2014\ora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5326063" cy="3787775"/>
          </a:xfrm>
          <a:prstGeom prst="rect">
            <a:avLst/>
          </a:prstGeom>
          <a:noFill/>
        </p:spPr>
      </p:pic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SQL developer - připojení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01AD-45A8-4633-A4DE-678277A22C45}" type="slidenum">
              <a:rPr lang="cs-CZ"/>
              <a:pPr>
                <a:defRPr/>
              </a:pPr>
              <a:t>11</a:t>
            </a:fld>
            <a:endParaRPr lang="cs-CZ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84984"/>
            <a:ext cx="6408712" cy="334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2627784" y="2061220"/>
            <a:ext cx="1081088" cy="50368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491880" y="4365104"/>
            <a:ext cx="865188" cy="79216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Sqlplus</a:t>
            </a:r>
            <a:r>
              <a:rPr lang="cs-CZ" dirty="0" smtClean="0"/>
              <a:t> - připojení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683568" y="1196752"/>
            <a:ext cx="46538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Připojení k databázi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en-US" dirty="0">
                <a:latin typeface="Trebuchet MS" pitchFamily="34" charset="0"/>
              </a:rPr>
              <a:t>p</a:t>
            </a:r>
            <a:r>
              <a:rPr lang="cs-CZ" dirty="0" err="1">
                <a:latin typeface="Trebuchet MS" pitchFamily="34" charset="0"/>
              </a:rPr>
              <a:t>říkazová</a:t>
            </a:r>
            <a:r>
              <a:rPr lang="cs-CZ" dirty="0">
                <a:latin typeface="Trebuchet MS" pitchFamily="34" charset="0"/>
              </a:rPr>
              <a:t> řádka </a:t>
            </a:r>
            <a:r>
              <a:rPr lang="cs-CZ" dirty="0" smtClean="0">
                <a:latin typeface="Trebuchet MS" pitchFamily="34" charset="0"/>
              </a:rPr>
              <a:t>– </a:t>
            </a:r>
            <a:r>
              <a:rPr lang="en-US" dirty="0" err="1" smtClean="0">
                <a:latin typeface="Trebuchet MS" pitchFamily="34" charset="0"/>
              </a:rPr>
              <a:t>cmd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login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cs-CZ" dirty="0" smtClean="0">
                <a:latin typeface="Trebuchet MS" pitchFamily="34" charset="0"/>
              </a:rPr>
              <a:t>network_alias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en-US" dirty="0" err="1">
                <a:latin typeface="Trebuchet MS" pitchFamily="34" charset="0"/>
              </a:rPr>
              <a:t>sqlplus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student@ORCLTEST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Varianta s přímým zadáním hesla</a:t>
            </a:r>
            <a:r>
              <a:rPr lang="en-US" dirty="0" smtClean="0">
                <a:latin typeface="Trebuchet MS" pitchFamily="34" charset="0"/>
              </a:rPr>
              <a:t>: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sqlplus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login</a:t>
            </a:r>
            <a:r>
              <a:rPr lang="cs-CZ" dirty="0" smtClean="0">
                <a:latin typeface="Trebuchet MS" pitchFamily="34" charset="0"/>
              </a:rPr>
              <a:t>/heslo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en-US" dirty="0" err="1" smtClean="0">
                <a:latin typeface="Trebuchet MS" pitchFamily="34" charset="0"/>
              </a:rPr>
              <a:t>network_alias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		student/DBM753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98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pgAdmin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Schémata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</a:t>
            </a:r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89203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výstupy/Agregační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39247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STUDIES</a:t>
            </a:r>
            <a:endParaRPr lang="cs-CZ" b="1" dirty="0" smtClean="0">
              <a:latin typeface="Trebuchet MS" pitchFamily="34" charset="0"/>
            </a:endParaRPr>
          </a:p>
          <a:p>
            <a:endParaRPr lang="cs-CZ" b="1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sloupců?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řádků?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a průměrná hodnota sloupce </a:t>
            </a:r>
            <a:r>
              <a:rPr lang="cs-CZ" b="1" i="1" dirty="0" smtClean="0">
                <a:latin typeface="Trebuchet MS" pitchFamily="34" charset="0"/>
              </a:rPr>
              <a:t>study_id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</a:t>
            </a:r>
            <a:r>
              <a:rPr lang="cs-CZ" dirty="0" smtClean="0">
                <a:latin typeface="Trebuchet MS" pitchFamily="34" charset="0"/>
              </a:rPr>
              <a:t>hodnota </a:t>
            </a:r>
            <a:r>
              <a:rPr lang="cs-CZ" dirty="0">
                <a:latin typeface="Trebuchet MS" pitchFamily="34" charset="0"/>
              </a:rPr>
              <a:t>sloupce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b="1" i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pouze řádky </a:t>
            </a:r>
            <a:r>
              <a:rPr lang="cs-CZ" b="1" dirty="0" err="1" smtClean="0">
                <a:latin typeface="Trebuchet MS" pitchFamily="34" charset="0"/>
              </a:rPr>
              <a:t>is</a:t>
            </a:r>
            <a:r>
              <a:rPr lang="cs-CZ" b="1" dirty="0" smtClean="0">
                <a:latin typeface="Trebuchet MS" pitchFamily="34" charset="0"/>
              </a:rPr>
              <a:t>_</a:t>
            </a:r>
            <a:r>
              <a:rPr lang="cs-CZ" b="1" dirty="0" err="1" smtClean="0">
                <a:latin typeface="Trebuchet MS" pitchFamily="34" charset="0"/>
              </a:rPr>
              <a:t>active</a:t>
            </a:r>
            <a:r>
              <a:rPr lang="cs-CZ" dirty="0" smtClean="0">
                <a:latin typeface="Trebuchet MS" pitchFamily="34" charset="0"/>
              </a:rPr>
              <a:t>= 1</a:t>
            </a:r>
            <a:r>
              <a:rPr lang="en-US" dirty="0" smtClean="0">
                <a:latin typeface="Trebuchet MS" pitchFamily="34" charset="0"/>
              </a:rPr>
              <a:t>  </a:t>
            </a:r>
            <a:r>
              <a:rPr lang="cs-CZ" dirty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Výpis </a:t>
            </a:r>
            <a:r>
              <a:rPr lang="cs-CZ" dirty="0" smtClean="0">
                <a:latin typeface="Trebuchet MS" pitchFamily="34" charset="0"/>
              </a:rPr>
              <a:t>sloupců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cs-CZ" b="1" dirty="0" err="1" smtClean="0">
                <a:latin typeface="Trebuchet MS" pitchFamily="34" charset="0"/>
              </a:rPr>
              <a:t>description</a:t>
            </a:r>
            <a:r>
              <a:rPr lang="cs-CZ" dirty="0" smtClean="0">
                <a:latin typeface="Trebuchet MS" pitchFamily="34" charset="0"/>
              </a:rPr>
              <a:t>,všechny </a:t>
            </a:r>
            <a:r>
              <a:rPr lang="cs-CZ" dirty="0">
                <a:latin typeface="Trebuchet MS" pitchFamily="34" charset="0"/>
              </a:rPr>
              <a:t>řádky, dle </a:t>
            </a:r>
            <a:r>
              <a:rPr lang="cs-CZ" dirty="0" smtClean="0">
                <a:latin typeface="Trebuchet MS" pitchFamily="34" charset="0"/>
              </a:rPr>
              <a:t>abecedy </a:t>
            </a:r>
          </a:p>
          <a:p>
            <a:r>
              <a:rPr lang="cs-CZ" dirty="0" smtClean="0">
                <a:latin typeface="Trebuchet MS" pitchFamily="34" charset="0"/>
              </a:rPr>
              <a:t>    podle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080375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Seskupen</a:t>
            </a:r>
            <a:r>
              <a:rPr lang="cs-CZ"/>
              <a:t>í položek</a:t>
            </a:r>
          </a:p>
          <a:p>
            <a:endParaRPr lang="cs-CZ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WHERE sloupec2 &gt; 1 and …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</a:t>
            </a:r>
          </a:p>
          <a:p>
            <a:r>
              <a:rPr lang="en-US"/>
              <a:t>HAVING count(*) &gt; 1</a:t>
            </a:r>
          </a:p>
          <a:p>
            <a:r>
              <a:rPr lang="en-US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Cvi</a:t>
            </a:r>
            <a:r>
              <a:rPr lang="cs-CZ" smtClean="0"/>
              <a:t>čení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7E346-FE64-4336-8564-75D804006CE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23557" name="TextovéPole 5"/>
          <p:cNvSpPr txBox="1">
            <a:spLocks noChangeArrowheads="1"/>
          </p:cNvSpPr>
          <p:nvPr/>
        </p:nvSpPr>
        <p:spPr bwMode="auto">
          <a:xfrm>
            <a:off x="611188" y="1557338"/>
            <a:ext cx="8045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Výpis počtu </a:t>
            </a:r>
            <a:r>
              <a:rPr lang="cs-CZ" dirty="0" smtClean="0"/>
              <a:t>studií </a:t>
            </a:r>
            <a:r>
              <a:rPr lang="cs-CZ" dirty="0"/>
              <a:t>pro jednotlivé </a:t>
            </a:r>
            <a:r>
              <a:rPr lang="cs-CZ" dirty="0" smtClean="0"/>
              <a:t>verze </a:t>
            </a:r>
            <a:r>
              <a:rPr lang="cs-CZ" dirty="0" err="1" smtClean="0"/>
              <a:t>trialdb</a:t>
            </a:r>
            <a:r>
              <a:rPr lang="cs-CZ" dirty="0" smtClean="0"/>
              <a:t> –&gt; </a:t>
            </a:r>
            <a:r>
              <a:rPr lang="cs-CZ" dirty="0"/>
              <a:t>2 sloupce</a:t>
            </a:r>
          </a:p>
          <a:p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r>
              <a:rPr lang="cs-CZ" dirty="0" smtClean="0"/>
              <a:t>	</a:t>
            </a:r>
            <a:r>
              <a:rPr lang="cs-CZ" b="1" i="1" dirty="0" err="1" smtClean="0"/>
              <a:t>trialdbversion</a:t>
            </a:r>
            <a:r>
              <a:rPr lang="cs-CZ" dirty="0" smtClean="0"/>
              <a:t>, </a:t>
            </a:r>
            <a:r>
              <a:rPr lang="cs-CZ" dirty="0"/>
              <a:t>počet řádků</a:t>
            </a:r>
          </a:p>
          <a:p>
            <a:endParaRPr lang="cs-CZ" dirty="0"/>
          </a:p>
          <a:p>
            <a:r>
              <a:rPr lang="cs-CZ" dirty="0"/>
              <a:t>To samé pouze  pro </a:t>
            </a:r>
            <a:r>
              <a:rPr lang="cs-CZ" b="1" i="1" dirty="0" err="1" smtClean="0"/>
              <a:t>is</a:t>
            </a:r>
            <a:r>
              <a:rPr lang="cs-CZ" b="1" i="1" dirty="0" smtClean="0"/>
              <a:t>_</a:t>
            </a:r>
            <a:r>
              <a:rPr lang="cs-CZ" b="1" i="1" dirty="0" err="1" smtClean="0"/>
              <a:t>active</a:t>
            </a:r>
            <a:r>
              <a:rPr lang="cs-CZ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1</a:t>
            </a:r>
            <a:endParaRPr lang="en-US" dirty="0"/>
          </a:p>
          <a:p>
            <a:endParaRPr lang="en-US" dirty="0"/>
          </a:p>
          <a:p>
            <a:r>
              <a:rPr lang="en-US" dirty="0"/>
              <a:t>V</a:t>
            </a:r>
            <a:r>
              <a:rPr lang="cs-CZ" dirty="0" err="1"/>
              <a:t>ýpis</a:t>
            </a:r>
            <a:r>
              <a:rPr lang="cs-CZ" dirty="0"/>
              <a:t> </a:t>
            </a:r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investigator</a:t>
            </a:r>
            <a:r>
              <a:rPr lang="cs-CZ" dirty="0" smtClean="0"/>
              <a:t>, </a:t>
            </a:r>
            <a:r>
              <a:rPr lang="cs-CZ" dirty="0"/>
              <a:t>kteří mají </a:t>
            </a:r>
            <a:r>
              <a:rPr lang="cs-CZ" dirty="0" smtClean="0"/>
              <a:t>na starosti </a:t>
            </a:r>
            <a:r>
              <a:rPr lang="cs-CZ" dirty="0"/>
              <a:t>více jak </a:t>
            </a:r>
            <a:r>
              <a:rPr lang="cs-CZ" dirty="0" smtClean="0"/>
              <a:t>5 aktivních studií</a:t>
            </a:r>
            <a:endParaRPr lang="cs-CZ" dirty="0"/>
          </a:p>
          <a:p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ivestigator</a:t>
            </a:r>
            <a:r>
              <a:rPr lang="cs-CZ" dirty="0" smtClean="0"/>
              <a:t>, </a:t>
            </a:r>
            <a:r>
              <a:rPr lang="cs-CZ" dirty="0"/>
              <a:t>počet </a:t>
            </a:r>
            <a:r>
              <a:rPr lang="cs-CZ" dirty="0" smtClean="0"/>
              <a:t>studií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96752"/>
            <a:ext cx="83283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Přečíst kapitolu 1 ve skriptech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cs-CZ" sz="1100" u="sng" dirty="0" smtClean="0">
                <a:hlinkClick r:id="rId2"/>
              </a:rPr>
              <a:t>http://portal.matematickabiologie.cz/index.php?pg=zaklady-informatiky-pro-biology--databazove-systemy-v-biomedicine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klinické databáze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Kotlářská 2, budova 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Každé pondělí od 16:00 – do 17:40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databáze ORACLE 11g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 zkouška – praktický test,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4139952" y="5013176"/>
            <a:ext cx="1944216" cy="2"/>
          </a:xfrm>
          <a:prstGeom prst="line">
            <a:avLst/>
          </a:prstGeom>
          <a:ln w="1143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232026" y="2384425"/>
            <a:ext cx="2520950" cy="1584325"/>
          </a:xfrm>
          <a:prstGeom prst="line">
            <a:avLst/>
          </a:prstGeom>
          <a:ln w="1143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3852069" y="2348707"/>
            <a:ext cx="2520950" cy="1655762"/>
          </a:xfrm>
          <a:prstGeom prst="line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48312" y="4581128"/>
            <a:ext cx="3390672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SPSS, SAS,</a:t>
            </a:r>
            <a:endParaRPr lang="cs-CZ" dirty="0"/>
          </a:p>
          <a:p>
            <a:pPr algn="ctr">
              <a:defRPr/>
            </a:pPr>
            <a:r>
              <a:rPr lang="cs-CZ" dirty="0"/>
              <a:t>p</a:t>
            </a:r>
            <a:r>
              <a:rPr lang="cs-CZ" dirty="0" smtClean="0"/>
              <a:t>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516216" y="4509120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64709" y="908050"/>
            <a:ext cx="3557385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 err="1" smtClean="0"/>
              <a:t>Grafick</a:t>
            </a:r>
            <a:r>
              <a:rPr lang="cs-CZ" b="1" dirty="0" smtClean="0"/>
              <a:t>ý statistický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MS Excel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 </a:t>
            </a:r>
          </a:p>
        </p:txBody>
      </p:sp>
      <p:sp>
        <p:nvSpPr>
          <p:cNvPr id="18" name="Šipka dolů 17"/>
          <p:cNvSpPr/>
          <p:nvPr/>
        </p:nvSpPr>
        <p:spPr>
          <a:xfrm rot="19513088" flipH="1">
            <a:off x="5318822" y="2276461"/>
            <a:ext cx="360363" cy="13684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48" name="TextovéPole 18"/>
          <p:cNvSpPr txBox="1">
            <a:spLocks noChangeArrowheads="1"/>
          </p:cNvSpPr>
          <p:nvPr/>
        </p:nvSpPr>
        <p:spPr bwMode="auto">
          <a:xfrm>
            <a:off x="6156325" y="2565400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/>
              <a:t>Rostoucí objem dat</a:t>
            </a:r>
          </a:p>
          <a:p>
            <a:pPr algn="ctr"/>
            <a:r>
              <a:rPr lang="cs-CZ" dirty="0"/>
              <a:t>(miliony záznamů)</a:t>
            </a:r>
          </a:p>
        </p:txBody>
      </p:sp>
      <p:sp>
        <p:nvSpPr>
          <p:cNvPr id="22" name="Šipka dolů 21"/>
          <p:cNvSpPr/>
          <p:nvPr/>
        </p:nvSpPr>
        <p:spPr>
          <a:xfrm rot="2137438" flipH="1">
            <a:off x="3018484" y="2173449"/>
            <a:ext cx="360363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Zaoblený obdélníkový popisek 22"/>
          <p:cNvSpPr/>
          <p:nvPr/>
        </p:nvSpPr>
        <p:spPr>
          <a:xfrm>
            <a:off x="323528" y="1988840"/>
            <a:ext cx="2016125" cy="2088232"/>
          </a:xfrm>
          <a:prstGeom prst="wedgeRoundRectCallout">
            <a:avLst>
              <a:gd name="adj1" fmla="val 75004"/>
              <a:gd name="adj2" fmla="val -535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Potřeba matematického</a:t>
            </a: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aparátu </a:t>
            </a:r>
          </a:p>
          <a:p>
            <a:pPr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Automatizace</a:t>
            </a: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zpracování</a:t>
            </a:r>
            <a:endParaRPr lang="cs-CZ" dirty="0" smtClean="0"/>
          </a:p>
          <a:p>
            <a:pPr algn="ctr">
              <a:defRPr/>
            </a:pPr>
            <a:endParaRPr lang="cs-CZ" dirty="0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437456" y="5301208"/>
            <a:ext cx="21852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Předzpracování dat</a:t>
            </a:r>
            <a:br>
              <a:rPr lang="cs-CZ" dirty="0" smtClean="0"/>
            </a:br>
            <a:r>
              <a:rPr lang="cs-CZ" dirty="0" smtClean="0"/>
              <a:t>čištění dat</a:t>
            </a:r>
            <a:br>
              <a:rPr lang="cs-CZ" dirty="0" smtClean="0"/>
            </a:br>
            <a:r>
              <a:rPr lang="cs-CZ" dirty="0" smtClean="0"/>
              <a:t>popisná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(RDBMS)</a:t>
            </a:r>
          </a:p>
          <a:p>
            <a:r>
              <a:rPr lang="cs-CZ" dirty="0" smtClean="0">
                <a:latin typeface="Trebuchet MS" pitchFamily="34" charset="0"/>
              </a:rPr>
              <a:t>Relace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1714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1973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r>
              <a:rPr lang="cs-CZ" dirty="0">
                <a:latin typeface="Trebuchet MS" pitchFamily="34" charset="0"/>
              </a:rPr>
              <a:t>Definují se sloupce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</a:t>
            </a:r>
            <a:r>
              <a:rPr lang="cs-CZ" dirty="0">
                <a:latin typeface="Trebuchet MS" pitchFamily="34" charset="0"/>
              </a:rPr>
              <a:t>typ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</a:t>
            </a:r>
            <a:r>
              <a:rPr lang="cs-CZ" dirty="0">
                <a:latin typeface="Trebuchet MS" pitchFamily="34" charset="0"/>
              </a:rPr>
              <a:t>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6969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Primární </a:t>
            </a:r>
            <a:r>
              <a:rPr lang="cs-CZ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</a:t>
            </a:r>
            <a:r>
              <a:rPr lang="cs-CZ" dirty="0">
                <a:latin typeface="Trebuchet MS" pitchFamily="34" charset="0"/>
              </a:rPr>
              <a:t>1až 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Cizí </a:t>
            </a:r>
            <a:r>
              <a:rPr lang="cs-CZ" dirty="0">
                <a:latin typeface="Trebuchet MS" pitchFamily="34" charset="0"/>
              </a:rPr>
              <a:t>klíč 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mtClean="0">
                <a:latin typeface="Trebuchet MS" pitchFamily="34" charset="0"/>
              </a:rPr>
              <a:t> ROLLBACK </a:t>
            </a:r>
            <a:r>
              <a:rPr lang="cs-CZ" dirty="0" smtClean="0">
                <a:latin typeface="Trebuchet MS" pitchFamily="34" charset="0"/>
              </a:rPr>
              <a:t>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783</Words>
  <Application>Microsoft Office PowerPoint</Application>
  <PresentationFormat>Předvádění na obrazovce (4:3)</PresentationFormat>
  <Paragraphs>322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Databázové systémy a SQL</vt:lpstr>
      <vt:lpstr>About me</vt:lpstr>
      <vt:lpstr>Databáze v biomedicíně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ORACLE – databázový server</vt:lpstr>
      <vt:lpstr>SQL developer - připojení</vt:lpstr>
      <vt:lpstr>Sqlplus - připojení</vt:lpstr>
      <vt:lpstr>PostgreSQL</vt:lpstr>
      <vt:lpstr>SQL</vt:lpstr>
      <vt:lpstr>SQL - SELECT</vt:lpstr>
      <vt:lpstr>Cvičení 1</vt:lpstr>
      <vt:lpstr>GROUP BY</vt:lpstr>
      <vt:lpstr>Cvičení 2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215</cp:revision>
  <dcterms:created xsi:type="dcterms:W3CDTF">2011-01-19T10:31:11Z</dcterms:created>
  <dcterms:modified xsi:type="dcterms:W3CDTF">2014-09-15T15:43:17Z</dcterms:modified>
</cp:coreProperties>
</file>