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7" r:id="rId3"/>
    <p:sldId id="314" r:id="rId4"/>
    <p:sldId id="308" r:id="rId5"/>
    <p:sldId id="309" r:id="rId6"/>
    <p:sldId id="318" r:id="rId7"/>
    <p:sldId id="315" r:id="rId8"/>
    <p:sldId id="310" r:id="rId9"/>
    <p:sldId id="316" r:id="rId10"/>
    <p:sldId id="311" r:id="rId11"/>
    <p:sldId id="312" r:id="rId12"/>
    <p:sldId id="296" r:id="rId13"/>
    <p:sldId id="298" r:id="rId14"/>
    <p:sldId id="299" r:id="rId15"/>
    <p:sldId id="300" r:id="rId16"/>
    <p:sldId id="317" r:id="rId17"/>
    <p:sldId id="306" r:id="rId18"/>
    <p:sldId id="313" r:id="rId19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27.10.2014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124744"/>
            <a:ext cx="89050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Registr/studie se skládá z 1 až n formulářů, které se vyplňují v určité fázi  péče o pacienta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Formulář (CRF Case report </a:t>
            </a:r>
            <a:r>
              <a:rPr lang="cs-CZ" sz="1600" dirty="0" err="1" smtClean="0"/>
              <a:t>form</a:t>
            </a:r>
            <a:r>
              <a:rPr lang="cs-CZ" sz="1600" dirty="0" smtClean="0"/>
              <a:t>) se skládá z 1 až n skupin otázek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Skupina otázek je tvořena 1 až n otázkami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Otázky mohou být různého datové typu</a:t>
            </a:r>
            <a:r>
              <a:rPr lang="en-US" sz="1600" dirty="0" smtClean="0"/>
              <a:t> </a:t>
            </a:r>
            <a:r>
              <a:rPr lang="cs-CZ" sz="1600" dirty="0" smtClean="0"/>
              <a:t>(číslo, text, datum, číselník)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807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 Zjistěte počet řádků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20888"/>
            <a:ext cx="740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_id)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1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QUESTION_ID je unikátní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484784"/>
            <a:ext cx="400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</a:t>
            </a:r>
            <a:r>
              <a:rPr lang="en-US" dirty="0" smtClean="0"/>
              <a:t>(*) FROM questions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3284984"/>
            <a:ext cx="834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85293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Ověřte, zda QUESTION_DESCRIPTION je unikátní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49080"/>
            <a:ext cx="624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FROM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HAVING COUNT(*) &gt; 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717032"/>
            <a:ext cx="747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QUESTION_DESCRIPTION, které se opakují více než 10x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Najděte formulář s největším počtem otázek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QUESTION_GROUP_QUESTIONS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754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vše z uvedených </a:t>
            </a:r>
            <a:r>
              <a:rPr lang="cs-CZ" smtClean="0"/>
              <a:t>tabulek vnitřním spojením </a:t>
            </a:r>
            <a:r>
              <a:rPr lang="cs-CZ" dirty="0" smtClean="0"/>
              <a:t>přes příslušné klíče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24944"/>
            <a:ext cx="72315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*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 </a:t>
            </a:r>
          </a:p>
          <a:p>
            <a:r>
              <a:rPr lang="cs-CZ" dirty="0" smtClean="0"/>
              <a:t>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 </a:t>
            </a:r>
          </a:p>
          <a:p>
            <a:r>
              <a:rPr lang="cs-CZ" dirty="0" smtClean="0"/>
              <a:t> 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734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Seskupte dle cluster_id a cluster_</a:t>
            </a:r>
            <a:r>
              <a:rPr lang="cs-CZ" dirty="0" err="1" smtClean="0"/>
              <a:t>description</a:t>
            </a:r>
            <a:r>
              <a:rPr lang="cs-CZ" dirty="0" smtClean="0"/>
              <a:t> a spočítejte počet řádků</a:t>
            </a:r>
          </a:p>
          <a:p>
            <a:r>
              <a:rPr lang="cs-CZ" dirty="0" smtClean="0"/>
              <a:t>	= počet otázek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72315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077072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řádky s maximální hodnotou COUNT(*)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340768"/>
            <a:ext cx="7231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cluster_</a:t>
            </a:r>
            <a:r>
              <a:rPr lang="cs-CZ" dirty="0" err="1" smtClean="0"/>
              <a:t>description</a:t>
            </a:r>
            <a:r>
              <a:rPr lang="cs-CZ" dirty="0" smtClean="0"/>
              <a:t>, </a:t>
            </a:r>
            <a:r>
              <a:rPr lang="cs-CZ" dirty="0" err="1" smtClean="0"/>
              <a:t>pocet</a:t>
            </a:r>
            <a:r>
              <a:rPr lang="cs-CZ" dirty="0" smtClean="0"/>
              <a:t> FROM (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c.cluster_id</a:t>
            </a:r>
            <a:r>
              <a:rPr lang="en-US" dirty="0" smtClean="0"/>
              <a:t>, </a:t>
            </a:r>
            <a:r>
              <a:rPr lang="en-US" dirty="0" err="1" smtClean="0"/>
              <a:t>c.cluster_description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ORDER BY </a:t>
            </a:r>
            <a:r>
              <a:rPr lang="cs-CZ" dirty="0" err="1" smtClean="0"/>
              <a:t>count</a:t>
            </a:r>
            <a:r>
              <a:rPr lang="cs-CZ" dirty="0" smtClean="0"/>
              <a:t>(*) DESC</a:t>
            </a:r>
          </a:p>
          <a:p>
            <a:r>
              <a:rPr lang="cs-CZ" dirty="0" smtClean="0"/>
              <a:t>) WHERE </a:t>
            </a:r>
            <a:r>
              <a:rPr lang="cs-CZ" dirty="0" smtClean="0">
                <a:solidFill>
                  <a:srgbClr val="FF0000"/>
                </a:solidFill>
              </a:rPr>
              <a:t>ROWNUM = 1</a:t>
            </a:r>
          </a:p>
          <a:p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628800"/>
            <a:ext cx="68328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Srovnejte položky číselníků otázek </a:t>
            </a:r>
            <a:r>
              <a:rPr lang="cs-CZ" dirty="0" err="1" smtClean="0"/>
              <a:t>question</a:t>
            </a:r>
            <a:r>
              <a:rPr lang="cs-CZ" dirty="0" smtClean="0"/>
              <a:t>_id = 9304 a  11383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Vypište rozdílné/společné položky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dv.short_name</a:t>
            </a:r>
            <a:r>
              <a:rPr lang="en-US" dirty="0" smtClean="0"/>
              <a:t> FROM questions q, </a:t>
            </a:r>
            <a:r>
              <a:rPr lang="en-US" dirty="0" err="1" smtClean="0"/>
              <a:t>discrete_values</a:t>
            </a:r>
            <a:r>
              <a:rPr lang="en-US" dirty="0" smtClean="0"/>
              <a:t> </a:t>
            </a:r>
            <a:r>
              <a:rPr lang="en-US" dirty="0" err="1" smtClean="0"/>
              <a:t>dv</a:t>
            </a:r>
            <a:endParaRPr lang="en-US" dirty="0" smtClean="0"/>
          </a:p>
          <a:p>
            <a:r>
              <a:rPr lang="cs-CZ" dirty="0" smtClean="0"/>
              <a:t> WHERE </a:t>
            </a:r>
            <a:r>
              <a:rPr lang="cs-CZ" dirty="0" err="1" smtClean="0"/>
              <a:t>q.discrete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dv.discrete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AND </a:t>
            </a:r>
            <a:r>
              <a:rPr lang="cs-CZ" dirty="0" err="1" smtClean="0"/>
              <a:t>q.question</a:t>
            </a:r>
            <a:r>
              <a:rPr lang="cs-CZ" dirty="0" smtClean="0"/>
              <a:t>_id = 9304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MINUS / INTERSECT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Najděte záznamy v tabulce QUESTIONS s </a:t>
            </a:r>
            <a:r>
              <a:rPr lang="cs-CZ" dirty="0" err="1" smtClean="0"/>
              <a:t>datatype</a:t>
            </a:r>
            <a:r>
              <a:rPr lang="cs-CZ" dirty="0" smtClean="0"/>
              <a:t> = </a:t>
            </a:r>
            <a:r>
              <a:rPr lang="en-US" dirty="0" smtClean="0"/>
              <a:t>‘E’, pro </a:t>
            </a:r>
            <a:r>
              <a:rPr lang="en-US" dirty="0" err="1" smtClean="0"/>
              <a:t>kter</a:t>
            </a:r>
            <a:r>
              <a:rPr lang="cs-CZ" dirty="0" smtClean="0"/>
              <a:t>é neexistuje</a:t>
            </a:r>
          </a:p>
          <a:p>
            <a:r>
              <a:rPr lang="cs-CZ" dirty="0" smtClean="0"/>
              <a:t>   záznam v tabulce DISCRETE_VALUE_GROUPS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7659" y="2924944"/>
            <a:ext cx="8646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questions q WHERE </a:t>
            </a:r>
            <a:r>
              <a:rPr lang="en-US" dirty="0" err="1" smtClean="0"/>
              <a:t>datatype</a:t>
            </a:r>
            <a:r>
              <a:rPr lang="en-US" dirty="0" smtClean="0"/>
              <a:t> ='E' </a:t>
            </a:r>
          </a:p>
          <a:p>
            <a:r>
              <a:rPr lang="en-US" dirty="0" smtClean="0"/>
              <a:t>AND NOT EXISTS(SELECT * FROM </a:t>
            </a:r>
            <a:r>
              <a:rPr lang="en-US" dirty="0" err="1" smtClean="0"/>
              <a:t>discrete_value_groups</a:t>
            </a:r>
            <a:r>
              <a:rPr lang="en-US" dirty="0" smtClean="0"/>
              <a:t> </a:t>
            </a:r>
            <a:r>
              <a:rPr lang="en-US" dirty="0" err="1" smtClean="0"/>
              <a:t>dvg</a:t>
            </a:r>
            <a:endParaRPr lang="en-US" dirty="0" smtClean="0"/>
          </a:p>
          <a:p>
            <a:r>
              <a:rPr lang="cs-CZ" dirty="0" smtClean="0"/>
              <a:t>WHERE Q.DISCRETE_VALUE_GROUP_ID = DVG.DISCRETE_VALUE_GRP_ID)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09892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1236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46413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864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smtClean="0"/>
              <a:t>GROUP BY 0</a:t>
            </a:r>
            <a:r>
              <a:rPr lang="cs-CZ" sz="200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175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Vytvoření schématu </a:t>
            </a:r>
            <a:r>
              <a:rPr lang="cs-CZ" dirty="0" err="1" smtClean="0"/>
              <a:t>patients</a:t>
            </a:r>
            <a:r>
              <a:rPr lang="cs-CZ" dirty="0" smtClean="0"/>
              <a:t>/</a:t>
            </a:r>
            <a:r>
              <a:rPr lang="cs-CZ" dirty="0" err="1" smtClean="0"/>
              <a:t>patient</a:t>
            </a:r>
            <a:r>
              <a:rPr lang="en-US" dirty="0" smtClean="0"/>
              <a:t>_study/sites/</a:t>
            </a:r>
            <a:r>
              <a:rPr lang="cs-CZ" dirty="0" err="1" smtClean="0"/>
              <a:t>studies</a:t>
            </a:r>
            <a:r>
              <a:rPr lang="cs-CZ" dirty="0" smtClean="0"/>
              <a:t>/</a:t>
            </a:r>
            <a:r>
              <a:rPr lang="en-US" dirty="0" err="1" smtClean="0"/>
              <a:t>studies_site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spu</a:t>
            </a:r>
            <a:r>
              <a:rPr lang="cs-CZ" dirty="0" err="1" smtClean="0"/>
              <a:t>štěním</a:t>
            </a:r>
            <a:r>
              <a:rPr lang="en-US" dirty="0" smtClean="0"/>
              <a:t> </a:t>
            </a:r>
            <a:r>
              <a:rPr lang="en-US" dirty="0" err="1" smtClean="0"/>
              <a:t>skriptu</a:t>
            </a:r>
            <a:r>
              <a:rPr lang="en-US" dirty="0" smtClean="0"/>
              <a:t> schema_pg.sql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Import dat </a:t>
            </a:r>
            <a:r>
              <a:rPr lang="cs-CZ" dirty="0" err="1" smtClean="0"/>
              <a:t>patients.txt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r>
              <a:rPr lang="cs-CZ" dirty="0" smtClean="0"/>
              <a:t>_study.</a:t>
            </a:r>
            <a:r>
              <a:rPr lang="cs-CZ" dirty="0" err="1" smtClean="0"/>
              <a:t>txt</a:t>
            </a:r>
            <a:r>
              <a:rPr lang="cs-CZ" dirty="0" smtClean="0"/>
              <a:t>, </a:t>
            </a:r>
            <a:r>
              <a:rPr lang="cs-CZ" dirty="0" err="1" smtClean="0"/>
              <a:t>studies.txt</a:t>
            </a:r>
            <a:r>
              <a:rPr lang="cs-CZ" dirty="0" smtClean="0"/>
              <a:t>, </a:t>
            </a:r>
            <a:r>
              <a:rPr lang="cs-CZ" dirty="0" err="1" smtClean="0"/>
              <a:t>sites.txt</a:t>
            </a:r>
            <a:endParaRPr lang="cs-CZ" dirty="0" smtClean="0"/>
          </a:p>
          <a:p>
            <a:r>
              <a:rPr lang="cs-CZ" dirty="0" smtClean="0"/>
              <a:t>	(příkaz COPY)</a:t>
            </a:r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</a:t>
            </a:r>
            <a:r>
              <a:rPr lang="cs-CZ" smtClean="0"/>
              <a:t>, SITE, SEX, počet </a:t>
            </a:r>
            <a:r>
              <a:rPr lang="cs-CZ" dirty="0" smtClean="0"/>
              <a:t>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2" y="1412776"/>
            <a:ext cx="86185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</a:t>
            </a:r>
            <a:r>
              <a:rPr lang="en-US" dirty="0" err="1" smtClean="0"/>
              <a:t>studentem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en-US" dirty="0" err="1" smtClean="0"/>
              <a:t>studenty</a:t>
            </a:r>
            <a:r>
              <a:rPr lang="cs-CZ" dirty="0" smtClean="0"/>
              <a:t>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Najděte předměty, kam </a:t>
            </a:r>
            <a:r>
              <a:rPr lang="cs-CZ" smtClean="0"/>
              <a:t>se </a:t>
            </a:r>
            <a:r>
              <a:rPr lang="cs-CZ" smtClean="0"/>
              <a:t>přihlásil </a:t>
            </a:r>
            <a:r>
              <a:rPr lang="cs-CZ" dirty="0" smtClean="0"/>
              <a:t>alespoň jed</a:t>
            </a:r>
            <a:r>
              <a:rPr lang="en-US" dirty="0" smtClean="0"/>
              <a:t>en</a:t>
            </a:r>
            <a:r>
              <a:rPr lang="cs-CZ" dirty="0" smtClean="0"/>
              <a:t> student</a:t>
            </a:r>
            <a:r>
              <a:rPr lang="en-US" dirty="0" smtClean="0"/>
              <a:t> (mu</a:t>
            </a:r>
            <a:r>
              <a:rPr lang="cs-CZ" dirty="0" smtClean="0"/>
              <a:t>ž) a vypište celkový </a:t>
            </a:r>
          </a:p>
          <a:p>
            <a:r>
              <a:rPr lang="cs-CZ" dirty="0" smtClean="0"/>
              <a:t>počet přihlášených studentů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Skl</a:t>
            </a:r>
            <a:r>
              <a:rPr lang="cs-CZ" dirty="0" err="1" smtClean="0"/>
              <a:t>ádání</a:t>
            </a:r>
            <a:r>
              <a:rPr lang="cs-CZ" dirty="0" smtClean="0"/>
              <a:t> dotazu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980728"/>
            <a:ext cx="6331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951672"/>
            <a:ext cx="6143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 err="1" smtClean="0">
                <a:solidFill>
                  <a:srgbClr val="FF0000"/>
                </a:solidFill>
              </a:rPr>
              <a:t>s.pohlavi</a:t>
            </a:r>
            <a:r>
              <a:rPr lang="en-US" b="1" dirty="0" smtClean="0">
                <a:solidFill>
                  <a:srgbClr val="FF0000"/>
                </a:solidFill>
              </a:rPr>
              <a:t> = ‘M’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3308791"/>
            <a:ext cx="63319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predmet</a:t>
            </a:r>
            <a:r>
              <a:rPr lang="cs-CZ" dirty="0" smtClean="0"/>
              <a:t>_id, COUNT(*)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AND v.</a:t>
            </a:r>
            <a:r>
              <a:rPr lang="cs-CZ" dirty="0" err="1" smtClean="0"/>
              <a:t>predmet</a:t>
            </a:r>
            <a:r>
              <a:rPr lang="cs-CZ" dirty="0" smtClean="0"/>
              <a:t>_id = ANY (</a:t>
            </a:r>
          </a:p>
          <a:p>
            <a:r>
              <a:rPr lang="cs-CZ" dirty="0" smtClean="0"/>
              <a:t>	SELECT </a:t>
            </a:r>
            <a:r>
              <a:rPr lang="cs-CZ" dirty="0" err="1" smtClean="0"/>
              <a:t>predmet</a:t>
            </a:r>
            <a:r>
              <a:rPr lang="cs-CZ" dirty="0" smtClean="0"/>
              <a:t>_id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	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	AND s.</a:t>
            </a:r>
            <a:r>
              <a:rPr lang="cs-CZ" dirty="0" err="1" smtClean="0"/>
              <a:t>pohlavi</a:t>
            </a:r>
            <a:r>
              <a:rPr lang="cs-CZ" dirty="0" smtClean="0"/>
              <a:t> = ‘</a:t>
            </a:r>
            <a:r>
              <a:rPr lang="en-US" dirty="0" smtClean="0"/>
              <a:t>M</a:t>
            </a:r>
            <a:r>
              <a:rPr lang="cs-CZ" dirty="0" smtClean="0"/>
              <a:t>'</a:t>
            </a:r>
          </a:p>
          <a:p>
            <a:r>
              <a:rPr lang="cs-CZ" dirty="0" smtClean="0"/>
              <a:t>	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)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858</Words>
  <Application>Microsoft Office PowerPoint</Application>
  <PresentationFormat>Předvádění na obrazovce (4:3)</PresentationFormat>
  <Paragraphs>227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Domácí úkol</vt:lpstr>
      <vt:lpstr>Vnořený dotaz za WHERE</vt:lpstr>
      <vt:lpstr>Cvičení 2</vt:lpstr>
      <vt:lpstr>Skládání dotazu</vt:lpstr>
      <vt:lpstr>Struktura registru</vt:lpstr>
      <vt:lpstr>TRIALDB – datový model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358</cp:revision>
  <dcterms:created xsi:type="dcterms:W3CDTF">2011-01-19T10:31:11Z</dcterms:created>
  <dcterms:modified xsi:type="dcterms:W3CDTF">2014-10-27T14:17:51Z</dcterms:modified>
</cp:coreProperties>
</file>